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6"/>
  </p:notesMasterIdLst>
  <p:handoutMasterIdLst>
    <p:handoutMasterId r:id="rId27"/>
  </p:handoutMasterIdLst>
  <p:sldIdLst>
    <p:sldId id="256" r:id="rId5"/>
    <p:sldId id="259" r:id="rId6"/>
    <p:sldId id="270" r:id="rId7"/>
    <p:sldId id="271" r:id="rId8"/>
    <p:sldId id="272" r:id="rId9"/>
    <p:sldId id="273" r:id="rId10"/>
    <p:sldId id="274" r:id="rId11"/>
    <p:sldId id="275" r:id="rId12"/>
    <p:sldId id="276" r:id="rId13"/>
    <p:sldId id="258" r:id="rId14"/>
    <p:sldId id="269" r:id="rId15"/>
    <p:sldId id="281" r:id="rId16"/>
    <p:sldId id="277" r:id="rId17"/>
    <p:sldId id="282" r:id="rId18"/>
    <p:sldId id="283" r:id="rId19"/>
    <p:sldId id="278" r:id="rId20"/>
    <p:sldId id="279" r:id="rId21"/>
    <p:sldId id="286" r:id="rId22"/>
    <p:sldId id="285" r:id="rId23"/>
    <p:sldId id="287" r:id="rId24"/>
    <p:sldId id="288" r:id="rId25"/>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4843"/>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1" autoAdjust="0"/>
    <p:restoredTop sz="94660"/>
  </p:normalViewPr>
  <p:slideViewPr>
    <p:cSldViewPr snapToGrid="0" showGuides="1">
      <p:cViewPr varScale="1">
        <p:scale>
          <a:sx n="92" d="100"/>
          <a:sy n="92" d="100"/>
        </p:scale>
        <p:origin x="760" y="184"/>
      </p:cViewPr>
      <p:guideLst>
        <p:guide orient="horz" pos="2160"/>
        <p:guide pos="3840"/>
      </p:guideLst>
    </p:cSldViewPr>
  </p:slideViewPr>
  <p:notesTextViewPr>
    <p:cViewPr>
      <p:scale>
        <a:sx n="1" d="1"/>
        <a:sy n="1" d="1"/>
      </p:scale>
      <p:origin x="0" y="0"/>
    </p:cViewPr>
  </p:notesTextViewPr>
  <p:notesViewPr>
    <p:cSldViewPr snapToGrid="0" showGuides="1">
      <p:cViewPr varScale="1">
        <p:scale>
          <a:sx n="91" d="100"/>
          <a:sy n="91"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r>
              <a:rPr lang="it-IT" dirty="0"/>
              <a:t>​</a:t>
            </a:r>
            <a:fld id="{0D8742EA-96E8-4119-9E72-91D63DB4C6D4}" type="datetime1">
              <a:rPr lang="it-IT" smtClean="0"/>
              <a:t>12/06/23</a:t>
            </a:fld>
            <a:r>
              <a:rPr lang="it-IT" dirty="0"/>
              <a:t>​</a:t>
            </a:r>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it-IT" smtClean="0"/>
              <a:pPr algn="r" rtl="0"/>
              <a:t>‹N›</a:t>
            </a:fld>
            <a:endParaRPr lang="it-IT"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13E80DBD-3AF4-4240-8960-760299330EB7}" type="datetime1">
              <a:rPr lang="it-IT" smtClean="0"/>
              <a:pPr/>
              <a:t>12/06/23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it-IT" smtClean="0"/>
              <a:pPr/>
              <a:t>‹N›</a:t>
            </a:fld>
            <a:endParaRPr lang="it-IT"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ttango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it-IT" noProof="0"/>
              <a:t>Fare clic per modificare lo stile del titolo</a:t>
            </a:r>
            <a:endParaRPr lang="it-IT" noProof="0" dirty="0"/>
          </a:p>
        </p:txBody>
      </p:sp>
      <p:sp>
        <p:nvSpPr>
          <p:cNvPr id="3" name="Sottotitolo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it-IT" noProof="0"/>
              <a:t>Fare clic per modificare lo stile del sottotitolo dello schema</a:t>
            </a:r>
            <a:endParaRPr lang="it-IT" noProof="0" dirty="0"/>
          </a:p>
        </p:txBody>
      </p:sp>
      <p:sp>
        <p:nvSpPr>
          <p:cNvPr id="4" name="Segnaposto data 3"/>
          <p:cNvSpPr>
            <a:spLocks noGrp="1"/>
          </p:cNvSpPr>
          <p:nvPr>
            <p:ph type="dt" sz="half" idx="10"/>
          </p:nvPr>
        </p:nvSpPr>
        <p:spPr/>
        <p:txBody>
          <a:bodyPr rtlCol="0"/>
          <a:lstStyle/>
          <a:p>
            <a:r>
              <a:rPr lang="it-IT" dirty="0"/>
              <a:t>​</a:t>
            </a:r>
            <a:fld id="{88DA2626-EB79-4D40-8DD1-555BED05B3C0}" type="datetime1">
              <a:rPr lang="it-IT" smtClean="0"/>
              <a:pPr/>
              <a:t>12/06/23</a:t>
            </a:fld>
            <a:r>
              <a:rPr lang="it-IT" dirty="0"/>
              <a:t>​</a:t>
            </a:r>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pic>
        <p:nvPicPr>
          <p:cNvPr id="11" name="Immagin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chor="b"/>
          <a:lstStyle>
            <a:lvl1pPr algn="l" rtl="0">
              <a:defRPr sz="3200"/>
            </a:lvl1pPr>
          </a:lstStyle>
          <a:p>
            <a:pPr rtl="0"/>
            <a:r>
              <a:rPr lang="it-IT" noProof="0"/>
              <a:t>Fare clic per modificare lo stile del titolo</a:t>
            </a:r>
            <a:endParaRPr lang="it-IT" noProof="0" dirty="0"/>
          </a:p>
        </p:txBody>
      </p:sp>
      <p:sp>
        <p:nvSpPr>
          <p:cNvPr id="3" name="Segnaposto immagine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it-IT" noProof="0"/>
              <a:t>Fare clic sull'icona per inserire un'immagine</a:t>
            </a:r>
            <a:endParaRPr lang="it-IT" noProof="0" dirty="0"/>
          </a:p>
        </p:txBody>
      </p:sp>
      <p:sp>
        <p:nvSpPr>
          <p:cNvPr id="4" name="Segnaposto testo 3"/>
          <p:cNvSpPr>
            <a:spLocks noGrp="1"/>
          </p:cNvSpPr>
          <p:nvPr>
            <p:ph type="body" sz="half" idx="2" hasCustomPrompt="1"/>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noProof="0" dirty="0"/>
              <a:t>Fare clic per modificare stili del testo dello schema</a:t>
            </a:r>
          </a:p>
        </p:txBody>
      </p:sp>
      <p:sp>
        <p:nvSpPr>
          <p:cNvPr id="5" name="Segnaposto data 4"/>
          <p:cNvSpPr>
            <a:spLocks noGrp="1"/>
          </p:cNvSpPr>
          <p:nvPr>
            <p:ph type="dt" sz="half" idx="10"/>
          </p:nvPr>
        </p:nvSpPr>
        <p:spPr/>
        <p:txBody>
          <a:bodyPr rtlCol="0"/>
          <a:lstStyle/>
          <a:p>
            <a:r>
              <a:rPr lang="it-IT" dirty="0"/>
              <a:t>​</a:t>
            </a:r>
            <a:fld id="{4C681C7C-6639-4D2E-928A-C2226BCBB7AE}" type="datetime1">
              <a:rPr lang="it-IT" smtClean="0"/>
              <a:pPr/>
              <a:t>12/06/23</a:t>
            </a:fld>
            <a:r>
              <a:rPr lang="it-IT" dirty="0"/>
              <a:t>​</a:t>
            </a:r>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76963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endParaRPr lang="it-IT" noProof="0" dirty="0"/>
          </a:p>
        </p:txBody>
      </p:sp>
      <p:sp>
        <p:nvSpPr>
          <p:cNvPr id="3" name="Segnaposto testo verticale 2"/>
          <p:cNvSpPr>
            <a:spLocks noGrp="1"/>
          </p:cNvSpPr>
          <p:nvPr>
            <p:ph type="body" orient="vert" idx="1" hasCustomPrompt="1"/>
          </p:nvPr>
        </p:nvSpPr>
        <p:spPr/>
        <p:txBody>
          <a:bodyPr vert="eaVert" rtlCol="0"/>
          <a:lstStyle>
            <a:lvl1pPr rtl="0">
              <a:defRPr/>
            </a:lvl1p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10"/>
          </p:nvPr>
        </p:nvSpPr>
        <p:spPr/>
        <p:txBody>
          <a:bodyPr rtlCol="0"/>
          <a:lstStyle/>
          <a:p>
            <a:r>
              <a:rPr lang="it-IT" dirty="0"/>
              <a:t>​</a:t>
            </a:r>
            <a:fld id="{2289B057-FE3E-4297-86E4-524E5B4C4EA4}" type="datetime1">
              <a:rPr lang="it-IT" smtClean="0"/>
              <a:pPr/>
              <a:t>12/06/23</a:t>
            </a:fld>
            <a:r>
              <a:rPr lang="it-IT" dirty="0"/>
              <a:t>​</a:t>
            </a:r>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2012076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372600" y="365125"/>
            <a:ext cx="1714500" cy="5811838"/>
          </a:xfrm>
        </p:spPr>
        <p:txBody>
          <a:bodyPr vert="eaVert" rtlCol="0"/>
          <a:lstStyle/>
          <a:p>
            <a:pPr rtl="0"/>
            <a:r>
              <a:rPr lang="it-IT" noProof="0"/>
              <a:t>Fare clic per modificare lo stile del titolo</a:t>
            </a:r>
            <a:endParaRPr lang="it-IT" noProof="0" dirty="0"/>
          </a:p>
        </p:txBody>
      </p:sp>
      <p:sp>
        <p:nvSpPr>
          <p:cNvPr id="3" name="Segnaposto testo verticale 2"/>
          <p:cNvSpPr>
            <a:spLocks noGrp="1"/>
          </p:cNvSpPr>
          <p:nvPr>
            <p:ph type="body" orient="vert" idx="1" hasCustomPrompt="1"/>
          </p:nvPr>
        </p:nvSpPr>
        <p:spPr>
          <a:xfrm>
            <a:off x="1104900" y="365125"/>
            <a:ext cx="8098896" cy="5811838"/>
          </a:xfrm>
        </p:spPr>
        <p:txBody>
          <a:bodyPr vert="eaVert" rtlCol="0"/>
          <a:lstStyle>
            <a:lvl1pPr rtl="0">
              <a:defRPr/>
            </a:lvl1p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10"/>
          </p:nvPr>
        </p:nvSpPr>
        <p:spPr/>
        <p:txBody>
          <a:bodyPr rtlCol="0"/>
          <a:lstStyle/>
          <a:p>
            <a:r>
              <a:rPr lang="it-IT" dirty="0"/>
              <a:t>​</a:t>
            </a:r>
            <a:fld id="{901D9FD7-BECD-4BE6-A740-363393FEA6A9}" type="datetime1">
              <a:rPr lang="it-IT" smtClean="0"/>
              <a:pPr/>
              <a:t>12/06/23</a:t>
            </a:fld>
            <a:r>
              <a:rPr lang="it-IT" dirty="0"/>
              <a:t>​</a:t>
            </a:r>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grpSp>
        <p:nvGrpSpPr>
          <p:cNvPr id="7" name="Gruppo 6"/>
          <p:cNvGrpSpPr/>
          <p:nvPr/>
        </p:nvGrpSpPr>
        <p:grpSpPr>
          <a:xfrm rot="5400000">
            <a:off x="6514047" y="3228843"/>
            <a:ext cx="5632704" cy="84403"/>
            <a:chOff x="1073150" y="1219201"/>
            <a:chExt cx="10058400" cy="63125"/>
          </a:xfrm>
        </p:grpSpPr>
        <p:cxnSp>
          <p:nvCxnSpPr>
            <p:cNvPr id="8" name="Connettore diritto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endParaRPr lang="it-IT" noProof="0" dirty="0"/>
          </a:p>
        </p:txBody>
      </p:sp>
      <p:sp>
        <p:nvSpPr>
          <p:cNvPr id="3" name="Segnaposto contenuto 2"/>
          <p:cNvSpPr>
            <a:spLocks noGrp="1"/>
          </p:cNvSpPr>
          <p:nvPr>
            <p:ph idx="1" hasCustomPrompt="1"/>
          </p:nvPr>
        </p:nvSpPr>
        <p:spPr/>
        <p:txBody>
          <a:bodyPr rtlCol="0"/>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10"/>
          </p:nvPr>
        </p:nvSpPr>
        <p:spPr/>
        <p:txBody>
          <a:bodyPr rtlCol="0"/>
          <a:lstStyle>
            <a:lvl1pPr>
              <a:defRPr/>
            </a:lvl1pPr>
          </a:lstStyle>
          <a:p>
            <a:fld id="{FB7D3E48-7CFA-43F1-BF5B-DD6A94F20CF7}" type="datetime1">
              <a:rPr lang="it-IT" smtClean="0"/>
              <a:pPr/>
              <a:t>12/06/23</a:t>
            </a:fld>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3786876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titolo con immagine">
    <p:spTree>
      <p:nvGrpSpPr>
        <p:cNvPr id="1" name=""/>
        <p:cNvGrpSpPr/>
        <p:nvPr/>
      </p:nvGrpSpPr>
      <p:grpSpPr>
        <a:xfrm>
          <a:off x="0" y="0"/>
          <a:ext cx="0" cy="0"/>
          <a:chOff x="0" y="0"/>
          <a:chExt cx="0" cy="0"/>
        </a:xfrm>
      </p:grpSpPr>
      <p:grpSp>
        <p:nvGrpSpPr>
          <p:cNvPr id="13" name="Gruppo 12"/>
          <p:cNvGrpSpPr/>
          <p:nvPr/>
        </p:nvGrpSpPr>
        <p:grpSpPr>
          <a:xfrm rot="10800000">
            <a:off x="0" y="5645510"/>
            <a:ext cx="12192000" cy="63125"/>
            <a:chOff x="507492" y="1501519"/>
            <a:chExt cx="8129016" cy="63125"/>
          </a:xfrm>
        </p:grpSpPr>
        <p:cxnSp>
          <p:nvCxnSpPr>
            <p:cNvPr id="17" name="Connettore diritto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po 13"/>
          <p:cNvGrpSpPr/>
          <p:nvPr/>
        </p:nvGrpSpPr>
        <p:grpSpPr>
          <a:xfrm>
            <a:off x="0" y="1143000"/>
            <a:ext cx="12192000" cy="63125"/>
            <a:chOff x="507492" y="1501519"/>
            <a:chExt cx="8129016" cy="63125"/>
          </a:xfrm>
        </p:grpSpPr>
        <p:cxnSp>
          <p:nvCxnSpPr>
            <p:cNvPr id="15" name="Connettore diritto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ttango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it-IT" noProof="0"/>
              <a:t>Fare clic per modificare lo stile del titolo</a:t>
            </a:r>
            <a:endParaRPr lang="it-IT" noProof="0" dirty="0"/>
          </a:p>
        </p:txBody>
      </p:sp>
      <p:sp>
        <p:nvSpPr>
          <p:cNvPr id="3" name="Sottotitolo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it-IT" noProof="0"/>
              <a:t>Fare clic per modificare lo stile del sottotitolo dello schema</a:t>
            </a:r>
            <a:endParaRPr lang="it-IT" noProof="0" dirty="0"/>
          </a:p>
        </p:txBody>
      </p:sp>
      <p:pic>
        <p:nvPicPr>
          <p:cNvPr id="10" name="Immagin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Segnaposto immagine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it-IT" noProof="0"/>
              <a:t>Fare clic sull'icona per inserire un'immagine</a:t>
            </a:r>
            <a:endParaRPr lang="it-IT" noProof="0" dirty="0"/>
          </a:p>
        </p:txBody>
      </p:sp>
      <p:sp>
        <p:nvSpPr>
          <p:cNvPr id="19" name="Testo informativo"/>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it-IT" sz="1200" b="1" i="1" noProof="0" dirty="0">
                <a:latin typeface="Arial" pitchFamily="34" charset="0"/>
                <a:cs typeface="Arial" pitchFamily="34" charset="0"/>
              </a:rPr>
              <a:t>NOTA:</a:t>
            </a:r>
          </a:p>
          <a:p>
            <a:pPr rtl="0"/>
            <a:r>
              <a:rPr lang="it-IT" sz="1200" i="1" noProof="0" dirty="0">
                <a:latin typeface="Arial" pitchFamily="34" charset="0"/>
                <a:cs typeface="Arial" pitchFamily="34" charset="0"/>
              </a:rPr>
              <a:t>per cambiare l'immagine in questa diapositiva, selezionarla ed eliminarla. Quindi fare clic sull'icona Inserisci nel segnaposto per inserire l'immagine desiderata.</a:t>
            </a:r>
          </a:p>
        </p:txBody>
      </p:sp>
    </p:spTree>
    <p:extLst>
      <p:ext uri="{BB962C8B-B14F-4D97-AF65-F5344CB8AC3E}">
        <p14:creationId xmlns:p14="http://schemas.microsoft.com/office/powerpoint/2010/main" val="267394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8" name="Gruppo 7"/>
          <p:cNvGrpSpPr/>
          <p:nvPr/>
        </p:nvGrpSpPr>
        <p:grpSpPr>
          <a:xfrm>
            <a:off x="0" y="2514600"/>
            <a:ext cx="12192000" cy="3194035"/>
            <a:chOff x="647402" y="2514600"/>
            <a:chExt cx="10838688" cy="3194035"/>
          </a:xfrm>
        </p:grpSpPr>
        <p:grpSp>
          <p:nvGrpSpPr>
            <p:cNvPr id="9" name="Gruppo 8"/>
            <p:cNvGrpSpPr/>
            <p:nvPr/>
          </p:nvGrpSpPr>
          <p:grpSpPr>
            <a:xfrm>
              <a:off x="647402" y="2514600"/>
              <a:ext cx="10838688" cy="63125"/>
              <a:chOff x="507492" y="1501519"/>
              <a:chExt cx="8129016" cy="63125"/>
            </a:xfrm>
          </p:grpSpPr>
          <p:cxnSp>
            <p:nvCxnSpPr>
              <p:cNvPr id="14" name="Connettore diritto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ttangolo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11" name="Gruppo 10"/>
            <p:cNvGrpSpPr/>
            <p:nvPr/>
          </p:nvGrpSpPr>
          <p:grpSpPr>
            <a:xfrm rot="10800000">
              <a:off x="647402" y="5645510"/>
              <a:ext cx="10838688" cy="63125"/>
              <a:chOff x="507492" y="1501519"/>
              <a:chExt cx="8129016" cy="63125"/>
            </a:xfrm>
          </p:grpSpPr>
          <p:cxnSp>
            <p:nvCxnSpPr>
              <p:cNvPr id="12" name="Connettore dritto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olo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it-IT" noProof="0"/>
              <a:t>Fare clic per modificare lo stile del titolo</a:t>
            </a:r>
            <a:endParaRPr lang="it-IT" noProof="0" dirty="0"/>
          </a:p>
        </p:txBody>
      </p:sp>
      <p:sp>
        <p:nvSpPr>
          <p:cNvPr id="3" name="Segnaposto testo 2"/>
          <p:cNvSpPr>
            <a:spLocks noGrp="1"/>
          </p:cNvSpPr>
          <p:nvPr>
            <p:ph type="body" idx="1" hasCustomPrompt="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it-IT" noProof="0" dirty="0"/>
              <a:t>Fare clic per modificare stili del testo dello schema</a:t>
            </a:r>
          </a:p>
        </p:txBody>
      </p:sp>
      <p:sp>
        <p:nvSpPr>
          <p:cNvPr id="4" name="Segnaposto data 3"/>
          <p:cNvSpPr>
            <a:spLocks noGrp="1"/>
          </p:cNvSpPr>
          <p:nvPr>
            <p:ph type="dt" sz="half" idx="10"/>
          </p:nvPr>
        </p:nvSpPr>
        <p:spPr/>
        <p:txBody>
          <a:bodyPr rtlCol="0"/>
          <a:lstStyle/>
          <a:p>
            <a:r>
              <a:rPr lang="it-IT" dirty="0"/>
              <a:t>​</a:t>
            </a:r>
            <a:fld id="{1B5B84BD-C738-4193-B426-11DBFAEC3B0A}" type="datetime1">
              <a:rPr lang="it-IT" smtClean="0"/>
              <a:pPr/>
              <a:t>12/06/23</a:t>
            </a:fld>
            <a:r>
              <a:rPr lang="it-IT" dirty="0"/>
              <a:t>​</a:t>
            </a:r>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pic>
        <p:nvPicPr>
          <p:cNvPr id="7" name="Immagin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endParaRPr lang="it-IT" noProof="0" dirty="0"/>
          </a:p>
        </p:txBody>
      </p:sp>
      <p:sp>
        <p:nvSpPr>
          <p:cNvPr id="3" name="Segnaposto contenuto 2"/>
          <p:cNvSpPr>
            <a:spLocks noGrp="1"/>
          </p:cNvSpPr>
          <p:nvPr>
            <p:ph sz="half" idx="1" hasCustomPrompt="1"/>
          </p:nvPr>
        </p:nvSpPr>
        <p:spPr>
          <a:xfrm>
            <a:off x="1104900" y="1600200"/>
            <a:ext cx="4914900" cy="4571999"/>
          </a:xfrm>
        </p:spPr>
        <p:txBody>
          <a:bodyPr rtlCol="0"/>
          <a:lstStyle>
            <a:lvl1pPr rtl="0">
              <a:defRPr/>
            </a:lvl1pPr>
            <a:lvl5pPr algn="l" rtl="0">
              <a:defRPr/>
            </a:lvl5pPr>
            <a:lvl6pPr algn="l" rtl="0">
              <a:defRPr/>
            </a:lvl6pPr>
            <a:lvl7pPr algn="l" rtl="0">
              <a:defRPr/>
            </a:lvl7pPr>
            <a:lvl8pPr algn="l" rtl="0">
              <a:defRPr/>
            </a:lvl8pPr>
            <a:lvl9pPr algn="l" rtl="0">
              <a:defRPr/>
            </a:lvl9p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contenuto 3"/>
          <p:cNvSpPr>
            <a:spLocks noGrp="1"/>
          </p:cNvSpPr>
          <p:nvPr>
            <p:ph sz="half" idx="2" hasCustomPrompt="1"/>
          </p:nvPr>
        </p:nvSpPr>
        <p:spPr>
          <a:xfrm>
            <a:off x="6172200" y="1600200"/>
            <a:ext cx="4914900" cy="4571999"/>
          </a:xfrm>
        </p:spPr>
        <p:txBody>
          <a:bodyPr rtlCol="0"/>
          <a:lstStyle>
            <a:lvl1pPr rtl="0">
              <a:defRPr/>
            </a:lvl1pPr>
            <a:lvl5pPr algn="l" rtl="0">
              <a:defRPr/>
            </a:lvl5pPr>
            <a:lvl6pPr algn="l" rtl="0">
              <a:defRPr/>
            </a:lvl6pPr>
            <a:lvl7pPr algn="l" rtl="0">
              <a:defRPr/>
            </a:lvl7pPr>
            <a:lvl8pPr algn="l" rtl="0">
              <a:defRPr/>
            </a:lvl8p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5" name="Segnaposto data 4"/>
          <p:cNvSpPr>
            <a:spLocks noGrp="1"/>
          </p:cNvSpPr>
          <p:nvPr>
            <p:ph type="dt" sz="half" idx="10"/>
          </p:nvPr>
        </p:nvSpPr>
        <p:spPr/>
        <p:txBody>
          <a:bodyPr rtlCol="0"/>
          <a:lstStyle/>
          <a:p>
            <a:r>
              <a:rPr lang="it-IT" dirty="0"/>
              <a:t>​</a:t>
            </a:r>
            <a:fld id="{FF3D9C6F-44CE-44AE-B189-57E10132D6CF}" type="datetime1">
              <a:rPr lang="it-IT" smtClean="0"/>
              <a:pPr/>
              <a:t>12/06/23</a:t>
            </a:fld>
            <a:r>
              <a:rPr lang="it-IT" dirty="0"/>
              <a:t>​</a:t>
            </a:r>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352779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endParaRPr lang="it-IT" noProof="0" dirty="0"/>
          </a:p>
        </p:txBody>
      </p:sp>
      <p:sp>
        <p:nvSpPr>
          <p:cNvPr id="3" name="Segnaposto testo 2"/>
          <p:cNvSpPr>
            <a:spLocks noGrp="1"/>
          </p:cNvSpPr>
          <p:nvPr>
            <p:ph type="body" idx="1" hasCustomPrompt="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noProof="0" dirty="0"/>
              <a:t>Fare clic per modificare stili del testo dello schema</a:t>
            </a:r>
          </a:p>
        </p:txBody>
      </p:sp>
      <p:sp>
        <p:nvSpPr>
          <p:cNvPr id="4" name="Segnaposto contenuto 3"/>
          <p:cNvSpPr>
            <a:spLocks noGrp="1"/>
          </p:cNvSpPr>
          <p:nvPr>
            <p:ph sz="half" idx="2" hasCustomPrompt="1"/>
          </p:nvPr>
        </p:nvSpPr>
        <p:spPr>
          <a:xfrm>
            <a:off x="1104900" y="2424112"/>
            <a:ext cx="4919472" cy="3748088"/>
          </a:xfrm>
        </p:spPr>
        <p:txBody>
          <a:bodyPr rtlCol="0"/>
          <a:lstStyle>
            <a:lvl1pPr rtl="0">
              <a:defRPr/>
            </a:lvl1p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5" name="Segnaposto testo 4"/>
          <p:cNvSpPr>
            <a:spLocks noGrp="1"/>
          </p:cNvSpPr>
          <p:nvPr>
            <p:ph type="body" sz="quarter" idx="3" hasCustomPrompt="1"/>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noProof="0" dirty="0"/>
              <a:t>Fare clic per modificare stili del testo dello schema</a:t>
            </a:r>
          </a:p>
        </p:txBody>
      </p:sp>
      <p:sp>
        <p:nvSpPr>
          <p:cNvPr id="6" name="Segnaposto contenuto 5"/>
          <p:cNvSpPr>
            <a:spLocks noGrp="1"/>
          </p:cNvSpPr>
          <p:nvPr>
            <p:ph sz="quarter" idx="4" hasCustomPrompt="1"/>
          </p:nvPr>
        </p:nvSpPr>
        <p:spPr>
          <a:xfrm>
            <a:off x="6166110" y="2424112"/>
            <a:ext cx="4919472" cy="3748088"/>
          </a:xfrm>
        </p:spPr>
        <p:txBody>
          <a:bodyPr rtlCol="0"/>
          <a:lstStyle>
            <a:lvl1pPr rtl="0">
              <a:defRPr/>
            </a:lvl1p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7" name="Segnaposto data 6"/>
          <p:cNvSpPr>
            <a:spLocks noGrp="1"/>
          </p:cNvSpPr>
          <p:nvPr>
            <p:ph type="dt" sz="half" idx="10"/>
          </p:nvPr>
        </p:nvSpPr>
        <p:spPr/>
        <p:txBody>
          <a:bodyPr rtlCol="0"/>
          <a:lstStyle/>
          <a:p>
            <a:r>
              <a:rPr lang="it-IT" dirty="0"/>
              <a:t>​</a:t>
            </a:r>
            <a:fld id="{455B8012-B7FA-4C61-A0EB-C485F055AA2D}" type="datetime1">
              <a:rPr lang="it-IT" smtClean="0"/>
              <a:pPr/>
              <a:t>12/06/23</a:t>
            </a:fld>
            <a:r>
              <a:rPr lang="it-IT" dirty="0"/>
              <a:t>​</a:t>
            </a:r>
          </a:p>
        </p:txBody>
      </p:sp>
      <p:sp>
        <p:nvSpPr>
          <p:cNvPr id="8" name="Segnaposto piè di pagina 7"/>
          <p:cNvSpPr>
            <a:spLocks noGrp="1"/>
          </p:cNvSpPr>
          <p:nvPr>
            <p:ph type="ftr" sz="quarter" idx="11"/>
          </p:nvPr>
        </p:nvSpPr>
        <p:spPr/>
        <p:txBody>
          <a:bodyPr rtlCol="0"/>
          <a:lstStyle/>
          <a:p>
            <a:pPr rtl="0"/>
            <a:endParaRPr lang="it-IT" noProof="0" dirty="0"/>
          </a:p>
        </p:txBody>
      </p:sp>
      <p:sp>
        <p:nvSpPr>
          <p:cNvPr id="9" name="Segnaposto numero diapositiva 8"/>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397101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endParaRPr lang="it-IT" noProof="0" dirty="0"/>
          </a:p>
        </p:txBody>
      </p:sp>
      <p:sp>
        <p:nvSpPr>
          <p:cNvPr id="3" name="Segnaposto data 2"/>
          <p:cNvSpPr>
            <a:spLocks noGrp="1"/>
          </p:cNvSpPr>
          <p:nvPr>
            <p:ph type="dt" sz="half" idx="10"/>
          </p:nvPr>
        </p:nvSpPr>
        <p:spPr/>
        <p:txBody>
          <a:bodyPr rtlCol="0"/>
          <a:lstStyle/>
          <a:p>
            <a:r>
              <a:rPr lang="it-IT" dirty="0"/>
              <a:t>​</a:t>
            </a:r>
            <a:fld id="{08DBBCB2-4B70-4357-AB5C-E060867535C5}" type="datetime1">
              <a:rPr lang="it-IT" smtClean="0"/>
              <a:pPr/>
              <a:t>12/06/23</a:t>
            </a:fld>
            <a:r>
              <a:rPr lang="it-IT" dirty="0"/>
              <a:t>​</a:t>
            </a:r>
          </a:p>
        </p:txBody>
      </p:sp>
      <p:sp>
        <p:nvSpPr>
          <p:cNvPr id="4" name="Segnaposto piè di pagina 3"/>
          <p:cNvSpPr>
            <a:spLocks noGrp="1"/>
          </p:cNvSpPr>
          <p:nvPr>
            <p:ph type="ftr" sz="quarter" idx="11"/>
          </p:nvPr>
        </p:nvSpPr>
        <p:spPr/>
        <p:txBody>
          <a:bodyPr rtlCol="0"/>
          <a:lstStyle/>
          <a:p>
            <a:pPr rtl="0"/>
            <a:endParaRPr lang="it-IT" noProof="0" dirty="0"/>
          </a:p>
        </p:txBody>
      </p:sp>
      <p:sp>
        <p:nvSpPr>
          <p:cNvPr id="5" name="Segnaposto numero diapositiva 4"/>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1758111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r>
              <a:rPr lang="it-IT" dirty="0"/>
              <a:t>​</a:t>
            </a:r>
            <a:fld id="{76371F20-0268-448B-AFB7-300F3C817564}" type="datetime1">
              <a:rPr lang="it-IT" smtClean="0"/>
              <a:pPr/>
              <a:t>12/06/23</a:t>
            </a:fld>
            <a:r>
              <a:rPr lang="it-IT" dirty="0"/>
              <a:t>​</a:t>
            </a:r>
          </a:p>
        </p:txBody>
      </p:sp>
      <p:sp>
        <p:nvSpPr>
          <p:cNvPr id="3" name="Segnaposto piè di pagina 2"/>
          <p:cNvSpPr>
            <a:spLocks noGrp="1"/>
          </p:cNvSpPr>
          <p:nvPr>
            <p:ph type="ftr" sz="quarter" idx="11"/>
          </p:nvPr>
        </p:nvSpPr>
        <p:spPr/>
        <p:txBody>
          <a:bodyPr rtlCol="0"/>
          <a:lstStyle/>
          <a:p>
            <a:pPr rtl="0"/>
            <a:endParaRPr lang="it-IT" noProof="0" dirty="0"/>
          </a:p>
        </p:txBody>
      </p:sp>
      <p:sp>
        <p:nvSpPr>
          <p:cNvPr id="4" name="Segnaposto numero diapositiva 3"/>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30241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chor="b"/>
          <a:lstStyle>
            <a:lvl1pPr algn="l" rtl="0">
              <a:defRPr sz="3200"/>
            </a:lvl1pPr>
          </a:lstStyle>
          <a:p>
            <a:pPr rtl="0"/>
            <a:r>
              <a:rPr lang="it-IT" noProof="0"/>
              <a:t>Fare clic per modificare lo stile del titolo</a:t>
            </a:r>
            <a:endParaRPr lang="it-IT" noProof="0" dirty="0"/>
          </a:p>
        </p:txBody>
      </p:sp>
      <p:sp>
        <p:nvSpPr>
          <p:cNvPr id="3" name="Segnaposto contenuto 2"/>
          <p:cNvSpPr>
            <a:spLocks noGrp="1"/>
          </p:cNvSpPr>
          <p:nvPr>
            <p:ph idx="1" hasCustomPrompt="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testo 3"/>
          <p:cNvSpPr>
            <a:spLocks noGrp="1"/>
          </p:cNvSpPr>
          <p:nvPr>
            <p:ph type="body" sz="half" idx="2" hasCustomPrompt="1"/>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noProof="0" dirty="0"/>
              <a:t>Fare clic per modificare stili del testo dello schema</a:t>
            </a:r>
          </a:p>
        </p:txBody>
      </p:sp>
      <p:sp>
        <p:nvSpPr>
          <p:cNvPr id="5" name="Segnaposto data 4"/>
          <p:cNvSpPr>
            <a:spLocks noGrp="1"/>
          </p:cNvSpPr>
          <p:nvPr>
            <p:ph type="dt" sz="half" idx="10"/>
          </p:nvPr>
        </p:nvSpPr>
        <p:spPr/>
        <p:txBody>
          <a:bodyPr rtlCol="0"/>
          <a:lstStyle/>
          <a:p>
            <a:r>
              <a:rPr lang="it-IT" dirty="0"/>
              <a:t>​</a:t>
            </a:r>
            <a:fld id="{BAE1EB03-BE9B-435F-AF92-24636D07E5BB}" type="datetime1">
              <a:rPr lang="it-IT" smtClean="0"/>
              <a:pPr/>
              <a:t>12/06/23</a:t>
            </a:fld>
            <a:r>
              <a:rPr lang="it-IT" dirty="0"/>
              <a:t>​</a:t>
            </a:r>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376976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it-IT" noProof="0" dirty="0"/>
              <a:t>Fare clic per modificare lo stile del titolo</a:t>
            </a:r>
          </a:p>
        </p:txBody>
      </p:sp>
      <p:sp>
        <p:nvSpPr>
          <p:cNvPr id="3" name="Segnaposto testo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a:p>
            <a:pPr lvl="5" rtl="0"/>
            <a:r>
              <a:rPr lang="it-IT" noProof="0" dirty="0"/>
              <a:t>Sesto livello</a:t>
            </a:r>
          </a:p>
          <a:p>
            <a:pPr lvl="6" rtl="0"/>
            <a:r>
              <a:rPr lang="it-IT" noProof="0" dirty="0"/>
              <a:t>Settimo livello</a:t>
            </a:r>
          </a:p>
          <a:p>
            <a:pPr lvl="7" rtl="0"/>
            <a:r>
              <a:rPr lang="it-IT" noProof="0" dirty="0"/>
              <a:t>Ottavo livello</a:t>
            </a:r>
          </a:p>
          <a:p>
            <a:pPr lvl="8" rtl="0"/>
            <a:r>
              <a:rPr lang="it-IT" noProof="0" dirty="0"/>
              <a:t>Nono livello</a:t>
            </a:r>
          </a:p>
        </p:txBody>
      </p:sp>
      <p:sp>
        <p:nvSpPr>
          <p:cNvPr id="4" name="Segnaposto data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r>
              <a:rPr lang="it-IT" dirty="0"/>
              <a:t>​</a:t>
            </a:r>
            <a:fld id="{87034BDA-9F79-4AB9-9F75-289F981917B9}" type="datetime1">
              <a:rPr lang="it-IT" smtClean="0"/>
              <a:pPr/>
              <a:t>12/06/23</a:t>
            </a:fld>
            <a:r>
              <a:rPr lang="it-IT" dirty="0"/>
              <a:t>​</a:t>
            </a:r>
          </a:p>
        </p:txBody>
      </p:sp>
      <p:sp>
        <p:nvSpPr>
          <p:cNvPr id="5" name="Segnaposto piè di pagina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it-IT" noProof="0" dirty="0"/>
          </a:p>
        </p:txBody>
      </p:sp>
      <p:sp>
        <p:nvSpPr>
          <p:cNvPr id="6" name="Segnaposto numero diapositiva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it-IT" smtClean="0"/>
              <a:pPr/>
              <a:t>‹N›</a:t>
            </a:fld>
            <a:endParaRPr lang="it-IT" dirty="0"/>
          </a:p>
        </p:txBody>
      </p:sp>
      <p:grpSp>
        <p:nvGrpSpPr>
          <p:cNvPr id="15" name="Gruppo 14"/>
          <p:cNvGrpSpPr/>
          <p:nvPr/>
        </p:nvGrpSpPr>
        <p:grpSpPr>
          <a:xfrm>
            <a:off x="1103376" y="1219201"/>
            <a:ext cx="9985248" cy="84403"/>
            <a:chOff x="1073150" y="1219201"/>
            <a:chExt cx="10058400" cy="63125"/>
          </a:xfrm>
        </p:grpSpPr>
        <p:cxnSp>
          <p:nvCxnSpPr>
            <p:cNvPr id="13" name="Connettore diritto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82" r="1782"/>
          <a:stretch>
            <a:fillRect/>
          </a:stretch>
        </p:blipFill>
        <p:spPr>
          <a:xfrm>
            <a:off x="3509729" y="1319123"/>
            <a:ext cx="5210937" cy="4208604"/>
          </a:xfrm>
        </p:spPr>
      </p:pic>
    </p:spTree>
    <p:extLst>
      <p:ext uri="{BB962C8B-B14F-4D97-AF65-F5344CB8AC3E}">
        <p14:creationId xmlns:p14="http://schemas.microsoft.com/office/powerpoint/2010/main" val="1652133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04900" y="565264"/>
            <a:ext cx="9980682" cy="607897"/>
          </a:xfrm>
        </p:spPr>
        <p:txBody>
          <a:bodyPr rtlCol="0"/>
          <a:lstStyle/>
          <a:p>
            <a:pPr rtl="0"/>
            <a:r>
              <a:rPr lang="it" dirty="0"/>
              <a:t>Simple Past and Past Progressive</a:t>
            </a:r>
            <a:endParaRPr lang="en-US" dirty="0"/>
          </a:p>
        </p:txBody>
      </p:sp>
      <p:sp>
        <p:nvSpPr>
          <p:cNvPr id="3" name="Segnaposto contenuto 2"/>
          <p:cNvSpPr>
            <a:spLocks noGrp="1"/>
          </p:cNvSpPr>
          <p:nvPr>
            <p:ph idx="1"/>
          </p:nvPr>
        </p:nvSpPr>
        <p:spPr>
          <a:xfrm>
            <a:off x="1129838" y="1608513"/>
            <a:ext cx="9982200" cy="4966854"/>
          </a:xfrm>
        </p:spPr>
        <p:txBody>
          <a:bodyPr>
            <a:normAutofit/>
          </a:bodyPr>
          <a:lstStyle/>
          <a:p>
            <a:pPr marL="0" indent="0">
              <a:buNone/>
            </a:pPr>
            <a:r>
              <a:rPr lang="en-US" b="1" dirty="0"/>
              <a:t>Simple Past</a:t>
            </a:r>
          </a:p>
          <a:p>
            <a:pPr marL="0" indent="0">
              <a:spcBef>
                <a:spcPts val="0"/>
              </a:spcBef>
              <a:buNone/>
            </a:pPr>
            <a:endParaRPr lang="en-US" dirty="0"/>
          </a:p>
          <a:p>
            <a:pPr marL="0" indent="0">
              <a:spcBef>
                <a:spcPts val="0"/>
              </a:spcBef>
              <a:buNone/>
            </a:pPr>
            <a:r>
              <a:rPr lang="en-US" dirty="0"/>
              <a:t>		    now</a:t>
            </a:r>
          </a:p>
          <a:p>
            <a:pPr marL="0" indent="0">
              <a:buNone/>
            </a:pPr>
            <a:r>
              <a:rPr lang="en-US" dirty="0"/>
              <a:t>past          </a:t>
            </a:r>
            <a:r>
              <a:rPr lang="en-US" b="1" dirty="0">
                <a:solidFill>
                  <a:srgbClr val="FF0000"/>
                </a:solidFill>
              </a:rPr>
              <a:t>X			</a:t>
            </a:r>
            <a:r>
              <a:rPr lang="en-US" dirty="0"/>
              <a:t>future</a:t>
            </a:r>
          </a:p>
          <a:p>
            <a:pPr marL="0" indent="0">
              <a:buNone/>
            </a:pPr>
            <a:endParaRPr lang="en-US" dirty="0"/>
          </a:p>
          <a:p>
            <a:pPr marL="0" indent="0">
              <a:buNone/>
            </a:pPr>
            <a:endParaRPr lang="en-US" dirty="0"/>
          </a:p>
          <a:p>
            <a:pPr marL="0" indent="0">
              <a:spcBef>
                <a:spcPts val="0"/>
              </a:spcBef>
              <a:buNone/>
            </a:pPr>
            <a:r>
              <a:rPr lang="en-US" b="1" dirty="0"/>
              <a:t>Past Progressive</a:t>
            </a:r>
          </a:p>
          <a:p>
            <a:pPr marL="0" indent="0">
              <a:spcBef>
                <a:spcPts val="0"/>
              </a:spcBef>
              <a:buNone/>
            </a:pPr>
            <a:endParaRPr lang="en-US" dirty="0"/>
          </a:p>
          <a:p>
            <a:pPr marL="0" indent="0">
              <a:spcBef>
                <a:spcPts val="0"/>
              </a:spcBef>
              <a:buNone/>
            </a:pPr>
            <a:endParaRPr lang="en-US" dirty="0"/>
          </a:p>
          <a:p>
            <a:pPr marL="0" indent="0">
              <a:spcBef>
                <a:spcPts val="0"/>
              </a:spcBef>
              <a:buNone/>
            </a:pPr>
            <a:r>
              <a:rPr lang="en-US" dirty="0"/>
              <a:t>	          </a:t>
            </a:r>
            <a:r>
              <a:rPr lang="en-US" b="1" dirty="0">
                <a:solidFill>
                  <a:srgbClr val="FF0000"/>
                </a:solidFill>
              </a:rPr>
              <a:t>X</a:t>
            </a:r>
            <a:r>
              <a:rPr lang="en-US" dirty="0"/>
              <a:t>               </a:t>
            </a:r>
            <a:endParaRPr lang="en-US" b="1" dirty="0">
              <a:solidFill>
                <a:srgbClr val="FF0000"/>
              </a:solidFill>
            </a:endParaRPr>
          </a:p>
          <a:p>
            <a:pPr marL="0" indent="0">
              <a:spcBef>
                <a:spcPts val="0"/>
              </a:spcBef>
              <a:buNone/>
            </a:pPr>
            <a:r>
              <a:rPr lang="en-US" dirty="0"/>
              <a:t>	   </a:t>
            </a:r>
          </a:p>
          <a:p>
            <a:pPr marL="0" indent="0">
              <a:spcBef>
                <a:spcPts val="0"/>
              </a:spcBef>
              <a:buNone/>
            </a:pPr>
            <a:r>
              <a:rPr lang="en-US" dirty="0"/>
              <a:t>	</a:t>
            </a:r>
          </a:p>
          <a:p>
            <a:pPr marL="0" indent="0">
              <a:spcBef>
                <a:spcPts val="0"/>
              </a:spcBef>
              <a:buNone/>
            </a:pPr>
            <a:r>
              <a:rPr lang="en-US" dirty="0"/>
              <a:t>            	 start    -    finish</a:t>
            </a:r>
          </a:p>
          <a:p>
            <a:pPr marL="0" indent="0">
              <a:spcBef>
                <a:spcPts val="0"/>
              </a:spcBef>
              <a:buNone/>
            </a:pPr>
            <a:r>
              <a:rPr lang="en-US" dirty="0"/>
              <a:t>          </a:t>
            </a:r>
            <a:r>
              <a:rPr lang="en-US" b="1" dirty="0">
                <a:solidFill>
                  <a:srgbClr val="FF0000"/>
                </a:solidFill>
              </a:rPr>
              <a:t>X</a:t>
            </a:r>
            <a:r>
              <a:rPr lang="en-US" dirty="0"/>
              <a:t>---------------</a:t>
            </a:r>
            <a:r>
              <a:rPr lang="en-US" b="1" dirty="0">
                <a:solidFill>
                  <a:srgbClr val="FF0000"/>
                </a:solidFill>
              </a:rPr>
              <a:t>X</a:t>
            </a:r>
            <a:r>
              <a:rPr lang="en-US" dirty="0"/>
              <a:t> </a:t>
            </a:r>
          </a:p>
          <a:p>
            <a:pPr marL="0" indent="0">
              <a:spcBef>
                <a:spcPts val="0"/>
              </a:spcBef>
              <a:buNone/>
            </a:pPr>
            <a:r>
              <a:rPr lang="en-US" dirty="0"/>
              <a:t>          …in progress…</a:t>
            </a:r>
          </a:p>
          <a:p>
            <a:pPr marL="0" indent="0">
              <a:spcBef>
                <a:spcPts val="0"/>
              </a:spcBef>
              <a:buNone/>
            </a:pPr>
            <a:endParaRPr lang="en-US" dirty="0"/>
          </a:p>
        </p:txBody>
      </p:sp>
      <p:cxnSp>
        <p:nvCxnSpPr>
          <p:cNvPr id="10" name="Connettore 2 9"/>
          <p:cNvCxnSpPr/>
          <p:nvPr/>
        </p:nvCxnSpPr>
        <p:spPr>
          <a:xfrm>
            <a:off x="1770611" y="2834640"/>
            <a:ext cx="3832168" cy="8313"/>
          </a:xfrm>
          <a:prstGeom prst="straightConnector1">
            <a:avLst/>
          </a:prstGeom>
          <a:ln w="28575">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3" name="Connettore 2 12"/>
          <p:cNvCxnSpPr/>
          <p:nvPr/>
        </p:nvCxnSpPr>
        <p:spPr>
          <a:xfrm flipV="1">
            <a:off x="3665912" y="2460567"/>
            <a:ext cx="1" cy="79802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V="1">
            <a:off x="1870366" y="4937760"/>
            <a:ext cx="3765663" cy="8315"/>
          </a:xfrm>
          <a:prstGeom prst="straightConnector1">
            <a:avLst/>
          </a:prstGeom>
          <a:ln w="285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flipV="1">
            <a:off x="4123113" y="4530434"/>
            <a:ext cx="1" cy="86452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5" name="CasellaDiTesto 44"/>
          <p:cNvSpPr txBox="1"/>
          <p:nvPr/>
        </p:nvSpPr>
        <p:spPr>
          <a:xfrm>
            <a:off x="5640185" y="2971800"/>
            <a:ext cx="65" cy="276999"/>
          </a:xfrm>
          <a:prstGeom prst="rect">
            <a:avLst/>
          </a:prstGeom>
          <a:noFill/>
        </p:spPr>
        <p:txBody>
          <a:bodyPr wrap="none" lIns="0" tIns="0" rIns="0" bIns="0" rtlCol="0">
            <a:spAutoFit/>
          </a:bodyPr>
          <a:lstStyle/>
          <a:p>
            <a:endParaRPr lang="en-US" dirty="0"/>
          </a:p>
        </p:txBody>
      </p:sp>
    </p:spTree>
    <p:extLst>
      <p:ext uri="{BB962C8B-B14F-4D97-AF65-F5344CB8AC3E}">
        <p14:creationId xmlns:p14="http://schemas.microsoft.com/office/powerpoint/2010/main" val="401027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04900" y="349134"/>
            <a:ext cx="9980682" cy="824027"/>
          </a:xfrm>
        </p:spPr>
        <p:txBody>
          <a:bodyPr rtlCol="0"/>
          <a:lstStyle/>
          <a:p>
            <a:r>
              <a:rPr lang="it" dirty="0"/>
              <a:t>Simple Past vs. Past Progressive</a:t>
            </a:r>
            <a:endParaRPr lang="en-US" dirty="0"/>
          </a:p>
        </p:txBody>
      </p:sp>
      <p:sp>
        <p:nvSpPr>
          <p:cNvPr id="4" name="Segnaposto contenuto 3"/>
          <p:cNvSpPr>
            <a:spLocks noGrp="1"/>
          </p:cNvSpPr>
          <p:nvPr>
            <p:ph idx="1"/>
          </p:nvPr>
        </p:nvSpPr>
        <p:spPr/>
        <p:txBody>
          <a:bodyPr/>
          <a:lstStyle/>
          <a:p>
            <a:pPr marL="0" indent="0">
              <a:lnSpc>
                <a:spcPct val="100000"/>
              </a:lnSpc>
              <a:spcBef>
                <a:spcPts val="0"/>
              </a:spcBef>
              <a:buNone/>
            </a:pPr>
            <a:r>
              <a:rPr lang="en-US" dirty="0"/>
              <a:t>The simple past indicates that an activity or situation </a:t>
            </a:r>
            <a:r>
              <a:rPr lang="en-US" b="1" i="1" dirty="0"/>
              <a:t>began and ended at a particular time in the past</a:t>
            </a:r>
            <a:r>
              <a:rPr lang="en-US" dirty="0"/>
              <a:t>.</a:t>
            </a:r>
          </a:p>
          <a:p>
            <a:pPr marL="0" indent="0">
              <a:lnSpc>
                <a:spcPct val="100000"/>
              </a:lnSpc>
              <a:spcBef>
                <a:spcPts val="0"/>
              </a:spcBef>
              <a:buNone/>
            </a:pPr>
            <a:endParaRPr lang="en-US" dirty="0"/>
          </a:p>
          <a:p>
            <a:pPr>
              <a:lnSpc>
                <a:spcPct val="100000"/>
              </a:lnSpc>
              <a:spcBef>
                <a:spcPts val="0"/>
              </a:spcBef>
            </a:pPr>
            <a:r>
              <a:rPr lang="en-US" dirty="0"/>
              <a:t>I </a:t>
            </a:r>
            <a:r>
              <a:rPr lang="en-US" b="1" dirty="0">
                <a:solidFill>
                  <a:srgbClr val="996633"/>
                </a:solidFill>
              </a:rPr>
              <a:t>walked</a:t>
            </a:r>
            <a:r>
              <a:rPr lang="en-US" dirty="0"/>
              <a:t> to school yesterday.</a:t>
            </a:r>
          </a:p>
          <a:p>
            <a:pPr>
              <a:lnSpc>
                <a:spcPct val="100000"/>
              </a:lnSpc>
              <a:spcBef>
                <a:spcPts val="0"/>
              </a:spcBef>
            </a:pPr>
            <a:r>
              <a:rPr lang="en-US" dirty="0"/>
              <a:t>John </a:t>
            </a:r>
            <a:r>
              <a:rPr lang="en-US" b="1" dirty="0">
                <a:solidFill>
                  <a:srgbClr val="996633"/>
                </a:solidFill>
              </a:rPr>
              <a:t>lived</a:t>
            </a:r>
            <a:r>
              <a:rPr lang="en-US" dirty="0"/>
              <a:t> in Paris for ten years, but now he lives in Rome.</a:t>
            </a:r>
          </a:p>
          <a:p>
            <a:pPr>
              <a:lnSpc>
                <a:spcPct val="100000"/>
              </a:lnSpc>
              <a:spcBef>
                <a:spcPts val="0"/>
              </a:spcBef>
            </a:pPr>
            <a:r>
              <a:rPr lang="en-US" dirty="0"/>
              <a:t>I </a:t>
            </a:r>
            <a:r>
              <a:rPr lang="en-US" b="1" dirty="0">
                <a:solidFill>
                  <a:srgbClr val="996633"/>
                </a:solidFill>
              </a:rPr>
              <a:t>bought</a:t>
            </a:r>
            <a:r>
              <a:rPr lang="en-US" dirty="0"/>
              <a:t> a new car three days ago.</a:t>
            </a:r>
          </a:p>
          <a:p>
            <a:pPr marL="0" indent="0">
              <a:lnSpc>
                <a:spcPct val="100000"/>
              </a:lnSpc>
              <a:spcBef>
                <a:spcPts val="0"/>
              </a:spcBef>
              <a:buNone/>
            </a:pPr>
            <a:endParaRPr lang="en-US" dirty="0"/>
          </a:p>
          <a:p>
            <a:pPr marL="0" indent="0">
              <a:lnSpc>
                <a:spcPct val="100000"/>
              </a:lnSpc>
              <a:spcBef>
                <a:spcPts val="0"/>
              </a:spcBef>
              <a:buNone/>
            </a:pPr>
            <a:r>
              <a:rPr lang="en-US" dirty="0"/>
              <a:t>If a sentence contains </a:t>
            </a:r>
            <a:r>
              <a:rPr lang="en-US" i="1" dirty="0"/>
              <a:t>when</a:t>
            </a:r>
            <a:r>
              <a:rPr lang="en-US" dirty="0"/>
              <a:t> (adverb clause) and has the simple past in </a:t>
            </a:r>
            <a:r>
              <a:rPr lang="en-US" u="sng" dirty="0"/>
              <a:t>both clauses</a:t>
            </a:r>
            <a:r>
              <a:rPr lang="en-US" dirty="0"/>
              <a:t>, the action in the </a:t>
            </a:r>
            <a:r>
              <a:rPr lang="en-US" b="1" i="1" dirty="0"/>
              <a:t>when</a:t>
            </a:r>
            <a:r>
              <a:rPr lang="en-US" b="1" dirty="0"/>
              <a:t>-</a:t>
            </a:r>
            <a:r>
              <a:rPr lang="en-US" dirty="0"/>
              <a:t>clause happens first.</a:t>
            </a:r>
          </a:p>
          <a:p>
            <a:pPr marL="0" indent="0">
              <a:lnSpc>
                <a:spcPct val="100000"/>
              </a:lnSpc>
              <a:spcBef>
                <a:spcPts val="0"/>
              </a:spcBef>
              <a:buNone/>
            </a:pPr>
            <a:endParaRPr lang="en-US" dirty="0"/>
          </a:p>
          <a:p>
            <a:pPr>
              <a:lnSpc>
                <a:spcPct val="100000"/>
              </a:lnSpc>
              <a:spcBef>
                <a:spcPts val="0"/>
              </a:spcBef>
            </a:pPr>
            <a:r>
              <a:rPr lang="en-US" dirty="0"/>
              <a:t>Rita stood under a tree </a:t>
            </a:r>
            <a:r>
              <a:rPr lang="en-US" i="1" dirty="0"/>
              <a:t>when</a:t>
            </a:r>
            <a:r>
              <a:rPr lang="en-US" dirty="0"/>
              <a:t> it </a:t>
            </a:r>
            <a:r>
              <a:rPr lang="en-US" b="1" dirty="0">
                <a:solidFill>
                  <a:srgbClr val="996633"/>
                </a:solidFill>
              </a:rPr>
              <a:t>began</a:t>
            </a:r>
            <a:r>
              <a:rPr lang="en-US" dirty="0"/>
              <a:t> to rain.</a:t>
            </a:r>
          </a:p>
          <a:p>
            <a:pPr>
              <a:lnSpc>
                <a:spcPct val="100000"/>
              </a:lnSpc>
              <a:spcBef>
                <a:spcPts val="0"/>
              </a:spcBef>
            </a:pPr>
            <a:r>
              <a:rPr lang="en-US" i="1" dirty="0"/>
              <a:t>When</a:t>
            </a:r>
            <a:r>
              <a:rPr lang="en-US" dirty="0"/>
              <a:t> Mrs. Taylor </a:t>
            </a:r>
            <a:r>
              <a:rPr lang="en-US" b="1" dirty="0">
                <a:solidFill>
                  <a:srgbClr val="996633"/>
                </a:solidFill>
              </a:rPr>
              <a:t>heard</a:t>
            </a:r>
            <a:r>
              <a:rPr lang="en-US" dirty="0"/>
              <a:t> a strange noise, she </a:t>
            </a:r>
            <a:r>
              <a:rPr lang="en-US" b="1" dirty="0">
                <a:solidFill>
                  <a:srgbClr val="996633"/>
                </a:solidFill>
              </a:rPr>
              <a:t>got</a:t>
            </a:r>
            <a:r>
              <a:rPr lang="en-US" dirty="0">
                <a:solidFill>
                  <a:srgbClr val="996633"/>
                </a:solidFill>
              </a:rPr>
              <a:t> </a:t>
            </a:r>
            <a:r>
              <a:rPr lang="en-US" dirty="0"/>
              <a:t>up to investigate.</a:t>
            </a:r>
          </a:p>
          <a:p>
            <a:pPr>
              <a:lnSpc>
                <a:spcPct val="100000"/>
              </a:lnSpc>
              <a:spcBef>
                <a:spcPts val="0"/>
              </a:spcBef>
            </a:pPr>
            <a:r>
              <a:rPr lang="en-US" i="1" dirty="0"/>
              <a:t>When</a:t>
            </a:r>
            <a:r>
              <a:rPr lang="en-US" dirty="0"/>
              <a:t> I </a:t>
            </a:r>
            <a:r>
              <a:rPr lang="en-US" b="1" dirty="0">
                <a:solidFill>
                  <a:srgbClr val="996633"/>
                </a:solidFill>
              </a:rPr>
              <a:t>dropped</a:t>
            </a:r>
            <a:r>
              <a:rPr lang="en-US" dirty="0">
                <a:solidFill>
                  <a:srgbClr val="996633"/>
                </a:solidFill>
              </a:rPr>
              <a:t> </a:t>
            </a:r>
            <a:r>
              <a:rPr lang="en-US" dirty="0"/>
              <a:t>my cup, the coffee spilled on my lap.</a:t>
            </a:r>
          </a:p>
          <a:p>
            <a:pPr marL="0" indent="0">
              <a:lnSpc>
                <a:spcPct val="100000"/>
              </a:lnSpc>
              <a:spcBef>
                <a:spcPts val="0"/>
              </a:spcBef>
              <a:buNone/>
            </a:pPr>
            <a:endParaRPr lang="en-US" dirty="0"/>
          </a:p>
          <a:p>
            <a:pPr marL="0" indent="0">
              <a:lnSpc>
                <a:spcPct val="100000"/>
              </a:lnSpc>
              <a:spcBef>
                <a:spcPts val="0"/>
              </a:spcBef>
              <a:buNone/>
            </a:pPr>
            <a:endParaRPr lang="en-US" dirty="0"/>
          </a:p>
        </p:txBody>
      </p:sp>
    </p:spTree>
    <p:extLst>
      <p:ext uri="{BB962C8B-B14F-4D97-AF65-F5344CB8AC3E}">
        <p14:creationId xmlns:p14="http://schemas.microsoft.com/office/powerpoint/2010/main" val="2027561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04900" y="349134"/>
            <a:ext cx="9980682" cy="824027"/>
          </a:xfrm>
        </p:spPr>
        <p:txBody>
          <a:bodyPr rtlCol="0"/>
          <a:lstStyle/>
          <a:p>
            <a:r>
              <a:rPr lang="it" dirty="0"/>
              <a:t>Simple Past vs. Past Progressive</a:t>
            </a:r>
            <a:endParaRPr lang="en-US" dirty="0"/>
          </a:p>
        </p:txBody>
      </p:sp>
      <p:sp>
        <p:nvSpPr>
          <p:cNvPr id="4" name="Segnaposto contenuto 3"/>
          <p:cNvSpPr>
            <a:spLocks noGrp="1"/>
          </p:cNvSpPr>
          <p:nvPr>
            <p:ph idx="1"/>
          </p:nvPr>
        </p:nvSpPr>
        <p:spPr>
          <a:xfrm>
            <a:off x="1104900" y="1600199"/>
            <a:ext cx="9982200" cy="5008419"/>
          </a:xfrm>
        </p:spPr>
        <p:txBody>
          <a:bodyPr>
            <a:normAutofit fontScale="92500" lnSpcReduction="20000"/>
          </a:bodyPr>
          <a:lstStyle/>
          <a:p>
            <a:pPr marL="0" indent="0">
              <a:lnSpc>
                <a:spcPct val="140000"/>
              </a:lnSpc>
              <a:spcBef>
                <a:spcPts val="0"/>
              </a:spcBef>
              <a:buNone/>
            </a:pPr>
            <a:r>
              <a:rPr lang="en-US" sz="2100" dirty="0"/>
              <a:t>The past progressive is used to </a:t>
            </a:r>
            <a:r>
              <a:rPr lang="en-US" sz="2100" i="1" dirty="0"/>
              <a:t>describe</a:t>
            </a:r>
            <a:r>
              <a:rPr lang="en-US" sz="2100" dirty="0"/>
              <a:t> an action at a </a:t>
            </a:r>
            <a:r>
              <a:rPr lang="en-US" sz="2100" b="1" dirty="0"/>
              <a:t>particular moment</a:t>
            </a:r>
            <a:r>
              <a:rPr lang="en-US" sz="2100" dirty="0"/>
              <a:t> in the past. The action started before that moment but is not over at that moment.</a:t>
            </a:r>
          </a:p>
          <a:p>
            <a:pPr marL="0" indent="0">
              <a:lnSpc>
                <a:spcPct val="140000"/>
              </a:lnSpc>
              <a:spcBef>
                <a:spcPts val="0"/>
              </a:spcBef>
              <a:buNone/>
            </a:pPr>
            <a:endParaRPr lang="en-US" sz="1400" dirty="0"/>
          </a:p>
          <a:p>
            <a:pPr marL="0" indent="0">
              <a:lnSpc>
                <a:spcPct val="140000"/>
              </a:lnSpc>
              <a:spcBef>
                <a:spcPts val="0"/>
              </a:spcBef>
              <a:buNone/>
            </a:pPr>
            <a:r>
              <a:rPr lang="en-US" sz="2100" dirty="0"/>
              <a:t>When we use the past progressive, our listener usually knows or understands what time we are talking about:</a:t>
            </a:r>
          </a:p>
          <a:p>
            <a:pPr marL="0" indent="0">
              <a:lnSpc>
                <a:spcPct val="100000"/>
              </a:lnSpc>
              <a:spcBef>
                <a:spcPts val="0"/>
              </a:spcBef>
              <a:buNone/>
            </a:pPr>
            <a:endParaRPr lang="en-US" sz="2100" dirty="0"/>
          </a:p>
          <a:p>
            <a:pPr>
              <a:lnSpc>
                <a:spcPct val="100000"/>
              </a:lnSpc>
              <a:spcBef>
                <a:spcPts val="0"/>
              </a:spcBef>
            </a:pPr>
            <a:r>
              <a:rPr lang="en-US" sz="2100" dirty="0"/>
              <a:t>I </a:t>
            </a:r>
            <a:r>
              <a:rPr lang="en-US" sz="2100" b="1" dirty="0">
                <a:solidFill>
                  <a:srgbClr val="996633"/>
                </a:solidFill>
              </a:rPr>
              <a:t>was</a:t>
            </a:r>
            <a:r>
              <a:rPr lang="en-US" sz="2100" dirty="0">
                <a:solidFill>
                  <a:srgbClr val="996633"/>
                </a:solidFill>
              </a:rPr>
              <a:t> </a:t>
            </a:r>
            <a:r>
              <a:rPr lang="en-US" sz="2100" b="1" dirty="0">
                <a:solidFill>
                  <a:srgbClr val="996633"/>
                </a:solidFill>
              </a:rPr>
              <a:t>working</a:t>
            </a:r>
            <a:r>
              <a:rPr lang="en-US" sz="2100" dirty="0"/>
              <a:t> at 10pm last night.</a:t>
            </a:r>
          </a:p>
          <a:p>
            <a:r>
              <a:rPr lang="en-US" sz="2100" dirty="0"/>
              <a:t>They </a:t>
            </a:r>
            <a:r>
              <a:rPr lang="en-US" sz="2100" b="1" dirty="0">
                <a:solidFill>
                  <a:srgbClr val="996633"/>
                </a:solidFill>
              </a:rPr>
              <a:t>were</a:t>
            </a:r>
            <a:r>
              <a:rPr lang="en-US" sz="2100" dirty="0"/>
              <a:t> not </a:t>
            </a:r>
            <a:r>
              <a:rPr lang="en-US" sz="2100" b="1" dirty="0">
                <a:solidFill>
                  <a:srgbClr val="996633"/>
                </a:solidFill>
              </a:rPr>
              <a:t>playing</a:t>
            </a:r>
            <a:r>
              <a:rPr lang="en-US" sz="2100" dirty="0"/>
              <a:t> football at 9am this morning.</a:t>
            </a:r>
          </a:p>
          <a:p>
            <a:r>
              <a:rPr lang="en-US" sz="2100" dirty="0"/>
              <a:t>What </a:t>
            </a:r>
            <a:r>
              <a:rPr lang="en-US" sz="2100" b="1" dirty="0">
                <a:solidFill>
                  <a:srgbClr val="996633"/>
                </a:solidFill>
              </a:rPr>
              <a:t>were</a:t>
            </a:r>
            <a:r>
              <a:rPr lang="en-US" sz="2100" dirty="0"/>
              <a:t> you </a:t>
            </a:r>
            <a:r>
              <a:rPr lang="en-US" sz="2100" b="1" dirty="0">
                <a:solidFill>
                  <a:srgbClr val="996633"/>
                </a:solidFill>
              </a:rPr>
              <a:t>doing</a:t>
            </a:r>
            <a:r>
              <a:rPr lang="en-US" sz="2100" dirty="0"/>
              <a:t> at 10pm last night?</a:t>
            </a:r>
          </a:p>
          <a:p>
            <a:r>
              <a:rPr lang="en-US" sz="2100" dirty="0"/>
              <a:t>What </a:t>
            </a:r>
            <a:r>
              <a:rPr lang="en-US" sz="2100" b="1" dirty="0">
                <a:solidFill>
                  <a:srgbClr val="996633"/>
                </a:solidFill>
              </a:rPr>
              <a:t>were</a:t>
            </a:r>
            <a:r>
              <a:rPr lang="en-US" sz="2100" dirty="0"/>
              <a:t> you </a:t>
            </a:r>
            <a:r>
              <a:rPr lang="en-US" sz="2100" b="1" dirty="0">
                <a:solidFill>
                  <a:srgbClr val="996633"/>
                </a:solidFill>
              </a:rPr>
              <a:t>doing</a:t>
            </a:r>
            <a:r>
              <a:rPr lang="en-US" sz="2100" dirty="0"/>
              <a:t> when he arrived?</a:t>
            </a:r>
          </a:p>
          <a:p>
            <a:r>
              <a:rPr lang="en-US" sz="2100" dirty="0"/>
              <a:t>She </a:t>
            </a:r>
            <a:r>
              <a:rPr lang="en-US" sz="2100" b="1" dirty="0">
                <a:solidFill>
                  <a:srgbClr val="996633"/>
                </a:solidFill>
              </a:rPr>
              <a:t>was cooking</a:t>
            </a:r>
            <a:r>
              <a:rPr lang="en-US" sz="2100" dirty="0">
                <a:solidFill>
                  <a:srgbClr val="996633"/>
                </a:solidFill>
              </a:rPr>
              <a:t> </a:t>
            </a:r>
            <a:r>
              <a:rPr lang="en-US" sz="2100" dirty="0"/>
              <a:t>when I called her.</a:t>
            </a:r>
          </a:p>
          <a:p>
            <a:r>
              <a:rPr lang="en-US" sz="2100" dirty="0"/>
              <a:t>We </a:t>
            </a:r>
            <a:r>
              <a:rPr lang="en-US" sz="2100" b="1" dirty="0">
                <a:solidFill>
                  <a:srgbClr val="996633"/>
                </a:solidFill>
              </a:rPr>
              <a:t>were having</a:t>
            </a:r>
            <a:r>
              <a:rPr lang="en-US" sz="2100" dirty="0"/>
              <a:t> dinner when it started to rain.</a:t>
            </a:r>
          </a:p>
          <a:p>
            <a:r>
              <a:rPr lang="en-US" sz="2100" dirty="0"/>
              <a:t>John went home early because it </a:t>
            </a:r>
            <a:r>
              <a:rPr lang="en-US" sz="2100" b="1" dirty="0">
                <a:solidFill>
                  <a:srgbClr val="996633"/>
                </a:solidFill>
              </a:rPr>
              <a:t>was snowing</a:t>
            </a:r>
            <a:r>
              <a:rPr lang="en-US" sz="2100" dirty="0"/>
              <a:t>.</a:t>
            </a:r>
          </a:p>
          <a:p>
            <a:pPr marL="0" indent="0">
              <a:lnSpc>
                <a:spcPct val="100000"/>
              </a:lnSpc>
              <a:spcBef>
                <a:spcPts val="0"/>
              </a:spcBef>
              <a:buNone/>
            </a:pPr>
            <a:endParaRPr lang="en-US" dirty="0"/>
          </a:p>
          <a:p>
            <a:pPr marL="0" indent="0">
              <a:lnSpc>
                <a:spcPct val="100000"/>
              </a:lnSpc>
              <a:spcBef>
                <a:spcPts val="0"/>
              </a:spcBef>
              <a:buNone/>
            </a:pPr>
            <a:endParaRPr lang="en-US" dirty="0"/>
          </a:p>
        </p:txBody>
      </p:sp>
    </p:spTree>
    <p:extLst>
      <p:ext uri="{BB962C8B-B14F-4D97-AF65-F5344CB8AC3E}">
        <p14:creationId xmlns:p14="http://schemas.microsoft.com/office/powerpoint/2010/main" val="2014182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04900" y="349134"/>
            <a:ext cx="9980682" cy="824027"/>
          </a:xfrm>
        </p:spPr>
        <p:txBody>
          <a:bodyPr rtlCol="0"/>
          <a:lstStyle/>
          <a:p>
            <a:r>
              <a:rPr lang="it" dirty="0"/>
              <a:t>Simple Past vs. Past Progressive</a:t>
            </a:r>
            <a:endParaRPr lang="en-US" dirty="0"/>
          </a:p>
        </p:txBody>
      </p:sp>
      <p:sp>
        <p:nvSpPr>
          <p:cNvPr id="4" name="Segnaposto contenuto 3"/>
          <p:cNvSpPr>
            <a:spLocks noGrp="1"/>
          </p:cNvSpPr>
          <p:nvPr>
            <p:ph idx="1"/>
          </p:nvPr>
        </p:nvSpPr>
        <p:spPr>
          <a:xfrm>
            <a:off x="1104900" y="1600199"/>
            <a:ext cx="9982200" cy="4883727"/>
          </a:xfrm>
        </p:spPr>
        <p:txBody>
          <a:bodyPr>
            <a:normAutofit fontScale="92500" lnSpcReduction="10000"/>
          </a:bodyPr>
          <a:lstStyle/>
          <a:p>
            <a:pPr marL="0" indent="0">
              <a:lnSpc>
                <a:spcPct val="100000"/>
              </a:lnSpc>
              <a:spcBef>
                <a:spcPts val="0"/>
              </a:spcBef>
              <a:buNone/>
            </a:pPr>
            <a:r>
              <a:rPr lang="en-US" dirty="0"/>
              <a:t>In the past progressive two actions occur at the same time in the past, but one action begins earlier and is in progress when the other action occurs.</a:t>
            </a:r>
          </a:p>
          <a:p>
            <a:pPr marL="0" indent="0">
              <a:lnSpc>
                <a:spcPct val="100000"/>
              </a:lnSpc>
              <a:spcBef>
                <a:spcPts val="0"/>
              </a:spcBef>
              <a:buNone/>
            </a:pPr>
            <a:endParaRPr lang="en-US" dirty="0"/>
          </a:p>
          <a:p>
            <a:pPr>
              <a:lnSpc>
                <a:spcPct val="100000"/>
              </a:lnSpc>
              <a:spcBef>
                <a:spcPts val="0"/>
              </a:spcBef>
            </a:pPr>
            <a:r>
              <a:rPr lang="en-US" dirty="0"/>
              <a:t>I </a:t>
            </a:r>
            <a:r>
              <a:rPr lang="en-US" b="1" dirty="0">
                <a:solidFill>
                  <a:srgbClr val="996633"/>
                </a:solidFill>
              </a:rPr>
              <a:t>was walking</a:t>
            </a:r>
            <a:r>
              <a:rPr lang="en-US" dirty="0"/>
              <a:t> down the street when it began to rain</a:t>
            </a:r>
          </a:p>
          <a:p>
            <a:pPr>
              <a:lnSpc>
                <a:spcPct val="100000"/>
              </a:lnSpc>
              <a:spcBef>
                <a:spcPts val="0"/>
              </a:spcBef>
            </a:pPr>
            <a:r>
              <a:rPr lang="en-US" dirty="0"/>
              <a:t>While I </a:t>
            </a:r>
            <a:r>
              <a:rPr lang="en-US" b="1" dirty="0">
                <a:solidFill>
                  <a:srgbClr val="996633"/>
                </a:solidFill>
              </a:rPr>
              <a:t>was walking</a:t>
            </a:r>
            <a:r>
              <a:rPr lang="en-US" dirty="0"/>
              <a:t> down the street, it began to rain.</a:t>
            </a:r>
          </a:p>
          <a:p>
            <a:pPr>
              <a:lnSpc>
                <a:spcPct val="100000"/>
              </a:lnSpc>
              <a:spcBef>
                <a:spcPts val="0"/>
              </a:spcBef>
            </a:pPr>
            <a:r>
              <a:rPr lang="en-US" dirty="0"/>
              <a:t>Rita </a:t>
            </a:r>
            <a:r>
              <a:rPr lang="en-US" b="1" dirty="0">
                <a:solidFill>
                  <a:srgbClr val="996633"/>
                </a:solidFill>
              </a:rPr>
              <a:t>was standing</a:t>
            </a:r>
            <a:r>
              <a:rPr lang="en-US" dirty="0"/>
              <a:t> under a tree when it began to rain.</a:t>
            </a:r>
          </a:p>
          <a:p>
            <a:pPr marL="0" indent="0">
              <a:lnSpc>
                <a:spcPct val="100000"/>
              </a:lnSpc>
              <a:spcBef>
                <a:spcPts val="0"/>
              </a:spcBef>
              <a:buNone/>
            </a:pPr>
            <a:endParaRPr lang="en-US" dirty="0"/>
          </a:p>
          <a:p>
            <a:pPr marL="0" indent="0">
              <a:lnSpc>
                <a:spcPct val="100000"/>
              </a:lnSpc>
              <a:spcBef>
                <a:spcPts val="0"/>
              </a:spcBef>
              <a:buNone/>
            </a:pPr>
            <a:r>
              <a:rPr lang="en-US" dirty="0"/>
              <a:t>The past progressive can also describe an action that began in the past and continued for an indefinite period of time.</a:t>
            </a:r>
          </a:p>
          <a:p>
            <a:pPr marL="0" indent="0">
              <a:lnSpc>
                <a:spcPct val="100000"/>
              </a:lnSpc>
              <a:spcBef>
                <a:spcPts val="0"/>
              </a:spcBef>
              <a:buNone/>
            </a:pPr>
            <a:endParaRPr lang="en-US" dirty="0"/>
          </a:p>
          <a:p>
            <a:pPr>
              <a:lnSpc>
                <a:spcPct val="100000"/>
              </a:lnSpc>
              <a:spcBef>
                <a:spcPts val="0"/>
              </a:spcBef>
            </a:pPr>
            <a:r>
              <a:rPr lang="en-US" dirty="0"/>
              <a:t>At eight o’clock last night I </a:t>
            </a:r>
            <a:r>
              <a:rPr lang="en-US" b="1" dirty="0">
                <a:solidFill>
                  <a:srgbClr val="996633"/>
                </a:solidFill>
              </a:rPr>
              <a:t>was studying</a:t>
            </a:r>
            <a:r>
              <a:rPr lang="en-US" dirty="0"/>
              <a:t> = “My studying began before 8:00 pm, was in progress at that time, and probably continued”.</a:t>
            </a:r>
          </a:p>
          <a:p>
            <a:pPr marL="0" indent="0">
              <a:lnSpc>
                <a:spcPct val="100000"/>
              </a:lnSpc>
              <a:spcBef>
                <a:spcPts val="0"/>
              </a:spcBef>
              <a:buNone/>
            </a:pPr>
            <a:endParaRPr lang="en-US" dirty="0"/>
          </a:p>
          <a:p>
            <a:pPr marL="0" indent="0">
              <a:lnSpc>
                <a:spcPct val="100000"/>
              </a:lnSpc>
              <a:spcBef>
                <a:spcPts val="0"/>
              </a:spcBef>
              <a:buNone/>
            </a:pPr>
            <a:r>
              <a:rPr lang="en-US" dirty="0"/>
              <a:t>Sometimes the past progressive is used in both parts of a sentence when two actions are in progress simultaneously.</a:t>
            </a:r>
          </a:p>
          <a:p>
            <a:pPr marL="0" indent="0">
              <a:lnSpc>
                <a:spcPct val="100000"/>
              </a:lnSpc>
              <a:spcBef>
                <a:spcPts val="0"/>
              </a:spcBef>
              <a:buNone/>
            </a:pPr>
            <a:endParaRPr lang="en-US" dirty="0"/>
          </a:p>
          <a:p>
            <a:pPr>
              <a:lnSpc>
                <a:spcPct val="100000"/>
              </a:lnSpc>
              <a:spcBef>
                <a:spcPts val="0"/>
              </a:spcBef>
            </a:pPr>
            <a:r>
              <a:rPr lang="en-US" dirty="0"/>
              <a:t>While I </a:t>
            </a:r>
            <a:r>
              <a:rPr lang="en-US" b="1" dirty="0">
                <a:solidFill>
                  <a:srgbClr val="996633"/>
                </a:solidFill>
              </a:rPr>
              <a:t>was studying</a:t>
            </a:r>
            <a:r>
              <a:rPr lang="en-US" dirty="0"/>
              <a:t> in one room of our apartment, my roommate </a:t>
            </a:r>
            <a:r>
              <a:rPr lang="en-US" b="1" dirty="0">
                <a:solidFill>
                  <a:srgbClr val="996633"/>
                </a:solidFill>
              </a:rPr>
              <a:t>was having</a:t>
            </a:r>
            <a:r>
              <a:rPr lang="en-US" dirty="0"/>
              <a:t> a party in the other room.</a:t>
            </a:r>
          </a:p>
          <a:p>
            <a:pPr marL="0" indent="0">
              <a:lnSpc>
                <a:spcPct val="100000"/>
              </a:lnSpc>
              <a:spcBef>
                <a:spcPts val="0"/>
              </a:spcBef>
              <a:buNone/>
            </a:pPr>
            <a:endParaRPr lang="en-US" dirty="0"/>
          </a:p>
          <a:p>
            <a:pPr marL="0" indent="0">
              <a:lnSpc>
                <a:spcPct val="100000"/>
              </a:lnSpc>
              <a:spcBef>
                <a:spcPts val="0"/>
              </a:spcBef>
              <a:buNone/>
            </a:pPr>
            <a:endParaRPr lang="en-US" dirty="0"/>
          </a:p>
        </p:txBody>
      </p:sp>
    </p:spTree>
    <p:extLst>
      <p:ext uri="{BB962C8B-B14F-4D97-AF65-F5344CB8AC3E}">
        <p14:creationId xmlns:p14="http://schemas.microsoft.com/office/powerpoint/2010/main" val="697496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04900" y="349134"/>
            <a:ext cx="9980682" cy="824027"/>
          </a:xfrm>
        </p:spPr>
        <p:txBody>
          <a:bodyPr rtlCol="0"/>
          <a:lstStyle/>
          <a:p>
            <a:r>
              <a:rPr lang="it" dirty="0"/>
              <a:t>Past Progressive + Simple Past </a:t>
            </a:r>
            <a:endParaRPr lang="en-US" dirty="0"/>
          </a:p>
        </p:txBody>
      </p:sp>
      <p:sp>
        <p:nvSpPr>
          <p:cNvPr id="4" name="Segnaposto contenuto 3"/>
          <p:cNvSpPr>
            <a:spLocks noGrp="1"/>
          </p:cNvSpPr>
          <p:nvPr>
            <p:ph idx="1"/>
          </p:nvPr>
        </p:nvSpPr>
        <p:spPr>
          <a:xfrm>
            <a:off x="1088277" y="1654232"/>
            <a:ext cx="9982200" cy="4347557"/>
          </a:xfrm>
        </p:spPr>
        <p:txBody>
          <a:bodyPr>
            <a:normAutofit/>
          </a:bodyPr>
          <a:lstStyle/>
          <a:p>
            <a:pPr marL="0" indent="0">
              <a:lnSpc>
                <a:spcPct val="120000"/>
              </a:lnSpc>
              <a:spcBef>
                <a:spcPts val="0"/>
              </a:spcBef>
              <a:buNone/>
            </a:pPr>
            <a:r>
              <a:rPr lang="en-US" dirty="0"/>
              <a:t>We often use the past progressive </a:t>
            </a:r>
            <a:r>
              <a:rPr lang="en-US" u="sng" dirty="0"/>
              <a:t>with</a:t>
            </a:r>
            <a:r>
              <a:rPr lang="en-US" dirty="0"/>
              <a:t> the simple past. We use the past progressive to express a </a:t>
            </a:r>
            <a:r>
              <a:rPr lang="en-US" b="1" dirty="0"/>
              <a:t>long</a:t>
            </a:r>
            <a:r>
              <a:rPr lang="en-US" dirty="0"/>
              <a:t> action. </a:t>
            </a:r>
          </a:p>
          <a:p>
            <a:pPr marL="0" indent="0">
              <a:lnSpc>
                <a:spcPct val="120000"/>
              </a:lnSpc>
              <a:spcBef>
                <a:spcPts val="0"/>
              </a:spcBef>
              <a:buNone/>
            </a:pPr>
            <a:r>
              <a:rPr lang="en-US" dirty="0"/>
              <a:t>And we use the simple past to express a </a:t>
            </a:r>
            <a:r>
              <a:rPr lang="en-US" b="1" dirty="0"/>
              <a:t>short</a:t>
            </a:r>
            <a:r>
              <a:rPr lang="en-US" dirty="0"/>
              <a:t> action that happens </a:t>
            </a:r>
            <a:r>
              <a:rPr lang="en-US" b="1" dirty="0"/>
              <a:t>in the middle</a:t>
            </a:r>
            <a:r>
              <a:rPr lang="en-US" dirty="0"/>
              <a:t> of the long action.</a:t>
            </a:r>
          </a:p>
          <a:p>
            <a:pPr marL="0" indent="0">
              <a:lnSpc>
                <a:spcPct val="120000"/>
              </a:lnSpc>
              <a:spcBef>
                <a:spcPts val="0"/>
              </a:spcBef>
              <a:buNone/>
            </a:pPr>
            <a:endParaRPr lang="it-IT" sz="1400" dirty="0"/>
          </a:p>
          <a:p>
            <a:pPr marL="0" indent="0">
              <a:lnSpc>
                <a:spcPct val="120000"/>
              </a:lnSpc>
              <a:spcBef>
                <a:spcPts val="0"/>
              </a:spcBef>
              <a:buNone/>
            </a:pPr>
            <a:r>
              <a:rPr lang="en-US" dirty="0"/>
              <a:t>We can join the two ideas with </a:t>
            </a:r>
            <a:r>
              <a:rPr lang="en-US" b="1" dirty="0"/>
              <a:t>when</a:t>
            </a:r>
            <a:r>
              <a:rPr lang="en-US" dirty="0"/>
              <a:t> or </a:t>
            </a:r>
            <a:r>
              <a:rPr lang="en-US" b="1" dirty="0"/>
              <a:t>while</a:t>
            </a:r>
            <a:r>
              <a:rPr lang="en-US" dirty="0"/>
              <a:t>:</a:t>
            </a:r>
            <a:endParaRPr lang="it-IT" dirty="0"/>
          </a:p>
          <a:p>
            <a:pPr marL="0" indent="0">
              <a:lnSpc>
                <a:spcPct val="110000"/>
              </a:lnSpc>
              <a:spcBef>
                <a:spcPts val="0"/>
              </a:spcBef>
              <a:buNone/>
            </a:pPr>
            <a:r>
              <a:rPr lang="en-US" i="1" dirty="0"/>
              <a:t> </a:t>
            </a:r>
            <a:endParaRPr lang="it-IT" sz="1400" dirty="0"/>
          </a:p>
          <a:p>
            <a:pPr marL="0" indent="0">
              <a:lnSpc>
                <a:spcPct val="120000"/>
              </a:lnSpc>
              <a:spcBef>
                <a:spcPts val="0"/>
              </a:spcBef>
              <a:buNone/>
            </a:pPr>
            <a:r>
              <a:rPr lang="en-US" i="1" dirty="0"/>
              <a:t>Long action:</a:t>
            </a:r>
          </a:p>
          <a:p>
            <a:pPr marL="0" indent="0">
              <a:spcBef>
                <a:spcPts val="0"/>
              </a:spcBef>
              <a:buNone/>
            </a:pPr>
            <a:br>
              <a:rPr lang="en-US" sz="800" dirty="0"/>
            </a:br>
            <a:r>
              <a:rPr lang="en-US" dirty="0"/>
              <a:t>I </a:t>
            </a:r>
            <a:r>
              <a:rPr lang="en-US" b="1" dirty="0">
                <a:solidFill>
                  <a:srgbClr val="996633"/>
                </a:solidFill>
              </a:rPr>
              <a:t>was watching </a:t>
            </a:r>
            <a:r>
              <a:rPr lang="en-US" dirty="0"/>
              <a:t>TV from 7pm to 9pm.</a:t>
            </a:r>
            <a:endParaRPr lang="it-IT" dirty="0"/>
          </a:p>
          <a:p>
            <a:pPr marL="0" indent="0">
              <a:lnSpc>
                <a:spcPct val="120000"/>
              </a:lnSpc>
              <a:spcBef>
                <a:spcPts val="0"/>
              </a:spcBef>
              <a:buNone/>
            </a:pPr>
            <a:r>
              <a:rPr lang="en-US" sz="1400" dirty="0"/>
              <a:t> </a:t>
            </a:r>
            <a:endParaRPr lang="it-IT" sz="1400" dirty="0"/>
          </a:p>
          <a:p>
            <a:pPr marL="0" indent="0">
              <a:lnSpc>
                <a:spcPct val="120000"/>
              </a:lnSpc>
              <a:spcBef>
                <a:spcPts val="0"/>
              </a:spcBef>
              <a:buNone/>
            </a:pPr>
            <a:r>
              <a:rPr lang="en-US" i="1" dirty="0"/>
              <a:t>Short action:</a:t>
            </a:r>
          </a:p>
          <a:p>
            <a:pPr marL="0" indent="0">
              <a:spcBef>
                <a:spcPts val="0"/>
              </a:spcBef>
              <a:buNone/>
            </a:pPr>
            <a:br>
              <a:rPr lang="en-US" sz="800" dirty="0"/>
            </a:br>
            <a:r>
              <a:rPr lang="en-US" dirty="0"/>
              <a:t>You </a:t>
            </a:r>
            <a:r>
              <a:rPr lang="en-US" b="1" dirty="0">
                <a:solidFill>
                  <a:srgbClr val="996633"/>
                </a:solidFill>
              </a:rPr>
              <a:t>called</a:t>
            </a:r>
            <a:r>
              <a:rPr lang="en-US" dirty="0"/>
              <a:t> at 8pm.</a:t>
            </a:r>
            <a:endParaRPr lang="it-IT" dirty="0"/>
          </a:p>
        </p:txBody>
      </p:sp>
    </p:spTree>
    <p:extLst>
      <p:ext uri="{BB962C8B-B14F-4D97-AF65-F5344CB8AC3E}">
        <p14:creationId xmlns:p14="http://schemas.microsoft.com/office/powerpoint/2010/main" val="2331983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6464" y="299257"/>
            <a:ext cx="9980682" cy="824027"/>
          </a:xfrm>
        </p:spPr>
        <p:txBody>
          <a:bodyPr rtlCol="0"/>
          <a:lstStyle/>
          <a:p>
            <a:r>
              <a:rPr lang="it" dirty="0"/>
              <a:t>Past Progressive + Simple Past</a:t>
            </a:r>
            <a:endParaRPr lang="en-US" dirty="0"/>
          </a:p>
        </p:txBody>
      </p:sp>
      <p:sp>
        <p:nvSpPr>
          <p:cNvPr id="4" name="Segnaposto contenuto 3"/>
          <p:cNvSpPr>
            <a:spLocks noGrp="1"/>
          </p:cNvSpPr>
          <p:nvPr>
            <p:ph idx="1"/>
          </p:nvPr>
        </p:nvSpPr>
        <p:spPr>
          <a:xfrm>
            <a:off x="1129838" y="1562793"/>
            <a:ext cx="9982200" cy="4738254"/>
          </a:xfrm>
        </p:spPr>
        <p:txBody>
          <a:bodyPr>
            <a:normAutofit fontScale="92500" lnSpcReduction="20000"/>
          </a:bodyPr>
          <a:lstStyle/>
          <a:p>
            <a:pPr marL="0" indent="0">
              <a:lnSpc>
                <a:spcPct val="120000"/>
              </a:lnSpc>
              <a:spcBef>
                <a:spcPts val="0"/>
              </a:spcBef>
              <a:buNone/>
            </a:pPr>
            <a:r>
              <a:rPr lang="en-US" sz="2200" dirty="0"/>
              <a:t>Long action (watching TV): expressed with </a:t>
            </a:r>
            <a:r>
              <a:rPr lang="en-US" sz="2200" b="1" dirty="0"/>
              <a:t>past progressive</a:t>
            </a:r>
            <a:endParaRPr lang="it-IT" sz="2200" dirty="0"/>
          </a:p>
          <a:p>
            <a:pPr marL="0" lvl="0" indent="0">
              <a:lnSpc>
                <a:spcPct val="120000"/>
              </a:lnSpc>
              <a:spcBef>
                <a:spcPts val="0"/>
              </a:spcBef>
              <a:buNone/>
            </a:pPr>
            <a:r>
              <a:rPr lang="en-US" sz="2200" dirty="0"/>
              <a:t>Short action (called): expressed with </a:t>
            </a:r>
            <a:r>
              <a:rPr lang="en-US" sz="2200" b="1" dirty="0"/>
              <a:t>simple past</a:t>
            </a:r>
            <a:r>
              <a:rPr lang="en-US" sz="2200" dirty="0"/>
              <a:t> </a:t>
            </a:r>
          </a:p>
          <a:p>
            <a:pPr marL="0" lvl="0" indent="0">
              <a:lnSpc>
                <a:spcPct val="120000"/>
              </a:lnSpc>
              <a:spcBef>
                <a:spcPts val="0"/>
              </a:spcBef>
              <a:buNone/>
            </a:pPr>
            <a:endParaRPr lang="it-IT" sz="1500" dirty="0"/>
          </a:p>
          <a:p>
            <a:pPr marL="0" indent="0">
              <a:lnSpc>
                <a:spcPct val="120000"/>
              </a:lnSpc>
              <a:spcBef>
                <a:spcPts val="0"/>
              </a:spcBef>
              <a:buNone/>
            </a:pPr>
            <a:r>
              <a:rPr lang="en-US" sz="2200" dirty="0"/>
              <a:t>We can join these two actions with </a:t>
            </a:r>
            <a:r>
              <a:rPr lang="en-US" sz="2200" b="1" dirty="0"/>
              <a:t>when</a:t>
            </a:r>
            <a:r>
              <a:rPr lang="en-US" sz="2200" dirty="0"/>
              <a:t>:</a:t>
            </a:r>
          </a:p>
          <a:p>
            <a:pPr marL="0" indent="0">
              <a:lnSpc>
                <a:spcPct val="120000"/>
              </a:lnSpc>
              <a:spcBef>
                <a:spcPts val="0"/>
              </a:spcBef>
              <a:buNone/>
            </a:pPr>
            <a:endParaRPr lang="it-IT" sz="1500" dirty="0"/>
          </a:p>
          <a:p>
            <a:pPr lvl="0">
              <a:lnSpc>
                <a:spcPct val="120000"/>
              </a:lnSpc>
              <a:spcBef>
                <a:spcPts val="0"/>
              </a:spcBef>
            </a:pPr>
            <a:r>
              <a:rPr lang="en-US" sz="2200" i="1" dirty="0"/>
              <a:t>I </a:t>
            </a:r>
            <a:r>
              <a:rPr lang="en-US" sz="2200" b="1" i="1" dirty="0">
                <a:solidFill>
                  <a:srgbClr val="996633"/>
                </a:solidFill>
              </a:rPr>
              <a:t>was watching</a:t>
            </a:r>
            <a:r>
              <a:rPr lang="en-US" sz="2200" i="1" dirty="0"/>
              <a:t> TV </a:t>
            </a:r>
            <a:r>
              <a:rPr lang="en-US" sz="2200" b="1" i="1" dirty="0"/>
              <a:t>when</a:t>
            </a:r>
            <a:r>
              <a:rPr lang="en-US" sz="2200" i="1" dirty="0"/>
              <a:t> you </a:t>
            </a:r>
            <a:r>
              <a:rPr lang="en-US" sz="2200" b="1" i="1" dirty="0">
                <a:solidFill>
                  <a:srgbClr val="996633"/>
                </a:solidFill>
              </a:rPr>
              <a:t>called</a:t>
            </a:r>
            <a:r>
              <a:rPr lang="en-US" sz="2200" i="1" dirty="0"/>
              <a:t>.</a:t>
            </a:r>
          </a:p>
          <a:p>
            <a:pPr marL="0" lvl="0" indent="0">
              <a:lnSpc>
                <a:spcPct val="120000"/>
              </a:lnSpc>
              <a:spcBef>
                <a:spcPts val="0"/>
              </a:spcBef>
              <a:buNone/>
            </a:pPr>
            <a:endParaRPr lang="it-IT" sz="1500" dirty="0"/>
          </a:p>
          <a:p>
            <a:pPr marL="0" indent="0">
              <a:lnSpc>
                <a:spcPct val="120000"/>
              </a:lnSpc>
              <a:spcBef>
                <a:spcPts val="0"/>
              </a:spcBef>
              <a:buNone/>
            </a:pPr>
            <a:r>
              <a:rPr lang="en-US" sz="2200" dirty="0"/>
              <a:t>Notice that </a:t>
            </a:r>
            <a:r>
              <a:rPr lang="en-US" sz="2200" i="1" dirty="0"/>
              <a:t>"when you called"</a:t>
            </a:r>
            <a:r>
              <a:rPr lang="en-US" sz="2200" dirty="0"/>
              <a:t> is also a way of defining the time (8pm).</a:t>
            </a:r>
          </a:p>
          <a:p>
            <a:pPr marL="0" indent="0">
              <a:lnSpc>
                <a:spcPct val="120000"/>
              </a:lnSpc>
              <a:spcBef>
                <a:spcPts val="0"/>
              </a:spcBef>
              <a:buNone/>
            </a:pPr>
            <a:endParaRPr lang="it-IT" sz="1500" dirty="0"/>
          </a:p>
          <a:p>
            <a:pPr marL="0" indent="0">
              <a:lnSpc>
                <a:spcPct val="120000"/>
              </a:lnSpc>
              <a:spcBef>
                <a:spcPts val="0"/>
              </a:spcBef>
              <a:buNone/>
            </a:pPr>
            <a:r>
              <a:rPr lang="en-US" sz="2200" dirty="0"/>
              <a:t>But also:</a:t>
            </a:r>
          </a:p>
          <a:p>
            <a:pPr marL="0" indent="0">
              <a:lnSpc>
                <a:spcPct val="120000"/>
              </a:lnSpc>
              <a:spcBef>
                <a:spcPts val="0"/>
              </a:spcBef>
              <a:buNone/>
            </a:pPr>
            <a:endParaRPr lang="it-IT" sz="1500" dirty="0"/>
          </a:p>
          <a:p>
            <a:pPr>
              <a:lnSpc>
                <a:spcPct val="120000"/>
              </a:lnSpc>
              <a:spcBef>
                <a:spcPts val="0"/>
              </a:spcBef>
            </a:pPr>
            <a:r>
              <a:rPr lang="en-US" sz="2200" b="1" i="1" dirty="0"/>
              <a:t>While</a:t>
            </a:r>
            <a:r>
              <a:rPr lang="en-US" sz="2200" i="1" dirty="0"/>
              <a:t> I </a:t>
            </a:r>
            <a:r>
              <a:rPr lang="en-US" sz="2200" b="1" i="1" dirty="0">
                <a:solidFill>
                  <a:srgbClr val="996633"/>
                </a:solidFill>
              </a:rPr>
              <a:t>was watching</a:t>
            </a:r>
            <a:r>
              <a:rPr lang="en-US" sz="2200" i="1" dirty="0"/>
              <a:t> TV, you </a:t>
            </a:r>
            <a:r>
              <a:rPr lang="en-US" sz="2200" b="1" i="1" dirty="0">
                <a:solidFill>
                  <a:srgbClr val="996633"/>
                </a:solidFill>
              </a:rPr>
              <a:t>called</a:t>
            </a:r>
            <a:r>
              <a:rPr lang="en-US" sz="2200" i="1" dirty="0"/>
              <a:t>.</a:t>
            </a:r>
          </a:p>
          <a:p>
            <a:pPr marL="0" lvl="0" indent="0">
              <a:lnSpc>
                <a:spcPct val="120000"/>
              </a:lnSpc>
              <a:spcBef>
                <a:spcPts val="0"/>
              </a:spcBef>
              <a:buNone/>
            </a:pPr>
            <a:endParaRPr lang="it-IT" sz="1500" dirty="0"/>
          </a:p>
          <a:p>
            <a:pPr marL="0" indent="0">
              <a:lnSpc>
                <a:spcPct val="120000"/>
              </a:lnSpc>
              <a:spcBef>
                <a:spcPts val="0"/>
              </a:spcBef>
              <a:buNone/>
            </a:pPr>
            <a:r>
              <a:rPr lang="it-IT" sz="2200" dirty="0" err="1"/>
              <a:t>We</a:t>
            </a:r>
            <a:r>
              <a:rPr lang="it-IT" sz="2200" dirty="0"/>
              <a:t> use:</a:t>
            </a:r>
          </a:p>
          <a:p>
            <a:pPr marL="0" indent="0">
              <a:lnSpc>
                <a:spcPct val="120000"/>
              </a:lnSpc>
              <a:spcBef>
                <a:spcPts val="0"/>
              </a:spcBef>
              <a:buNone/>
            </a:pPr>
            <a:endParaRPr lang="it-IT" sz="1500" dirty="0"/>
          </a:p>
          <a:p>
            <a:pPr marL="0" lvl="0" indent="0">
              <a:lnSpc>
                <a:spcPct val="120000"/>
              </a:lnSpc>
              <a:spcBef>
                <a:spcPts val="0"/>
              </a:spcBef>
              <a:buNone/>
            </a:pPr>
            <a:r>
              <a:rPr lang="en-US" sz="2200" b="1" dirty="0"/>
              <a:t>when</a:t>
            </a:r>
            <a:r>
              <a:rPr lang="en-US" sz="2200" dirty="0"/>
              <a:t> + </a:t>
            </a:r>
            <a:r>
              <a:rPr lang="en-US" sz="2200" b="1" dirty="0"/>
              <a:t>short action</a:t>
            </a:r>
            <a:r>
              <a:rPr lang="en-US" sz="2200" dirty="0"/>
              <a:t> (Simple Past)</a:t>
            </a:r>
            <a:endParaRPr lang="it-IT" sz="2200" dirty="0"/>
          </a:p>
          <a:p>
            <a:pPr marL="0" indent="0">
              <a:lnSpc>
                <a:spcPct val="120000"/>
              </a:lnSpc>
              <a:spcBef>
                <a:spcPts val="0"/>
              </a:spcBef>
              <a:buNone/>
            </a:pPr>
            <a:r>
              <a:rPr lang="en-US" sz="2200" b="1" dirty="0"/>
              <a:t>while</a:t>
            </a:r>
            <a:r>
              <a:rPr lang="en-US" sz="2200" dirty="0"/>
              <a:t> + </a:t>
            </a:r>
            <a:r>
              <a:rPr lang="en-US" sz="2200" b="1" dirty="0"/>
              <a:t>long action</a:t>
            </a:r>
            <a:r>
              <a:rPr lang="en-US" sz="2200" dirty="0"/>
              <a:t> (Past Progressive)</a:t>
            </a:r>
          </a:p>
        </p:txBody>
      </p:sp>
    </p:spTree>
    <p:extLst>
      <p:ext uri="{BB962C8B-B14F-4D97-AF65-F5344CB8AC3E}">
        <p14:creationId xmlns:p14="http://schemas.microsoft.com/office/powerpoint/2010/main" val="1628287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3208" y="157942"/>
            <a:ext cx="10889672" cy="965344"/>
          </a:xfrm>
        </p:spPr>
        <p:txBody>
          <a:bodyPr rtlCol="0">
            <a:normAutofit fontScale="90000"/>
          </a:bodyPr>
          <a:lstStyle/>
          <a:p>
            <a:pPr rtl="0"/>
            <a:r>
              <a:rPr lang="it" dirty="0"/>
              <a:t>Exercise:</a:t>
            </a:r>
            <a:br>
              <a:rPr lang="it" dirty="0"/>
            </a:br>
            <a:r>
              <a:rPr lang="it" sz="2200" dirty="0"/>
              <a:t>Complete the sentences. Use the simple past or the past progressive of the verbs in parentheses.</a:t>
            </a:r>
            <a:endParaRPr lang="en-US" sz="2200" dirty="0"/>
          </a:p>
        </p:txBody>
      </p:sp>
      <p:sp>
        <p:nvSpPr>
          <p:cNvPr id="4" name="Segnaposto contenuto 3"/>
          <p:cNvSpPr>
            <a:spLocks noGrp="1"/>
          </p:cNvSpPr>
          <p:nvPr>
            <p:ph idx="1"/>
          </p:nvPr>
        </p:nvSpPr>
        <p:spPr>
          <a:xfrm>
            <a:off x="706582" y="1330037"/>
            <a:ext cx="10997737" cy="5303520"/>
          </a:xfrm>
        </p:spPr>
        <p:txBody>
          <a:bodyPr>
            <a:normAutofit fontScale="92500" lnSpcReduction="20000"/>
          </a:bodyPr>
          <a:lstStyle/>
          <a:p>
            <a:pPr marL="0" indent="0">
              <a:lnSpc>
                <a:spcPct val="100000"/>
              </a:lnSpc>
              <a:spcBef>
                <a:spcPts val="0"/>
              </a:spcBef>
              <a:buNone/>
            </a:pPr>
            <a:endParaRPr lang="en-US" dirty="0"/>
          </a:p>
          <a:p>
            <a:pPr marL="0" indent="0">
              <a:lnSpc>
                <a:spcPct val="100000"/>
              </a:lnSpc>
              <a:spcBef>
                <a:spcPts val="0"/>
              </a:spcBef>
              <a:buNone/>
            </a:pPr>
            <a:r>
              <a:rPr lang="en-US" i="1" dirty="0"/>
              <a:t>Last night</a:t>
            </a:r>
          </a:p>
          <a:p>
            <a:pPr marL="0" indent="0">
              <a:lnSpc>
                <a:spcPct val="150000"/>
              </a:lnSpc>
              <a:spcBef>
                <a:spcPts val="0"/>
              </a:spcBef>
              <a:buNone/>
            </a:pPr>
            <a:endParaRPr lang="en-US" sz="1100" dirty="0"/>
          </a:p>
          <a:p>
            <a:pPr marL="457200" indent="-457200">
              <a:lnSpc>
                <a:spcPct val="150000"/>
              </a:lnSpc>
              <a:spcBef>
                <a:spcPts val="0"/>
              </a:spcBef>
              <a:buAutoNum type="arabicPeriod"/>
            </a:pPr>
            <a:r>
              <a:rPr lang="en-US" dirty="0"/>
              <a:t>Between 5:00 and 7:00 pm, I (sit) __________________ in class. I had a lot of things on my mind. I (think) _____________ about some family issues. I (listen, not) _____________ to the teacher.</a:t>
            </a:r>
          </a:p>
          <a:p>
            <a:pPr marL="457200" indent="-457200">
              <a:lnSpc>
                <a:spcPct val="150000"/>
              </a:lnSpc>
              <a:spcBef>
                <a:spcPts val="0"/>
              </a:spcBef>
              <a:buAutoNum type="arabicPeriod"/>
            </a:pPr>
            <a:r>
              <a:rPr lang="en-US" dirty="0"/>
              <a:t>It was a beautiful evening when I walked home. The moon (shine) ____________ over the water , and warm breeze (blow) _______________.</a:t>
            </a:r>
          </a:p>
          <a:p>
            <a:pPr marL="457200" indent="-457200">
              <a:lnSpc>
                <a:spcPct val="150000"/>
              </a:lnSpc>
              <a:spcBef>
                <a:spcPts val="0"/>
              </a:spcBef>
              <a:buAutoNum type="arabicPeriod"/>
            </a:pPr>
            <a:r>
              <a:rPr lang="en-US" dirty="0"/>
              <a:t>I (stop) _______________ by a friend’s apartment, but he (be, not) _____________ home. He (sit) ________________ in heavy traffic. He (get, not) _____________ home until 10:00.</a:t>
            </a:r>
          </a:p>
          <a:p>
            <a:pPr marL="457200" indent="-457200">
              <a:lnSpc>
                <a:spcPct val="150000"/>
              </a:lnSpc>
              <a:spcBef>
                <a:spcPts val="0"/>
              </a:spcBef>
              <a:buAutoNum type="arabicPeriod"/>
            </a:pPr>
            <a:r>
              <a:rPr lang="en-US" dirty="0"/>
              <a:t>My neighbors (argue) ______________ about something when I (walk) __________ by them outside my apartment  building.</a:t>
            </a:r>
          </a:p>
          <a:p>
            <a:pPr marL="457200" indent="-457200">
              <a:lnSpc>
                <a:spcPct val="150000"/>
              </a:lnSpc>
              <a:spcBef>
                <a:spcPts val="0"/>
              </a:spcBef>
              <a:buAutoNum type="arabicPeriod"/>
            </a:pPr>
            <a:r>
              <a:rPr lang="en-US" dirty="0"/>
              <a:t>A package (wait) _______________ for me at home. I (open) _____________ it and (find) _____________ an early birthday present.</a:t>
            </a:r>
          </a:p>
          <a:p>
            <a:pPr marL="457200" indent="-457200">
              <a:lnSpc>
                <a:spcPct val="150000"/>
              </a:lnSpc>
              <a:spcBef>
                <a:spcPts val="0"/>
              </a:spcBef>
              <a:buAutoNum type="arabicPeriod"/>
            </a:pPr>
            <a:r>
              <a:rPr lang="en-US" dirty="0"/>
              <a:t>While I (read) _______________ to my nephew, he (fall) _______________ asleep, so I (cover) ______________ him up and (sneak) _______________ out of the room.</a:t>
            </a:r>
          </a:p>
        </p:txBody>
      </p:sp>
    </p:spTree>
    <p:extLst>
      <p:ext uri="{BB962C8B-B14F-4D97-AF65-F5344CB8AC3E}">
        <p14:creationId xmlns:p14="http://schemas.microsoft.com/office/powerpoint/2010/main" val="1043270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3208" y="157942"/>
            <a:ext cx="10889672" cy="965344"/>
          </a:xfrm>
        </p:spPr>
        <p:txBody>
          <a:bodyPr rtlCol="0">
            <a:normAutofit/>
          </a:bodyPr>
          <a:lstStyle/>
          <a:p>
            <a:pPr rtl="0"/>
            <a:r>
              <a:rPr lang="it" sz="2200" dirty="0"/>
              <a:t>Exercise: correct the errors</a:t>
            </a:r>
            <a:br>
              <a:rPr lang="it" dirty="0"/>
            </a:br>
            <a:endParaRPr lang="en-US" sz="2200" dirty="0"/>
          </a:p>
        </p:txBody>
      </p:sp>
      <p:pic>
        <p:nvPicPr>
          <p:cNvPr id="3" name="Segnaposto contenuto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0525" y="1367753"/>
            <a:ext cx="9298794" cy="5400000"/>
          </a:xfrm>
        </p:spPr>
      </p:pic>
    </p:spTree>
    <p:extLst>
      <p:ext uri="{BB962C8B-B14F-4D97-AF65-F5344CB8AC3E}">
        <p14:creationId xmlns:p14="http://schemas.microsoft.com/office/powerpoint/2010/main" val="383084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6F17414F-1DA5-D4A1-25F8-EB9A20F646F7}"/>
              </a:ext>
            </a:extLst>
          </p:cNvPr>
          <p:cNvSpPr txBox="1"/>
          <p:nvPr/>
        </p:nvSpPr>
        <p:spPr>
          <a:xfrm>
            <a:off x="304800" y="623452"/>
            <a:ext cx="11637817" cy="6093976"/>
          </a:xfrm>
          <a:prstGeom prst="rect">
            <a:avLst/>
          </a:prstGeom>
          <a:noFill/>
        </p:spPr>
        <p:txBody>
          <a:bodyPr wrap="square" rtlCol="0">
            <a:spAutoFit/>
          </a:bodyPr>
          <a:lstStyle/>
          <a:p>
            <a:pPr algn="just">
              <a:spcBef>
                <a:spcPts val="0"/>
              </a:spcBef>
            </a:pPr>
            <a:r>
              <a:rPr lang="en-US" sz="1500" b="1" dirty="0">
                <a:solidFill>
                  <a:srgbClr val="514843"/>
                </a:solidFill>
              </a:rPr>
              <a:t>The following article describes a recent study about what happens in our brains when we blink. </a:t>
            </a:r>
          </a:p>
          <a:p>
            <a:pPr algn="just">
              <a:spcBef>
                <a:spcPts val="0"/>
              </a:spcBef>
            </a:pPr>
            <a:r>
              <a:rPr lang="en-US" sz="1500" b="1" dirty="0">
                <a:solidFill>
                  <a:srgbClr val="514843"/>
                </a:solidFill>
              </a:rPr>
              <a:t>Read the text and answer the questions below.</a:t>
            </a:r>
          </a:p>
          <a:p>
            <a:pPr algn="just">
              <a:spcBef>
                <a:spcPts val="0"/>
              </a:spcBef>
            </a:pPr>
            <a:endParaRPr lang="en-US" sz="1500" dirty="0"/>
          </a:p>
          <a:p>
            <a:pPr algn="just">
              <a:spcBef>
                <a:spcPts val="0"/>
              </a:spcBef>
            </a:pPr>
            <a:r>
              <a:rPr lang="en-US" sz="1500" dirty="0"/>
              <a:t>Parts of the brain are temporarily "switched off" when we blink, scientists have found. Writing in the journal </a:t>
            </a:r>
            <a:r>
              <a:rPr lang="en-US" sz="1500" i="1" dirty="0"/>
              <a:t>Current Biology</a:t>
            </a:r>
            <a:r>
              <a:rPr lang="en-US" sz="1500" dirty="0"/>
              <a:t>, a team from the University College London says that this is true even if light is still entering the eyes. The researchers said this could explain why people do not notice their own blinking, allowing us to have an "uninterrupted view of the world."</a:t>
            </a:r>
          </a:p>
          <a:p>
            <a:pPr algn="just">
              <a:spcBef>
                <a:spcPts val="0"/>
              </a:spcBef>
            </a:pPr>
            <a:endParaRPr lang="en-US" sz="1500" dirty="0"/>
          </a:p>
          <a:p>
            <a:pPr algn="just">
              <a:spcBef>
                <a:spcPts val="0"/>
              </a:spcBef>
            </a:pPr>
            <a:r>
              <a:rPr lang="en-US" sz="1500" dirty="0"/>
              <a:t>A blink lasts for between 100 and 150 milliseconds. We automatically blink 10 to 15 times a minute to moisten and oxygenate the cornea. During a blink, although no light enters the eyes, we do not consciously recognize that everything has momentarily gone dark.</a:t>
            </a:r>
          </a:p>
          <a:p>
            <a:pPr algn="just">
              <a:spcBef>
                <a:spcPts val="0"/>
              </a:spcBef>
            </a:pPr>
            <a:endParaRPr lang="en-US" sz="1500" dirty="0"/>
          </a:p>
          <a:p>
            <a:pPr algn="just">
              <a:spcBef>
                <a:spcPts val="0"/>
              </a:spcBef>
            </a:pPr>
            <a:r>
              <a:rPr lang="en-US" sz="1500" dirty="0"/>
              <a:t>The UCL team set out to discover why humans are not disturbed by these "mini blackouts". They used a specially-designed device that was placed in the mouths of volunteers while they were lying in a magnetic resonance imaging (MRI) scanner. MRI scanners allow brain activity to be monitored.</a:t>
            </a:r>
          </a:p>
          <a:p>
            <a:pPr algn="just">
              <a:spcBef>
                <a:spcPts val="0"/>
              </a:spcBef>
            </a:pPr>
            <a:endParaRPr lang="en-US" sz="1500" dirty="0"/>
          </a:p>
          <a:p>
            <a:pPr algn="just">
              <a:spcBef>
                <a:spcPts val="0"/>
              </a:spcBef>
            </a:pPr>
            <a:r>
              <a:rPr lang="en-US" sz="1500" dirty="0"/>
              <a:t>The device emitted a strong light that lit up the eyeballs through the roof of the mouth. Because of this, the light falling on the eye remained constant even when the participants blinked. This meant that the scientists were able to measure the effects of blinking on the participants’ brain activity independently of the amount of light hitting the eye.</a:t>
            </a:r>
          </a:p>
          <a:p>
            <a:pPr algn="just">
              <a:spcBef>
                <a:spcPts val="0"/>
              </a:spcBef>
            </a:pPr>
            <a:endParaRPr lang="en-US" sz="1500" dirty="0"/>
          </a:p>
          <a:p>
            <a:pPr algn="just">
              <a:spcBef>
                <a:spcPts val="0"/>
              </a:spcBef>
            </a:pPr>
            <a:r>
              <a:rPr lang="en-US" sz="1500" dirty="0"/>
              <a:t>In the experiment, the researchers found that blinking suppressed brain activity in certain parts of the brain, in particular the visual cortex and other areas which are usually activated when people become conscious of visual events or objects in the outside world.</a:t>
            </a:r>
          </a:p>
          <a:p>
            <a:pPr algn="just">
              <a:spcBef>
                <a:spcPts val="0"/>
              </a:spcBef>
            </a:pPr>
            <a:endParaRPr lang="en-US" sz="1500" dirty="0"/>
          </a:p>
          <a:p>
            <a:pPr algn="just">
              <a:spcBef>
                <a:spcPts val="0"/>
              </a:spcBef>
            </a:pPr>
            <a:r>
              <a:rPr lang="en-US" sz="1500" dirty="0"/>
              <a:t>Davina Bristow, who led the research, said: "We would immediately notice if the outside world suddenly went dark, especially if it was happening every few seconds. But we are rarely aware of our blinks, even though they cause a similar reduction in the amount of light entering the eye. Transiently suppressing the brain areas that are involved in visual awareness during blinks may be a neural mechanism for preventing the brain from becoming aware of the world going dark with every blink."</a:t>
            </a:r>
            <a:endParaRPr lang="it-IT" sz="1500" dirty="0"/>
          </a:p>
        </p:txBody>
      </p:sp>
      <p:sp>
        <p:nvSpPr>
          <p:cNvPr id="7" name="CasellaDiTesto 6">
            <a:extLst>
              <a:ext uri="{FF2B5EF4-FFF2-40B4-BE49-F238E27FC236}">
                <a16:creationId xmlns:a16="http://schemas.microsoft.com/office/drawing/2014/main" id="{51DDEE35-1639-F6C2-159E-6A4A30E827DC}"/>
              </a:ext>
            </a:extLst>
          </p:cNvPr>
          <p:cNvSpPr txBox="1"/>
          <p:nvPr/>
        </p:nvSpPr>
        <p:spPr>
          <a:xfrm>
            <a:off x="304794" y="166255"/>
            <a:ext cx="6802582" cy="369332"/>
          </a:xfrm>
          <a:prstGeom prst="rect">
            <a:avLst/>
          </a:prstGeom>
          <a:noFill/>
        </p:spPr>
        <p:txBody>
          <a:bodyPr wrap="square" rtlCol="0">
            <a:spAutoFit/>
          </a:bodyPr>
          <a:lstStyle/>
          <a:p>
            <a:r>
              <a:rPr lang="it-IT" sz="1800" b="1" dirty="0">
                <a:solidFill>
                  <a:srgbClr val="514843"/>
                </a:solidFill>
              </a:rPr>
              <a:t>Blink and </a:t>
            </a:r>
            <a:r>
              <a:rPr lang="it-IT" sz="1800" b="1" dirty="0" err="1">
                <a:solidFill>
                  <a:srgbClr val="514843"/>
                </a:solidFill>
              </a:rPr>
              <a:t>you</a:t>
            </a:r>
            <a:r>
              <a:rPr lang="it-IT" sz="1800" b="1" dirty="0">
                <a:solidFill>
                  <a:srgbClr val="514843"/>
                </a:solidFill>
              </a:rPr>
              <a:t> </a:t>
            </a:r>
            <a:r>
              <a:rPr lang="it-IT" sz="1800" b="1" dirty="0" err="1">
                <a:solidFill>
                  <a:srgbClr val="514843"/>
                </a:solidFill>
              </a:rPr>
              <a:t>really</a:t>
            </a:r>
            <a:r>
              <a:rPr lang="it-IT" sz="1800" b="1" dirty="0">
                <a:solidFill>
                  <a:srgbClr val="514843"/>
                </a:solidFill>
              </a:rPr>
              <a:t> do ‘miss </a:t>
            </a:r>
            <a:r>
              <a:rPr lang="it-IT" sz="1800" b="1" dirty="0" err="1">
                <a:solidFill>
                  <a:srgbClr val="514843"/>
                </a:solidFill>
              </a:rPr>
              <a:t>it</a:t>
            </a:r>
            <a:r>
              <a:rPr lang="it-IT" sz="1800" b="1" dirty="0">
                <a:solidFill>
                  <a:srgbClr val="514843"/>
                </a:solidFill>
              </a:rPr>
              <a:t>’</a:t>
            </a:r>
            <a:endParaRPr lang="en-US" dirty="0"/>
          </a:p>
        </p:txBody>
      </p:sp>
    </p:spTree>
    <p:extLst>
      <p:ext uri="{BB962C8B-B14F-4D97-AF65-F5344CB8AC3E}">
        <p14:creationId xmlns:p14="http://schemas.microsoft.com/office/powerpoint/2010/main" val="2752531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DA8B1E0C-CFC0-F3B2-AED1-ADA9FDFD97DB}"/>
              </a:ext>
            </a:extLst>
          </p:cNvPr>
          <p:cNvSpPr txBox="1">
            <a:spLocks/>
          </p:cNvSpPr>
          <p:nvPr/>
        </p:nvSpPr>
        <p:spPr>
          <a:xfrm>
            <a:off x="304800" y="125160"/>
            <a:ext cx="11734799" cy="6607679"/>
          </a:xfrm>
          <a:prstGeom prst="rect">
            <a:avLst/>
          </a:prstGeom>
        </p:spPr>
        <p:txBody>
          <a:bodyPr vert="horz" lIns="91440" tIns="45720" rIns="91440" bIns="45720" rtlCol="0" anchor="t">
            <a:normAutofit fontScale="85000" lnSpcReduction="2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marL="0" marR="0" lvl="0" indent="0" algn="l" defTabSz="457200" rtl="0" eaLnBrk="1" fontAlgn="auto" latinLnBrk="0" hangingPunct="1">
              <a:lnSpc>
                <a:spcPct val="110000"/>
              </a:lnSpc>
              <a:spcBef>
                <a:spcPts val="0"/>
              </a:spcBef>
              <a:spcAft>
                <a:spcPts val="0"/>
              </a:spcAft>
              <a:buClr>
                <a:srgbClr val="1E5155">
                  <a:lumMod val="40000"/>
                  <a:lumOff val="60000"/>
                </a:srgbClr>
              </a:buClr>
              <a:buSzPct val="80000"/>
              <a:buFont typeface="Wingdings 3" charset="2"/>
              <a:buNone/>
              <a:tabLst/>
              <a:defRPr/>
            </a:pPr>
            <a:r>
              <a:rPr lang="en-US" sz="1900" b="1" dirty="0">
                <a:latin typeface="+mn-lt"/>
                <a:ea typeface="+mn-ea"/>
                <a:cs typeface="+mn-cs"/>
              </a:rPr>
              <a:t>1. Why don't we see darkness when we blink?</a:t>
            </a:r>
          </a:p>
          <a:p>
            <a:pPr marL="0" marR="0" lvl="0" indent="0" algn="l" defTabSz="457200" rtl="0" eaLnBrk="1" fontAlgn="auto" latinLnBrk="0" hangingPunct="1">
              <a:lnSpc>
                <a:spcPct val="11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1. Because blinking is so fast that the brain does not have time to truly "see" any change in the amount of light.</a:t>
            </a:r>
          </a:p>
          <a:p>
            <a:pPr marL="0" marR="0" lvl="0" indent="0" algn="l" defTabSz="457200" rtl="0" eaLnBrk="1" fontAlgn="auto" latinLnBrk="0" hangingPunct="1">
              <a:lnSpc>
                <a:spcPct val="11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2. Because even when we blink there is constant light falling on the eyes.</a:t>
            </a:r>
          </a:p>
          <a:p>
            <a:pPr marL="0" marR="0" lvl="0" indent="0" algn="l" defTabSz="457200" rtl="0" eaLnBrk="1" fontAlgn="auto" latinLnBrk="0" hangingPunct="1">
              <a:lnSpc>
                <a:spcPct val="11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3. Because parts of the brain shut down when we blink to keep us from noticing the darkness.</a:t>
            </a:r>
          </a:p>
          <a:p>
            <a:pPr marL="0" marR="0" lvl="0" indent="0" algn="l" defTabSz="457200" rtl="0" eaLnBrk="1" fontAlgn="auto" latinLnBrk="0" hangingPunct="1">
              <a:lnSpc>
                <a:spcPct val="11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4. It is impossible to say based on this article.</a:t>
            </a:r>
          </a:p>
          <a:p>
            <a:pPr marL="0" marR="0" lvl="0" indent="0" algn="l" defTabSz="457200" rtl="0" eaLnBrk="1" fontAlgn="auto" latinLnBrk="0" hangingPunct="1">
              <a:lnSpc>
                <a:spcPct val="11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a:t>
            </a:r>
          </a:p>
          <a:p>
            <a:pPr marL="0" marR="0" lvl="0" indent="0" algn="l" defTabSz="457200" rtl="0" eaLnBrk="1" fontAlgn="auto" latinLnBrk="0" hangingPunct="1">
              <a:lnSpc>
                <a:spcPct val="110000"/>
              </a:lnSpc>
              <a:spcBef>
                <a:spcPts val="0"/>
              </a:spcBef>
              <a:spcAft>
                <a:spcPts val="0"/>
              </a:spcAft>
              <a:buClr>
                <a:srgbClr val="1E5155">
                  <a:lumMod val="40000"/>
                  <a:lumOff val="60000"/>
                </a:srgbClr>
              </a:buClr>
              <a:buSzPct val="80000"/>
              <a:buFont typeface="Wingdings 3" charset="2"/>
              <a:buNone/>
              <a:tabLst/>
              <a:defRPr/>
            </a:pPr>
            <a:r>
              <a:rPr lang="en-US" sz="1900" b="1" dirty="0">
                <a:latin typeface="+mn-lt"/>
                <a:ea typeface="+mn-ea"/>
                <a:cs typeface="+mn-cs"/>
              </a:rPr>
              <a:t>2. What did the scientists learn when they examined the patients by MRI?</a:t>
            </a:r>
          </a:p>
          <a:p>
            <a:pPr marL="0" marR="0" lvl="0" indent="0" algn="l" defTabSz="457200" rtl="0" eaLnBrk="1" fontAlgn="auto" latinLnBrk="0" hangingPunct="1">
              <a:lnSpc>
                <a:spcPct val="11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1. That the activity of some brain regions drops when we blink.</a:t>
            </a:r>
          </a:p>
          <a:p>
            <a:pPr marL="0" marR="0" lvl="0" indent="0" algn="l" defTabSz="457200" rtl="0" eaLnBrk="1" fontAlgn="auto" latinLnBrk="0" hangingPunct="1">
              <a:lnSpc>
                <a:spcPct val="11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2. That there is always some light falling on the eyes.</a:t>
            </a:r>
          </a:p>
          <a:p>
            <a:pPr marL="0" marR="0" lvl="0" indent="0" algn="l" defTabSz="457200" rtl="0" eaLnBrk="1" fontAlgn="auto" latinLnBrk="0" hangingPunct="1">
              <a:lnSpc>
                <a:spcPct val="11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3. That blinking alters the amount of light hitting the eyes.</a:t>
            </a:r>
          </a:p>
          <a:p>
            <a:pPr marL="0" marR="0" lvl="0" indent="0" algn="l" defTabSz="457200" rtl="0" eaLnBrk="1" fontAlgn="auto" latinLnBrk="0" hangingPunct="1">
              <a:lnSpc>
                <a:spcPct val="11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4. That darkness causes the activity of certain brain regions to change.</a:t>
            </a:r>
          </a:p>
          <a:p>
            <a:pPr marL="0" marR="0" lvl="0" indent="0" algn="l" defTabSz="457200" rtl="0" eaLnBrk="1" fontAlgn="auto" latinLnBrk="0" hangingPunct="1">
              <a:lnSpc>
                <a:spcPct val="10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a:t>
            </a:r>
          </a:p>
          <a:p>
            <a:pPr marL="0" marR="0" lvl="0" indent="0" algn="l" defTabSz="457200" rtl="0" eaLnBrk="1" fontAlgn="auto" latinLnBrk="0" hangingPunct="1">
              <a:lnSpc>
                <a:spcPct val="110000"/>
              </a:lnSpc>
              <a:spcBef>
                <a:spcPts val="0"/>
              </a:spcBef>
              <a:spcAft>
                <a:spcPts val="0"/>
              </a:spcAft>
              <a:buClr>
                <a:srgbClr val="1E5155">
                  <a:lumMod val="40000"/>
                  <a:lumOff val="60000"/>
                </a:srgbClr>
              </a:buClr>
              <a:buSzPct val="80000"/>
              <a:buFont typeface="Wingdings 3" charset="2"/>
              <a:buNone/>
              <a:tabLst/>
              <a:defRPr/>
            </a:pPr>
            <a:r>
              <a:rPr lang="en-US" sz="1900" b="1" dirty="0">
                <a:latin typeface="+mn-lt"/>
                <a:ea typeface="+mn-ea"/>
                <a:cs typeface="+mn-cs"/>
              </a:rPr>
              <a:t>3. What was the purpose of the “device” described in the third paragraph of the article?</a:t>
            </a:r>
          </a:p>
          <a:p>
            <a:pPr marL="0" marR="0" lvl="0" indent="0" algn="l" defTabSz="457200" rtl="0" eaLnBrk="1" fontAlgn="auto" latinLnBrk="0" hangingPunct="1">
              <a:lnSpc>
                <a:spcPct val="11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1. To improve the quality of the MRI scanning.</a:t>
            </a:r>
          </a:p>
          <a:p>
            <a:pPr marL="0" marR="0" lvl="0" indent="0" algn="l" defTabSz="457200" rtl="0" eaLnBrk="1" fontAlgn="auto" latinLnBrk="0" hangingPunct="1">
              <a:lnSpc>
                <a:spcPct val="11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2. To make it possible for the participants to blink without it affecting the amount of light reaching the eyes.</a:t>
            </a:r>
          </a:p>
          <a:p>
            <a:pPr marL="0" marR="0" lvl="0" indent="0" algn="l" defTabSz="457200" rtl="0" eaLnBrk="1" fontAlgn="auto" latinLnBrk="0" hangingPunct="1">
              <a:lnSpc>
                <a:spcPct val="11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3. To make it unnecessary for the participants to blink.</a:t>
            </a:r>
          </a:p>
          <a:p>
            <a:pPr marL="0" marR="0" lvl="0" indent="0" algn="l" defTabSz="457200" rtl="0" eaLnBrk="1" fontAlgn="auto" latinLnBrk="0" hangingPunct="1">
              <a:lnSpc>
                <a:spcPct val="11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4. To induce blinking in the participants.</a:t>
            </a:r>
          </a:p>
          <a:p>
            <a:pPr marL="0" marR="0" lvl="0" indent="0" algn="l" defTabSz="457200" rtl="0" eaLnBrk="1" fontAlgn="auto" latinLnBrk="0" hangingPunct="1">
              <a:lnSpc>
                <a:spcPct val="10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a:t>
            </a:r>
          </a:p>
          <a:p>
            <a:pPr marL="0" marR="0" lvl="0" indent="0" algn="l" defTabSz="457200" rtl="0" eaLnBrk="1" fontAlgn="auto" latinLnBrk="0" hangingPunct="1">
              <a:lnSpc>
                <a:spcPct val="110000"/>
              </a:lnSpc>
              <a:spcBef>
                <a:spcPts val="0"/>
              </a:spcBef>
              <a:spcAft>
                <a:spcPts val="0"/>
              </a:spcAft>
              <a:buClr>
                <a:srgbClr val="1E5155">
                  <a:lumMod val="40000"/>
                  <a:lumOff val="60000"/>
                </a:srgbClr>
              </a:buClr>
              <a:buSzPct val="80000"/>
              <a:buFont typeface="Wingdings 3" charset="2"/>
              <a:buNone/>
              <a:tabLst/>
              <a:defRPr/>
            </a:pPr>
            <a:r>
              <a:rPr lang="en-US" sz="1900" b="1" dirty="0">
                <a:latin typeface="+mn-lt"/>
                <a:ea typeface="+mn-ea"/>
                <a:cs typeface="+mn-cs"/>
              </a:rPr>
              <a:t>4. What would happen if you were in a room and the lights went out for just 100 milliseconds?</a:t>
            </a:r>
          </a:p>
          <a:p>
            <a:pPr marL="0" marR="0" lvl="0" indent="0" algn="l" defTabSz="457200" rtl="0" eaLnBrk="1" fontAlgn="auto" latinLnBrk="0" hangingPunct="1">
              <a:lnSpc>
                <a:spcPct val="12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1. You wouldn’t notice it.</a:t>
            </a:r>
          </a:p>
          <a:p>
            <a:pPr marL="0" marR="0" lvl="0" indent="0" algn="l" defTabSz="457200" rtl="0" eaLnBrk="1" fontAlgn="auto" latinLnBrk="0" hangingPunct="1">
              <a:lnSpc>
                <a:spcPct val="12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2. You would blink.</a:t>
            </a:r>
          </a:p>
          <a:p>
            <a:pPr marL="0" marR="0" lvl="0" indent="0" algn="l" defTabSz="457200" rtl="0" eaLnBrk="1" fontAlgn="auto" latinLnBrk="0" hangingPunct="1">
              <a:lnSpc>
                <a:spcPct val="12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3. There would probably be a reduction in the activity of certain regions of your brain.</a:t>
            </a:r>
          </a:p>
          <a:p>
            <a:pPr marL="0" marR="0" lvl="0" indent="0" algn="l" defTabSz="457200" rtl="0" eaLnBrk="1" fontAlgn="auto" latinLnBrk="0" hangingPunct="1">
              <a:lnSpc>
                <a:spcPct val="12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4. You would be aware of the sudden change in light.</a:t>
            </a:r>
          </a:p>
          <a:p>
            <a:pPr marL="0" marR="0" lvl="0" indent="0" algn="l" defTabSz="457200" rtl="0" eaLnBrk="1" fontAlgn="auto" latinLnBrk="0" hangingPunct="1">
              <a:lnSpc>
                <a:spcPct val="11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a:t>
            </a:r>
          </a:p>
          <a:p>
            <a:pPr marL="0" marR="0" lvl="0" indent="0" algn="l" defTabSz="457200" rtl="0" eaLnBrk="1" fontAlgn="auto" latinLnBrk="0" hangingPunct="1">
              <a:lnSpc>
                <a:spcPct val="110000"/>
              </a:lnSpc>
              <a:spcBef>
                <a:spcPts val="0"/>
              </a:spcBef>
              <a:spcAft>
                <a:spcPts val="0"/>
              </a:spcAft>
              <a:buClr>
                <a:srgbClr val="1E5155">
                  <a:lumMod val="40000"/>
                  <a:lumOff val="60000"/>
                </a:srgbClr>
              </a:buClr>
              <a:buSzPct val="80000"/>
              <a:buFont typeface="Wingdings 3" charset="2"/>
              <a:buNone/>
              <a:tabLst/>
              <a:defRPr/>
            </a:pPr>
            <a:r>
              <a:rPr lang="en-US" sz="1900" b="1" dirty="0">
                <a:latin typeface="+mn-lt"/>
                <a:ea typeface="+mn-ea"/>
                <a:cs typeface="+mn-cs"/>
              </a:rPr>
              <a:t>5. Why do we normally blink?</a:t>
            </a:r>
          </a:p>
          <a:p>
            <a:pPr marL="0" marR="0" lvl="0" indent="0" algn="l" defTabSz="457200" rtl="0" eaLnBrk="1" fontAlgn="auto" latinLnBrk="0" hangingPunct="1">
              <a:lnSpc>
                <a:spcPct val="12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1. To allow our brain to rest occasionally.</a:t>
            </a:r>
          </a:p>
          <a:p>
            <a:pPr marL="0" marR="0" lvl="0" indent="0" algn="l" defTabSz="457200" rtl="0" eaLnBrk="1" fontAlgn="auto" latinLnBrk="0" hangingPunct="1">
              <a:lnSpc>
                <a:spcPct val="12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2. To keep our eyes from drying out.</a:t>
            </a:r>
          </a:p>
          <a:p>
            <a:pPr marL="0" marR="0" lvl="0" indent="0" algn="l" defTabSz="457200" rtl="0" eaLnBrk="1" fontAlgn="auto" latinLnBrk="0" hangingPunct="1">
              <a:lnSpc>
                <a:spcPct val="12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3. To prevent too much light from entering the eyes.</a:t>
            </a:r>
          </a:p>
          <a:p>
            <a:pPr marL="0" marR="0" lvl="0" indent="0" algn="l" defTabSz="457200" rtl="0" eaLnBrk="1" fontAlgn="auto" latinLnBrk="0" hangingPunct="1">
              <a:lnSpc>
                <a:spcPct val="120000"/>
              </a:lnSpc>
              <a:spcBef>
                <a:spcPts val="0"/>
              </a:spcBef>
              <a:spcAft>
                <a:spcPts val="0"/>
              </a:spcAft>
              <a:buClr>
                <a:srgbClr val="1E5155">
                  <a:lumMod val="40000"/>
                  <a:lumOff val="60000"/>
                </a:srgbClr>
              </a:buClr>
              <a:buSzPct val="80000"/>
              <a:buFont typeface="Wingdings 3" charset="2"/>
              <a:buNone/>
              <a:tabLst/>
              <a:defRPr/>
            </a:pPr>
            <a:r>
              <a:rPr lang="en-US" sz="1900" dirty="0">
                <a:latin typeface="+mn-lt"/>
                <a:ea typeface="+mn-ea"/>
                <a:cs typeface="+mn-cs"/>
              </a:rPr>
              <a:t> 4. All of the above.</a:t>
            </a:r>
            <a:endParaRPr lang="it-IT" sz="1900" dirty="0">
              <a:latin typeface="+mn-lt"/>
              <a:ea typeface="+mn-ea"/>
              <a:cs typeface="+mn-cs"/>
            </a:endParaRPr>
          </a:p>
        </p:txBody>
      </p:sp>
    </p:spTree>
    <p:extLst>
      <p:ext uri="{BB962C8B-B14F-4D97-AF65-F5344CB8AC3E}">
        <p14:creationId xmlns:p14="http://schemas.microsoft.com/office/powerpoint/2010/main" val="50464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3213" y="498764"/>
            <a:ext cx="9980682" cy="624522"/>
          </a:xfrm>
        </p:spPr>
        <p:txBody>
          <a:bodyPr rtlCol="0"/>
          <a:lstStyle/>
          <a:p>
            <a:pPr rtl="0"/>
            <a:r>
              <a:rPr lang="it" dirty="0"/>
              <a:t>Simple Past</a:t>
            </a:r>
            <a:endParaRPr lang="en-US" dirty="0"/>
          </a:p>
        </p:txBody>
      </p:sp>
      <p:sp>
        <p:nvSpPr>
          <p:cNvPr id="4" name="Segnaposto contenuto 3"/>
          <p:cNvSpPr>
            <a:spLocks noGrp="1"/>
          </p:cNvSpPr>
          <p:nvPr>
            <p:ph idx="1"/>
          </p:nvPr>
        </p:nvSpPr>
        <p:spPr>
          <a:xfrm>
            <a:off x="1121525" y="1317566"/>
            <a:ext cx="9982200" cy="5091547"/>
          </a:xfrm>
        </p:spPr>
        <p:txBody>
          <a:bodyPr>
            <a:normAutofit lnSpcReduction="10000"/>
          </a:bodyPr>
          <a:lstStyle/>
          <a:p>
            <a:pPr marL="0" indent="0">
              <a:lnSpc>
                <a:spcPct val="100000"/>
              </a:lnSpc>
              <a:spcBef>
                <a:spcPts val="0"/>
              </a:spcBef>
              <a:buNone/>
            </a:pPr>
            <a:r>
              <a:rPr lang="en-US" dirty="0"/>
              <a:t>The simple past tense describes an event that occurred </a:t>
            </a:r>
            <a:r>
              <a:rPr lang="en-US" b="1" dirty="0"/>
              <a:t>at one particular time</a:t>
            </a:r>
            <a:r>
              <a:rPr lang="en-US" dirty="0"/>
              <a:t> in the past.</a:t>
            </a:r>
          </a:p>
          <a:p>
            <a:pPr marL="0" indent="0">
              <a:lnSpc>
                <a:spcPct val="100000"/>
              </a:lnSpc>
              <a:spcBef>
                <a:spcPts val="0"/>
              </a:spcBef>
              <a:buNone/>
            </a:pPr>
            <a:endParaRPr lang="en-US" dirty="0"/>
          </a:p>
          <a:p>
            <a:pPr marL="0" indent="0">
              <a:lnSpc>
                <a:spcPct val="100000"/>
              </a:lnSpc>
              <a:spcBef>
                <a:spcPts val="0"/>
              </a:spcBef>
              <a:buNone/>
            </a:pPr>
            <a:r>
              <a:rPr lang="en-US" dirty="0"/>
              <a:t>Most simple past verbs add </a:t>
            </a:r>
            <a:r>
              <a:rPr lang="en-US" b="1" i="1" dirty="0"/>
              <a:t>–</a:t>
            </a:r>
            <a:r>
              <a:rPr lang="en-US" b="1" i="1" dirty="0" err="1"/>
              <a:t>ed</a:t>
            </a:r>
            <a:r>
              <a:rPr lang="en-US" b="1" i="1" dirty="0"/>
              <a:t> </a:t>
            </a:r>
            <a:r>
              <a:rPr lang="en-US" dirty="0"/>
              <a:t>to the base form, but some verbs have </a:t>
            </a:r>
            <a:r>
              <a:rPr lang="en-US" b="1" dirty="0"/>
              <a:t>irregular</a:t>
            </a:r>
            <a:r>
              <a:rPr lang="en-US" dirty="0"/>
              <a:t> past tense forms.</a:t>
            </a:r>
          </a:p>
          <a:p>
            <a:pPr marL="0" indent="0">
              <a:lnSpc>
                <a:spcPct val="100000"/>
              </a:lnSpc>
              <a:spcBef>
                <a:spcPts val="0"/>
              </a:spcBef>
              <a:buNone/>
            </a:pPr>
            <a:endParaRPr lang="en-US" dirty="0"/>
          </a:p>
          <a:p>
            <a:pPr>
              <a:lnSpc>
                <a:spcPct val="100000"/>
              </a:lnSpc>
              <a:spcBef>
                <a:spcPts val="0"/>
              </a:spcBef>
            </a:pPr>
            <a:r>
              <a:rPr lang="en-US" dirty="0"/>
              <a:t>It </a:t>
            </a:r>
            <a:r>
              <a:rPr lang="en-US" b="1" i="1" dirty="0">
                <a:solidFill>
                  <a:srgbClr val="996633"/>
                </a:solidFill>
              </a:rPr>
              <a:t>snowed</a:t>
            </a:r>
            <a:r>
              <a:rPr lang="en-US" dirty="0">
                <a:solidFill>
                  <a:srgbClr val="996633"/>
                </a:solidFill>
              </a:rPr>
              <a:t> </a:t>
            </a:r>
            <a:r>
              <a:rPr lang="en-US" dirty="0"/>
              <a:t>yesterday</a:t>
            </a:r>
          </a:p>
          <a:p>
            <a:pPr>
              <a:lnSpc>
                <a:spcPct val="100000"/>
              </a:lnSpc>
              <a:spcBef>
                <a:spcPts val="0"/>
              </a:spcBef>
            </a:pPr>
            <a:r>
              <a:rPr lang="en-US" dirty="0"/>
              <a:t>Tom </a:t>
            </a:r>
            <a:r>
              <a:rPr lang="en-US" b="1" i="1" dirty="0">
                <a:solidFill>
                  <a:srgbClr val="996633"/>
                </a:solidFill>
              </a:rPr>
              <a:t>watched</a:t>
            </a:r>
            <a:r>
              <a:rPr lang="en-US" dirty="0">
                <a:solidFill>
                  <a:srgbClr val="996633"/>
                </a:solidFill>
              </a:rPr>
              <a:t> </a:t>
            </a:r>
            <a:r>
              <a:rPr lang="en-US" dirty="0"/>
              <a:t>TV last night</a:t>
            </a:r>
          </a:p>
          <a:p>
            <a:pPr marL="0" indent="0">
              <a:lnSpc>
                <a:spcPct val="100000"/>
              </a:lnSpc>
              <a:spcBef>
                <a:spcPts val="0"/>
              </a:spcBef>
              <a:buNone/>
            </a:pPr>
            <a:endParaRPr lang="en-US" dirty="0"/>
          </a:p>
          <a:p>
            <a:pPr>
              <a:lnSpc>
                <a:spcPct val="100000"/>
              </a:lnSpc>
              <a:spcBef>
                <a:spcPts val="0"/>
              </a:spcBef>
            </a:pPr>
            <a:r>
              <a:rPr lang="en-US" dirty="0"/>
              <a:t>Jack </a:t>
            </a:r>
            <a:r>
              <a:rPr lang="en-US" b="1" i="1" dirty="0">
                <a:solidFill>
                  <a:srgbClr val="996633"/>
                </a:solidFill>
              </a:rPr>
              <a:t>went</a:t>
            </a:r>
            <a:r>
              <a:rPr lang="en-US" dirty="0">
                <a:solidFill>
                  <a:srgbClr val="996633"/>
                </a:solidFill>
              </a:rPr>
              <a:t> </a:t>
            </a:r>
            <a:r>
              <a:rPr lang="en-US" dirty="0"/>
              <a:t>to work early</a:t>
            </a:r>
          </a:p>
          <a:p>
            <a:pPr>
              <a:lnSpc>
                <a:spcPct val="100000"/>
              </a:lnSpc>
              <a:spcBef>
                <a:spcPts val="0"/>
              </a:spcBef>
            </a:pPr>
            <a:r>
              <a:rPr lang="en-US" dirty="0"/>
              <a:t>I </a:t>
            </a:r>
            <a:r>
              <a:rPr lang="en-US" b="1" i="1" dirty="0">
                <a:solidFill>
                  <a:srgbClr val="996633"/>
                </a:solidFill>
              </a:rPr>
              <a:t>came</a:t>
            </a:r>
            <a:r>
              <a:rPr lang="en-US" dirty="0">
                <a:solidFill>
                  <a:srgbClr val="996633"/>
                </a:solidFill>
              </a:rPr>
              <a:t> </a:t>
            </a:r>
            <a:r>
              <a:rPr lang="en-US" dirty="0"/>
              <a:t>to work late</a:t>
            </a:r>
          </a:p>
          <a:p>
            <a:pPr>
              <a:lnSpc>
                <a:spcPct val="100000"/>
              </a:lnSpc>
              <a:spcBef>
                <a:spcPts val="0"/>
              </a:spcBef>
            </a:pPr>
            <a:r>
              <a:rPr lang="en-US" dirty="0"/>
              <a:t>We </a:t>
            </a:r>
            <a:r>
              <a:rPr lang="en-US" b="1" i="1" dirty="0">
                <a:solidFill>
                  <a:srgbClr val="996633"/>
                </a:solidFill>
              </a:rPr>
              <a:t>saw</a:t>
            </a:r>
            <a:r>
              <a:rPr lang="en-US" dirty="0">
                <a:solidFill>
                  <a:srgbClr val="996633"/>
                </a:solidFill>
              </a:rPr>
              <a:t> </a:t>
            </a:r>
            <a:r>
              <a:rPr lang="en-US" dirty="0"/>
              <a:t>a great movie last night</a:t>
            </a:r>
          </a:p>
          <a:p>
            <a:pPr marL="0" indent="0">
              <a:lnSpc>
                <a:spcPct val="100000"/>
              </a:lnSpc>
              <a:spcBef>
                <a:spcPts val="0"/>
              </a:spcBef>
              <a:buNone/>
            </a:pPr>
            <a:endParaRPr lang="en-US" dirty="0"/>
          </a:p>
          <a:p>
            <a:pPr marL="0" indent="0">
              <a:lnSpc>
                <a:spcPct val="100000"/>
              </a:lnSpc>
              <a:spcBef>
                <a:spcPts val="0"/>
              </a:spcBef>
              <a:buNone/>
            </a:pPr>
            <a:r>
              <a:rPr lang="en-US" dirty="0"/>
              <a:t>The simple past forms of </a:t>
            </a:r>
            <a:r>
              <a:rPr lang="en-US" b="1" dirty="0"/>
              <a:t>be</a:t>
            </a:r>
            <a:r>
              <a:rPr lang="en-US" dirty="0"/>
              <a:t> are </a:t>
            </a:r>
            <a:r>
              <a:rPr lang="en-US" b="1" u="sng" dirty="0"/>
              <a:t>was</a:t>
            </a:r>
            <a:r>
              <a:rPr lang="en-US" dirty="0"/>
              <a:t> and </a:t>
            </a:r>
            <a:r>
              <a:rPr lang="en-US" b="1" u="sng" dirty="0"/>
              <a:t>were</a:t>
            </a:r>
            <a:r>
              <a:rPr lang="en-US" dirty="0"/>
              <a:t>:</a:t>
            </a:r>
          </a:p>
          <a:p>
            <a:pPr marL="0" indent="0">
              <a:lnSpc>
                <a:spcPct val="100000"/>
              </a:lnSpc>
              <a:spcBef>
                <a:spcPts val="0"/>
              </a:spcBef>
              <a:buNone/>
            </a:pPr>
            <a:endParaRPr lang="en-US" dirty="0"/>
          </a:p>
          <a:p>
            <a:pPr>
              <a:lnSpc>
                <a:spcPct val="100000"/>
              </a:lnSpc>
              <a:spcBef>
                <a:spcPts val="0"/>
              </a:spcBef>
            </a:pPr>
            <a:r>
              <a:rPr lang="en-US" dirty="0"/>
              <a:t>Emily </a:t>
            </a:r>
            <a:r>
              <a:rPr lang="en-US" b="1" i="1" dirty="0">
                <a:solidFill>
                  <a:srgbClr val="996633"/>
                </a:solidFill>
              </a:rPr>
              <a:t>was</a:t>
            </a:r>
            <a:r>
              <a:rPr lang="en-US" dirty="0">
                <a:solidFill>
                  <a:srgbClr val="996633"/>
                </a:solidFill>
              </a:rPr>
              <a:t> </a:t>
            </a:r>
            <a:r>
              <a:rPr lang="en-US" dirty="0"/>
              <a:t>at the office this morning</a:t>
            </a:r>
          </a:p>
          <a:p>
            <a:pPr>
              <a:lnSpc>
                <a:spcPct val="100000"/>
              </a:lnSpc>
              <a:spcBef>
                <a:spcPts val="0"/>
              </a:spcBef>
            </a:pPr>
            <a:r>
              <a:rPr lang="en-US" dirty="0"/>
              <a:t>You </a:t>
            </a:r>
            <a:r>
              <a:rPr lang="en-US" b="1" i="1" dirty="0">
                <a:solidFill>
                  <a:srgbClr val="996633"/>
                </a:solidFill>
              </a:rPr>
              <a:t>were</a:t>
            </a:r>
            <a:r>
              <a:rPr lang="en-US" dirty="0">
                <a:solidFill>
                  <a:srgbClr val="996633"/>
                </a:solidFill>
              </a:rPr>
              <a:t> </a:t>
            </a:r>
            <a:r>
              <a:rPr lang="en-US" dirty="0"/>
              <a:t>tired yesterday</a:t>
            </a:r>
          </a:p>
        </p:txBody>
      </p:sp>
    </p:spTree>
    <p:extLst>
      <p:ext uri="{BB962C8B-B14F-4D97-AF65-F5344CB8AC3E}">
        <p14:creationId xmlns:p14="http://schemas.microsoft.com/office/powerpoint/2010/main" val="2853788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DA8B1E0C-CFC0-F3B2-AED1-ADA9FDFD97DB}"/>
              </a:ext>
            </a:extLst>
          </p:cNvPr>
          <p:cNvSpPr txBox="1">
            <a:spLocks/>
          </p:cNvSpPr>
          <p:nvPr/>
        </p:nvSpPr>
        <p:spPr>
          <a:xfrm>
            <a:off x="304800" y="1211721"/>
            <a:ext cx="11734799" cy="401144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nSpc>
                <a:spcPct val="120000"/>
              </a:lnSpc>
              <a:spcBef>
                <a:spcPts val="0"/>
              </a:spcBef>
              <a:buClr>
                <a:srgbClr val="1E5155">
                  <a:lumMod val="40000"/>
                  <a:lumOff val="60000"/>
                </a:srgbClr>
              </a:buClr>
              <a:defRPr/>
            </a:pPr>
            <a:r>
              <a:rPr lang="en-US" dirty="0">
                <a:latin typeface="+mn-lt"/>
                <a:ea typeface="+mn-ea"/>
                <a:cs typeface="+mn-cs"/>
              </a:rPr>
              <a:t>1. An mp3 player is a ______________________ for storing and playing music.</a:t>
            </a:r>
          </a:p>
          <a:p>
            <a:pPr>
              <a:lnSpc>
                <a:spcPct val="120000"/>
              </a:lnSpc>
              <a:spcBef>
                <a:spcPts val="0"/>
              </a:spcBef>
              <a:buClr>
                <a:srgbClr val="1E5155">
                  <a:lumMod val="40000"/>
                  <a:lumOff val="60000"/>
                </a:srgbClr>
              </a:buClr>
              <a:defRPr/>
            </a:pPr>
            <a:r>
              <a:rPr lang="en-US" dirty="0">
                <a:latin typeface="+mn-lt"/>
                <a:ea typeface="+mn-ea"/>
                <a:cs typeface="+mn-cs"/>
              </a:rPr>
              <a:t>2. When neon atoms are excited by electrons, the atoms _____________________ red light.</a:t>
            </a:r>
          </a:p>
          <a:p>
            <a:pPr>
              <a:lnSpc>
                <a:spcPct val="120000"/>
              </a:lnSpc>
              <a:spcBef>
                <a:spcPts val="0"/>
              </a:spcBef>
              <a:buClr>
                <a:srgbClr val="1E5155">
                  <a:lumMod val="40000"/>
                  <a:lumOff val="60000"/>
                </a:srgbClr>
              </a:buClr>
              <a:defRPr/>
            </a:pPr>
            <a:r>
              <a:rPr lang="en-US" dirty="0">
                <a:latin typeface="+mn-lt"/>
                <a:ea typeface="+mn-ea"/>
                <a:cs typeface="+mn-cs"/>
              </a:rPr>
              <a:t>3. The concert was very long: it ____________________ more than three hours.</a:t>
            </a:r>
          </a:p>
          <a:p>
            <a:pPr>
              <a:lnSpc>
                <a:spcPct val="120000"/>
              </a:lnSpc>
              <a:spcBef>
                <a:spcPts val="0"/>
              </a:spcBef>
              <a:buClr>
                <a:srgbClr val="1E5155">
                  <a:lumMod val="40000"/>
                  <a:lumOff val="60000"/>
                </a:srgbClr>
              </a:buClr>
              <a:defRPr/>
            </a:pPr>
            <a:r>
              <a:rPr lang="en-US" dirty="0">
                <a:latin typeface="+mn-lt"/>
                <a:ea typeface="+mn-ea"/>
                <a:cs typeface="+mn-cs"/>
              </a:rPr>
              <a:t>4. Suddenly, I was ___________________ of someone standing behind me.</a:t>
            </a:r>
          </a:p>
          <a:p>
            <a:pPr>
              <a:lnSpc>
                <a:spcPct val="120000"/>
              </a:lnSpc>
              <a:spcBef>
                <a:spcPts val="0"/>
              </a:spcBef>
              <a:buClr>
                <a:srgbClr val="1E5155">
                  <a:lumMod val="40000"/>
                  <a:lumOff val="60000"/>
                </a:srgbClr>
              </a:buClr>
              <a:defRPr/>
            </a:pPr>
            <a:r>
              <a:rPr lang="en-US" dirty="0">
                <a:latin typeface="+mn-lt"/>
                <a:ea typeface="+mn-ea"/>
                <a:cs typeface="+mn-cs"/>
              </a:rPr>
              <a:t>5. After the drug was administered, there was a ___________________ increase in the patient's heart rate, which soon returned to normal.</a:t>
            </a:r>
          </a:p>
          <a:p>
            <a:pPr>
              <a:lnSpc>
                <a:spcPct val="120000"/>
              </a:lnSpc>
              <a:spcBef>
                <a:spcPts val="0"/>
              </a:spcBef>
              <a:buClr>
                <a:srgbClr val="1E5155">
                  <a:lumMod val="40000"/>
                  <a:lumOff val="60000"/>
                </a:srgbClr>
              </a:buClr>
              <a:defRPr/>
            </a:pPr>
            <a:r>
              <a:rPr lang="en-US" dirty="0">
                <a:latin typeface="+mn-lt"/>
                <a:ea typeface="+mn-ea"/>
                <a:cs typeface="+mn-cs"/>
              </a:rPr>
              <a:t>6. The doctors _____________________ the patient's heart rate all night.</a:t>
            </a:r>
          </a:p>
          <a:p>
            <a:pPr>
              <a:lnSpc>
                <a:spcPct val="120000"/>
              </a:lnSpc>
              <a:spcBef>
                <a:spcPts val="0"/>
              </a:spcBef>
              <a:buClr>
                <a:srgbClr val="1E5155">
                  <a:lumMod val="40000"/>
                  <a:lumOff val="60000"/>
                </a:srgbClr>
              </a:buClr>
              <a:defRPr/>
            </a:pPr>
            <a:r>
              <a:rPr lang="en-US" dirty="0">
                <a:latin typeface="+mn-lt"/>
                <a:ea typeface="+mn-ea"/>
                <a:cs typeface="+mn-cs"/>
              </a:rPr>
              <a:t>7. Installing anti-virus software on your computer can help _____________________ it from being infected.</a:t>
            </a:r>
          </a:p>
          <a:p>
            <a:pPr>
              <a:lnSpc>
                <a:spcPct val="120000"/>
              </a:lnSpc>
              <a:spcBef>
                <a:spcPts val="0"/>
              </a:spcBef>
              <a:buClr>
                <a:srgbClr val="1E5155">
                  <a:lumMod val="40000"/>
                  <a:lumOff val="60000"/>
                </a:srgbClr>
              </a:buClr>
              <a:defRPr/>
            </a:pPr>
            <a:r>
              <a:rPr lang="en-US" dirty="0">
                <a:latin typeface="+mn-lt"/>
                <a:ea typeface="+mn-ea"/>
                <a:cs typeface="+mn-cs"/>
              </a:rPr>
              <a:t>8. Scientists have recently _____________________ a computer that will only cost $100. They will soon begin to produce it and distribute it to children around the world.</a:t>
            </a:r>
          </a:p>
          <a:p>
            <a:pPr marL="0" marR="0" lvl="0" indent="0" algn="l" defTabSz="457200" rtl="0" eaLnBrk="1" fontAlgn="auto" latinLnBrk="0" hangingPunct="1">
              <a:lnSpc>
                <a:spcPct val="110000"/>
              </a:lnSpc>
              <a:spcBef>
                <a:spcPts val="0"/>
              </a:spcBef>
              <a:spcAft>
                <a:spcPts val="0"/>
              </a:spcAft>
              <a:buClr>
                <a:srgbClr val="1E5155">
                  <a:lumMod val="40000"/>
                  <a:lumOff val="60000"/>
                </a:srgbClr>
              </a:buClr>
              <a:buSzPct val="80000"/>
              <a:buFont typeface="Wingdings 3" charset="2"/>
              <a:buNone/>
              <a:tabLst/>
              <a:defRPr/>
            </a:pPr>
            <a:endParaRPr lang="it-IT" dirty="0">
              <a:latin typeface="+mn-lt"/>
              <a:ea typeface="+mn-ea"/>
              <a:cs typeface="+mn-cs"/>
            </a:endParaRPr>
          </a:p>
        </p:txBody>
      </p:sp>
      <p:sp>
        <p:nvSpPr>
          <p:cNvPr id="3" name="Titolo 1">
            <a:extLst>
              <a:ext uri="{FF2B5EF4-FFF2-40B4-BE49-F238E27FC236}">
                <a16:creationId xmlns:a16="http://schemas.microsoft.com/office/drawing/2014/main" id="{64A6C2ED-5E5B-C5E7-7E7E-286823B96685}"/>
              </a:ext>
            </a:extLst>
          </p:cNvPr>
          <p:cNvSpPr txBox="1">
            <a:spLocks/>
          </p:cNvSpPr>
          <p:nvPr/>
        </p:nvSpPr>
        <p:spPr>
          <a:xfrm>
            <a:off x="364634" y="301331"/>
            <a:ext cx="11522565" cy="674855"/>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nSpc>
                <a:spcPct val="100000"/>
              </a:lnSpc>
            </a:pPr>
            <a:r>
              <a:rPr lang="en-US" sz="1800" b="1" dirty="0">
                <a:latin typeface="+mn-lt"/>
                <a:ea typeface="+mn-ea"/>
                <a:cs typeface="+mn-cs"/>
              </a:rPr>
              <a:t>Each of the following sentences is missing one of the words from the article. </a:t>
            </a:r>
            <a:br>
              <a:rPr lang="en-US" sz="1800" b="1" dirty="0">
                <a:latin typeface="+mn-lt"/>
                <a:ea typeface="+mn-ea"/>
                <a:cs typeface="+mn-cs"/>
              </a:rPr>
            </a:br>
            <a:r>
              <a:rPr lang="en-US" sz="1800" b="1" dirty="0">
                <a:latin typeface="+mn-lt"/>
                <a:ea typeface="+mn-ea"/>
                <a:cs typeface="+mn-cs"/>
              </a:rPr>
              <a:t>Fill in the missing word.</a:t>
            </a:r>
            <a:endParaRPr lang="it-IT" sz="1800" b="1" dirty="0">
              <a:latin typeface="+mn-lt"/>
              <a:ea typeface="+mn-ea"/>
              <a:cs typeface="+mn-cs"/>
            </a:endParaRPr>
          </a:p>
        </p:txBody>
      </p:sp>
    </p:spTree>
    <p:extLst>
      <p:ext uri="{BB962C8B-B14F-4D97-AF65-F5344CB8AC3E}">
        <p14:creationId xmlns:p14="http://schemas.microsoft.com/office/powerpoint/2010/main" val="363136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DA8B1E0C-CFC0-F3B2-AED1-ADA9FDFD97DB}"/>
              </a:ext>
            </a:extLst>
          </p:cNvPr>
          <p:cNvSpPr txBox="1">
            <a:spLocks/>
          </p:cNvSpPr>
          <p:nvPr/>
        </p:nvSpPr>
        <p:spPr>
          <a:xfrm>
            <a:off x="304800" y="1350269"/>
            <a:ext cx="11734799" cy="437166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just">
              <a:lnSpc>
                <a:spcPct val="110000"/>
              </a:lnSpc>
              <a:spcBef>
                <a:spcPts val="0"/>
              </a:spcBef>
            </a:pPr>
            <a:r>
              <a:rPr lang="en-US" sz="2000" dirty="0">
                <a:latin typeface="+mn-lt"/>
              </a:rPr>
              <a:t>By ........................... (</a:t>
            </a:r>
            <a:r>
              <a:rPr lang="en-US" sz="2000" dirty="0">
                <a:solidFill>
                  <a:srgbClr val="8AD0D6"/>
                </a:solidFill>
                <a:latin typeface="+mn-lt"/>
              </a:rPr>
              <a:t>enhance</a:t>
            </a:r>
            <a:r>
              <a:rPr lang="en-US" sz="2000" dirty="0">
                <a:latin typeface="+mn-lt"/>
              </a:rPr>
              <a:t>) the function of a single protein, </a:t>
            </a:r>
            <a:r>
              <a:rPr lang="en-US" sz="2000" i="1" dirty="0">
                <a:latin typeface="+mn-lt"/>
              </a:rPr>
              <a:t>Howard Hughes Medical Institute </a:t>
            </a:r>
            <a:r>
              <a:rPr lang="en-US" sz="2000" dirty="0">
                <a:latin typeface="+mn-lt"/>
              </a:rPr>
              <a:t>researchers .......................... (</a:t>
            </a:r>
            <a:r>
              <a:rPr lang="en-US" sz="2000" dirty="0">
                <a:solidFill>
                  <a:srgbClr val="8AD0D6"/>
                </a:solidFill>
                <a:latin typeface="+mn-lt"/>
              </a:rPr>
              <a:t>produce</a:t>
            </a:r>
            <a:r>
              <a:rPr lang="en-US" sz="2000" dirty="0">
                <a:latin typeface="+mn-lt"/>
              </a:rPr>
              <a:t>) a “marathon mouse” with altered muscle composition and enough physical endurance to run twice as far as normal mice. Mice with the enhanced protein also showed an innate resistance to weight gain, even when .................. (</a:t>
            </a:r>
            <a:r>
              <a:rPr lang="en-US" sz="2000" dirty="0">
                <a:solidFill>
                  <a:srgbClr val="8AD0D6"/>
                </a:solidFill>
                <a:latin typeface="+mn-lt"/>
              </a:rPr>
              <a:t>feed</a:t>
            </a:r>
            <a:r>
              <a:rPr lang="en-US" sz="2000" dirty="0">
                <a:latin typeface="+mn-lt"/>
              </a:rPr>
              <a:t>) a high-fat diet that caused normal mice ........................ (</a:t>
            </a:r>
            <a:r>
              <a:rPr lang="en-US" sz="2000" dirty="0">
                <a:solidFill>
                  <a:srgbClr val="8AD0D6"/>
                </a:solidFill>
                <a:latin typeface="+mn-lt"/>
              </a:rPr>
              <a:t>become</a:t>
            </a:r>
            <a:r>
              <a:rPr lang="en-US" sz="2000" dirty="0">
                <a:latin typeface="+mn-lt"/>
              </a:rPr>
              <a:t>) obese.</a:t>
            </a:r>
          </a:p>
          <a:p>
            <a:pPr algn="just">
              <a:lnSpc>
                <a:spcPct val="110000"/>
              </a:lnSpc>
              <a:spcBef>
                <a:spcPts val="0"/>
              </a:spcBef>
            </a:pPr>
            <a:r>
              <a:rPr lang="en-US" sz="2000" dirty="0">
                <a:latin typeface="+mn-lt"/>
              </a:rPr>
              <a:t>According to the researchers, their finding ............................ (</a:t>
            </a:r>
            <a:r>
              <a:rPr lang="en-US" sz="2000" dirty="0">
                <a:solidFill>
                  <a:srgbClr val="8AD0D6"/>
                </a:solidFill>
                <a:latin typeface="+mn-lt"/>
              </a:rPr>
              <a:t>offer</a:t>
            </a:r>
            <a:r>
              <a:rPr lang="en-US" sz="2000" dirty="0">
                <a:latin typeface="+mn-lt"/>
              </a:rPr>
              <a:t>) important insights into the machinery that powers muscle development and the physiological changes produced by exercise. The finding also suggests a route to designing drugs that enhance muscle development and mimic all the benefits of exercise. The researchers said such drugs could aid patients whose debilitating diseases prevent them from .......................... (</a:t>
            </a:r>
            <a:r>
              <a:rPr lang="en-US" sz="2000" dirty="0">
                <a:solidFill>
                  <a:srgbClr val="8AD0D6"/>
                </a:solidFill>
                <a:latin typeface="+mn-lt"/>
              </a:rPr>
              <a:t>exercise</a:t>
            </a:r>
            <a:r>
              <a:rPr lang="en-US" sz="2000" dirty="0">
                <a:latin typeface="+mn-lt"/>
              </a:rPr>
              <a:t>). The researchers recognize that such drugs - already .................... (</a:t>
            </a:r>
            <a:r>
              <a:rPr lang="en-US" sz="2000" dirty="0">
                <a:solidFill>
                  <a:srgbClr val="8AD0D6"/>
                </a:solidFill>
                <a:latin typeface="+mn-lt"/>
              </a:rPr>
              <a:t>test</a:t>
            </a:r>
            <a:r>
              <a:rPr lang="en-US" sz="2000" dirty="0">
                <a:latin typeface="+mn-lt"/>
              </a:rPr>
              <a:t>) by pharmaceutical companies - could be abused as a way to enhance athletic performance. In their studies, the researchers .......................... (</a:t>
            </a:r>
            <a:r>
              <a:rPr lang="en-US" sz="2000" dirty="0">
                <a:solidFill>
                  <a:srgbClr val="8AD0D6"/>
                </a:solidFill>
                <a:latin typeface="+mn-lt"/>
              </a:rPr>
              <a:t>explore</a:t>
            </a:r>
            <a:r>
              <a:rPr lang="en-US" sz="2000" dirty="0">
                <a:latin typeface="+mn-lt"/>
              </a:rPr>
              <a:t>) the effects of altering the gene for a protein called PPAR-delta — a master regulator of numerous genes — to enhance that protein's activity. According to Evans, they............................. (</a:t>
            </a:r>
            <a:r>
              <a:rPr lang="en-US" sz="2000" dirty="0">
                <a:solidFill>
                  <a:srgbClr val="8AD0D6"/>
                </a:solidFill>
                <a:latin typeface="+mn-lt"/>
              </a:rPr>
              <a:t>not/expect</a:t>
            </a:r>
            <a:r>
              <a:rPr lang="en-US" sz="2000" dirty="0">
                <a:latin typeface="+mn-lt"/>
              </a:rPr>
              <a:t>) the profound and far-reaching physiological effects of this single genetic alteration.</a:t>
            </a:r>
          </a:p>
          <a:p>
            <a:pPr algn="just">
              <a:lnSpc>
                <a:spcPct val="110000"/>
              </a:lnSpc>
              <a:spcBef>
                <a:spcPts val="0"/>
              </a:spcBef>
            </a:pPr>
            <a:r>
              <a:rPr lang="en-US" sz="2000" dirty="0">
                <a:latin typeface="+mn-lt"/>
              </a:rPr>
              <a:t>“In a previous work, we had shown that in various tissues, particularly adipose tissues, activating PPAR-delta increased fat burning and, as a result, decreased fat-tissue mass,” said Evans. </a:t>
            </a:r>
          </a:p>
          <a:p>
            <a:pPr algn="just">
              <a:lnSpc>
                <a:spcPct val="110000"/>
              </a:lnSpc>
              <a:spcBef>
                <a:spcPts val="0"/>
              </a:spcBef>
            </a:pPr>
            <a:r>
              <a:rPr lang="en-US" sz="2000" dirty="0">
                <a:latin typeface="+mn-lt"/>
              </a:rPr>
              <a:t>“Going into this experiment, the possibility of an effect on muscle fibers was not on our radar screen.”</a:t>
            </a:r>
            <a:endParaRPr lang="it-IT" sz="2000" dirty="0">
              <a:latin typeface="+mn-lt"/>
            </a:endParaRPr>
          </a:p>
          <a:p>
            <a:endParaRPr lang="it-IT" sz="1900" dirty="0">
              <a:latin typeface="+mn-lt"/>
              <a:ea typeface="+mn-ea"/>
              <a:cs typeface="+mn-cs"/>
            </a:endParaRPr>
          </a:p>
        </p:txBody>
      </p:sp>
      <p:sp>
        <p:nvSpPr>
          <p:cNvPr id="3" name="Titolo 1">
            <a:extLst>
              <a:ext uri="{FF2B5EF4-FFF2-40B4-BE49-F238E27FC236}">
                <a16:creationId xmlns:a16="http://schemas.microsoft.com/office/drawing/2014/main" id="{64A6C2ED-5E5B-C5E7-7E7E-286823B96685}"/>
              </a:ext>
            </a:extLst>
          </p:cNvPr>
          <p:cNvSpPr txBox="1">
            <a:spLocks/>
          </p:cNvSpPr>
          <p:nvPr/>
        </p:nvSpPr>
        <p:spPr>
          <a:xfrm>
            <a:off x="364634" y="412170"/>
            <a:ext cx="11522565" cy="674855"/>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nSpc>
                <a:spcPct val="100000"/>
              </a:lnSpc>
            </a:pPr>
            <a:r>
              <a:rPr lang="en-US" sz="1800" b="1" dirty="0">
                <a:solidFill>
                  <a:srgbClr val="514843"/>
                </a:solidFill>
                <a:latin typeface="+mn-lt"/>
              </a:rPr>
              <a:t>“Marathon Mouse”</a:t>
            </a:r>
            <a:br>
              <a:rPr lang="en-US" sz="1800" dirty="0">
                <a:solidFill>
                  <a:srgbClr val="514843"/>
                </a:solidFill>
                <a:latin typeface="+mn-lt"/>
              </a:rPr>
            </a:br>
            <a:r>
              <a:rPr lang="en-US" sz="1800" b="1" dirty="0">
                <a:solidFill>
                  <a:srgbClr val="514843"/>
                </a:solidFill>
                <a:latin typeface="+mn-lt"/>
              </a:rPr>
              <a:t>Put the verbs in brackets into the appropriate form, making any necessary changes</a:t>
            </a:r>
            <a:endParaRPr lang="it-IT" sz="1800" b="1" dirty="0">
              <a:solidFill>
                <a:srgbClr val="514843"/>
              </a:solidFill>
              <a:latin typeface="+mn-lt"/>
            </a:endParaRPr>
          </a:p>
        </p:txBody>
      </p:sp>
    </p:spTree>
    <p:extLst>
      <p:ext uri="{BB962C8B-B14F-4D97-AF65-F5344CB8AC3E}">
        <p14:creationId xmlns:p14="http://schemas.microsoft.com/office/powerpoint/2010/main" val="787941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3213" y="498764"/>
            <a:ext cx="9980682" cy="624522"/>
          </a:xfrm>
        </p:spPr>
        <p:txBody>
          <a:bodyPr rtlCol="0"/>
          <a:lstStyle/>
          <a:p>
            <a:pPr rtl="0"/>
            <a:r>
              <a:rPr lang="it" dirty="0"/>
              <a:t>Simple Past</a:t>
            </a:r>
            <a:endParaRPr lang="en-US" dirty="0"/>
          </a:p>
        </p:txBody>
      </p:sp>
      <p:sp>
        <p:nvSpPr>
          <p:cNvPr id="4" name="Segnaposto contenuto 3"/>
          <p:cNvSpPr>
            <a:spLocks noGrp="1"/>
          </p:cNvSpPr>
          <p:nvPr>
            <p:ph idx="1"/>
          </p:nvPr>
        </p:nvSpPr>
        <p:spPr>
          <a:xfrm>
            <a:off x="1121525" y="1317567"/>
            <a:ext cx="9982200" cy="4941918"/>
          </a:xfrm>
        </p:spPr>
        <p:txBody>
          <a:bodyPr>
            <a:noAutofit/>
          </a:bodyPr>
          <a:lstStyle/>
          <a:p>
            <a:pPr marL="0" indent="0">
              <a:lnSpc>
                <a:spcPct val="100000"/>
              </a:lnSpc>
              <a:spcBef>
                <a:spcPts val="0"/>
              </a:spcBef>
              <a:buNone/>
            </a:pPr>
            <a:r>
              <a:rPr lang="en-US" sz="1800" dirty="0"/>
              <a:t>When describing a series of actions that all happened in the past, the verbs are in same tense.</a:t>
            </a:r>
          </a:p>
          <a:p>
            <a:pPr marL="0" indent="0">
              <a:lnSpc>
                <a:spcPct val="100000"/>
              </a:lnSpc>
              <a:spcBef>
                <a:spcPts val="0"/>
              </a:spcBef>
              <a:buNone/>
            </a:pPr>
            <a:endParaRPr lang="en-US" sz="1800" dirty="0"/>
          </a:p>
          <a:p>
            <a:pPr>
              <a:lnSpc>
                <a:spcPct val="100000"/>
              </a:lnSpc>
              <a:spcBef>
                <a:spcPts val="0"/>
              </a:spcBef>
            </a:pPr>
            <a:r>
              <a:rPr lang="en-US" sz="1800" dirty="0"/>
              <a:t>Andrew </a:t>
            </a:r>
            <a:r>
              <a:rPr lang="en-US" sz="1800" b="1" i="1" dirty="0">
                <a:solidFill>
                  <a:srgbClr val="996633"/>
                </a:solidFill>
              </a:rPr>
              <a:t>caught</a:t>
            </a:r>
            <a:r>
              <a:rPr lang="en-US" sz="1800" dirty="0"/>
              <a:t> the ball, </a:t>
            </a:r>
            <a:r>
              <a:rPr lang="en-US" sz="1800" b="1" i="1" dirty="0">
                <a:solidFill>
                  <a:srgbClr val="996633"/>
                </a:solidFill>
              </a:rPr>
              <a:t>ran</a:t>
            </a:r>
            <a:r>
              <a:rPr lang="en-US" sz="1800" dirty="0"/>
              <a:t> down the field, and </a:t>
            </a:r>
            <a:r>
              <a:rPr lang="en-US" sz="1800" b="1" i="1" dirty="0">
                <a:solidFill>
                  <a:srgbClr val="996633"/>
                </a:solidFill>
              </a:rPr>
              <a:t>scored</a:t>
            </a:r>
            <a:r>
              <a:rPr lang="en-US" sz="1800" dirty="0"/>
              <a:t> a point.</a:t>
            </a:r>
          </a:p>
          <a:p>
            <a:pPr marL="0" indent="0">
              <a:lnSpc>
                <a:spcPct val="100000"/>
              </a:lnSpc>
              <a:spcBef>
                <a:spcPts val="0"/>
              </a:spcBef>
              <a:buNone/>
            </a:pPr>
            <a:endParaRPr lang="en-US" sz="1800" dirty="0"/>
          </a:p>
          <a:p>
            <a:pPr marL="0" indent="0">
              <a:lnSpc>
                <a:spcPct val="100000"/>
              </a:lnSpc>
              <a:spcBef>
                <a:spcPts val="0"/>
              </a:spcBef>
              <a:buNone/>
            </a:pPr>
            <a:r>
              <a:rPr lang="en-US" sz="1800" dirty="0"/>
              <a:t>In general, the simple past is used when:</a:t>
            </a:r>
          </a:p>
          <a:p>
            <a:pPr marL="0" indent="0">
              <a:lnSpc>
                <a:spcPct val="100000"/>
              </a:lnSpc>
              <a:spcBef>
                <a:spcPts val="0"/>
              </a:spcBef>
              <a:buNone/>
            </a:pPr>
            <a:endParaRPr lang="en-US" sz="800" dirty="0"/>
          </a:p>
          <a:p>
            <a:pPr>
              <a:spcBef>
                <a:spcPts val="0"/>
              </a:spcBef>
            </a:pPr>
            <a:r>
              <a:rPr lang="en-US" sz="1800" dirty="0"/>
              <a:t>the event is </a:t>
            </a:r>
            <a:r>
              <a:rPr lang="en-US" sz="1800" b="1" dirty="0"/>
              <a:t>in the past</a:t>
            </a:r>
            <a:endParaRPr lang="en-US" sz="1800" dirty="0"/>
          </a:p>
          <a:p>
            <a:pPr>
              <a:spcBef>
                <a:spcPts val="0"/>
              </a:spcBef>
            </a:pPr>
            <a:r>
              <a:rPr lang="en-US" sz="1800" dirty="0"/>
              <a:t>the event is </a:t>
            </a:r>
            <a:r>
              <a:rPr lang="en-US" sz="1800" b="1" dirty="0"/>
              <a:t>completely finished</a:t>
            </a:r>
            <a:endParaRPr lang="en-US" sz="1800" dirty="0"/>
          </a:p>
          <a:p>
            <a:pPr>
              <a:spcBef>
                <a:spcPts val="0"/>
              </a:spcBef>
            </a:pPr>
            <a:r>
              <a:rPr lang="en-US" sz="1800" dirty="0"/>
              <a:t>we say (or understand) the </a:t>
            </a:r>
            <a:r>
              <a:rPr lang="en-US" sz="1800" b="1" dirty="0"/>
              <a:t>time</a:t>
            </a:r>
            <a:r>
              <a:rPr lang="en-US" sz="1800" dirty="0"/>
              <a:t> and/or </a:t>
            </a:r>
            <a:r>
              <a:rPr lang="en-US" sz="1800" b="1" dirty="0"/>
              <a:t>place</a:t>
            </a:r>
            <a:r>
              <a:rPr lang="en-US" sz="1800" dirty="0"/>
              <a:t> of the event</a:t>
            </a:r>
          </a:p>
          <a:p>
            <a:pPr marL="0" indent="0">
              <a:spcBef>
                <a:spcPts val="0"/>
              </a:spcBef>
              <a:buNone/>
            </a:pPr>
            <a:endParaRPr lang="en-US" sz="1800" dirty="0"/>
          </a:p>
          <a:p>
            <a:pPr marL="0" indent="0">
              <a:lnSpc>
                <a:spcPct val="120000"/>
              </a:lnSpc>
              <a:spcBef>
                <a:spcPts val="0"/>
              </a:spcBef>
              <a:buNone/>
            </a:pPr>
            <a:r>
              <a:rPr lang="en-US" sz="1800" dirty="0"/>
              <a:t>Note that when we tell a story, we usually use the simple past. We may start with the past progressive to "set the scene", but we almost always use the simple past for the action:</a:t>
            </a:r>
          </a:p>
          <a:p>
            <a:pPr marL="0" indent="0">
              <a:lnSpc>
                <a:spcPct val="120000"/>
              </a:lnSpc>
              <a:spcBef>
                <a:spcPts val="0"/>
              </a:spcBef>
              <a:buNone/>
            </a:pPr>
            <a:endParaRPr lang="en-US" sz="1200" dirty="0"/>
          </a:p>
          <a:p>
            <a:pPr marL="0" indent="0">
              <a:lnSpc>
                <a:spcPct val="120000"/>
              </a:lnSpc>
              <a:spcBef>
                <a:spcPts val="0"/>
              </a:spcBef>
              <a:buNone/>
            </a:pPr>
            <a:r>
              <a:rPr lang="en-US" sz="1800" dirty="0"/>
              <a:t>"The wind </a:t>
            </a:r>
            <a:r>
              <a:rPr lang="en-US" sz="1800" i="1" dirty="0"/>
              <a:t>was howling</a:t>
            </a:r>
            <a:r>
              <a:rPr lang="en-US" sz="1800" dirty="0"/>
              <a:t> around the hotel and the rain </a:t>
            </a:r>
            <a:r>
              <a:rPr lang="en-US" sz="1800" i="1" dirty="0"/>
              <a:t>was pouring down</a:t>
            </a:r>
            <a:r>
              <a:rPr lang="en-US" sz="1800" dirty="0"/>
              <a:t>. It </a:t>
            </a:r>
            <a:r>
              <a:rPr lang="en-US" sz="1800" b="1" dirty="0"/>
              <a:t>was</a:t>
            </a:r>
            <a:r>
              <a:rPr lang="en-US" sz="1800" dirty="0"/>
              <a:t> cold. The door </a:t>
            </a:r>
            <a:r>
              <a:rPr lang="en-US" sz="1800" b="1" dirty="0"/>
              <a:t>opened</a:t>
            </a:r>
            <a:r>
              <a:rPr lang="en-US" sz="1800" dirty="0"/>
              <a:t> and James Bond </a:t>
            </a:r>
            <a:r>
              <a:rPr lang="en-US" sz="1800" b="1" dirty="0"/>
              <a:t>entered</a:t>
            </a:r>
            <a:r>
              <a:rPr lang="en-US" sz="1800" dirty="0"/>
              <a:t>. He </a:t>
            </a:r>
            <a:r>
              <a:rPr lang="en-US" sz="1800" b="1" dirty="0"/>
              <a:t>took off</a:t>
            </a:r>
            <a:r>
              <a:rPr lang="en-US" sz="1800" dirty="0"/>
              <a:t> his coat, which </a:t>
            </a:r>
            <a:r>
              <a:rPr lang="en-US" sz="1800" b="1" dirty="0"/>
              <a:t>was</a:t>
            </a:r>
            <a:r>
              <a:rPr lang="en-US" sz="1800" dirty="0"/>
              <a:t> very wet, and </a:t>
            </a:r>
            <a:r>
              <a:rPr lang="en-US" sz="1800" b="1" dirty="0"/>
              <a:t>ordered</a:t>
            </a:r>
            <a:r>
              <a:rPr lang="en-US" sz="1800" dirty="0"/>
              <a:t> a drink at the bar. He </a:t>
            </a:r>
            <a:r>
              <a:rPr lang="en-US" sz="1800" b="1" dirty="0"/>
              <a:t>sat down</a:t>
            </a:r>
            <a:r>
              <a:rPr lang="en-US" sz="1800" dirty="0"/>
              <a:t> in the corner of the lounge and quietly </a:t>
            </a:r>
            <a:r>
              <a:rPr lang="en-US" sz="1800" b="1" dirty="0"/>
              <a:t>drank</a:t>
            </a:r>
            <a:r>
              <a:rPr lang="en-US" sz="1800" dirty="0"/>
              <a:t> his..."</a:t>
            </a:r>
          </a:p>
          <a:p>
            <a:pPr marL="0" indent="0">
              <a:lnSpc>
                <a:spcPct val="100000"/>
              </a:lnSpc>
              <a:spcBef>
                <a:spcPts val="0"/>
              </a:spcBef>
              <a:buNone/>
            </a:pPr>
            <a:endParaRPr lang="en-US" sz="1800" dirty="0"/>
          </a:p>
        </p:txBody>
      </p:sp>
    </p:spTree>
    <p:extLst>
      <p:ext uri="{BB962C8B-B14F-4D97-AF65-F5344CB8AC3E}">
        <p14:creationId xmlns:p14="http://schemas.microsoft.com/office/powerpoint/2010/main" val="3874562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3213" y="299258"/>
            <a:ext cx="9980682" cy="624522"/>
          </a:xfrm>
        </p:spPr>
        <p:txBody>
          <a:bodyPr rtlCol="0">
            <a:normAutofit/>
          </a:bodyPr>
          <a:lstStyle/>
          <a:p>
            <a:r>
              <a:rPr lang="it" dirty="0"/>
              <a:t>Simple Past: affirmative, negative, question forms</a:t>
            </a:r>
            <a:endParaRPr lang="en-US" dirty="0"/>
          </a:p>
        </p:txBody>
      </p:sp>
      <p:graphicFrame>
        <p:nvGraphicFramePr>
          <p:cNvPr id="3" name="Segnaposto contenuto 2"/>
          <p:cNvGraphicFramePr>
            <a:graphicFrameLocks noGrp="1"/>
          </p:cNvGraphicFramePr>
          <p:nvPr>
            <p:ph idx="1"/>
            <p:extLst>
              <p:ext uri="{D42A27DB-BD31-4B8C-83A1-F6EECF244321}">
                <p14:modId xmlns:p14="http://schemas.microsoft.com/office/powerpoint/2010/main" val="3857049565"/>
              </p:ext>
            </p:extLst>
          </p:nvPr>
        </p:nvGraphicFramePr>
        <p:xfrm>
          <a:off x="1039092" y="1203040"/>
          <a:ext cx="10083336" cy="5340927"/>
        </p:xfrm>
        <a:graphic>
          <a:graphicData uri="http://schemas.openxmlformats.org/drawingml/2006/table">
            <a:tbl>
              <a:tblPr firstRow="1" bandRow="1">
                <a:tableStyleId>{5C22544A-7EE6-4342-B048-85BDC9FD1C3A}</a:tableStyleId>
              </a:tblPr>
              <a:tblGrid>
                <a:gridCol w="3361112">
                  <a:extLst>
                    <a:ext uri="{9D8B030D-6E8A-4147-A177-3AD203B41FA5}">
                      <a16:colId xmlns:a16="http://schemas.microsoft.com/office/drawing/2014/main" val="20000"/>
                    </a:ext>
                  </a:extLst>
                </a:gridCol>
                <a:gridCol w="3361112">
                  <a:extLst>
                    <a:ext uri="{9D8B030D-6E8A-4147-A177-3AD203B41FA5}">
                      <a16:colId xmlns:a16="http://schemas.microsoft.com/office/drawing/2014/main" val="20001"/>
                    </a:ext>
                  </a:extLst>
                </a:gridCol>
                <a:gridCol w="3361112">
                  <a:extLst>
                    <a:ext uri="{9D8B030D-6E8A-4147-A177-3AD203B41FA5}">
                      <a16:colId xmlns:a16="http://schemas.microsoft.com/office/drawing/2014/main" val="20002"/>
                    </a:ext>
                  </a:extLst>
                </a:gridCol>
              </a:tblGrid>
              <a:tr h="370840">
                <a:tc gridSpan="3">
                  <a:txBody>
                    <a:bodyPr/>
                    <a:lstStyle/>
                    <a:p>
                      <a:r>
                        <a:rPr lang="en-US" dirty="0"/>
                        <a:t>Regular verb</a:t>
                      </a:r>
                      <a:r>
                        <a:rPr lang="en-US" baseline="0" dirty="0"/>
                        <a:t> forms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29985">
                <a:tc>
                  <a:txBody>
                    <a:bodyPr/>
                    <a:lstStyle/>
                    <a:p>
                      <a:pPr algn="ctr"/>
                      <a:r>
                        <a:rPr lang="en-US" sz="1600" dirty="0"/>
                        <a:t>AFFIRMATIVE</a:t>
                      </a:r>
                    </a:p>
                  </a:txBody>
                  <a:tcPr/>
                </a:tc>
                <a:tc>
                  <a:txBody>
                    <a:bodyPr/>
                    <a:lstStyle/>
                    <a:p>
                      <a:pPr algn="ctr"/>
                      <a:r>
                        <a:rPr lang="en-US" sz="1600" dirty="0"/>
                        <a:t>NEGATIVE</a:t>
                      </a:r>
                    </a:p>
                  </a:txBody>
                  <a:tcPr/>
                </a:tc>
                <a:tc>
                  <a:txBody>
                    <a:bodyPr/>
                    <a:lstStyle/>
                    <a:p>
                      <a:pPr algn="ctr"/>
                      <a:r>
                        <a:rPr lang="en-US" sz="1600" dirty="0"/>
                        <a:t>QUESTION</a:t>
                      </a:r>
                    </a:p>
                  </a:txBody>
                  <a:tcPr/>
                </a:tc>
                <a:extLst>
                  <a:ext uri="{0D108BD9-81ED-4DB2-BD59-A6C34878D82A}">
                    <a16:rowId xmlns:a16="http://schemas.microsoft.com/office/drawing/2014/main" val="10001"/>
                  </a:ext>
                </a:extLst>
              </a:tr>
              <a:tr h="1332807">
                <a:tc>
                  <a:txBody>
                    <a:bodyPr/>
                    <a:lstStyle/>
                    <a:p>
                      <a:r>
                        <a:rPr lang="en-US" sz="1600" dirty="0"/>
                        <a:t>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He/She/It                </a:t>
                      </a:r>
                      <a:r>
                        <a:rPr lang="en-US" sz="1600" b="1" dirty="0">
                          <a:solidFill>
                            <a:srgbClr val="0070C0"/>
                          </a:solidFill>
                        </a:rPr>
                        <a:t>helped</a:t>
                      </a:r>
                      <a:endParaRPr lang="en-US" sz="1600" dirty="0"/>
                    </a:p>
                    <a:p>
                      <a:r>
                        <a:rPr lang="en-US" sz="1600" dirty="0"/>
                        <a:t>We</a:t>
                      </a:r>
                    </a:p>
                    <a:p>
                      <a:r>
                        <a:rPr lang="en-US" sz="1600" dirty="0"/>
                        <a:t>They</a:t>
                      </a:r>
                      <a:endParaRPr lang="en-US" sz="1600" b="1" dirty="0">
                        <a:solidFill>
                          <a:srgbClr val="0070C0"/>
                        </a:solidFill>
                      </a:endParaRPr>
                    </a:p>
                  </a:txBody>
                  <a:tcPr/>
                </a:tc>
                <a:tc>
                  <a:txBody>
                    <a:bodyPr/>
                    <a:lstStyle/>
                    <a:p>
                      <a:r>
                        <a:rPr lang="en-US" sz="1600" dirty="0"/>
                        <a:t>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He/She/It           </a:t>
                      </a:r>
                      <a:r>
                        <a:rPr lang="en-US" sz="1600" b="1" dirty="0">
                          <a:solidFill>
                            <a:srgbClr val="0070C0"/>
                          </a:solidFill>
                        </a:rPr>
                        <a:t>did not</a:t>
                      </a:r>
                      <a:r>
                        <a:rPr lang="en-US" sz="1600" b="1" baseline="0" dirty="0">
                          <a:solidFill>
                            <a:srgbClr val="0070C0"/>
                          </a:solidFill>
                        </a:rPr>
                        <a:t> </a:t>
                      </a:r>
                      <a:r>
                        <a:rPr lang="en-US" sz="1600" b="1" dirty="0">
                          <a:solidFill>
                            <a:srgbClr val="0070C0"/>
                          </a:solidFill>
                        </a:rPr>
                        <a:t>help</a:t>
                      </a:r>
                    </a:p>
                    <a:p>
                      <a:r>
                        <a:rPr lang="en-US" sz="1600" dirty="0"/>
                        <a:t>We</a:t>
                      </a:r>
                    </a:p>
                    <a:p>
                      <a:r>
                        <a:rPr lang="en-US" sz="1600" dirty="0"/>
                        <a:t>They</a:t>
                      </a:r>
                      <a:endParaRPr lang="en-US" sz="1600" b="1" dirty="0">
                        <a:solidFill>
                          <a:srgbClr val="0070C0"/>
                        </a:solidFill>
                      </a:endParaRPr>
                    </a:p>
                  </a:txBody>
                  <a:tcPr/>
                </a:tc>
                <a:tc>
                  <a:txBody>
                    <a:bodyPr/>
                    <a:lstStyle/>
                    <a:p>
                      <a:r>
                        <a:rPr lang="en-US" sz="1600" b="1" dirty="0">
                          <a:solidFill>
                            <a:srgbClr val="0070C0"/>
                          </a:solidFill>
                        </a:rPr>
                        <a:t>Did</a:t>
                      </a:r>
                      <a:r>
                        <a:rPr lang="en-US" sz="1600" dirty="0"/>
                        <a:t> 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70C0"/>
                          </a:solidFill>
                        </a:rPr>
                        <a:t>Did</a:t>
                      </a:r>
                      <a:r>
                        <a:rPr lang="en-US" sz="1600" dirty="0"/>
                        <a:t>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70C0"/>
                          </a:solidFill>
                        </a:rPr>
                        <a:t>Did</a:t>
                      </a:r>
                      <a:r>
                        <a:rPr lang="en-US" sz="1600" dirty="0"/>
                        <a:t> He/She/It             </a:t>
                      </a:r>
                      <a:r>
                        <a:rPr lang="en-US" sz="1600" b="1" dirty="0">
                          <a:solidFill>
                            <a:srgbClr val="0070C0"/>
                          </a:solidFill>
                        </a:rPr>
                        <a:t>help</a:t>
                      </a:r>
                      <a:r>
                        <a:rPr lang="en-US" sz="1600" b="0" dirty="0">
                          <a:solidFill>
                            <a:schemeClr val="tx2"/>
                          </a:solidFill>
                        </a:rPr>
                        <a:t>?</a:t>
                      </a:r>
                    </a:p>
                    <a:p>
                      <a:r>
                        <a:rPr lang="en-US" sz="1600" b="1" dirty="0">
                          <a:solidFill>
                            <a:srgbClr val="0070C0"/>
                          </a:solidFill>
                        </a:rPr>
                        <a:t>Did </a:t>
                      </a:r>
                      <a:r>
                        <a:rPr lang="en-US" sz="1600" dirty="0"/>
                        <a:t>We</a:t>
                      </a:r>
                    </a:p>
                    <a:p>
                      <a:r>
                        <a:rPr lang="en-US" sz="1600" b="1" dirty="0">
                          <a:solidFill>
                            <a:srgbClr val="0070C0"/>
                          </a:solidFill>
                        </a:rPr>
                        <a:t>Did</a:t>
                      </a:r>
                      <a:r>
                        <a:rPr lang="en-US" sz="1600" dirty="0"/>
                        <a:t> They</a:t>
                      </a:r>
                      <a:endParaRPr lang="en-US" sz="1600" b="1" dirty="0">
                        <a:solidFill>
                          <a:srgbClr val="0070C0"/>
                        </a:solidFill>
                      </a:endParaRPr>
                    </a:p>
                  </a:txBody>
                  <a:tcPr/>
                </a:tc>
                <a:extLst>
                  <a:ext uri="{0D108BD9-81ED-4DB2-BD59-A6C34878D82A}">
                    <a16:rowId xmlns:a16="http://schemas.microsoft.com/office/drawing/2014/main" val="10002"/>
                  </a:ext>
                </a:extLst>
              </a:tr>
              <a:tr h="370840">
                <a:tc gridSpan="3">
                  <a:txBody>
                    <a:bodyPr/>
                    <a:lstStyle/>
                    <a:p>
                      <a:pPr marL="0" algn="l" defTabSz="914400" rtl="0" eaLnBrk="1" latinLnBrk="0" hangingPunct="1"/>
                      <a:r>
                        <a:rPr lang="en-US" sz="1800" b="1" kern="1200" dirty="0">
                          <a:solidFill>
                            <a:schemeClr val="lt1"/>
                          </a:solidFill>
                          <a:latin typeface="+mn-lt"/>
                          <a:ea typeface="+mn-ea"/>
                          <a:cs typeface="+mn-cs"/>
                        </a:rPr>
                        <a:t>Irregular verb forms</a:t>
                      </a:r>
                    </a:p>
                  </a:txBody>
                  <a:tcPr>
                    <a:solidFill>
                      <a:schemeClr val="accent1"/>
                    </a:solidFill>
                  </a:tcPr>
                </a:tc>
                <a:tc hMerge="1">
                  <a:txBody>
                    <a:bodyPr/>
                    <a:lstStyle/>
                    <a:p>
                      <a:pPr marL="0" algn="l" defTabSz="914400" rtl="0" eaLnBrk="1" latinLnBrk="0" hangingPunct="1"/>
                      <a:endParaRPr lang="en-US" sz="1800" b="1" kern="1200" dirty="0">
                        <a:solidFill>
                          <a:schemeClr val="lt1"/>
                        </a:solidFill>
                        <a:latin typeface="+mn-lt"/>
                        <a:ea typeface="+mn-ea"/>
                        <a:cs typeface="+mn-cs"/>
                      </a:endParaRPr>
                    </a:p>
                  </a:txBody>
                  <a:tcPr/>
                </a:tc>
                <a:tc hMerge="1">
                  <a:txBody>
                    <a:bodyPr/>
                    <a:lstStyle/>
                    <a:p>
                      <a:pPr marL="0" algn="l" defTabSz="914400" rtl="0" eaLnBrk="1" latinLnBrk="0" hangingPunct="1"/>
                      <a:endParaRPr lang="en-US" sz="1800" b="1" kern="1200" dirty="0">
                        <a:solidFill>
                          <a:schemeClr val="lt1"/>
                        </a:solidFill>
                        <a:latin typeface="+mn-lt"/>
                        <a:ea typeface="+mn-ea"/>
                        <a:cs typeface="+mn-cs"/>
                      </a:endParaRPr>
                    </a:p>
                  </a:txBody>
                  <a:tcPr/>
                </a:tc>
                <a:extLst>
                  <a:ext uri="{0D108BD9-81ED-4DB2-BD59-A6C34878D82A}">
                    <a16:rowId xmlns:a16="http://schemas.microsoft.com/office/drawing/2014/main" val="10003"/>
                  </a:ext>
                </a:extLst>
              </a:tr>
              <a:tr h="280324">
                <a:tc>
                  <a:txBody>
                    <a:bodyPr/>
                    <a:lstStyle/>
                    <a:p>
                      <a:pPr algn="ctr"/>
                      <a:r>
                        <a:rPr lang="en-US" sz="1600" dirty="0"/>
                        <a:t>AFFIRMATIVE</a:t>
                      </a:r>
                    </a:p>
                  </a:txBody>
                  <a:tcPr/>
                </a:tc>
                <a:tc>
                  <a:txBody>
                    <a:bodyPr/>
                    <a:lstStyle/>
                    <a:p>
                      <a:pPr algn="ctr"/>
                      <a:r>
                        <a:rPr lang="en-US" sz="1600" dirty="0"/>
                        <a:t>NEGATIVE</a:t>
                      </a:r>
                    </a:p>
                  </a:txBody>
                  <a:tcPr/>
                </a:tc>
                <a:tc>
                  <a:txBody>
                    <a:bodyPr/>
                    <a:lstStyle/>
                    <a:p>
                      <a:pPr algn="ctr"/>
                      <a:r>
                        <a:rPr lang="en-US" sz="1600" dirty="0"/>
                        <a:t>QUESTION</a:t>
                      </a:r>
                    </a:p>
                  </a:txBody>
                  <a:tcPr/>
                </a:tc>
                <a:extLst>
                  <a:ext uri="{0D108BD9-81ED-4DB2-BD59-A6C34878D82A}">
                    <a16:rowId xmlns:a16="http://schemas.microsoft.com/office/drawing/2014/main" val="10004"/>
                  </a:ext>
                </a:extLst>
              </a:tr>
              <a:tr h="370840">
                <a:tc>
                  <a:txBody>
                    <a:bodyPr/>
                    <a:lstStyle/>
                    <a:p>
                      <a:r>
                        <a:rPr lang="en-US" sz="1600" dirty="0"/>
                        <a:t>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He/She/It                   </a:t>
                      </a:r>
                      <a:r>
                        <a:rPr lang="en-US" sz="1600" b="1" dirty="0">
                          <a:solidFill>
                            <a:srgbClr val="0070C0"/>
                          </a:solidFill>
                        </a:rPr>
                        <a:t>ate</a:t>
                      </a:r>
                      <a:endParaRPr lang="en-US" sz="1600" dirty="0"/>
                    </a:p>
                    <a:p>
                      <a:r>
                        <a:rPr lang="en-US" sz="1600" dirty="0"/>
                        <a:t>We</a:t>
                      </a:r>
                    </a:p>
                    <a:p>
                      <a:r>
                        <a:rPr lang="en-US" sz="1600" dirty="0"/>
                        <a:t>They</a:t>
                      </a:r>
                      <a:endParaRPr lang="en-US" sz="1600" b="1" dirty="0">
                        <a:solidFill>
                          <a:srgbClr val="0070C0"/>
                        </a:solidFill>
                      </a:endParaRPr>
                    </a:p>
                  </a:txBody>
                  <a:tcPr/>
                </a:tc>
                <a:tc>
                  <a:txBody>
                    <a:bodyPr/>
                    <a:lstStyle/>
                    <a:p>
                      <a:r>
                        <a:rPr lang="en-US" sz="1600" dirty="0"/>
                        <a:t>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He/She/It            </a:t>
                      </a:r>
                      <a:r>
                        <a:rPr lang="en-US" sz="1600" b="1" dirty="0">
                          <a:solidFill>
                            <a:srgbClr val="0070C0"/>
                          </a:solidFill>
                        </a:rPr>
                        <a:t>did</a:t>
                      </a:r>
                      <a:r>
                        <a:rPr lang="en-US" sz="1600" b="1" baseline="0" dirty="0">
                          <a:solidFill>
                            <a:srgbClr val="0070C0"/>
                          </a:solidFill>
                        </a:rPr>
                        <a:t> not eat</a:t>
                      </a:r>
                      <a:endParaRPr lang="en-US" sz="1600" b="1" dirty="0">
                        <a:solidFill>
                          <a:srgbClr val="0070C0"/>
                        </a:solidFill>
                      </a:endParaRPr>
                    </a:p>
                    <a:p>
                      <a:r>
                        <a:rPr lang="en-US" sz="1600" dirty="0"/>
                        <a:t>We</a:t>
                      </a:r>
                    </a:p>
                    <a:p>
                      <a:r>
                        <a:rPr lang="en-US" sz="1600" dirty="0"/>
                        <a:t>They</a:t>
                      </a:r>
                      <a:endParaRPr lang="en-US" sz="1600" b="1" dirty="0">
                        <a:solidFill>
                          <a:srgbClr val="0070C0"/>
                        </a:solidFill>
                      </a:endParaRPr>
                    </a:p>
                  </a:txBody>
                  <a:tcPr/>
                </a:tc>
                <a:tc>
                  <a:txBody>
                    <a:bodyPr/>
                    <a:lstStyle/>
                    <a:p>
                      <a:r>
                        <a:rPr lang="en-US" sz="1600" b="1" dirty="0">
                          <a:solidFill>
                            <a:srgbClr val="0070C0"/>
                          </a:solidFill>
                        </a:rPr>
                        <a:t>Did</a:t>
                      </a:r>
                      <a:r>
                        <a:rPr lang="en-US" sz="1600" dirty="0"/>
                        <a:t> 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70C0"/>
                          </a:solidFill>
                        </a:rPr>
                        <a:t>Did</a:t>
                      </a:r>
                      <a:r>
                        <a:rPr lang="en-US" sz="1600" dirty="0"/>
                        <a:t>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70C0"/>
                          </a:solidFill>
                        </a:rPr>
                        <a:t>Did</a:t>
                      </a:r>
                      <a:r>
                        <a:rPr lang="en-US" sz="1600" dirty="0"/>
                        <a:t> He/She/It              </a:t>
                      </a:r>
                      <a:r>
                        <a:rPr lang="en-US" sz="1600" b="1" dirty="0">
                          <a:solidFill>
                            <a:srgbClr val="0070C0"/>
                          </a:solidFill>
                        </a:rPr>
                        <a:t>eat</a:t>
                      </a:r>
                      <a:r>
                        <a:rPr lang="en-US" sz="1600" b="0" dirty="0">
                          <a:solidFill>
                            <a:schemeClr val="tx2"/>
                          </a:solidFill>
                        </a:rPr>
                        <a:t>?</a:t>
                      </a:r>
                    </a:p>
                    <a:p>
                      <a:r>
                        <a:rPr lang="en-US" sz="1600" b="1" dirty="0">
                          <a:solidFill>
                            <a:srgbClr val="0070C0"/>
                          </a:solidFill>
                        </a:rPr>
                        <a:t>Did </a:t>
                      </a:r>
                      <a:r>
                        <a:rPr lang="en-US" sz="1600" dirty="0"/>
                        <a:t>We</a:t>
                      </a:r>
                    </a:p>
                    <a:p>
                      <a:r>
                        <a:rPr lang="en-US" sz="1600" b="1" dirty="0">
                          <a:solidFill>
                            <a:srgbClr val="0070C0"/>
                          </a:solidFill>
                        </a:rPr>
                        <a:t>Did</a:t>
                      </a:r>
                      <a:r>
                        <a:rPr lang="en-US" sz="1600" dirty="0"/>
                        <a:t> They</a:t>
                      </a:r>
                      <a:endParaRPr lang="en-US" sz="1600" b="1" dirty="0">
                        <a:solidFill>
                          <a:srgbClr val="0070C0"/>
                        </a:solidFill>
                      </a:endParaRPr>
                    </a:p>
                  </a:txBody>
                  <a:tcPr/>
                </a:tc>
                <a:extLst>
                  <a:ext uri="{0D108BD9-81ED-4DB2-BD59-A6C34878D82A}">
                    <a16:rowId xmlns:a16="http://schemas.microsoft.com/office/drawing/2014/main" val="10005"/>
                  </a:ext>
                </a:extLst>
              </a:tr>
              <a:tr h="370840">
                <a:tc gridSpan="3">
                  <a:txBody>
                    <a:bodyPr/>
                    <a:lstStyle/>
                    <a:p>
                      <a:r>
                        <a:rPr lang="en-US" b="1" dirty="0">
                          <a:solidFill>
                            <a:schemeClr val="bg1"/>
                          </a:solidFill>
                        </a:rPr>
                        <a:t>Be verb forms</a:t>
                      </a:r>
                    </a:p>
                  </a:txBody>
                  <a:tcPr>
                    <a:solidFill>
                      <a:schemeClr val="accent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6"/>
                  </a:ext>
                </a:extLst>
              </a:tr>
              <a:tr h="205971">
                <a:tc>
                  <a:txBody>
                    <a:bodyPr/>
                    <a:lstStyle/>
                    <a:p>
                      <a:pPr algn="ctr"/>
                      <a:r>
                        <a:rPr lang="en-US" sz="1600" dirty="0"/>
                        <a:t>AFFIRMATIVE</a:t>
                      </a:r>
                    </a:p>
                  </a:txBody>
                  <a:tcPr/>
                </a:tc>
                <a:tc>
                  <a:txBody>
                    <a:bodyPr/>
                    <a:lstStyle/>
                    <a:p>
                      <a:pPr algn="ctr"/>
                      <a:r>
                        <a:rPr lang="en-US" sz="1600" dirty="0"/>
                        <a:t>NEGATIVE</a:t>
                      </a:r>
                    </a:p>
                  </a:txBody>
                  <a:tcPr/>
                </a:tc>
                <a:tc>
                  <a:txBody>
                    <a:bodyPr/>
                    <a:lstStyle/>
                    <a:p>
                      <a:pPr algn="ctr"/>
                      <a:r>
                        <a:rPr lang="en-US" sz="1600" dirty="0"/>
                        <a:t>QUESTION</a:t>
                      </a:r>
                    </a:p>
                  </a:txBody>
                  <a:tcPr/>
                </a:tc>
                <a:extLst>
                  <a:ext uri="{0D108BD9-81ED-4DB2-BD59-A6C34878D82A}">
                    <a16:rowId xmlns:a16="http://schemas.microsoft.com/office/drawing/2014/main" val="10007"/>
                  </a:ext>
                </a:extLst>
              </a:tr>
              <a:tr h="370840">
                <a:tc>
                  <a:txBody>
                    <a:bodyPr/>
                    <a:lstStyle/>
                    <a:p>
                      <a:r>
                        <a:rPr lang="en-US" sz="1600" dirty="0"/>
                        <a:t>I,</a:t>
                      </a:r>
                      <a:r>
                        <a:rPr lang="en-US" sz="1600" baseline="0" dirty="0"/>
                        <a:t> He/She/It            </a:t>
                      </a:r>
                      <a:r>
                        <a:rPr lang="en-US" sz="1600" b="1" baseline="0" dirty="0">
                          <a:solidFill>
                            <a:srgbClr val="0070C0"/>
                          </a:solidFill>
                        </a:rPr>
                        <a:t>was </a:t>
                      </a:r>
                      <a:r>
                        <a:rPr lang="en-US" sz="1600" baseline="0" dirty="0"/>
                        <a:t>here</a:t>
                      </a:r>
                    </a:p>
                    <a:p>
                      <a:r>
                        <a:rPr lang="en-US" sz="1600" baseline="0" dirty="0"/>
                        <a:t>You, We, They          </a:t>
                      </a:r>
                      <a:r>
                        <a:rPr lang="en-US" sz="1600" b="1" baseline="0" dirty="0">
                          <a:solidFill>
                            <a:srgbClr val="0070C0"/>
                          </a:solidFill>
                        </a:rPr>
                        <a:t>were </a:t>
                      </a:r>
                      <a:r>
                        <a:rPr lang="en-US" sz="1600" baseline="0" dirty="0"/>
                        <a:t>here</a:t>
                      </a:r>
                      <a:endParaRPr lang="en-US" sz="1600" dirty="0"/>
                    </a:p>
                  </a:txBody>
                  <a:tcPr/>
                </a:tc>
                <a:tc>
                  <a:txBody>
                    <a:bodyPr/>
                    <a:lstStyle/>
                    <a:p>
                      <a:r>
                        <a:rPr lang="en-US" sz="1600" dirty="0"/>
                        <a:t>I,</a:t>
                      </a:r>
                      <a:r>
                        <a:rPr lang="en-US" sz="1600" baseline="0" dirty="0"/>
                        <a:t> He/She/It        </a:t>
                      </a:r>
                      <a:r>
                        <a:rPr lang="en-US" sz="1600" b="1" baseline="0" dirty="0">
                          <a:solidFill>
                            <a:srgbClr val="0070C0"/>
                          </a:solidFill>
                        </a:rPr>
                        <a:t>was not</a:t>
                      </a:r>
                      <a:r>
                        <a:rPr lang="en-US" sz="1600" b="0" baseline="0" dirty="0">
                          <a:solidFill>
                            <a:schemeClr val="dk1"/>
                          </a:solidFill>
                        </a:rPr>
                        <a:t> </a:t>
                      </a:r>
                      <a:r>
                        <a:rPr lang="en-US" sz="1600" baseline="0" dirty="0"/>
                        <a:t>here</a:t>
                      </a:r>
                    </a:p>
                    <a:p>
                      <a:r>
                        <a:rPr lang="en-US" sz="1600" baseline="0" dirty="0"/>
                        <a:t>You, We, They      </a:t>
                      </a:r>
                      <a:r>
                        <a:rPr lang="en-US" sz="1600" b="1" baseline="0" dirty="0">
                          <a:solidFill>
                            <a:srgbClr val="0070C0"/>
                          </a:solidFill>
                        </a:rPr>
                        <a:t>were not </a:t>
                      </a:r>
                      <a:r>
                        <a:rPr lang="en-US" sz="1600" baseline="0" dirty="0"/>
                        <a:t>here</a:t>
                      </a:r>
                      <a:endParaRPr lang="en-US" sz="1600" dirty="0"/>
                    </a:p>
                  </a:txBody>
                  <a:tcPr/>
                </a:tc>
                <a:tc>
                  <a:txBody>
                    <a:bodyPr/>
                    <a:lstStyle/>
                    <a:p>
                      <a:r>
                        <a:rPr lang="en-US" sz="1600" b="1" dirty="0">
                          <a:solidFill>
                            <a:srgbClr val="0070C0"/>
                          </a:solidFill>
                        </a:rPr>
                        <a:t>Was</a:t>
                      </a:r>
                      <a:r>
                        <a:rPr lang="en-US" sz="1600" dirty="0"/>
                        <a:t>          I, He/She/It</a:t>
                      </a:r>
                      <a:r>
                        <a:rPr lang="en-US" sz="1600" baseline="0" dirty="0"/>
                        <a:t> here?</a:t>
                      </a:r>
                    </a:p>
                    <a:p>
                      <a:r>
                        <a:rPr lang="en-US" sz="1600" b="1" baseline="0" dirty="0">
                          <a:solidFill>
                            <a:srgbClr val="0070C0"/>
                          </a:solidFill>
                        </a:rPr>
                        <a:t>Were</a:t>
                      </a:r>
                      <a:r>
                        <a:rPr lang="en-US" sz="1600" baseline="0" dirty="0"/>
                        <a:t>        You, We, They here?</a:t>
                      </a:r>
                      <a:endParaRPr lang="en-US" sz="16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04552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3213" y="432262"/>
            <a:ext cx="9980682" cy="691024"/>
          </a:xfrm>
        </p:spPr>
        <p:txBody>
          <a:bodyPr rtlCol="0">
            <a:normAutofit fontScale="90000"/>
          </a:bodyPr>
          <a:lstStyle/>
          <a:p>
            <a:pPr rtl="0"/>
            <a:r>
              <a:rPr lang="it" dirty="0"/>
              <a:t>Exercise:</a:t>
            </a:r>
            <a:br>
              <a:rPr lang="it" dirty="0"/>
            </a:br>
            <a:r>
              <a:rPr lang="it" sz="2200" dirty="0"/>
              <a:t>Complete the sentences with the correct simple past form of the verb</a:t>
            </a:r>
            <a:endParaRPr lang="en-US" sz="2200" dirty="0"/>
          </a:p>
        </p:txBody>
      </p:sp>
      <p:sp>
        <p:nvSpPr>
          <p:cNvPr id="4" name="Segnaposto contenuto 3"/>
          <p:cNvSpPr>
            <a:spLocks noGrp="1"/>
          </p:cNvSpPr>
          <p:nvPr>
            <p:ph idx="1"/>
          </p:nvPr>
        </p:nvSpPr>
        <p:spPr>
          <a:xfrm>
            <a:off x="1212965" y="1699951"/>
            <a:ext cx="9982200" cy="4251962"/>
          </a:xfrm>
        </p:spPr>
        <p:txBody>
          <a:bodyPr>
            <a:normAutofit/>
          </a:bodyPr>
          <a:lstStyle/>
          <a:p>
            <a:pPr marL="0" indent="0">
              <a:lnSpc>
                <a:spcPct val="100000"/>
              </a:lnSpc>
              <a:spcBef>
                <a:spcPts val="0"/>
              </a:spcBef>
              <a:buNone/>
            </a:pPr>
            <a:r>
              <a:rPr lang="en-US" dirty="0"/>
              <a:t>An online order:</a:t>
            </a:r>
          </a:p>
          <a:p>
            <a:pPr marL="0" indent="0">
              <a:lnSpc>
                <a:spcPct val="100000"/>
              </a:lnSpc>
              <a:spcBef>
                <a:spcPts val="0"/>
              </a:spcBef>
              <a:buNone/>
            </a:pPr>
            <a:endParaRPr lang="en-US" dirty="0"/>
          </a:p>
          <a:p>
            <a:pPr marL="457200" indent="-457200">
              <a:lnSpc>
                <a:spcPct val="100000"/>
              </a:lnSpc>
              <a:spcBef>
                <a:spcPts val="0"/>
              </a:spcBef>
              <a:buAutoNum type="arabicPeriod"/>
            </a:pPr>
            <a:r>
              <a:rPr lang="en-US" dirty="0"/>
              <a:t>Tom (order) _________________ printer ink online last Monday.</a:t>
            </a:r>
          </a:p>
          <a:p>
            <a:pPr marL="457200" indent="-457200">
              <a:lnSpc>
                <a:spcPct val="100000"/>
              </a:lnSpc>
              <a:spcBef>
                <a:spcPts val="0"/>
              </a:spcBef>
              <a:buAutoNum type="arabicPeriod"/>
            </a:pPr>
            <a:r>
              <a:rPr lang="en-US" dirty="0"/>
              <a:t>The next morning he (realize) ___________ he (need) ___________ colored ink too.</a:t>
            </a:r>
          </a:p>
          <a:p>
            <a:pPr marL="457200" indent="-457200">
              <a:lnSpc>
                <a:spcPct val="100000"/>
              </a:lnSpc>
              <a:spcBef>
                <a:spcPts val="0"/>
              </a:spcBef>
              <a:buAutoNum type="arabicPeriod"/>
            </a:pPr>
            <a:r>
              <a:rPr lang="en-US" dirty="0"/>
              <a:t>He (try) ____________ to call the company to add more, but no one (answer)_____________, and there (be) ____________ no voicemail.</a:t>
            </a:r>
          </a:p>
          <a:p>
            <a:pPr marL="457200" indent="-457200">
              <a:lnSpc>
                <a:spcPct val="100000"/>
              </a:lnSpc>
              <a:spcBef>
                <a:spcPts val="0"/>
              </a:spcBef>
              <a:buAutoNum type="arabicPeriod"/>
            </a:pPr>
            <a:r>
              <a:rPr lang="en-US" dirty="0"/>
              <a:t>Tom (worry) _______________ that the website (be) _____________ fake.</a:t>
            </a:r>
          </a:p>
          <a:p>
            <a:pPr marL="457200" indent="-457200">
              <a:lnSpc>
                <a:spcPct val="100000"/>
              </a:lnSpc>
              <a:spcBef>
                <a:spcPts val="0"/>
              </a:spcBef>
              <a:buAutoNum type="arabicPeriod"/>
            </a:pPr>
            <a:r>
              <a:rPr lang="en-US" dirty="0"/>
              <a:t>He (email) _____________ the company and (explain) ____________ his situation.</a:t>
            </a:r>
          </a:p>
          <a:p>
            <a:pPr marL="457200" indent="-457200">
              <a:lnSpc>
                <a:spcPct val="100000"/>
              </a:lnSpc>
              <a:spcBef>
                <a:spcPts val="0"/>
              </a:spcBef>
              <a:buAutoNum type="arabicPeriod"/>
            </a:pPr>
            <a:r>
              <a:rPr lang="en-US" dirty="0"/>
              <a:t>The manager (respond) _____________ a few hours later and (fix) ___________ the order quickly.</a:t>
            </a:r>
          </a:p>
          <a:p>
            <a:pPr marL="457200" indent="-457200">
              <a:lnSpc>
                <a:spcPct val="100000"/>
              </a:lnSpc>
              <a:spcBef>
                <a:spcPts val="0"/>
              </a:spcBef>
              <a:buAutoNum type="arabicPeriod"/>
            </a:pPr>
            <a:r>
              <a:rPr lang="en-US" dirty="0"/>
              <a:t>Tom (relax) ______________ when he (receive) _____________ a confirmation email from the company.</a:t>
            </a:r>
          </a:p>
        </p:txBody>
      </p:sp>
    </p:spTree>
    <p:extLst>
      <p:ext uri="{BB962C8B-B14F-4D97-AF65-F5344CB8AC3E}">
        <p14:creationId xmlns:p14="http://schemas.microsoft.com/office/powerpoint/2010/main" val="2459709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04900" y="249382"/>
            <a:ext cx="9980682" cy="965344"/>
          </a:xfrm>
        </p:spPr>
        <p:txBody>
          <a:bodyPr rtlCol="0">
            <a:normAutofit fontScale="90000"/>
          </a:bodyPr>
          <a:lstStyle/>
          <a:p>
            <a:pPr rtl="0"/>
            <a:r>
              <a:rPr lang="it" dirty="0"/>
              <a:t>Exercise:</a:t>
            </a:r>
            <a:br>
              <a:rPr lang="it" dirty="0"/>
            </a:br>
            <a:r>
              <a:rPr lang="it" sz="2200" dirty="0"/>
              <a:t>Complete the sentences with the correct forms of verbs that make sense. </a:t>
            </a:r>
            <a:br>
              <a:rPr lang="it" sz="2200" dirty="0"/>
            </a:br>
            <a:r>
              <a:rPr lang="it" sz="2200" dirty="0"/>
              <a:t>More than one verb may be appropriate. Some answers are negative.</a:t>
            </a:r>
            <a:endParaRPr lang="en-US" sz="2200" dirty="0"/>
          </a:p>
        </p:txBody>
      </p:sp>
      <p:sp>
        <p:nvSpPr>
          <p:cNvPr id="4" name="Segnaposto contenuto 3"/>
          <p:cNvSpPr>
            <a:spLocks noGrp="1"/>
          </p:cNvSpPr>
          <p:nvPr>
            <p:ph idx="1"/>
          </p:nvPr>
        </p:nvSpPr>
        <p:spPr>
          <a:xfrm>
            <a:off x="831273" y="1550323"/>
            <a:ext cx="10945091" cy="4742411"/>
          </a:xfrm>
        </p:spPr>
        <p:txBody>
          <a:bodyPr>
            <a:normAutofit/>
          </a:bodyPr>
          <a:lstStyle/>
          <a:p>
            <a:pPr marL="0" indent="0">
              <a:lnSpc>
                <a:spcPct val="100000"/>
              </a:lnSpc>
              <a:spcBef>
                <a:spcPts val="0"/>
              </a:spcBef>
              <a:buNone/>
            </a:pPr>
            <a:r>
              <a:rPr lang="en-US" u="sng" dirty="0"/>
              <a:t>Situation 1</a:t>
            </a:r>
            <a:r>
              <a:rPr lang="en-US" dirty="0"/>
              <a:t>: Maria visited a friend at the hospital. A woman in the elevator had a cold and sneezed several times. The next day…</a:t>
            </a:r>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457200" indent="-457200">
              <a:lnSpc>
                <a:spcPct val="100000"/>
              </a:lnSpc>
              <a:spcBef>
                <a:spcPts val="0"/>
              </a:spcBef>
              <a:buAutoNum type="arabicPeriod"/>
            </a:pPr>
            <a:r>
              <a:rPr lang="en-US" dirty="0"/>
              <a:t>Maria _______________ in the morning with a fever and headache.</a:t>
            </a:r>
          </a:p>
          <a:p>
            <a:pPr marL="457200" indent="-457200">
              <a:lnSpc>
                <a:spcPct val="100000"/>
              </a:lnSpc>
              <a:spcBef>
                <a:spcPts val="0"/>
              </a:spcBef>
              <a:buAutoNum type="arabicPeriod"/>
            </a:pPr>
            <a:r>
              <a:rPr lang="en-US" dirty="0"/>
              <a:t>She ________________ well.</a:t>
            </a:r>
          </a:p>
          <a:p>
            <a:pPr marL="457200" indent="-457200">
              <a:lnSpc>
                <a:spcPct val="100000"/>
              </a:lnSpc>
              <a:spcBef>
                <a:spcPts val="0"/>
              </a:spcBef>
              <a:buAutoNum type="arabicPeriod"/>
            </a:pPr>
            <a:r>
              <a:rPr lang="en-US" dirty="0"/>
              <a:t>Her entire body _____________.</a:t>
            </a:r>
          </a:p>
          <a:p>
            <a:pPr marL="457200" indent="-457200">
              <a:lnSpc>
                <a:spcPct val="100000"/>
              </a:lnSpc>
              <a:spcBef>
                <a:spcPts val="0"/>
              </a:spcBef>
              <a:buAutoNum type="arabicPeriod"/>
            </a:pPr>
            <a:r>
              <a:rPr lang="en-US" dirty="0"/>
              <a:t>She ____________ her temperature with a thermometer.</a:t>
            </a:r>
          </a:p>
          <a:p>
            <a:pPr marL="457200" indent="-457200">
              <a:lnSpc>
                <a:spcPct val="100000"/>
              </a:lnSpc>
              <a:spcBef>
                <a:spcPts val="0"/>
              </a:spcBef>
              <a:buAutoNum type="arabicPeriod"/>
            </a:pPr>
            <a:r>
              <a:rPr lang="en-US" dirty="0"/>
              <a:t>She ____________ a high fever.</a:t>
            </a:r>
          </a:p>
          <a:p>
            <a:pPr marL="457200" indent="-457200">
              <a:lnSpc>
                <a:spcPct val="100000"/>
              </a:lnSpc>
              <a:spcBef>
                <a:spcPts val="0"/>
              </a:spcBef>
              <a:buAutoNum type="arabicPeriod"/>
            </a:pPr>
            <a:r>
              <a:rPr lang="en-US" dirty="0"/>
              <a:t>She ____________ the house all day.</a:t>
            </a:r>
          </a:p>
          <a:p>
            <a:pPr marL="457200" indent="-457200">
              <a:lnSpc>
                <a:spcPct val="100000"/>
              </a:lnSpc>
              <a:spcBef>
                <a:spcPts val="0"/>
              </a:spcBef>
              <a:buAutoNum type="arabicPeriod"/>
            </a:pPr>
            <a:r>
              <a:rPr lang="en-US" dirty="0"/>
              <a:t>She ____________ a few spoonfuls of chicken soup.</a:t>
            </a:r>
          </a:p>
          <a:p>
            <a:pPr marL="457200" indent="-457200">
              <a:lnSpc>
                <a:spcPct val="100000"/>
              </a:lnSpc>
              <a:spcBef>
                <a:spcPts val="0"/>
              </a:spcBef>
              <a:buAutoNum type="arabicPeriod"/>
            </a:pPr>
            <a:r>
              <a:rPr lang="en-US" dirty="0"/>
              <a:t>She ____________ to the nurse at the doctor’s office.</a:t>
            </a:r>
          </a:p>
          <a:p>
            <a:pPr marL="457200" indent="-457200">
              <a:lnSpc>
                <a:spcPct val="100000"/>
              </a:lnSpc>
              <a:spcBef>
                <a:spcPts val="0"/>
              </a:spcBef>
              <a:buAutoNum type="arabicPeriod"/>
            </a:pPr>
            <a:r>
              <a:rPr lang="en-US" dirty="0"/>
              <a:t>She ____________ an appointment for the following day.</a:t>
            </a:r>
          </a:p>
          <a:p>
            <a:pPr marL="0" indent="0">
              <a:lnSpc>
                <a:spcPct val="100000"/>
              </a:lnSpc>
              <a:spcBef>
                <a:spcPts val="0"/>
              </a:spcBef>
              <a:buNone/>
            </a:pPr>
            <a:endParaRPr lang="en-US" dirty="0"/>
          </a:p>
          <a:p>
            <a:pPr marL="0" indent="0">
              <a:lnSpc>
                <a:spcPct val="100000"/>
              </a:lnSpc>
              <a:spcBef>
                <a:spcPts val="0"/>
              </a:spcBef>
              <a:buNone/>
            </a:pPr>
            <a:endParaRPr lang="en-US" dirty="0"/>
          </a:p>
        </p:txBody>
      </p:sp>
      <p:graphicFrame>
        <p:nvGraphicFramePr>
          <p:cNvPr id="3" name="Tabella 2"/>
          <p:cNvGraphicFramePr>
            <a:graphicFrameLocks noGrp="1"/>
          </p:cNvGraphicFramePr>
          <p:nvPr>
            <p:extLst>
              <p:ext uri="{D42A27DB-BD31-4B8C-83A1-F6EECF244321}">
                <p14:modId xmlns:p14="http://schemas.microsoft.com/office/powerpoint/2010/main" val="2566483100"/>
              </p:ext>
            </p:extLst>
          </p:nvPr>
        </p:nvGraphicFramePr>
        <p:xfrm>
          <a:off x="831273" y="2457023"/>
          <a:ext cx="10945091" cy="585432"/>
        </p:xfrm>
        <a:graphic>
          <a:graphicData uri="http://schemas.openxmlformats.org/drawingml/2006/table">
            <a:tbl>
              <a:tblPr firstRow="1" bandRow="1">
                <a:tableStyleId>{5C22544A-7EE6-4342-B048-85BDC9FD1C3A}</a:tableStyleId>
              </a:tblPr>
              <a:tblGrid>
                <a:gridCol w="10945091">
                  <a:extLst>
                    <a:ext uri="{9D8B030D-6E8A-4147-A177-3AD203B41FA5}">
                      <a16:colId xmlns:a16="http://schemas.microsoft.com/office/drawing/2014/main" val="20000"/>
                    </a:ext>
                  </a:extLst>
                </a:gridCol>
              </a:tblGrid>
              <a:tr h="585432">
                <a:tc>
                  <a:txBody>
                    <a:bodyPr/>
                    <a:lstStyle/>
                    <a:p>
                      <a:pPr algn="ctr"/>
                      <a:r>
                        <a:rPr lang="en-US" dirty="0"/>
                        <a:t>ache</a:t>
                      </a:r>
                      <a:r>
                        <a:rPr lang="en-US" baseline="0" dirty="0"/>
                        <a:t>     feel     leave     schedule     take     eat     have     make     speak to     wake up</a:t>
                      </a:r>
                    </a:p>
                  </a:txBody>
                  <a:tcPr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00493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04900" y="249382"/>
            <a:ext cx="9980682" cy="965344"/>
          </a:xfrm>
        </p:spPr>
        <p:txBody>
          <a:bodyPr rtlCol="0">
            <a:normAutofit fontScale="90000"/>
          </a:bodyPr>
          <a:lstStyle/>
          <a:p>
            <a:pPr rtl="0"/>
            <a:r>
              <a:rPr lang="it" dirty="0"/>
              <a:t>Exercise:</a:t>
            </a:r>
            <a:br>
              <a:rPr lang="it" dirty="0"/>
            </a:br>
            <a:r>
              <a:rPr lang="it" sz="2200" dirty="0"/>
              <a:t>Complete the sentences with the correct forms of verbs that make sense. </a:t>
            </a:r>
            <a:br>
              <a:rPr lang="it" sz="2200" dirty="0"/>
            </a:br>
            <a:r>
              <a:rPr lang="it" sz="2200" dirty="0"/>
              <a:t>More than one verb may be appropriate. Some answers are negative.</a:t>
            </a:r>
            <a:endParaRPr lang="en-US" sz="2200" dirty="0"/>
          </a:p>
        </p:txBody>
      </p:sp>
      <p:sp>
        <p:nvSpPr>
          <p:cNvPr id="4" name="Segnaposto contenuto 3"/>
          <p:cNvSpPr>
            <a:spLocks noGrp="1"/>
          </p:cNvSpPr>
          <p:nvPr>
            <p:ph idx="1"/>
          </p:nvPr>
        </p:nvSpPr>
        <p:spPr>
          <a:xfrm>
            <a:off x="1188026" y="1550323"/>
            <a:ext cx="9982200" cy="4742411"/>
          </a:xfrm>
        </p:spPr>
        <p:txBody>
          <a:bodyPr>
            <a:normAutofit/>
          </a:bodyPr>
          <a:lstStyle/>
          <a:p>
            <a:pPr marL="0" indent="0">
              <a:lnSpc>
                <a:spcPct val="100000"/>
              </a:lnSpc>
              <a:spcBef>
                <a:spcPts val="0"/>
              </a:spcBef>
              <a:buNone/>
            </a:pPr>
            <a:r>
              <a:rPr lang="en-US" u="sng" dirty="0"/>
              <a:t>Situation 2</a:t>
            </a:r>
            <a:r>
              <a:rPr lang="en-US" dirty="0"/>
              <a:t>: Professor Moore is our new math teacher. He is very hard to follow.</a:t>
            </a:r>
          </a:p>
          <a:p>
            <a:pPr marL="0" indent="0">
              <a:lnSpc>
                <a:spcPct val="100000"/>
              </a:lnSpc>
              <a:spcBef>
                <a:spcPts val="0"/>
              </a:spcBef>
              <a:buNone/>
            </a:pPr>
            <a:r>
              <a:rPr lang="en-US" dirty="0"/>
              <a:t>Yesterday, he…</a:t>
            </a:r>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457200" indent="-457200">
              <a:lnSpc>
                <a:spcPct val="100000"/>
              </a:lnSpc>
              <a:spcBef>
                <a:spcPts val="0"/>
              </a:spcBef>
              <a:buFont typeface="+mj-lt"/>
              <a:buAutoNum type="arabicPeriod" startAt="10"/>
            </a:pPr>
            <a:r>
              <a:rPr lang="en-US" dirty="0"/>
              <a:t>______________ too fast.</a:t>
            </a:r>
          </a:p>
          <a:p>
            <a:pPr marL="457200" indent="-457200">
              <a:lnSpc>
                <a:spcPct val="100000"/>
              </a:lnSpc>
              <a:spcBef>
                <a:spcPts val="0"/>
              </a:spcBef>
              <a:buFont typeface="+mj-lt"/>
              <a:buAutoNum type="arabicPeriod" startAt="10"/>
            </a:pPr>
            <a:r>
              <a:rPr lang="en-US" dirty="0"/>
              <a:t>______________ the material to us quickly.</a:t>
            </a:r>
          </a:p>
          <a:p>
            <a:pPr marL="457200" indent="-457200">
              <a:lnSpc>
                <a:spcPct val="100000"/>
              </a:lnSpc>
              <a:spcBef>
                <a:spcPts val="0"/>
              </a:spcBef>
              <a:buFont typeface="+mj-lt"/>
              <a:buAutoNum type="arabicPeriod" startAt="10"/>
            </a:pPr>
            <a:r>
              <a:rPr lang="en-US" dirty="0"/>
              <a:t>______________ the board with examples.</a:t>
            </a:r>
          </a:p>
          <a:p>
            <a:pPr marL="457200" indent="-457200">
              <a:lnSpc>
                <a:spcPct val="100000"/>
              </a:lnSpc>
              <a:spcBef>
                <a:spcPts val="0"/>
              </a:spcBef>
              <a:buFont typeface="+mj-lt"/>
              <a:buAutoNum type="arabicPeriod" startAt="10"/>
            </a:pPr>
            <a:r>
              <a:rPr lang="en-US" dirty="0"/>
              <a:t>______________ time for questions, unfortunately.</a:t>
            </a:r>
          </a:p>
          <a:p>
            <a:pPr marL="457200" indent="-457200">
              <a:lnSpc>
                <a:spcPct val="100000"/>
              </a:lnSpc>
              <a:spcBef>
                <a:spcPts val="0"/>
              </a:spcBef>
              <a:buFont typeface="+mj-lt"/>
              <a:buAutoNum type="arabicPeriod" startAt="10"/>
            </a:pPr>
            <a:r>
              <a:rPr lang="en-US" dirty="0"/>
              <a:t>______________ everyone in the class.</a:t>
            </a:r>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p:txBody>
      </p:sp>
      <p:graphicFrame>
        <p:nvGraphicFramePr>
          <p:cNvPr id="3" name="Tabella 2"/>
          <p:cNvGraphicFramePr>
            <a:graphicFrameLocks noGrp="1"/>
          </p:cNvGraphicFramePr>
          <p:nvPr>
            <p:extLst>
              <p:ext uri="{D42A27DB-BD31-4B8C-83A1-F6EECF244321}">
                <p14:modId xmlns:p14="http://schemas.microsoft.com/office/powerpoint/2010/main" val="489153643"/>
              </p:ext>
            </p:extLst>
          </p:nvPr>
        </p:nvGraphicFramePr>
        <p:xfrm>
          <a:off x="1209039" y="2540153"/>
          <a:ext cx="9871826" cy="585432"/>
        </p:xfrm>
        <a:graphic>
          <a:graphicData uri="http://schemas.openxmlformats.org/drawingml/2006/table">
            <a:tbl>
              <a:tblPr firstRow="1" bandRow="1">
                <a:tableStyleId>{5C22544A-7EE6-4342-B048-85BDC9FD1C3A}</a:tableStyleId>
              </a:tblPr>
              <a:tblGrid>
                <a:gridCol w="9871826">
                  <a:extLst>
                    <a:ext uri="{9D8B030D-6E8A-4147-A177-3AD203B41FA5}">
                      <a16:colId xmlns:a16="http://schemas.microsoft.com/office/drawing/2014/main" val="20000"/>
                    </a:ext>
                  </a:extLst>
                </a:gridCol>
              </a:tblGrid>
              <a:tr h="585432">
                <a:tc>
                  <a:txBody>
                    <a:bodyPr/>
                    <a:lstStyle/>
                    <a:p>
                      <a:pPr algn="ctr"/>
                      <a:r>
                        <a:rPr lang="en-US" dirty="0"/>
                        <a:t>confuse      fill       introduce</a:t>
                      </a:r>
                      <a:r>
                        <a:rPr lang="en-US" baseline="0" dirty="0"/>
                        <a:t>      leave      speak</a:t>
                      </a:r>
                    </a:p>
                  </a:txBody>
                  <a:tcPr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26908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04900" y="249382"/>
            <a:ext cx="9980682" cy="965344"/>
          </a:xfrm>
        </p:spPr>
        <p:txBody>
          <a:bodyPr rtlCol="0">
            <a:normAutofit/>
          </a:bodyPr>
          <a:lstStyle/>
          <a:p>
            <a:pPr rtl="0"/>
            <a:r>
              <a:rPr lang="en-US" dirty="0"/>
              <a:t>An incredible feat</a:t>
            </a:r>
            <a:br>
              <a:rPr lang="en-US" dirty="0"/>
            </a:br>
            <a:r>
              <a:rPr lang="en-US" sz="2200" dirty="0"/>
              <a:t>Read the passage. Point out the past tense verbs</a:t>
            </a:r>
            <a:endParaRPr lang="en-US" dirty="0"/>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t="11283"/>
          <a:stretch/>
        </p:blipFill>
        <p:spPr>
          <a:xfrm>
            <a:off x="1450417" y="1336125"/>
            <a:ext cx="9285973" cy="5292000"/>
          </a:xfrm>
          <a:prstGeom prst="rect">
            <a:avLst/>
          </a:prstGeom>
        </p:spPr>
      </p:pic>
    </p:spTree>
    <p:extLst>
      <p:ext uri="{BB962C8B-B14F-4D97-AF65-F5344CB8AC3E}">
        <p14:creationId xmlns:p14="http://schemas.microsoft.com/office/powerpoint/2010/main" val="2207954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04900" y="249382"/>
            <a:ext cx="9980682" cy="965344"/>
          </a:xfrm>
        </p:spPr>
        <p:txBody>
          <a:bodyPr rtlCol="0">
            <a:normAutofit/>
          </a:bodyPr>
          <a:lstStyle/>
          <a:p>
            <a:pPr rtl="0"/>
            <a:r>
              <a:rPr lang="it" dirty="0"/>
              <a:t>Exercise:</a:t>
            </a:r>
            <a:br>
              <a:rPr lang="it" dirty="0"/>
            </a:br>
            <a:r>
              <a:rPr lang="it" sz="2200" dirty="0"/>
              <a:t>Complete the sentences with the verbs in the box.</a:t>
            </a:r>
            <a:endParaRPr lang="en-US" sz="2200" dirty="0"/>
          </a:p>
        </p:txBody>
      </p:sp>
      <p:sp>
        <p:nvSpPr>
          <p:cNvPr id="4" name="Segnaposto contenuto 3"/>
          <p:cNvSpPr>
            <a:spLocks noGrp="1"/>
          </p:cNvSpPr>
          <p:nvPr>
            <p:ph idx="1"/>
          </p:nvPr>
        </p:nvSpPr>
        <p:spPr>
          <a:xfrm>
            <a:off x="1129837" y="1517072"/>
            <a:ext cx="9982200" cy="4742411"/>
          </a:xfrm>
        </p:spPr>
        <p:txBody>
          <a:bodyPr>
            <a:normAutofit/>
          </a:bodyPr>
          <a:lstStyle/>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457200" indent="-457200">
              <a:lnSpc>
                <a:spcPct val="100000"/>
              </a:lnSpc>
              <a:spcBef>
                <a:spcPts val="0"/>
              </a:spcBef>
              <a:buAutoNum type="arabicPeriod"/>
            </a:pPr>
            <a:r>
              <a:rPr lang="en-US" dirty="0" err="1"/>
              <a:t>Fauja</a:t>
            </a:r>
            <a:r>
              <a:rPr lang="en-US" dirty="0"/>
              <a:t> Singh _______________ a marathon runner when he was depressed.</a:t>
            </a:r>
          </a:p>
          <a:p>
            <a:pPr marL="457200" indent="-457200">
              <a:lnSpc>
                <a:spcPct val="100000"/>
              </a:lnSpc>
              <a:spcBef>
                <a:spcPts val="0"/>
              </a:spcBef>
              <a:buAutoNum type="arabicPeriod"/>
            </a:pPr>
            <a:r>
              <a:rPr lang="en-US" dirty="0"/>
              <a:t>He _______________ a suit and tie to his first training.</a:t>
            </a:r>
          </a:p>
          <a:p>
            <a:pPr marL="457200" indent="-457200">
              <a:lnSpc>
                <a:spcPct val="100000"/>
              </a:lnSpc>
              <a:spcBef>
                <a:spcPts val="0"/>
              </a:spcBef>
              <a:buAutoNum type="arabicPeriod"/>
            </a:pPr>
            <a:r>
              <a:rPr lang="en-US" dirty="0"/>
              <a:t>He _______________ India after the death of his wife and son.</a:t>
            </a:r>
          </a:p>
          <a:p>
            <a:pPr marL="457200" indent="-457200">
              <a:lnSpc>
                <a:spcPct val="100000"/>
              </a:lnSpc>
              <a:spcBef>
                <a:spcPts val="0"/>
              </a:spcBef>
              <a:buAutoNum type="arabicPeriod"/>
            </a:pPr>
            <a:r>
              <a:rPr lang="en-US" dirty="0"/>
              <a:t>At the age of 89, he ______________ his first marathon.</a:t>
            </a:r>
          </a:p>
          <a:p>
            <a:pPr marL="457200" indent="-457200">
              <a:lnSpc>
                <a:spcPct val="100000"/>
              </a:lnSpc>
              <a:spcBef>
                <a:spcPts val="0"/>
              </a:spcBef>
              <a:buAutoNum type="arabicPeriod"/>
            </a:pPr>
            <a:r>
              <a:rPr lang="en-US" dirty="0"/>
              <a:t>Before he began training, he said that he _____________ more dead than alive.</a:t>
            </a:r>
          </a:p>
          <a:p>
            <a:pPr marL="457200" indent="-457200">
              <a:lnSpc>
                <a:spcPct val="100000"/>
              </a:lnSpc>
              <a:spcBef>
                <a:spcPts val="0"/>
              </a:spcBef>
              <a:buAutoNum type="arabicPeriod"/>
            </a:pPr>
            <a:r>
              <a:rPr lang="en-US" dirty="0"/>
              <a:t>His best running time __________________ five hours and 40 minutes.</a:t>
            </a:r>
          </a:p>
          <a:p>
            <a:pPr marL="457200" indent="-457200">
              <a:lnSpc>
                <a:spcPct val="100000"/>
              </a:lnSpc>
              <a:spcBef>
                <a:spcPts val="0"/>
              </a:spcBef>
              <a:buAutoNum type="arabicPeriod"/>
            </a:pPr>
            <a:r>
              <a:rPr lang="en-US" dirty="0"/>
              <a:t>He _______________ the Olympic torch in 2012.</a:t>
            </a:r>
          </a:p>
          <a:p>
            <a:pPr marL="457200" indent="-457200">
              <a:lnSpc>
                <a:spcPct val="100000"/>
              </a:lnSpc>
              <a:spcBef>
                <a:spcPts val="0"/>
              </a:spcBef>
              <a:buAutoNum type="arabicPeriod"/>
            </a:pPr>
            <a:r>
              <a:rPr lang="en-US" dirty="0"/>
              <a:t>He _______________ from marathon running in 2013.</a:t>
            </a:r>
          </a:p>
        </p:txBody>
      </p:sp>
      <p:graphicFrame>
        <p:nvGraphicFramePr>
          <p:cNvPr id="3" name="Tabella 2"/>
          <p:cNvGraphicFramePr>
            <a:graphicFrameLocks noGrp="1"/>
          </p:cNvGraphicFramePr>
          <p:nvPr>
            <p:extLst>
              <p:ext uri="{D42A27DB-BD31-4B8C-83A1-F6EECF244321}">
                <p14:modId xmlns:p14="http://schemas.microsoft.com/office/powerpoint/2010/main" val="972720317"/>
              </p:ext>
            </p:extLst>
          </p:nvPr>
        </p:nvGraphicFramePr>
        <p:xfrm>
          <a:off x="1159162" y="1816946"/>
          <a:ext cx="9871826" cy="585432"/>
        </p:xfrm>
        <a:graphic>
          <a:graphicData uri="http://schemas.openxmlformats.org/drawingml/2006/table">
            <a:tbl>
              <a:tblPr firstRow="1" bandRow="1">
                <a:tableStyleId>{5C22544A-7EE6-4342-B048-85BDC9FD1C3A}</a:tableStyleId>
              </a:tblPr>
              <a:tblGrid>
                <a:gridCol w="9871826">
                  <a:extLst>
                    <a:ext uri="{9D8B030D-6E8A-4147-A177-3AD203B41FA5}">
                      <a16:colId xmlns:a16="http://schemas.microsoft.com/office/drawing/2014/main" val="20000"/>
                    </a:ext>
                  </a:extLst>
                </a:gridCol>
              </a:tblGrid>
              <a:tr h="585432">
                <a:tc>
                  <a:txBody>
                    <a:bodyPr/>
                    <a:lstStyle/>
                    <a:p>
                      <a:pPr algn="ctr"/>
                      <a:r>
                        <a:rPr lang="en-US" baseline="0" dirty="0"/>
                        <a:t>be       carry        leave        run        become       feel       retire        wear</a:t>
                      </a:r>
                    </a:p>
                  </a:txBody>
                  <a:tcPr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01628274"/>
      </p:ext>
    </p:extLst>
  </p:cSld>
  <p:clrMapOvr>
    <a:masterClrMapping/>
  </p:clrMapOvr>
</p:sld>
</file>

<file path=ppt/theme/theme1.xml><?xml version="1.0" encoding="utf-8"?>
<a:theme xmlns:a="http://schemas.openxmlformats.org/drawingml/2006/main" name="Documentazione accademica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51_TF03431380_TF03431380.potx" id="{F752DA82-D50A-4AE0-8DD8-25DD4AAFB5E8}" vid="{140E91C9-CCE7-4C34-B3F5-184A9FB2C478}"/>
    </a:ext>
  </a:extLst>
</a:theme>
</file>

<file path=ppt/theme/theme2.xml><?xml version="1.0" encoding="utf-8"?>
<a:theme xmlns:a="http://schemas.openxmlformats.org/drawingml/2006/main" name="Tema di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4873beb7-5857-4685-be1f-d57550cc96cc"/>
    <ds:schemaRef ds:uri="http://www.w3.org/XML/1998/namespac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Presentazione accademica, schema con righe verticali e nastro (widescreen)</Template>
  <TotalTime>0</TotalTime>
  <Words>2990</Words>
  <Application>Microsoft Macintosh PowerPoint</Application>
  <PresentationFormat>Widescreen</PresentationFormat>
  <Paragraphs>291</Paragraphs>
  <Slides>21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Arial</vt:lpstr>
      <vt:lpstr>Euphemia</vt:lpstr>
      <vt:lpstr>Plantagenet Cherokee</vt:lpstr>
      <vt:lpstr>Wingdings</vt:lpstr>
      <vt:lpstr>Wingdings 3</vt:lpstr>
      <vt:lpstr>Documentazione accademica 16x9</vt:lpstr>
      <vt:lpstr>Presentazione standard di PowerPoint</vt:lpstr>
      <vt:lpstr>Simple Past</vt:lpstr>
      <vt:lpstr>Simple Past</vt:lpstr>
      <vt:lpstr>Simple Past: affirmative, negative, question forms</vt:lpstr>
      <vt:lpstr>Exercise: Complete the sentences with the correct simple past form of the verb</vt:lpstr>
      <vt:lpstr>Exercise: Complete the sentences with the correct forms of verbs that make sense.  More than one verb may be appropriate. Some answers are negative.</vt:lpstr>
      <vt:lpstr>Exercise: Complete the sentences with the correct forms of verbs that make sense.  More than one verb may be appropriate. Some answers are negative.</vt:lpstr>
      <vt:lpstr>An incredible feat Read the passage. Point out the past tense verbs</vt:lpstr>
      <vt:lpstr>Exercise: Complete the sentences with the verbs in the box.</vt:lpstr>
      <vt:lpstr>Simple Past and Past Progressive</vt:lpstr>
      <vt:lpstr>Simple Past vs. Past Progressive</vt:lpstr>
      <vt:lpstr>Simple Past vs. Past Progressive</vt:lpstr>
      <vt:lpstr>Simple Past vs. Past Progressive</vt:lpstr>
      <vt:lpstr>Past Progressive + Simple Past </vt:lpstr>
      <vt:lpstr>Past Progressive + Simple Past</vt:lpstr>
      <vt:lpstr>Exercise: Complete the sentences. Use the simple past or the past progressive of the verbs in parentheses.</vt:lpstr>
      <vt:lpstr>Exercise: correct the errors </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2020-10-26T18:26:15Z</dcterms:created>
  <dcterms:modified xsi:type="dcterms:W3CDTF">2023-06-12T17:52:13Z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