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84" r:id="rId2"/>
    <p:sldId id="277" r:id="rId3"/>
    <p:sldId id="272" r:id="rId4"/>
    <p:sldId id="285" r:id="rId5"/>
    <p:sldId id="280" r:id="rId6"/>
    <p:sldId id="283" r:id="rId7"/>
    <p:sldId id="278" r:id="rId8"/>
    <p:sldId id="279" r:id="rId9"/>
    <p:sldId id="286" r:id="rId10"/>
    <p:sldId id="273" r:id="rId11"/>
    <p:sldId id="281" r:id="rId12"/>
    <p:sldId id="282" r:id="rId13"/>
    <p:sldId id="292" r:id="rId14"/>
    <p:sldId id="293" r:id="rId15"/>
    <p:sldId id="294" r:id="rId16"/>
    <p:sldId id="295" r:id="rId17"/>
    <p:sldId id="296" r:id="rId18"/>
    <p:sldId id="287" r:id="rId19"/>
    <p:sldId id="288" r:id="rId20"/>
    <p:sldId id="290" r:id="rId21"/>
    <p:sldId id="297" r:id="rId22"/>
    <p:sldId id="298" r:id="rId23"/>
    <p:sldId id="299" r:id="rId24"/>
    <p:sldId id="300" r:id="rId25"/>
    <p:sldId id="301" r:id="rId26"/>
    <p:sldId id="302" r:id="rId27"/>
    <p:sldId id="303" r:id="rId28"/>
    <p:sldId id="304" r:id="rId29"/>
    <p:sldId id="305" r:id="rId30"/>
    <p:sldId id="262" r:id="rId31"/>
  </p:sldIdLst>
  <p:sldSz cx="12188825"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CF1AB2-1976-4502-BF36-3FF5EA21886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0" autoAdjust="0"/>
    <p:restoredTop sz="94843" autoAdjust="0"/>
  </p:normalViewPr>
  <p:slideViewPr>
    <p:cSldViewPr>
      <p:cViewPr varScale="1">
        <p:scale>
          <a:sx n="92" d="100"/>
          <a:sy n="92" d="100"/>
        </p:scale>
        <p:origin x="808" y="184"/>
      </p:cViewPr>
      <p:guideLst>
        <p:guide pos="3839"/>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1722" y="5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0740121C-3CF2-4F7E-BF88-A3FD2E82A5D2}" type="datetime1">
              <a:rPr lang="it-IT" smtClean="0"/>
              <a:t>17/06/23</a:t>
            </a:fld>
            <a:endParaRPr lang="it-IT" dirty="0"/>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84AF2C6B-0C1B-4F88-BCBA-898BA50DE788}" type="slidenum">
              <a:rPr lang="it-IT" smtClean="0"/>
              <a:t>‹N›</a:t>
            </a:fld>
            <a:endParaRPr lang="it-IT" dirty="0"/>
          </a:p>
        </p:txBody>
      </p:sp>
    </p:spTree>
    <p:extLst>
      <p:ext uri="{BB962C8B-B14F-4D97-AF65-F5344CB8AC3E}">
        <p14:creationId xmlns:p14="http://schemas.microsoft.com/office/powerpoint/2010/main" val="24109302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it-IT" noProof="0"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AE5196F5-00C6-4DF0-88C4-20326F658C4D}" type="datetime1">
              <a:rPr lang="it-IT" noProof="0" smtClean="0"/>
              <a:t>17/06/23</a:t>
            </a:fld>
            <a:endParaRPr lang="it-IT" noProof="0" dirty="0"/>
          </a:p>
        </p:txBody>
      </p:sp>
      <p:sp>
        <p:nvSpPr>
          <p:cNvPr id="4" name="Segnaposto immagine diapositiva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it-IT" noProof="0"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it-IT" noProof="0" dirty="0"/>
              <a:t>Fare clic per modificare gli stili del testo dello schema</a:t>
            </a:r>
          </a:p>
          <a:p>
            <a:pPr lvl="1" rtl="0"/>
            <a:r>
              <a:rPr lang="it-IT" noProof="0" dirty="0"/>
              <a:t>Secondo livello</a:t>
            </a:r>
          </a:p>
          <a:p>
            <a:pPr lvl="2" rtl="0"/>
            <a:r>
              <a:rPr lang="it-IT" noProof="0" dirty="0"/>
              <a:t>Terzo livello</a:t>
            </a:r>
          </a:p>
          <a:p>
            <a:pPr lvl="3" rtl="0"/>
            <a:r>
              <a:rPr lang="it-IT" noProof="0" dirty="0"/>
              <a:t>Quarto livello</a:t>
            </a:r>
          </a:p>
          <a:p>
            <a:pPr lvl="4" rtl="0"/>
            <a:r>
              <a:rPr lang="it-IT" noProof="0" dirty="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it-IT" noProof="0"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3F8E53BB-F993-49A1-9E37-CA3E5BE0709B}" type="slidenum">
              <a:rPr lang="it-IT" noProof="0" smtClean="0"/>
              <a:t>‹N›</a:t>
            </a:fld>
            <a:endParaRPr lang="it-IT" noProof="0" dirty="0"/>
          </a:p>
        </p:txBody>
      </p:sp>
    </p:spTree>
    <p:extLst>
      <p:ext uri="{BB962C8B-B14F-4D97-AF65-F5344CB8AC3E}">
        <p14:creationId xmlns:p14="http://schemas.microsoft.com/office/powerpoint/2010/main" val="6098728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a:t>
            </a:fld>
            <a:endParaRPr lang="it-IT" noProof="0" dirty="0"/>
          </a:p>
        </p:txBody>
      </p:sp>
    </p:spTree>
    <p:extLst>
      <p:ext uri="{BB962C8B-B14F-4D97-AF65-F5344CB8AC3E}">
        <p14:creationId xmlns:p14="http://schemas.microsoft.com/office/powerpoint/2010/main" val="615418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3F8E53BB-F993-49A1-9E37-CA3E5BE0709B}" type="slidenum">
              <a:rPr lang="it-IT" smtClean="0"/>
              <a:t>10</a:t>
            </a:fld>
            <a:endParaRPr lang="it-IT" dirty="0"/>
          </a:p>
        </p:txBody>
      </p:sp>
    </p:spTree>
    <p:extLst>
      <p:ext uri="{BB962C8B-B14F-4D97-AF65-F5344CB8AC3E}">
        <p14:creationId xmlns:p14="http://schemas.microsoft.com/office/powerpoint/2010/main" val="3946753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11</a:t>
            </a:fld>
            <a:endParaRPr lang="it-IT" noProof="0" dirty="0"/>
          </a:p>
        </p:txBody>
      </p:sp>
    </p:spTree>
    <p:extLst>
      <p:ext uri="{BB962C8B-B14F-4D97-AF65-F5344CB8AC3E}">
        <p14:creationId xmlns:p14="http://schemas.microsoft.com/office/powerpoint/2010/main" val="955341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12</a:t>
            </a:fld>
            <a:endParaRPr lang="it-IT" noProof="0" dirty="0"/>
          </a:p>
        </p:txBody>
      </p:sp>
    </p:spTree>
    <p:extLst>
      <p:ext uri="{BB962C8B-B14F-4D97-AF65-F5344CB8AC3E}">
        <p14:creationId xmlns:p14="http://schemas.microsoft.com/office/powerpoint/2010/main" val="359125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13</a:t>
            </a:fld>
            <a:endParaRPr lang="it-IT" noProof="0" dirty="0"/>
          </a:p>
        </p:txBody>
      </p:sp>
    </p:spTree>
    <p:extLst>
      <p:ext uri="{BB962C8B-B14F-4D97-AF65-F5344CB8AC3E}">
        <p14:creationId xmlns:p14="http://schemas.microsoft.com/office/powerpoint/2010/main" val="3882791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14</a:t>
            </a:fld>
            <a:endParaRPr lang="it-IT" noProof="0" dirty="0"/>
          </a:p>
        </p:txBody>
      </p:sp>
    </p:spTree>
    <p:extLst>
      <p:ext uri="{BB962C8B-B14F-4D97-AF65-F5344CB8AC3E}">
        <p14:creationId xmlns:p14="http://schemas.microsoft.com/office/powerpoint/2010/main" val="18107603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15</a:t>
            </a:fld>
            <a:endParaRPr lang="it-IT" noProof="0" dirty="0"/>
          </a:p>
        </p:txBody>
      </p:sp>
    </p:spTree>
    <p:extLst>
      <p:ext uri="{BB962C8B-B14F-4D97-AF65-F5344CB8AC3E}">
        <p14:creationId xmlns:p14="http://schemas.microsoft.com/office/powerpoint/2010/main" val="773410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16</a:t>
            </a:fld>
            <a:endParaRPr lang="it-IT" noProof="0" dirty="0"/>
          </a:p>
        </p:txBody>
      </p:sp>
    </p:spTree>
    <p:extLst>
      <p:ext uri="{BB962C8B-B14F-4D97-AF65-F5344CB8AC3E}">
        <p14:creationId xmlns:p14="http://schemas.microsoft.com/office/powerpoint/2010/main" val="2111665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17</a:t>
            </a:fld>
            <a:endParaRPr lang="it-IT" noProof="0" dirty="0"/>
          </a:p>
        </p:txBody>
      </p:sp>
    </p:spTree>
    <p:extLst>
      <p:ext uri="{BB962C8B-B14F-4D97-AF65-F5344CB8AC3E}">
        <p14:creationId xmlns:p14="http://schemas.microsoft.com/office/powerpoint/2010/main" val="2986977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18</a:t>
            </a:fld>
            <a:endParaRPr lang="it-IT" noProof="0" dirty="0"/>
          </a:p>
        </p:txBody>
      </p:sp>
    </p:spTree>
    <p:extLst>
      <p:ext uri="{BB962C8B-B14F-4D97-AF65-F5344CB8AC3E}">
        <p14:creationId xmlns:p14="http://schemas.microsoft.com/office/powerpoint/2010/main" val="2147742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19</a:t>
            </a:fld>
            <a:endParaRPr lang="it-IT" noProof="0" dirty="0"/>
          </a:p>
        </p:txBody>
      </p:sp>
    </p:spTree>
    <p:extLst>
      <p:ext uri="{BB962C8B-B14F-4D97-AF65-F5344CB8AC3E}">
        <p14:creationId xmlns:p14="http://schemas.microsoft.com/office/powerpoint/2010/main" val="909133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a:t>
            </a:fld>
            <a:endParaRPr lang="it-IT" noProof="0" dirty="0"/>
          </a:p>
        </p:txBody>
      </p:sp>
    </p:spTree>
    <p:extLst>
      <p:ext uri="{BB962C8B-B14F-4D97-AF65-F5344CB8AC3E}">
        <p14:creationId xmlns:p14="http://schemas.microsoft.com/office/powerpoint/2010/main" val="18475572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20</a:t>
            </a:fld>
            <a:endParaRPr lang="it-IT" noProof="0" dirty="0"/>
          </a:p>
        </p:txBody>
      </p:sp>
    </p:spTree>
    <p:extLst>
      <p:ext uri="{BB962C8B-B14F-4D97-AF65-F5344CB8AC3E}">
        <p14:creationId xmlns:p14="http://schemas.microsoft.com/office/powerpoint/2010/main" val="2210049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21</a:t>
            </a:fld>
            <a:endParaRPr lang="it-IT" noProof="0" dirty="0"/>
          </a:p>
        </p:txBody>
      </p:sp>
    </p:spTree>
    <p:extLst>
      <p:ext uri="{BB962C8B-B14F-4D97-AF65-F5344CB8AC3E}">
        <p14:creationId xmlns:p14="http://schemas.microsoft.com/office/powerpoint/2010/main" val="2778707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22</a:t>
            </a:fld>
            <a:endParaRPr lang="it-IT" noProof="0" dirty="0"/>
          </a:p>
        </p:txBody>
      </p:sp>
    </p:spTree>
    <p:extLst>
      <p:ext uri="{BB962C8B-B14F-4D97-AF65-F5344CB8AC3E}">
        <p14:creationId xmlns:p14="http://schemas.microsoft.com/office/powerpoint/2010/main" val="35395718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23</a:t>
            </a:fld>
            <a:endParaRPr lang="it-IT" noProof="0" dirty="0"/>
          </a:p>
        </p:txBody>
      </p:sp>
    </p:spTree>
    <p:extLst>
      <p:ext uri="{BB962C8B-B14F-4D97-AF65-F5344CB8AC3E}">
        <p14:creationId xmlns:p14="http://schemas.microsoft.com/office/powerpoint/2010/main" val="23993927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24</a:t>
            </a:fld>
            <a:endParaRPr lang="it-IT" noProof="0" dirty="0"/>
          </a:p>
        </p:txBody>
      </p:sp>
    </p:spTree>
    <p:extLst>
      <p:ext uri="{BB962C8B-B14F-4D97-AF65-F5344CB8AC3E}">
        <p14:creationId xmlns:p14="http://schemas.microsoft.com/office/powerpoint/2010/main" val="11451787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25</a:t>
            </a:fld>
            <a:endParaRPr lang="it-IT" noProof="0" dirty="0"/>
          </a:p>
        </p:txBody>
      </p:sp>
    </p:spTree>
    <p:extLst>
      <p:ext uri="{BB962C8B-B14F-4D97-AF65-F5344CB8AC3E}">
        <p14:creationId xmlns:p14="http://schemas.microsoft.com/office/powerpoint/2010/main" val="20832551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26</a:t>
            </a:fld>
            <a:endParaRPr lang="it-IT" noProof="0" dirty="0"/>
          </a:p>
        </p:txBody>
      </p:sp>
    </p:spTree>
    <p:extLst>
      <p:ext uri="{BB962C8B-B14F-4D97-AF65-F5344CB8AC3E}">
        <p14:creationId xmlns:p14="http://schemas.microsoft.com/office/powerpoint/2010/main" val="36774375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27</a:t>
            </a:fld>
            <a:endParaRPr lang="it-IT" noProof="0" dirty="0"/>
          </a:p>
        </p:txBody>
      </p:sp>
    </p:spTree>
    <p:extLst>
      <p:ext uri="{BB962C8B-B14F-4D97-AF65-F5344CB8AC3E}">
        <p14:creationId xmlns:p14="http://schemas.microsoft.com/office/powerpoint/2010/main" val="35653116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28</a:t>
            </a:fld>
            <a:endParaRPr lang="it-IT" noProof="0" dirty="0"/>
          </a:p>
        </p:txBody>
      </p:sp>
    </p:spTree>
    <p:extLst>
      <p:ext uri="{BB962C8B-B14F-4D97-AF65-F5344CB8AC3E}">
        <p14:creationId xmlns:p14="http://schemas.microsoft.com/office/powerpoint/2010/main" val="29475516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29</a:t>
            </a:fld>
            <a:endParaRPr lang="it-IT" noProof="0" dirty="0"/>
          </a:p>
        </p:txBody>
      </p:sp>
    </p:spTree>
    <p:extLst>
      <p:ext uri="{BB962C8B-B14F-4D97-AF65-F5344CB8AC3E}">
        <p14:creationId xmlns:p14="http://schemas.microsoft.com/office/powerpoint/2010/main" val="3347534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3</a:t>
            </a:fld>
            <a:endParaRPr lang="it-IT" noProof="0" dirty="0"/>
          </a:p>
        </p:txBody>
      </p:sp>
    </p:spTree>
    <p:extLst>
      <p:ext uri="{BB962C8B-B14F-4D97-AF65-F5344CB8AC3E}">
        <p14:creationId xmlns:p14="http://schemas.microsoft.com/office/powerpoint/2010/main" val="35762512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DED491D0-8E1B-49C7-849B-A28568D94497}" type="slidenum">
              <a:rPr lang="it-IT" smtClean="0"/>
              <a:t>30</a:t>
            </a:fld>
            <a:endParaRPr lang="it-IT" dirty="0"/>
          </a:p>
        </p:txBody>
      </p:sp>
    </p:spTree>
    <p:extLst>
      <p:ext uri="{BB962C8B-B14F-4D97-AF65-F5344CB8AC3E}">
        <p14:creationId xmlns:p14="http://schemas.microsoft.com/office/powerpoint/2010/main" val="1273299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4</a:t>
            </a:fld>
            <a:endParaRPr lang="it-IT" noProof="0" dirty="0"/>
          </a:p>
        </p:txBody>
      </p:sp>
    </p:spTree>
    <p:extLst>
      <p:ext uri="{BB962C8B-B14F-4D97-AF65-F5344CB8AC3E}">
        <p14:creationId xmlns:p14="http://schemas.microsoft.com/office/powerpoint/2010/main" val="1017008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5</a:t>
            </a:fld>
            <a:endParaRPr lang="it-IT" noProof="0" dirty="0"/>
          </a:p>
        </p:txBody>
      </p:sp>
    </p:spTree>
    <p:extLst>
      <p:ext uri="{BB962C8B-B14F-4D97-AF65-F5344CB8AC3E}">
        <p14:creationId xmlns:p14="http://schemas.microsoft.com/office/powerpoint/2010/main" val="3103879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6</a:t>
            </a:fld>
            <a:endParaRPr lang="it-IT" noProof="0" dirty="0"/>
          </a:p>
        </p:txBody>
      </p:sp>
    </p:spTree>
    <p:extLst>
      <p:ext uri="{BB962C8B-B14F-4D97-AF65-F5344CB8AC3E}">
        <p14:creationId xmlns:p14="http://schemas.microsoft.com/office/powerpoint/2010/main" val="1143999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7</a:t>
            </a:fld>
            <a:endParaRPr lang="it-IT" noProof="0" dirty="0"/>
          </a:p>
        </p:txBody>
      </p:sp>
    </p:spTree>
    <p:extLst>
      <p:ext uri="{BB962C8B-B14F-4D97-AF65-F5344CB8AC3E}">
        <p14:creationId xmlns:p14="http://schemas.microsoft.com/office/powerpoint/2010/main" val="2993350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8</a:t>
            </a:fld>
            <a:endParaRPr lang="it-IT" noProof="0" dirty="0"/>
          </a:p>
        </p:txBody>
      </p:sp>
    </p:spTree>
    <p:extLst>
      <p:ext uri="{BB962C8B-B14F-4D97-AF65-F5344CB8AC3E}">
        <p14:creationId xmlns:p14="http://schemas.microsoft.com/office/powerpoint/2010/main" val="3541176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9</a:t>
            </a:fld>
            <a:endParaRPr lang="it-IT" noProof="0" dirty="0"/>
          </a:p>
        </p:txBody>
      </p:sp>
    </p:spTree>
    <p:extLst>
      <p:ext uri="{BB962C8B-B14F-4D97-AF65-F5344CB8AC3E}">
        <p14:creationId xmlns:p14="http://schemas.microsoft.com/office/powerpoint/2010/main" val="659084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12" name="Rettangolo 11"/>
          <p:cNvSpPr/>
          <p:nvPr/>
        </p:nvSpPr>
        <p:spPr>
          <a:xfrm>
            <a:off x="0" y="0"/>
            <a:ext cx="12188825" cy="4449836"/>
          </a:xfrm>
          <a:custGeom>
            <a:avLst/>
            <a:gdLst>
              <a:gd name="connsiteX0" fmla="*/ 0 w 12188825"/>
              <a:gd name="connsiteY0" fmla="*/ 0 h 5545334"/>
              <a:gd name="connsiteX1" fmla="*/ 12188825 w 12188825"/>
              <a:gd name="connsiteY1" fmla="*/ 0 h 5545334"/>
              <a:gd name="connsiteX2" fmla="*/ 12188825 w 12188825"/>
              <a:gd name="connsiteY2" fmla="*/ 4181566 h 5545334"/>
              <a:gd name="connsiteX3" fmla="*/ 6105607 w 12188825"/>
              <a:gd name="connsiteY3" fmla="*/ 4449836 h 5545334"/>
              <a:gd name="connsiteX4" fmla="*/ 1 w 12188825"/>
              <a:gd name="connsiteY4" fmla="*/ 4179342 h 5545334"/>
              <a:gd name="connsiteX5" fmla="*/ 1 w 12188825"/>
              <a:gd name="connsiteY5" fmla="*/ 5545334 h 5545334"/>
              <a:gd name="connsiteX6" fmla="*/ 0 w 12188825"/>
              <a:gd name="connsiteY6" fmla="*/ 0 h 5545334"/>
              <a:gd name="connsiteX0" fmla="*/ 0 w 12188825"/>
              <a:gd name="connsiteY0" fmla="*/ 0 h 4449836"/>
              <a:gd name="connsiteX1" fmla="*/ 12188825 w 12188825"/>
              <a:gd name="connsiteY1" fmla="*/ 0 h 4449836"/>
              <a:gd name="connsiteX2" fmla="*/ 12188825 w 12188825"/>
              <a:gd name="connsiteY2" fmla="*/ 4181566 h 4449836"/>
              <a:gd name="connsiteX3" fmla="*/ 6105607 w 12188825"/>
              <a:gd name="connsiteY3" fmla="*/ 4449836 h 4449836"/>
              <a:gd name="connsiteX4" fmla="*/ 1 w 12188825"/>
              <a:gd name="connsiteY4" fmla="*/ 4179342 h 4449836"/>
              <a:gd name="connsiteX5" fmla="*/ 0 w 12188825"/>
              <a:gd name="connsiteY5" fmla="*/ 0 h 4449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4449836">
                <a:moveTo>
                  <a:pt x="0" y="0"/>
                </a:moveTo>
                <a:lnTo>
                  <a:pt x="12188825" y="0"/>
                </a:lnTo>
                <a:lnTo>
                  <a:pt x="12188825" y="4181566"/>
                </a:lnTo>
                <a:cubicBezTo>
                  <a:pt x="10420785" y="4351787"/>
                  <a:pt x="8336850" y="4449836"/>
                  <a:pt x="6105607" y="4449836"/>
                </a:cubicBezTo>
                <a:cubicBezTo>
                  <a:pt x="3864934" y="4449836"/>
                  <a:pt x="1772815" y="4350957"/>
                  <a:pt x="1" y="4179342"/>
                </a:cubicBezTo>
                <a:cubicBezTo>
                  <a:pt x="1" y="2786228"/>
                  <a:pt x="0" y="1393114"/>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7" name="Rettangolo 12"/>
          <p:cNvSpPr/>
          <p:nvPr/>
        </p:nvSpPr>
        <p:spPr>
          <a:xfrm flipV="1">
            <a:off x="1" y="4179342"/>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6"/>
          <p:cNvSpPr/>
          <p:nvPr/>
        </p:nvSpPr>
        <p:spPr>
          <a:xfrm flipV="1">
            <a:off x="0" y="4232668"/>
            <a:ext cx="12188825" cy="2625332"/>
          </a:xfrm>
          <a:custGeom>
            <a:avLst/>
            <a:gdLst/>
            <a:ahLst/>
            <a:cxnLst/>
            <a:rect l="l" t="t" r="r" b="b"/>
            <a:pathLst>
              <a:path w="12188825" h="2625332">
                <a:moveTo>
                  <a:pt x="12188819" y="2625332"/>
                </a:moveTo>
                <a:lnTo>
                  <a:pt x="12188819" y="1143000"/>
                </a:lnTo>
                <a:lnTo>
                  <a:pt x="12188819" y="1066800"/>
                </a:lnTo>
                <a:lnTo>
                  <a:pt x="12188825" y="1066800"/>
                </a:lnTo>
                <a:lnTo>
                  <a:pt x="12188825" y="0"/>
                </a:lnTo>
                <a:lnTo>
                  <a:pt x="1" y="0"/>
                </a:lnTo>
                <a:lnTo>
                  <a:pt x="1" y="762000"/>
                </a:lnTo>
                <a:lnTo>
                  <a:pt x="1" y="893566"/>
                </a:lnTo>
                <a:lnTo>
                  <a:pt x="0" y="893566"/>
                </a:lnTo>
                <a:lnTo>
                  <a:pt x="0" y="2417303"/>
                </a:lnTo>
                <a:cubicBezTo>
                  <a:pt x="1730673" y="2256633"/>
                  <a:pt x="3842817" y="2181652"/>
                  <a:pt x="6121030" y="2221419"/>
                </a:cubicBezTo>
                <a:cubicBezTo>
                  <a:pt x="8380478" y="2260858"/>
                  <a:pt x="10472741" y="2407392"/>
                  <a:pt x="12188819" y="2625332"/>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ctrTitle"/>
          </p:nvPr>
        </p:nvSpPr>
        <p:spPr>
          <a:xfrm>
            <a:off x="1522413" y="1371600"/>
            <a:ext cx="9144000" cy="2743200"/>
          </a:xfrm>
        </p:spPr>
        <p:txBody>
          <a:bodyPr rtlCol="0">
            <a:noAutofit/>
          </a:bodyPr>
          <a:lstStyle>
            <a:lvl1pPr>
              <a:lnSpc>
                <a:spcPct val="85000"/>
              </a:lnSpc>
              <a:defRPr sz="6600"/>
            </a:lvl1pPr>
          </a:lstStyle>
          <a:p>
            <a:pPr rtl="0"/>
            <a:r>
              <a:rPr lang="it-IT"/>
              <a:t>Fare clic per modificare lo stile del titolo</a:t>
            </a:r>
            <a:endParaRPr lang="it-IT" dirty="0"/>
          </a:p>
        </p:txBody>
      </p:sp>
      <p:sp>
        <p:nvSpPr>
          <p:cNvPr id="5" name="Segnaposto testo 4"/>
          <p:cNvSpPr>
            <a:spLocks noGrp="1"/>
          </p:cNvSpPr>
          <p:nvPr>
            <p:ph type="body" sz="quarter" idx="10"/>
          </p:nvPr>
        </p:nvSpPr>
        <p:spPr>
          <a:xfrm>
            <a:off x="1499616" y="4800600"/>
            <a:ext cx="7333488" cy="1371600"/>
          </a:xfrm>
        </p:spPr>
        <p:txBody>
          <a:bodyPr rtlCol="0"/>
          <a:lstStyle>
            <a:lvl1pPr marL="0" indent="0">
              <a:spcBef>
                <a:spcPts val="0"/>
              </a:spcBef>
              <a:buFontTx/>
              <a:buNone/>
              <a:defRPr/>
            </a:lvl1pPr>
            <a:lvl2pPr marL="279082" indent="0">
              <a:buNone/>
              <a:defRPr/>
            </a:lvl2pPr>
          </a:lstStyle>
          <a:p>
            <a:pPr lvl="0" rtl="0"/>
            <a:r>
              <a:rPr lang="it-IT"/>
              <a:t>Fare clic per modificare stili del testo dello schema</a:t>
            </a:r>
          </a:p>
        </p:txBody>
      </p:sp>
    </p:spTree>
    <p:extLst>
      <p:ext uri="{BB962C8B-B14F-4D97-AF65-F5344CB8AC3E}">
        <p14:creationId xmlns:p14="http://schemas.microsoft.com/office/powerpoint/2010/main" val="1741104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4" name="Rettangolo 12"/>
          <p:cNvSpPr/>
          <p:nvPr userDrawn="1"/>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1"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2"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title"/>
          </p:nvPr>
        </p:nvSpPr>
        <p:spPr bwMode="black">
          <a:xfrm>
            <a:off x="7923211" y="457200"/>
            <a:ext cx="3781439" cy="3276600"/>
          </a:xfrm>
        </p:spPr>
        <p:txBody>
          <a:bodyPr rtlCol="0" anchor="b">
            <a:noAutofit/>
          </a:bodyPr>
          <a:lstStyle>
            <a:lvl1pPr algn="l">
              <a:defRPr sz="4000" b="0">
                <a:solidFill>
                  <a:schemeClr val="tx1"/>
                </a:solidFill>
              </a:defRPr>
            </a:lvl1pPr>
          </a:lstStyle>
          <a:p>
            <a:pPr rtl="0"/>
            <a:r>
              <a:rPr lang="it-IT"/>
              <a:t>Fare clic per modificare lo stile del titolo</a:t>
            </a:r>
            <a:endParaRPr lang="it-IT" dirty="0"/>
          </a:p>
        </p:txBody>
      </p:sp>
      <p:sp>
        <p:nvSpPr>
          <p:cNvPr id="3" name="Segnaposto immagine 2" descr="Segnaposto vuoto per aggiungere un'immagine. Fare clic sul segnaposto e selezionare l'immagine che si vuole aggiungere"/>
          <p:cNvSpPr>
            <a:spLocks noGrp="1"/>
          </p:cNvSpPr>
          <p:nvPr>
            <p:ph type="pic" idx="1"/>
          </p:nvPr>
        </p:nvSpPr>
        <p:spPr>
          <a:xfrm>
            <a:off x="-3026" y="0"/>
            <a:ext cx="7469039" cy="6366494"/>
          </a:xfrm>
          <a:custGeom>
            <a:avLst/>
            <a:gdLst>
              <a:gd name="connsiteX0" fmla="*/ 0 w 7469039"/>
              <a:gd name="connsiteY0" fmla="*/ 0 h 6508480"/>
              <a:gd name="connsiteX1" fmla="*/ 7469039 w 7469039"/>
              <a:gd name="connsiteY1" fmla="*/ 0 h 6508480"/>
              <a:gd name="connsiteX2" fmla="*/ 7469039 w 7469039"/>
              <a:gd name="connsiteY2" fmla="*/ 6353183 h 6508480"/>
              <a:gd name="connsiteX3" fmla="*/ 6108633 w 7469039"/>
              <a:gd name="connsiteY3" fmla="*/ 6366494 h 6508480"/>
              <a:gd name="connsiteX4" fmla="*/ 3027 w 7469039"/>
              <a:gd name="connsiteY4" fmla="*/ 6096000 h 6508480"/>
              <a:gd name="connsiteX5" fmla="*/ 3027 w 7469039"/>
              <a:gd name="connsiteY5" fmla="*/ 6508480 h 6508480"/>
              <a:gd name="connsiteX6" fmla="*/ 0 w 7469039"/>
              <a:gd name="connsiteY6" fmla="*/ 0 h 6508480"/>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3027 w 7469039"/>
              <a:gd name="connsiteY4" fmla="*/ 6096000 h 6366494"/>
              <a:gd name="connsiteX5" fmla="*/ 0 w 7469039"/>
              <a:gd name="connsiteY5" fmla="*/ 0 h 6366494"/>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645 w 7469039"/>
              <a:gd name="connsiteY4" fmla="*/ 6096000 h 6366494"/>
              <a:gd name="connsiteX5" fmla="*/ 0 w 7469039"/>
              <a:gd name="connsiteY5" fmla="*/ 0 h 6366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69039" h="6366494">
                <a:moveTo>
                  <a:pt x="0" y="0"/>
                </a:moveTo>
                <a:lnTo>
                  <a:pt x="7469039" y="0"/>
                </a:lnTo>
                <a:lnTo>
                  <a:pt x="7469039" y="6353183"/>
                </a:lnTo>
                <a:cubicBezTo>
                  <a:pt x="7022837" y="6362323"/>
                  <a:pt x="6568869" y="6366494"/>
                  <a:pt x="6108633" y="6366494"/>
                </a:cubicBezTo>
                <a:cubicBezTo>
                  <a:pt x="3867960" y="6366494"/>
                  <a:pt x="1773459" y="6267615"/>
                  <a:pt x="645" y="6096000"/>
                </a:cubicBezTo>
                <a:lnTo>
                  <a:pt x="0" y="0"/>
                </a:lnTo>
                <a:close/>
              </a:path>
            </a:pathLst>
          </a:custGeom>
          <a:noFill/>
        </p:spPr>
        <p:txBody>
          <a:bodyPr tIns="4572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a:t>Fare clic sull'icona per inserire un'immagine</a:t>
            </a:r>
            <a:endParaRPr lang="it-IT" dirty="0"/>
          </a:p>
        </p:txBody>
      </p:sp>
      <p:sp>
        <p:nvSpPr>
          <p:cNvPr id="4" name="Segnaposto testo 3"/>
          <p:cNvSpPr>
            <a:spLocks noGrp="1"/>
          </p:cNvSpPr>
          <p:nvPr>
            <p:ph type="body" sz="half" idx="2"/>
          </p:nvPr>
        </p:nvSpPr>
        <p:spPr>
          <a:xfrm>
            <a:off x="7923211" y="3962400"/>
            <a:ext cx="3781439" cy="1828800"/>
          </a:xfrm>
        </p:spPr>
        <p:txBody>
          <a:bodyPr rtlCol="0">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stili del testo dello schema</a:t>
            </a:r>
          </a:p>
        </p:txBody>
      </p:sp>
      <p:sp>
        <p:nvSpPr>
          <p:cNvPr id="6" name="Segnaposto piè di pagina 5"/>
          <p:cNvSpPr>
            <a:spLocks noGrp="1"/>
          </p:cNvSpPr>
          <p:nvPr>
            <p:ph type="ftr" sz="quarter" idx="11"/>
          </p:nvPr>
        </p:nvSpPr>
        <p:spPr bwMode="white"/>
        <p:txBody>
          <a:bodyPr rtlCol="0"/>
          <a:lstStyle>
            <a:lvl1pPr>
              <a:defRPr>
                <a:solidFill>
                  <a:schemeClr val="bg1"/>
                </a:solidFill>
              </a:defRPr>
            </a:lvl1pPr>
          </a:lstStyle>
          <a:p>
            <a:pPr rtl="0"/>
            <a:r>
              <a:rPr lang="it-IT" dirty="0"/>
              <a:t>Aggiungere un piè di pagina</a:t>
            </a:r>
          </a:p>
        </p:txBody>
      </p:sp>
      <p:sp>
        <p:nvSpPr>
          <p:cNvPr id="5" name="Segnaposto data 4"/>
          <p:cNvSpPr>
            <a:spLocks noGrp="1"/>
          </p:cNvSpPr>
          <p:nvPr>
            <p:ph type="dt" sz="half" idx="10"/>
          </p:nvPr>
        </p:nvSpPr>
        <p:spPr bwMode="white"/>
        <p:txBody>
          <a:bodyPr rtlCol="0"/>
          <a:lstStyle>
            <a:lvl1pPr>
              <a:defRPr>
                <a:solidFill>
                  <a:schemeClr val="bg1"/>
                </a:solidFill>
              </a:defRPr>
            </a:lvl1pPr>
          </a:lstStyle>
          <a:p>
            <a:pPr rtl="0"/>
            <a:fld id="{E21E4CA3-C5F5-4D08-BFB3-BA92E20F338D}" type="datetime1">
              <a:rPr lang="it-IT" smtClean="0"/>
              <a:t>17/06/23</a:t>
            </a:fld>
            <a:endParaRPr lang="it-IT" dirty="0"/>
          </a:p>
        </p:txBody>
      </p:sp>
      <p:sp>
        <p:nvSpPr>
          <p:cNvPr id="7" name="Segnaposto numero diapositiva 6"/>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673497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3" name="Segnaposto testo verticale 2"/>
          <p:cNvSpPr>
            <a:spLocks noGrp="1"/>
          </p:cNvSpPr>
          <p:nvPr>
            <p:ph type="body" orient="vert" idx="1"/>
          </p:nvPr>
        </p:nvSpPr>
        <p:spPr/>
        <p:txBody>
          <a:bodyPr vert="eaVert" rtlCol="0"/>
          <a:lstStyle>
            <a:lvl1pPr>
              <a:defRPr/>
            </a:lvl1pPr>
            <a:lvl5pPr>
              <a:defRPr/>
            </a:lvl5pPr>
            <a:lvl6pPr>
              <a:defRPr/>
            </a:lvl6pPr>
            <a:lvl7pPr>
              <a:defRPr/>
            </a:lvl7pPr>
            <a:lvl8pPr>
              <a:defRPr/>
            </a:lvl8pPr>
            <a:lvl9pPr>
              <a:defRPr/>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a:t>Aggiungere un piè di pagina</a:t>
            </a:r>
          </a:p>
        </p:txBody>
      </p:sp>
      <p:sp>
        <p:nvSpPr>
          <p:cNvPr id="4" name="Segnaposto data 3"/>
          <p:cNvSpPr>
            <a:spLocks noGrp="1"/>
          </p:cNvSpPr>
          <p:nvPr>
            <p:ph type="dt" sz="half" idx="10"/>
          </p:nvPr>
        </p:nvSpPr>
        <p:spPr/>
        <p:txBody>
          <a:bodyPr rtlCol="0"/>
          <a:lstStyle/>
          <a:p>
            <a:pPr rtl="0"/>
            <a:fld id="{C730BB0B-CB30-4F42-9624-66C3501A3394}" type="datetime1">
              <a:rPr lang="it-IT" smtClean="0"/>
              <a:t>17/06/23</a:t>
            </a:fld>
            <a:endParaRPr lang="it-IT" dirty="0"/>
          </a:p>
        </p:txBody>
      </p:sp>
      <p:sp>
        <p:nvSpPr>
          <p:cNvPr id="6" name="Segnaposto numero diapositiva 5"/>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62593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7"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verticale 1"/>
          <p:cNvSpPr>
            <a:spLocks noGrp="1"/>
          </p:cNvSpPr>
          <p:nvPr>
            <p:ph type="title" orient="vert"/>
          </p:nvPr>
        </p:nvSpPr>
        <p:spPr bwMode="black">
          <a:xfrm>
            <a:off x="9294812" y="274639"/>
            <a:ext cx="1371602" cy="5897561"/>
          </a:xfrm>
        </p:spPr>
        <p:txBody>
          <a:bodyPr vert="eaVert" rtlCol="0"/>
          <a:lstStyle>
            <a:lvl1pPr>
              <a:defRPr>
                <a:solidFill>
                  <a:schemeClr val="tx1"/>
                </a:solidFill>
              </a:defRPr>
            </a:lvl1pPr>
          </a:lstStyle>
          <a:p>
            <a:pPr rtl="0"/>
            <a:r>
              <a:rPr lang="it-IT"/>
              <a:t>Fare clic per modificare lo stile del titolo</a:t>
            </a:r>
            <a:endParaRPr lang="it-IT" dirty="0"/>
          </a:p>
        </p:txBody>
      </p:sp>
      <p:sp>
        <p:nvSpPr>
          <p:cNvPr id="3" name="Segnaposto testo verticale 2"/>
          <p:cNvSpPr>
            <a:spLocks noGrp="1"/>
          </p:cNvSpPr>
          <p:nvPr>
            <p:ph type="body" orient="vert" idx="1"/>
          </p:nvPr>
        </p:nvSpPr>
        <p:spPr>
          <a:xfrm>
            <a:off x="1522413" y="274639"/>
            <a:ext cx="7619999" cy="5884321"/>
          </a:xfrm>
        </p:spPr>
        <p:txBody>
          <a:bodyPr vert="eaVert" rtlCol="0"/>
          <a:lstStyle>
            <a:lvl1pPr>
              <a:defRPr/>
            </a:lvl1pPr>
            <a:lvl5pPr>
              <a:defRPr/>
            </a:lvl5pPr>
            <a:lvl6pPr>
              <a:defRPr baseline="0"/>
            </a:lvl6pPr>
            <a:lvl7pPr>
              <a:defRPr baseline="0"/>
            </a:lvl7pPr>
            <a:lvl8pPr>
              <a:defRPr baseline="0"/>
            </a:lvl8pPr>
            <a:lvl9pPr>
              <a:defRPr baseline="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bwMode="white"/>
        <p:txBody>
          <a:bodyPr rtlCol="0"/>
          <a:lstStyle>
            <a:lvl1pPr>
              <a:defRPr>
                <a:solidFill>
                  <a:schemeClr val="bg1"/>
                </a:solidFill>
              </a:defRPr>
            </a:lvl1pPr>
          </a:lstStyle>
          <a:p>
            <a:pPr rtl="0"/>
            <a:r>
              <a:rPr lang="it-IT" dirty="0"/>
              <a:t>Aggiungere un piè di pagina</a:t>
            </a:r>
          </a:p>
        </p:txBody>
      </p:sp>
      <p:sp>
        <p:nvSpPr>
          <p:cNvPr id="4" name="Segnaposto data 3"/>
          <p:cNvSpPr>
            <a:spLocks noGrp="1"/>
          </p:cNvSpPr>
          <p:nvPr>
            <p:ph type="dt" sz="half" idx="10"/>
          </p:nvPr>
        </p:nvSpPr>
        <p:spPr bwMode="white"/>
        <p:txBody>
          <a:bodyPr rtlCol="0"/>
          <a:lstStyle>
            <a:lvl1pPr>
              <a:defRPr>
                <a:solidFill>
                  <a:schemeClr val="bg1"/>
                </a:solidFill>
              </a:defRPr>
            </a:lvl1pPr>
          </a:lstStyle>
          <a:p>
            <a:pPr rtl="0"/>
            <a:fld id="{801C1D99-5E29-4B3B-83BD-D7E03CA7C5BE}" type="datetime1">
              <a:rPr lang="it-IT" smtClean="0"/>
              <a:t>17/06/23</a:t>
            </a:fld>
            <a:endParaRPr lang="it-IT" dirty="0"/>
          </a:p>
        </p:txBody>
      </p:sp>
      <p:sp>
        <p:nvSpPr>
          <p:cNvPr id="6" name="Segnaposto numero diapositiva 5"/>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4185769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3" name="Segnaposto contenuto 2"/>
          <p:cNvSpPr>
            <a:spLocks noGrp="1"/>
          </p:cNvSpPr>
          <p:nvPr>
            <p:ph idx="1"/>
          </p:nvPr>
        </p:nvSpPr>
        <p:spPr/>
        <p:txBody>
          <a:bodyPr rtlCol="0"/>
          <a:lstStyle>
            <a:lvl1pPr>
              <a:defRPr/>
            </a:lvl1pPr>
            <a:lvl5pPr>
              <a:defRPr/>
            </a:lvl5pPr>
            <a:lvl6pPr>
              <a:defRPr/>
            </a:lvl6pPr>
            <a:lvl7pPr>
              <a:defRPr/>
            </a:lvl7pPr>
            <a:lvl8pPr>
              <a:defRPr/>
            </a:lvl8pPr>
            <a:lvl9pPr>
              <a:defRPr baseline="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a:t>Aggiungere un piè di pagina</a:t>
            </a:r>
          </a:p>
        </p:txBody>
      </p:sp>
      <p:sp>
        <p:nvSpPr>
          <p:cNvPr id="4" name="Segnaposto data 3"/>
          <p:cNvSpPr>
            <a:spLocks noGrp="1"/>
          </p:cNvSpPr>
          <p:nvPr>
            <p:ph type="dt" sz="half" idx="10"/>
          </p:nvPr>
        </p:nvSpPr>
        <p:spPr/>
        <p:txBody>
          <a:bodyPr rtlCol="0"/>
          <a:lstStyle/>
          <a:p>
            <a:pPr rtl="0"/>
            <a:fld id="{2D0A3D4A-6815-4612-B33C-0C366740C830}" type="datetime1">
              <a:rPr lang="it-IT" smtClean="0"/>
              <a:t>17/06/23</a:t>
            </a:fld>
            <a:endParaRPr lang="it-IT" dirty="0"/>
          </a:p>
        </p:txBody>
      </p:sp>
      <p:sp>
        <p:nvSpPr>
          <p:cNvPr id="6" name="Segnaposto numero diapositiva 5"/>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2245627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apositiva titolo con foto">
    <p:spTree>
      <p:nvGrpSpPr>
        <p:cNvPr id="1" name=""/>
        <p:cNvGrpSpPr/>
        <p:nvPr/>
      </p:nvGrpSpPr>
      <p:grpSpPr>
        <a:xfrm>
          <a:off x="0" y="0"/>
          <a:ext cx="0" cy="0"/>
          <a:chOff x="0" y="0"/>
          <a:chExt cx="0" cy="0"/>
        </a:xfrm>
      </p:grpSpPr>
      <p:sp>
        <p:nvSpPr>
          <p:cNvPr id="12" name="Rettangolo 11"/>
          <p:cNvSpPr/>
          <p:nvPr/>
        </p:nvSpPr>
        <p:spPr>
          <a:xfrm flipH="1">
            <a:off x="0" y="0"/>
            <a:ext cx="12188825" cy="3245754"/>
          </a:xfrm>
          <a:custGeom>
            <a:avLst/>
            <a:gdLst/>
            <a:ahLst/>
            <a:cxnLst/>
            <a:rect l="l" t="t" r="r" b="b"/>
            <a:pathLst>
              <a:path w="12188825" h="3245754">
                <a:moveTo>
                  <a:pt x="12188825" y="0"/>
                </a:moveTo>
                <a:lnTo>
                  <a:pt x="0" y="0"/>
                </a:lnTo>
                <a:lnTo>
                  <a:pt x="1" y="2975260"/>
                </a:lnTo>
                <a:cubicBezTo>
                  <a:pt x="1772815" y="3146875"/>
                  <a:pt x="3864934" y="3245754"/>
                  <a:pt x="6105607" y="3245754"/>
                </a:cubicBezTo>
                <a:cubicBezTo>
                  <a:pt x="8336850" y="3245754"/>
                  <a:pt x="10420785" y="3147705"/>
                  <a:pt x="12188825" y="2977484"/>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7" name="Rettangolo 12"/>
          <p:cNvSpPr/>
          <p:nvPr/>
        </p:nvSpPr>
        <p:spPr>
          <a:xfrm flipH="1" flipV="1">
            <a:off x="0" y="2975260"/>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6"/>
          <p:cNvSpPr/>
          <p:nvPr/>
        </p:nvSpPr>
        <p:spPr>
          <a:xfrm flipH="1" flipV="1">
            <a:off x="0" y="3028586"/>
            <a:ext cx="12188825" cy="3829414"/>
          </a:xfrm>
          <a:custGeom>
            <a:avLst/>
            <a:gdLst>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2270882 h 3829414"/>
              <a:gd name="connsiteX14" fmla="*/ 12188819 w 12188825"/>
              <a:gd name="connsiteY14"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19 w 12188825"/>
              <a:gd name="connsiteY12"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19 w 12188825"/>
              <a:gd name="connsiteY11"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19 w 12188825"/>
              <a:gd name="connsiteY10"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0 h 3829414"/>
              <a:gd name="connsiteX8" fmla="*/ 12188825 w 12188825"/>
              <a:gd name="connsiteY8" fmla="*/ 0 h 3829414"/>
              <a:gd name="connsiteX9" fmla="*/ 12188819 w 12188825"/>
              <a:gd name="connsiteY9"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0 h 3829414"/>
              <a:gd name="connsiteX7" fmla="*/ 12188825 w 12188825"/>
              <a:gd name="connsiteY7" fmla="*/ 0 h 3829414"/>
              <a:gd name="connsiteX8" fmla="*/ 12188819 w 12188825"/>
              <a:gd name="connsiteY8"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0 h 3829414"/>
              <a:gd name="connsiteX6" fmla="*/ 12188825 w 12188825"/>
              <a:gd name="connsiteY6" fmla="*/ 0 h 3829414"/>
              <a:gd name="connsiteX7" fmla="*/ 12188819 w 12188825"/>
              <a:gd name="connsiteY7"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0 h 3829414"/>
              <a:gd name="connsiteX5" fmla="*/ 12188825 w 12188825"/>
              <a:gd name="connsiteY5" fmla="*/ 0 h 3829414"/>
              <a:gd name="connsiteX6" fmla="*/ 12188819 w 12188825"/>
              <a:gd name="connsiteY6"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1 w 12188825"/>
              <a:gd name="connsiteY3" fmla="*/ 0 h 3829414"/>
              <a:gd name="connsiteX4" fmla="*/ 12188825 w 12188825"/>
              <a:gd name="connsiteY4" fmla="*/ 0 h 3829414"/>
              <a:gd name="connsiteX5" fmla="*/ 12188819 w 12188825"/>
              <a:gd name="connsiteY5" fmla="*/ 3829414 h 3829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829414">
                <a:moveTo>
                  <a:pt x="12188819" y="3829414"/>
                </a:moveTo>
                <a:cubicBezTo>
                  <a:pt x="10472741" y="3611474"/>
                  <a:pt x="8380478" y="3464940"/>
                  <a:pt x="6121030" y="3425501"/>
                </a:cubicBezTo>
                <a:cubicBezTo>
                  <a:pt x="3842817" y="3385734"/>
                  <a:pt x="1730673" y="3460715"/>
                  <a:pt x="0" y="3621385"/>
                </a:cubicBezTo>
                <a:cubicBezTo>
                  <a:pt x="0" y="2414257"/>
                  <a:pt x="1" y="1207128"/>
                  <a:pt x="1" y="0"/>
                </a:cubicBezTo>
                <a:lnTo>
                  <a:pt x="12188825" y="0"/>
                </a:lnTo>
                <a:cubicBezTo>
                  <a:pt x="12188823" y="1276471"/>
                  <a:pt x="12188821" y="2552943"/>
                  <a:pt x="12188819" y="382941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ctrTitle"/>
          </p:nvPr>
        </p:nvSpPr>
        <p:spPr>
          <a:xfrm>
            <a:off x="1522413" y="3505200"/>
            <a:ext cx="9144000" cy="1908446"/>
          </a:xfrm>
        </p:spPr>
        <p:txBody>
          <a:bodyPr rtlCol="0">
            <a:noAutofit/>
          </a:bodyPr>
          <a:lstStyle>
            <a:lvl1pPr>
              <a:lnSpc>
                <a:spcPct val="85000"/>
              </a:lnSpc>
              <a:defRPr sz="6600"/>
            </a:lvl1pPr>
          </a:lstStyle>
          <a:p>
            <a:pPr rtl="0"/>
            <a:r>
              <a:rPr lang="it-IT"/>
              <a:t>Fare clic per modificare lo stile del titolo</a:t>
            </a:r>
            <a:endParaRPr lang="it-IT" dirty="0"/>
          </a:p>
        </p:txBody>
      </p:sp>
      <p:sp>
        <p:nvSpPr>
          <p:cNvPr id="17" name="Segnaposto immagine 16" descr="Segnaposto vuoto per aggiungere un'immagine. Fare clic sul segnaposto e selezionare l'immagine che si vuole aggiungere"/>
          <p:cNvSpPr>
            <a:spLocks noGrp="1"/>
          </p:cNvSpPr>
          <p:nvPr>
            <p:ph type="pic" sz="quarter" idx="13"/>
          </p:nvPr>
        </p:nvSpPr>
        <p:spPr>
          <a:xfrm>
            <a:off x="0" y="0"/>
            <a:ext cx="12188825" cy="3141318"/>
          </a:xfrm>
          <a:custGeom>
            <a:avLst/>
            <a:gdLst>
              <a:gd name="connsiteX0" fmla="*/ 0 w 12188825"/>
              <a:gd name="connsiteY0" fmla="*/ 0 h 3867150"/>
              <a:gd name="connsiteX1" fmla="*/ 12188825 w 12188825"/>
              <a:gd name="connsiteY1" fmla="*/ 0 h 3867150"/>
              <a:gd name="connsiteX2" fmla="*/ 12188825 w 12188825"/>
              <a:gd name="connsiteY2" fmla="*/ 3867150 h 3867150"/>
              <a:gd name="connsiteX3" fmla="*/ 12188824 w 12188825"/>
              <a:gd name="connsiteY3" fmla="*/ 2819066 h 3867150"/>
              <a:gd name="connsiteX4" fmla="*/ 6324758 w 12188825"/>
              <a:gd name="connsiteY4" fmla="*/ 3141318 h 3867150"/>
              <a:gd name="connsiteX5" fmla="*/ 0 w 12188825"/>
              <a:gd name="connsiteY5" fmla="*/ 2907554 h 3867150"/>
              <a:gd name="connsiteX6" fmla="*/ 0 w 12188825"/>
              <a:gd name="connsiteY6" fmla="*/ 0 h 3867150"/>
              <a:gd name="connsiteX0" fmla="*/ 0 w 12188825"/>
              <a:gd name="connsiteY0" fmla="*/ 0 h 3141318"/>
              <a:gd name="connsiteX1" fmla="*/ 12188825 w 12188825"/>
              <a:gd name="connsiteY1" fmla="*/ 0 h 3141318"/>
              <a:gd name="connsiteX2" fmla="*/ 12188824 w 12188825"/>
              <a:gd name="connsiteY2" fmla="*/ 2819066 h 3141318"/>
              <a:gd name="connsiteX3" fmla="*/ 6324758 w 12188825"/>
              <a:gd name="connsiteY3" fmla="*/ 3141318 h 3141318"/>
              <a:gd name="connsiteX4" fmla="*/ 0 w 12188825"/>
              <a:gd name="connsiteY4" fmla="*/ 2907554 h 3141318"/>
              <a:gd name="connsiteX5" fmla="*/ 0 w 12188825"/>
              <a:gd name="connsiteY5" fmla="*/ 0 h 314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141318">
                <a:moveTo>
                  <a:pt x="0" y="0"/>
                </a:moveTo>
                <a:lnTo>
                  <a:pt x="12188825" y="0"/>
                </a:lnTo>
                <a:cubicBezTo>
                  <a:pt x="12188825" y="939689"/>
                  <a:pt x="12188824" y="1879377"/>
                  <a:pt x="12188824" y="2819066"/>
                </a:cubicBezTo>
                <a:cubicBezTo>
                  <a:pt x="10416010" y="2990681"/>
                  <a:pt x="8565431" y="3141318"/>
                  <a:pt x="6324758" y="3141318"/>
                </a:cubicBezTo>
                <a:cubicBezTo>
                  <a:pt x="4093515" y="3141318"/>
                  <a:pt x="1768040" y="3077775"/>
                  <a:pt x="0" y="2907554"/>
                </a:cubicBezTo>
                <a:lnTo>
                  <a:pt x="0" y="0"/>
                </a:lnTo>
                <a:close/>
              </a:path>
            </a:pathLst>
          </a:custGeom>
        </p:spPr>
        <p:txBody>
          <a:bodyPr tIns="457200" rtlCol="0"/>
          <a:lstStyle>
            <a:lvl1pPr marL="0" indent="0" algn="ctr">
              <a:buNone/>
              <a:defRPr/>
            </a:lvl1pPr>
          </a:lstStyle>
          <a:p>
            <a:pPr rtl="0"/>
            <a:r>
              <a:rPr lang="it-IT"/>
              <a:t>Fare clic sull'icona per inserire un'immagine</a:t>
            </a:r>
            <a:endParaRPr lang="it-IT" dirty="0"/>
          </a:p>
        </p:txBody>
      </p:sp>
      <p:sp>
        <p:nvSpPr>
          <p:cNvPr id="3" name="Sottotitolo 2"/>
          <p:cNvSpPr>
            <a:spLocks noGrp="1"/>
          </p:cNvSpPr>
          <p:nvPr>
            <p:ph type="subTitle" idx="1" hasCustomPrompt="1"/>
          </p:nvPr>
        </p:nvSpPr>
        <p:spPr bwMode="white">
          <a:xfrm>
            <a:off x="1501775" y="5562600"/>
            <a:ext cx="7335837" cy="838200"/>
          </a:xfrm>
        </p:spPr>
        <p:txBody>
          <a:bodyPr rtlCol="0"/>
          <a:lstStyle>
            <a:lvl1pPr marL="0" indent="0" algn="l">
              <a:spcBef>
                <a:spcPts val="0"/>
              </a:spcBef>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it-IT" dirty="0"/>
              <a:t>Modificare lo stile del sottotitolo dello schema</a:t>
            </a:r>
          </a:p>
        </p:txBody>
      </p:sp>
    </p:spTree>
    <p:extLst>
      <p:ext uri="{BB962C8B-B14F-4D97-AF65-F5344CB8AC3E}">
        <p14:creationId xmlns:p14="http://schemas.microsoft.com/office/powerpoint/2010/main" val="22361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lumMod val="75000"/>
          </a:schemeClr>
        </a:solidFill>
        <a:effectLst/>
      </p:bgPr>
    </p:bg>
    <p:spTree>
      <p:nvGrpSpPr>
        <p:cNvPr id="1" name=""/>
        <p:cNvGrpSpPr/>
        <p:nvPr/>
      </p:nvGrpSpPr>
      <p:grpSpPr>
        <a:xfrm>
          <a:off x="0" y="0"/>
          <a:ext cx="0" cy="0"/>
          <a:chOff x="0" y="0"/>
          <a:chExt cx="0" cy="0"/>
        </a:xfrm>
      </p:grpSpPr>
      <p:sp>
        <p:nvSpPr>
          <p:cNvPr id="10" name="Rettangolo 12"/>
          <p:cNvSpPr/>
          <p:nvPr userDrawn="1"/>
        </p:nvSpPr>
        <p:spPr>
          <a:xfrm flipH="1">
            <a:off x="2" y="789993"/>
            <a:ext cx="12188825" cy="5080598"/>
          </a:xfrm>
          <a:custGeom>
            <a:avLst/>
            <a:gdLst/>
            <a:ahLst/>
            <a:cxnLst/>
            <a:rect l="l" t="t" r="r" b="b"/>
            <a:pathLst>
              <a:path w="12188825" h="5080598">
                <a:moveTo>
                  <a:pt x="12188824" y="0"/>
                </a:moveTo>
                <a:cubicBezTo>
                  <a:pt x="10416010" y="171615"/>
                  <a:pt x="8323891" y="270494"/>
                  <a:pt x="6083218" y="270494"/>
                </a:cubicBezTo>
                <a:cubicBezTo>
                  <a:pt x="3851975" y="270494"/>
                  <a:pt x="1768040" y="172445"/>
                  <a:pt x="0" y="2224"/>
                </a:cubicBezTo>
                <a:lnTo>
                  <a:pt x="0" y="1496008"/>
                </a:lnTo>
                <a:lnTo>
                  <a:pt x="0" y="1785092"/>
                </a:lnTo>
                <a:lnTo>
                  <a:pt x="0" y="3295506"/>
                </a:lnTo>
                <a:lnTo>
                  <a:pt x="0" y="3553408"/>
                </a:lnTo>
                <a:lnTo>
                  <a:pt x="0" y="5080598"/>
                </a:lnTo>
                <a:cubicBezTo>
                  <a:pt x="1772814" y="4908983"/>
                  <a:pt x="3864933" y="4810104"/>
                  <a:pt x="6105606" y="4810104"/>
                </a:cubicBezTo>
                <a:cubicBezTo>
                  <a:pt x="8336849" y="4810104"/>
                  <a:pt x="10420784" y="4908153"/>
                  <a:pt x="12188824" y="5078374"/>
                </a:cubicBezTo>
                <a:lnTo>
                  <a:pt x="12188824" y="3553408"/>
                </a:lnTo>
                <a:lnTo>
                  <a:pt x="12188825" y="3553408"/>
                </a:lnTo>
                <a:lnTo>
                  <a:pt x="12188825" y="1496008"/>
                </a:lnTo>
                <a:lnTo>
                  <a:pt x="12188824" y="1496008"/>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5" name="Rettangolo 12"/>
          <p:cNvSpPr/>
          <p:nvPr userDrawn="1"/>
        </p:nvSpPr>
        <p:spPr>
          <a:xfrm flipH="1">
            <a:off x="2" y="792217"/>
            <a:ext cx="12188825" cy="5078374"/>
          </a:xfrm>
          <a:custGeom>
            <a:avLst/>
            <a:gdLst/>
            <a:ahLst/>
            <a:cxnLst/>
            <a:rect l="l" t="t" r="r" b="b"/>
            <a:pathLst>
              <a:path w="12188825" h="5078374">
                <a:moveTo>
                  <a:pt x="0" y="0"/>
                </a:moveTo>
                <a:lnTo>
                  <a:pt x="0" y="1493784"/>
                </a:lnTo>
                <a:lnTo>
                  <a:pt x="0" y="1782868"/>
                </a:lnTo>
                <a:lnTo>
                  <a:pt x="0" y="3293282"/>
                </a:lnTo>
                <a:lnTo>
                  <a:pt x="0" y="3551184"/>
                </a:lnTo>
                <a:lnTo>
                  <a:pt x="0" y="5078374"/>
                </a:lnTo>
                <a:lnTo>
                  <a:pt x="2" y="5078374"/>
                </a:lnTo>
                <a:lnTo>
                  <a:pt x="2" y="4101849"/>
                </a:lnTo>
                <a:lnTo>
                  <a:pt x="8" y="4101849"/>
                </a:lnTo>
                <a:lnTo>
                  <a:pt x="8" y="4825486"/>
                </a:lnTo>
                <a:cubicBezTo>
                  <a:pt x="1730681" y="4664816"/>
                  <a:pt x="3842825" y="4589835"/>
                  <a:pt x="6121038" y="4629602"/>
                </a:cubicBezTo>
                <a:cubicBezTo>
                  <a:pt x="8380486" y="4669041"/>
                  <a:pt x="10472749" y="4815575"/>
                  <a:pt x="12188824" y="5033515"/>
                </a:cubicBezTo>
                <a:lnTo>
                  <a:pt x="12188824" y="3551184"/>
                </a:lnTo>
                <a:lnTo>
                  <a:pt x="12188825" y="3551184"/>
                </a:lnTo>
                <a:lnTo>
                  <a:pt x="12188825" y="1493784"/>
                </a:lnTo>
                <a:lnTo>
                  <a:pt x="12188824" y="1493784"/>
                </a:lnTo>
                <a:lnTo>
                  <a:pt x="12188824" y="254012"/>
                </a:lnTo>
                <a:cubicBezTo>
                  <a:pt x="10458154" y="414682"/>
                  <a:pt x="8346010" y="489663"/>
                  <a:pt x="6067797" y="449896"/>
                </a:cubicBezTo>
                <a:cubicBezTo>
                  <a:pt x="3808349" y="410457"/>
                  <a:pt x="1716086" y="263923"/>
                  <a:pt x="8" y="45983"/>
                </a:cubicBezTo>
                <a:lnTo>
                  <a:pt x="8" y="977649"/>
                </a:lnTo>
                <a:lnTo>
                  <a:pt x="2" y="97764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title"/>
          </p:nvPr>
        </p:nvSpPr>
        <p:spPr bwMode="black">
          <a:xfrm>
            <a:off x="1522413" y="1371600"/>
            <a:ext cx="9144000" cy="2743200"/>
          </a:xfrm>
        </p:spPr>
        <p:txBody>
          <a:bodyPr rtlCol="0" anchor="b">
            <a:normAutofit/>
          </a:bodyPr>
          <a:lstStyle>
            <a:lvl1pPr algn="l">
              <a:lnSpc>
                <a:spcPct val="85000"/>
              </a:lnSpc>
              <a:defRPr sz="6000" b="0" cap="none" baseline="0">
                <a:solidFill>
                  <a:schemeClr val="tx1"/>
                </a:solidFill>
              </a:defRPr>
            </a:lvl1pPr>
          </a:lstStyle>
          <a:p>
            <a:pPr rtl="0"/>
            <a:r>
              <a:rPr lang="it-IT"/>
              <a:t>Fare clic per modificare lo stile del titolo</a:t>
            </a:r>
            <a:endParaRPr lang="it-IT" dirty="0"/>
          </a:p>
        </p:txBody>
      </p:sp>
      <p:sp>
        <p:nvSpPr>
          <p:cNvPr id="3" name="Segnaposto testo 2"/>
          <p:cNvSpPr>
            <a:spLocks noGrp="1"/>
          </p:cNvSpPr>
          <p:nvPr>
            <p:ph type="body" idx="1"/>
          </p:nvPr>
        </p:nvSpPr>
        <p:spPr>
          <a:xfrm>
            <a:off x="1522414" y="4267201"/>
            <a:ext cx="7315198" cy="1066800"/>
          </a:xfrm>
        </p:spPr>
        <p:txBody>
          <a:bodyPr rtlCol="0" anchor="t">
            <a:normAutofit/>
          </a:bodyPr>
          <a:lstStyle>
            <a:lvl1pPr marL="0" indent="0">
              <a:spcBef>
                <a:spcPts val="60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a:t>Fare clic per modificare stili del testo dello schema</a:t>
            </a:r>
          </a:p>
        </p:txBody>
      </p:sp>
      <p:sp>
        <p:nvSpPr>
          <p:cNvPr id="5" name="Segnaposto piè di pagina 4"/>
          <p:cNvSpPr>
            <a:spLocks noGrp="1"/>
          </p:cNvSpPr>
          <p:nvPr>
            <p:ph type="ftr" sz="quarter" idx="11"/>
          </p:nvPr>
        </p:nvSpPr>
        <p:spPr/>
        <p:txBody>
          <a:bodyPr rtlCol="0"/>
          <a:lstStyle/>
          <a:p>
            <a:pPr rtl="0"/>
            <a:r>
              <a:rPr lang="it-IT" dirty="0"/>
              <a:t>Aggiungere un piè di pagina</a:t>
            </a:r>
          </a:p>
        </p:txBody>
      </p:sp>
      <p:sp>
        <p:nvSpPr>
          <p:cNvPr id="4" name="Segnaposto data 3"/>
          <p:cNvSpPr>
            <a:spLocks noGrp="1"/>
          </p:cNvSpPr>
          <p:nvPr>
            <p:ph type="dt" sz="half" idx="10"/>
          </p:nvPr>
        </p:nvSpPr>
        <p:spPr/>
        <p:txBody>
          <a:bodyPr rtlCol="0"/>
          <a:lstStyle/>
          <a:p>
            <a:pPr rtl="0"/>
            <a:fld id="{AB39528D-61C1-47CF-8DD6-238D9857F741}" type="datetime1">
              <a:rPr lang="it-IT" smtClean="0"/>
              <a:t>17/06/23</a:t>
            </a:fld>
            <a:endParaRPr lang="it-IT" dirty="0"/>
          </a:p>
        </p:txBody>
      </p:sp>
      <p:sp>
        <p:nvSpPr>
          <p:cNvPr id="6" name="Segnaposto numero diapositiva 5"/>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2570375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3" name="Segnaposto contenuto 2"/>
          <p:cNvSpPr>
            <a:spLocks noGrp="1"/>
          </p:cNvSpPr>
          <p:nvPr>
            <p:ph sz="half" idx="1"/>
          </p:nvPr>
        </p:nvSpPr>
        <p:spPr>
          <a:xfrm>
            <a:off x="1522413" y="1905000"/>
            <a:ext cx="4419599" cy="42672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contenuto 3"/>
          <p:cNvSpPr>
            <a:spLocks noGrp="1"/>
          </p:cNvSpPr>
          <p:nvPr>
            <p:ph sz="half" idx="2"/>
          </p:nvPr>
        </p:nvSpPr>
        <p:spPr>
          <a:xfrm>
            <a:off x="6249862" y="1905000"/>
            <a:ext cx="4416552" cy="42672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6" name="Segnaposto piè di pagina 5"/>
          <p:cNvSpPr>
            <a:spLocks noGrp="1"/>
          </p:cNvSpPr>
          <p:nvPr>
            <p:ph type="ftr" sz="quarter" idx="11"/>
          </p:nvPr>
        </p:nvSpPr>
        <p:spPr/>
        <p:txBody>
          <a:bodyPr rtlCol="0"/>
          <a:lstStyle/>
          <a:p>
            <a:pPr rtl="0"/>
            <a:r>
              <a:rPr lang="it-IT" dirty="0"/>
              <a:t>Aggiungere un piè di pagina</a:t>
            </a:r>
          </a:p>
        </p:txBody>
      </p:sp>
      <p:sp>
        <p:nvSpPr>
          <p:cNvPr id="5" name="Segnaposto data 4"/>
          <p:cNvSpPr>
            <a:spLocks noGrp="1"/>
          </p:cNvSpPr>
          <p:nvPr>
            <p:ph type="dt" sz="half" idx="10"/>
          </p:nvPr>
        </p:nvSpPr>
        <p:spPr/>
        <p:txBody>
          <a:bodyPr rtlCol="0"/>
          <a:lstStyle/>
          <a:p>
            <a:pPr rtl="0"/>
            <a:fld id="{1753461E-F04F-40CC-9472-61787D58F587}" type="datetime1">
              <a:rPr lang="it-IT" smtClean="0"/>
              <a:t>17/06/23</a:t>
            </a:fld>
            <a:endParaRPr lang="it-IT" dirty="0"/>
          </a:p>
        </p:txBody>
      </p:sp>
      <p:sp>
        <p:nvSpPr>
          <p:cNvPr id="7" name="Segnaposto numero diapositiva 6"/>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3544186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lvl1pPr>
              <a:defRPr/>
            </a:lvl1pPr>
          </a:lstStyle>
          <a:p>
            <a:pPr rtl="0"/>
            <a:r>
              <a:rPr lang="it-IT"/>
              <a:t>Fare clic per modificare lo stile del titolo</a:t>
            </a:r>
            <a:endParaRPr lang="it-IT" dirty="0"/>
          </a:p>
        </p:txBody>
      </p:sp>
      <p:sp>
        <p:nvSpPr>
          <p:cNvPr id="3" name="Segnaposto testo 2"/>
          <p:cNvSpPr>
            <a:spLocks noGrp="1"/>
          </p:cNvSpPr>
          <p:nvPr>
            <p:ph type="body" idx="1"/>
          </p:nvPr>
        </p:nvSpPr>
        <p:spPr>
          <a:xfrm>
            <a:off x="1522413" y="1905000"/>
            <a:ext cx="4416552" cy="685800"/>
          </a:xfrm>
        </p:spPr>
        <p:txBody>
          <a:bodyPr rtlCol="0"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stili del testo dello schema</a:t>
            </a:r>
          </a:p>
        </p:txBody>
      </p:sp>
      <p:sp>
        <p:nvSpPr>
          <p:cNvPr id="4" name="Segnaposto contenuto 3"/>
          <p:cNvSpPr>
            <a:spLocks noGrp="1"/>
          </p:cNvSpPr>
          <p:nvPr>
            <p:ph sz="half" idx="2"/>
          </p:nvPr>
        </p:nvSpPr>
        <p:spPr>
          <a:xfrm>
            <a:off x="1522413" y="2666999"/>
            <a:ext cx="4416552" cy="3505201"/>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testo 4"/>
          <p:cNvSpPr>
            <a:spLocks noGrp="1"/>
          </p:cNvSpPr>
          <p:nvPr>
            <p:ph type="body" sz="quarter" idx="3"/>
          </p:nvPr>
        </p:nvSpPr>
        <p:spPr>
          <a:xfrm>
            <a:off x="6191754" y="1905000"/>
            <a:ext cx="4416552" cy="685800"/>
          </a:xfrm>
        </p:spPr>
        <p:txBody>
          <a:bodyPr rtlCol="0"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stili del testo dello schema</a:t>
            </a:r>
          </a:p>
        </p:txBody>
      </p:sp>
      <p:sp>
        <p:nvSpPr>
          <p:cNvPr id="6" name="Segnaposto contenuto 5"/>
          <p:cNvSpPr>
            <a:spLocks noGrp="1"/>
          </p:cNvSpPr>
          <p:nvPr>
            <p:ph sz="quarter" idx="4"/>
          </p:nvPr>
        </p:nvSpPr>
        <p:spPr>
          <a:xfrm>
            <a:off x="6191754" y="2666999"/>
            <a:ext cx="4416552" cy="3505201"/>
          </a:xfrm>
        </p:spPr>
        <p:txBody>
          <a:bodyPr rtlCol="0">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8" name="Segnaposto piè di pagina 7"/>
          <p:cNvSpPr>
            <a:spLocks noGrp="1"/>
          </p:cNvSpPr>
          <p:nvPr>
            <p:ph type="ftr" sz="quarter" idx="11"/>
          </p:nvPr>
        </p:nvSpPr>
        <p:spPr/>
        <p:txBody>
          <a:bodyPr rtlCol="0"/>
          <a:lstStyle/>
          <a:p>
            <a:pPr rtl="0"/>
            <a:r>
              <a:rPr lang="it-IT" dirty="0"/>
              <a:t>Aggiungere un piè di pagina</a:t>
            </a:r>
          </a:p>
        </p:txBody>
      </p:sp>
      <p:sp>
        <p:nvSpPr>
          <p:cNvPr id="7" name="Segnaposto data 6"/>
          <p:cNvSpPr>
            <a:spLocks noGrp="1"/>
          </p:cNvSpPr>
          <p:nvPr>
            <p:ph type="dt" sz="half" idx="10"/>
          </p:nvPr>
        </p:nvSpPr>
        <p:spPr/>
        <p:txBody>
          <a:bodyPr rtlCol="0"/>
          <a:lstStyle/>
          <a:p>
            <a:pPr rtl="0"/>
            <a:fld id="{B786F417-EE2F-4017-87FE-372B291C78A4}" type="datetime1">
              <a:rPr lang="it-IT" smtClean="0"/>
              <a:t>17/06/23</a:t>
            </a:fld>
            <a:endParaRPr lang="it-IT" dirty="0"/>
          </a:p>
        </p:txBody>
      </p:sp>
      <p:sp>
        <p:nvSpPr>
          <p:cNvPr id="9" name="Segnaposto numero diapositiva 8"/>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2266106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4" name="Segnaposto piè di pagina 3"/>
          <p:cNvSpPr>
            <a:spLocks noGrp="1"/>
          </p:cNvSpPr>
          <p:nvPr>
            <p:ph type="ftr" sz="quarter" idx="11"/>
          </p:nvPr>
        </p:nvSpPr>
        <p:spPr/>
        <p:txBody>
          <a:bodyPr rtlCol="0"/>
          <a:lstStyle/>
          <a:p>
            <a:pPr rtl="0"/>
            <a:r>
              <a:rPr lang="it-IT" dirty="0"/>
              <a:t>Aggiungere un piè di pagina</a:t>
            </a:r>
          </a:p>
        </p:txBody>
      </p:sp>
      <p:sp>
        <p:nvSpPr>
          <p:cNvPr id="3" name="Segnaposto data 2"/>
          <p:cNvSpPr>
            <a:spLocks noGrp="1"/>
          </p:cNvSpPr>
          <p:nvPr>
            <p:ph type="dt" sz="half" idx="10"/>
          </p:nvPr>
        </p:nvSpPr>
        <p:spPr/>
        <p:txBody>
          <a:bodyPr rtlCol="0"/>
          <a:lstStyle/>
          <a:p>
            <a:pPr rtl="0"/>
            <a:fld id="{8BB7956A-9850-4FA3-B009-222AFCE29B80}" type="datetime1">
              <a:rPr lang="it-IT" smtClean="0"/>
              <a:t>17/06/23</a:t>
            </a:fld>
            <a:endParaRPr lang="it-IT" dirty="0"/>
          </a:p>
        </p:txBody>
      </p:sp>
      <p:sp>
        <p:nvSpPr>
          <p:cNvPr id="5" name="Segnaposto numero diapositiva 4"/>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1183385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7"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3" name="Segnaposto piè di pagina 2"/>
          <p:cNvSpPr>
            <a:spLocks noGrp="1"/>
          </p:cNvSpPr>
          <p:nvPr>
            <p:ph type="ftr" sz="quarter" idx="11"/>
          </p:nvPr>
        </p:nvSpPr>
        <p:spPr bwMode="white"/>
        <p:txBody>
          <a:bodyPr rtlCol="0"/>
          <a:lstStyle>
            <a:lvl1pPr>
              <a:defRPr>
                <a:solidFill>
                  <a:schemeClr val="bg1"/>
                </a:solidFill>
              </a:defRPr>
            </a:lvl1pPr>
          </a:lstStyle>
          <a:p>
            <a:pPr rtl="0"/>
            <a:r>
              <a:rPr lang="it-IT" dirty="0"/>
              <a:t>Aggiungere un piè di pagina</a:t>
            </a:r>
          </a:p>
        </p:txBody>
      </p:sp>
      <p:sp>
        <p:nvSpPr>
          <p:cNvPr id="2" name="Segnaposto data 1"/>
          <p:cNvSpPr>
            <a:spLocks noGrp="1"/>
          </p:cNvSpPr>
          <p:nvPr>
            <p:ph type="dt" sz="half" idx="10"/>
          </p:nvPr>
        </p:nvSpPr>
        <p:spPr bwMode="white"/>
        <p:txBody>
          <a:bodyPr rtlCol="0"/>
          <a:lstStyle>
            <a:lvl1pPr>
              <a:defRPr>
                <a:solidFill>
                  <a:schemeClr val="bg1"/>
                </a:solidFill>
              </a:defRPr>
            </a:lvl1pPr>
          </a:lstStyle>
          <a:p>
            <a:pPr rtl="0"/>
            <a:fld id="{465DE9E1-39AB-465C-A084-6477BB556317}" type="datetime1">
              <a:rPr lang="it-IT" smtClean="0"/>
              <a:t>17/06/23</a:t>
            </a:fld>
            <a:endParaRPr lang="it-IT" dirty="0"/>
          </a:p>
        </p:txBody>
      </p:sp>
      <p:sp>
        <p:nvSpPr>
          <p:cNvPr id="4" name="Segnaposto numero diapositiva 3"/>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2879412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3" name="Rettangolo 12"/>
          <p:cNvSpPr/>
          <p:nvPr/>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1"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2"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title"/>
          </p:nvPr>
        </p:nvSpPr>
        <p:spPr bwMode="black">
          <a:xfrm>
            <a:off x="7923212" y="457200"/>
            <a:ext cx="3781439" cy="3276600"/>
          </a:xfrm>
        </p:spPr>
        <p:txBody>
          <a:bodyPr rtlCol="0" anchor="b">
            <a:noAutofit/>
          </a:bodyPr>
          <a:lstStyle>
            <a:lvl1pPr algn="l">
              <a:defRPr sz="4000" b="0">
                <a:solidFill>
                  <a:schemeClr val="tx1"/>
                </a:solidFill>
              </a:defRPr>
            </a:lvl1pPr>
          </a:lstStyle>
          <a:p>
            <a:pPr rtl="0"/>
            <a:r>
              <a:rPr lang="it-IT"/>
              <a:t>Fare clic per modificare lo stile del titolo</a:t>
            </a:r>
            <a:endParaRPr lang="it-IT" dirty="0"/>
          </a:p>
        </p:txBody>
      </p:sp>
      <p:sp>
        <p:nvSpPr>
          <p:cNvPr id="3" name="Segnaposto contenuto 2"/>
          <p:cNvSpPr>
            <a:spLocks noGrp="1"/>
          </p:cNvSpPr>
          <p:nvPr>
            <p:ph idx="1"/>
          </p:nvPr>
        </p:nvSpPr>
        <p:spPr>
          <a:xfrm>
            <a:off x="608013" y="457200"/>
            <a:ext cx="6324599" cy="5334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testo 3"/>
          <p:cNvSpPr>
            <a:spLocks noGrp="1"/>
          </p:cNvSpPr>
          <p:nvPr>
            <p:ph type="body" sz="half" idx="2"/>
          </p:nvPr>
        </p:nvSpPr>
        <p:spPr>
          <a:xfrm>
            <a:off x="7923212" y="3962400"/>
            <a:ext cx="3781439" cy="1828800"/>
          </a:xfrm>
        </p:spPr>
        <p:txBody>
          <a:bodyPr rtlCol="0">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stili del testo dello schema</a:t>
            </a:r>
          </a:p>
        </p:txBody>
      </p:sp>
      <p:sp>
        <p:nvSpPr>
          <p:cNvPr id="6" name="Segnaposto piè di pagina 5"/>
          <p:cNvSpPr>
            <a:spLocks noGrp="1"/>
          </p:cNvSpPr>
          <p:nvPr>
            <p:ph type="ftr" sz="quarter" idx="11"/>
          </p:nvPr>
        </p:nvSpPr>
        <p:spPr bwMode="white"/>
        <p:txBody>
          <a:bodyPr rtlCol="0"/>
          <a:lstStyle>
            <a:lvl1pPr>
              <a:defRPr>
                <a:solidFill>
                  <a:schemeClr val="bg1"/>
                </a:solidFill>
              </a:defRPr>
            </a:lvl1pPr>
          </a:lstStyle>
          <a:p>
            <a:pPr rtl="0"/>
            <a:r>
              <a:rPr lang="it-IT" dirty="0"/>
              <a:t>Aggiungere un piè di pagina</a:t>
            </a:r>
          </a:p>
        </p:txBody>
      </p:sp>
      <p:sp>
        <p:nvSpPr>
          <p:cNvPr id="5" name="Segnaposto data 4"/>
          <p:cNvSpPr>
            <a:spLocks noGrp="1"/>
          </p:cNvSpPr>
          <p:nvPr>
            <p:ph type="dt" sz="half" idx="10"/>
          </p:nvPr>
        </p:nvSpPr>
        <p:spPr bwMode="white"/>
        <p:txBody>
          <a:bodyPr rtlCol="0"/>
          <a:lstStyle>
            <a:lvl1pPr>
              <a:defRPr>
                <a:solidFill>
                  <a:schemeClr val="bg1"/>
                </a:solidFill>
              </a:defRPr>
            </a:lvl1pPr>
          </a:lstStyle>
          <a:p>
            <a:pPr rtl="0"/>
            <a:fld id="{0AC58265-54F0-4590-A6E7-99BFC4398592}" type="datetime1">
              <a:rPr lang="it-IT" smtClean="0"/>
              <a:t>17/06/23</a:t>
            </a:fld>
            <a:endParaRPr lang="it-IT" dirty="0"/>
          </a:p>
        </p:txBody>
      </p:sp>
      <p:sp>
        <p:nvSpPr>
          <p:cNvPr id="7" name="Segnaposto numero diapositiva 6"/>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3899459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Rettangolo 12"/>
          <p:cNvSpPr/>
          <p:nvPr/>
        </p:nvSpPr>
        <p:spPr>
          <a:xfrm>
            <a:off x="0" y="0"/>
            <a:ext cx="12188825" cy="1870938"/>
          </a:xfrm>
          <a:custGeom>
            <a:avLst/>
            <a:gdLst>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1 w 12188825"/>
              <a:gd name="connsiteY7" fmla="*/ 335280 h 1870938"/>
              <a:gd name="connsiteX8" fmla="*/ 0 w 12188825"/>
              <a:gd name="connsiteY8" fmla="*/ 0 h 1870938"/>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0 w 12188825"/>
              <a:gd name="connsiteY7" fmla="*/ 0 h 1870938"/>
              <a:gd name="connsiteX0" fmla="*/ 0 w 12188825"/>
              <a:gd name="connsiteY0" fmla="*/ 0 h 1870938"/>
              <a:gd name="connsiteX1" fmla="*/ 12188825 w 12188825"/>
              <a:gd name="connsiteY1" fmla="*/ 0 h 1870938"/>
              <a:gd name="connsiteX2" fmla="*/ 12188825 w 12188825"/>
              <a:gd name="connsiteY2" fmla="*/ 335280 h 1870938"/>
              <a:gd name="connsiteX3" fmla="*/ 12188825 w 12188825"/>
              <a:gd name="connsiteY3" fmla="*/ 1868714 h 1870938"/>
              <a:gd name="connsiteX4" fmla="*/ 6105607 w 12188825"/>
              <a:gd name="connsiteY4" fmla="*/ 1600444 h 1870938"/>
              <a:gd name="connsiteX5" fmla="*/ 1 w 12188825"/>
              <a:gd name="connsiteY5" fmla="*/ 1870938 h 1870938"/>
              <a:gd name="connsiteX6" fmla="*/ 0 w 12188825"/>
              <a:gd name="connsiteY6" fmla="*/ 0 h 1870938"/>
              <a:gd name="connsiteX0" fmla="*/ 0 w 12188825"/>
              <a:gd name="connsiteY0" fmla="*/ 0 h 1870938"/>
              <a:gd name="connsiteX1" fmla="*/ 12188825 w 12188825"/>
              <a:gd name="connsiteY1" fmla="*/ 0 h 1870938"/>
              <a:gd name="connsiteX2" fmla="*/ 12188825 w 12188825"/>
              <a:gd name="connsiteY2" fmla="*/ 1868714 h 1870938"/>
              <a:gd name="connsiteX3" fmla="*/ 6105607 w 12188825"/>
              <a:gd name="connsiteY3" fmla="*/ 1600444 h 1870938"/>
              <a:gd name="connsiteX4" fmla="*/ 1 w 12188825"/>
              <a:gd name="connsiteY4" fmla="*/ 1870938 h 1870938"/>
              <a:gd name="connsiteX5" fmla="*/ 0 w 12188825"/>
              <a:gd name="connsiteY5" fmla="*/ 0 h 187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1870938">
                <a:moveTo>
                  <a:pt x="0" y="0"/>
                </a:moveTo>
                <a:lnTo>
                  <a:pt x="12188825" y="0"/>
                </a:lnTo>
                <a:lnTo>
                  <a:pt x="12188825" y="1868714"/>
                </a:lnTo>
                <a:cubicBezTo>
                  <a:pt x="10420785" y="1698493"/>
                  <a:pt x="8336850" y="1600444"/>
                  <a:pt x="6105607" y="1600444"/>
                </a:cubicBezTo>
                <a:cubicBezTo>
                  <a:pt x="3864934" y="1600444"/>
                  <a:pt x="1772815" y="1699323"/>
                  <a:pt x="1" y="1870938"/>
                </a:cubicBezTo>
                <a:cubicBezTo>
                  <a:pt x="1" y="1247292"/>
                  <a:pt x="0" y="623646"/>
                  <a:pt x="0" y="0"/>
                </a:cubicBez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3" name="Rettangolo 12"/>
          <p:cNvSpPr/>
          <p:nvPr/>
        </p:nvSpPr>
        <p:spPr>
          <a:xfrm>
            <a:off x="1" y="0"/>
            <a:ext cx="12188824" cy="1812642"/>
          </a:xfrm>
          <a:custGeom>
            <a:avLst/>
            <a:gdLst>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1 w 12188824"/>
              <a:gd name="connsiteY5" fmla="*/ 187545 h 1812642"/>
              <a:gd name="connsiteX6" fmla="*/ 0 w 12188824"/>
              <a:gd name="connsiteY6" fmla="*/ 0 h 1812642"/>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0 w 12188824"/>
              <a:gd name="connsiteY5" fmla="*/ 0 h 1812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4" h="1812642">
                <a:moveTo>
                  <a:pt x="0" y="0"/>
                </a:moveTo>
                <a:lnTo>
                  <a:pt x="12188824" y="0"/>
                </a:lnTo>
                <a:lnTo>
                  <a:pt x="12188824" y="1812642"/>
                </a:lnTo>
                <a:cubicBezTo>
                  <a:pt x="10427038" y="1644563"/>
                  <a:pt x="8126377" y="1513957"/>
                  <a:pt x="6105607" y="1498429"/>
                </a:cubicBezTo>
                <a:cubicBezTo>
                  <a:pt x="4065906" y="1482756"/>
                  <a:pt x="1772815" y="1551588"/>
                  <a:pt x="1" y="1723203"/>
                </a:cubicBezTo>
                <a:cubicBezTo>
                  <a:pt x="1" y="1148802"/>
                  <a:pt x="0" y="574401"/>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7" name="Rettangolo 7"/>
          <p:cNvSpPr/>
          <p:nvPr/>
        </p:nvSpPr>
        <p:spPr bwMode="hidden">
          <a:xfrm>
            <a:off x="1" y="6354411"/>
            <a:ext cx="12188824" cy="503589"/>
          </a:xfrm>
          <a:custGeom>
            <a:avLst/>
            <a:gdLst/>
            <a:ahLst/>
            <a:cxnLst/>
            <a:rect l="l" t="t" r="r" b="b"/>
            <a:pathLst>
              <a:path w="12188824" h="503589">
                <a:moveTo>
                  <a:pt x="6105606" y="0"/>
                </a:moveTo>
                <a:cubicBezTo>
                  <a:pt x="8336849" y="0"/>
                  <a:pt x="10420784" y="98049"/>
                  <a:pt x="12188824" y="268270"/>
                </a:cubicBezTo>
                <a:lnTo>
                  <a:pt x="12188824" y="503589"/>
                </a:lnTo>
                <a:lnTo>
                  <a:pt x="0" y="503589"/>
                </a:lnTo>
                <a:lnTo>
                  <a:pt x="0" y="270494"/>
                </a:lnTo>
                <a:cubicBezTo>
                  <a:pt x="1772814" y="98879"/>
                  <a:pt x="3864933" y="0"/>
                  <a:pt x="6105606" y="0"/>
                </a:cubicBezTo>
                <a:close/>
              </a:path>
            </a:pathLst>
          </a:custGeom>
          <a:solidFill>
            <a:schemeClr val="bg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Segnaposto titolo 1"/>
          <p:cNvSpPr>
            <a:spLocks noGrp="1"/>
          </p:cNvSpPr>
          <p:nvPr>
            <p:ph type="title"/>
          </p:nvPr>
        </p:nvSpPr>
        <p:spPr bwMode="white">
          <a:xfrm>
            <a:off x="1522414" y="274638"/>
            <a:ext cx="9144000" cy="1096962"/>
          </a:xfrm>
          <a:prstGeom prst="rect">
            <a:avLst/>
          </a:prstGeom>
        </p:spPr>
        <p:txBody>
          <a:bodyPr vert="horz" lIns="91440" tIns="45720" rIns="91440" bIns="45720" rtlCol="0" anchor="b">
            <a:normAutofit/>
          </a:bodyPr>
          <a:lstStyle/>
          <a:p>
            <a:pPr rtl="0"/>
            <a:r>
              <a:rPr lang="it-IT" dirty="0"/>
              <a:t>Fare clic per modificare lo stile del titolo</a:t>
            </a:r>
          </a:p>
        </p:txBody>
      </p:sp>
      <p:sp>
        <p:nvSpPr>
          <p:cNvPr id="3" name="Segnaposto testo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it-IT" dirty="0"/>
              <a:t>Fare clic per modificare gli stili del testo dello schema</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sp>
        <p:nvSpPr>
          <p:cNvPr id="5" name="Segnaposto piè di pagina 4"/>
          <p:cNvSpPr>
            <a:spLocks noGrp="1"/>
          </p:cNvSpPr>
          <p:nvPr>
            <p:ph type="ftr" sz="quarter" idx="3"/>
          </p:nvPr>
        </p:nvSpPr>
        <p:spPr>
          <a:xfrm>
            <a:off x="1525138" y="6518274"/>
            <a:ext cx="5864674" cy="320676"/>
          </a:xfrm>
          <a:prstGeom prst="rect">
            <a:avLst/>
          </a:prstGeom>
        </p:spPr>
        <p:txBody>
          <a:bodyPr vert="horz" lIns="91440" tIns="45720" rIns="91440" bIns="45720" rtlCol="0" anchor="ctr"/>
          <a:lstStyle>
            <a:lvl1pPr algn="l">
              <a:defRPr sz="1100">
                <a:solidFill>
                  <a:schemeClr val="tx1"/>
                </a:solidFill>
              </a:defRPr>
            </a:lvl1pPr>
          </a:lstStyle>
          <a:p>
            <a:pPr rtl="0"/>
            <a:r>
              <a:rPr lang="it-IT" dirty="0"/>
              <a:t>Aggiungere un piè di pagina</a:t>
            </a:r>
          </a:p>
        </p:txBody>
      </p:sp>
      <p:sp>
        <p:nvSpPr>
          <p:cNvPr id="4" name="Segnaposto data 3"/>
          <p:cNvSpPr>
            <a:spLocks noGrp="1"/>
          </p:cNvSpPr>
          <p:nvPr>
            <p:ph type="dt" sz="half" idx="2"/>
          </p:nvPr>
        </p:nvSpPr>
        <p:spPr>
          <a:xfrm>
            <a:off x="7618412" y="6518274"/>
            <a:ext cx="1676400" cy="320676"/>
          </a:xfrm>
          <a:prstGeom prst="rect">
            <a:avLst/>
          </a:prstGeom>
        </p:spPr>
        <p:txBody>
          <a:bodyPr vert="horz" lIns="91440" tIns="45720" rIns="91440" bIns="45720" rtlCol="0" anchor="ctr"/>
          <a:lstStyle>
            <a:lvl1pPr algn="r">
              <a:defRPr sz="1100">
                <a:solidFill>
                  <a:schemeClr val="tx1"/>
                </a:solidFill>
              </a:defRPr>
            </a:lvl1pPr>
          </a:lstStyle>
          <a:p>
            <a:pPr rtl="0"/>
            <a:fld id="{951CC203-179B-4B22-8A8D-EAE8C7FA48C3}" type="datetime1">
              <a:rPr lang="it-IT" smtClean="0"/>
              <a:t>17/06/23</a:t>
            </a:fld>
            <a:endParaRPr lang="it-IT" dirty="0"/>
          </a:p>
        </p:txBody>
      </p:sp>
      <p:sp>
        <p:nvSpPr>
          <p:cNvPr id="6" name="Segnaposto numero diapositiva 5"/>
          <p:cNvSpPr>
            <a:spLocks noGrp="1"/>
          </p:cNvSpPr>
          <p:nvPr>
            <p:ph type="sldNum" sz="quarter" idx="4"/>
          </p:nvPr>
        </p:nvSpPr>
        <p:spPr>
          <a:xfrm>
            <a:off x="9523412" y="6518274"/>
            <a:ext cx="1143002" cy="320676"/>
          </a:xfrm>
          <a:prstGeom prst="rect">
            <a:avLst/>
          </a:prstGeom>
        </p:spPr>
        <p:txBody>
          <a:bodyPr vert="horz" lIns="91440" tIns="45720" rIns="91440" bIns="45720" rtlCol="0" anchor="ctr"/>
          <a:lstStyle>
            <a:lvl1pPr algn="r">
              <a:defRPr sz="1100">
                <a:solidFill>
                  <a:schemeClr val="tx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4248769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SzPct val="100000"/>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1000"/>
        </a:spcBef>
        <a:buSzPct val="90000"/>
        <a:buFont typeface="Arial"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800"/>
        </a:spcBef>
        <a:buSzPct val="100000"/>
        <a:buFont typeface="Arial" pitchFamily="34" charset="0"/>
        <a:buChar char="▪"/>
        <a:defRPr sz="1600" kern="1200">
          <a:solidFill>
            <a:schemeClr val="tx1"/>
          </a:solidFill>
          <a:latin typeface="+mn-lt"/>
          <a:ea typeface="+mn-ea"/>
          <a:cs typeface="+mn-cs"/>
        </a:defRPr>
      </a:lvl3pPr>
      <a:lvl4pPr marL="86868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4pPr>
      <a:lvl5pPr marL="105156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5pPr>
      <a:lvl6pPr marL="123444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6pPr>
      <a:lvl7pPr marL="141732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7pPr>
      <a:lvl8pPr marL="160020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8pPr>
      <a:lvl9pPr marL="178308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package" Target="../embeddings/Documento_di_Microsoft_Word.docx"/><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3" name="Segnaposto contenuto 2"/>
          <p:cNvSpPr>
            <a:spLocks noGrp="1"/>
          </p:cNvSpPr>
          <p:nvPr>
            <p:ph idx="1"/>
          </p:nvPr>
        </p:nvSpPr>
        <p:spPr>
          <a:xfrm>
            <a:off x="405780" y="1786394"/>
            <a:ext cx="11593288" cy="5040560"/>
          </a:xfrm>
        </p:spPr>
        <p:txBody>
          <a:bodyPr>
            <a:normAutofit/>
          </a:bodyPr>
          <a:lstStyle/>
          <a:p>
            <a:pPr marL="0" lvl="0" indent="0" eaLnBrk="0" fontAlgn="base" hangingPunct="0">
              <a:lnSpc>
                <a:spcPct val="100000"/>
              </a:lnSpc>
              <a:spcBef>
                <a:spcPct val="0"/>
              </a:spcBef>
              <a:spcAft>
                <a:spcPct val="0"/>
              </a:spcAft>
              <a:buSzTx/>
              <a:buNone/>
            </a:pPr>
            <a:r>
              <a:rPr lang="en-US" altLang="it-IT" dirty="0">
                <a:latin typeface="Helvetica" panose="020B0604020202020204" pitchFamily="34" charset="0"/>
                <a:ea typeface="Times New Roman" panose="02020603050405020304" pitchFamily="18" charset="0"/>
                <a:cs typeface="Times New Roman" panose="02020603050405020304" pitchFamily="18" charset="0"/>
              </a:rPr>
              <a:t>With the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present perfect</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 tense, there is always a connection with the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past</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i="1" dirty="0">
                <a:latin typeface="Helvetica" panose="020B0604020202020204" pitchFamily="34" charset="0"/>
                <a:ea typeface="Times New Roman" panose="02020603050405020304" pitchFamily="18" charset="0"/>
                <a:cs typeface="Times New Roman" panose="02020603050405020304" pitchFamily="18" charset="0"/>
              </a:rPr>
              <a:t>and</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with the</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present</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a:t>
            </a:r>
          </a:p>
          <a:p>
            <a:pPr marL="0" lvl="0" indent="0" eaLnBrk="0" fontAlgn="base" hangingPunct="0">
              <a:lnSpc>
                <a:spcPct val="100000"/>
              </a:lnSpc>
              <a:spcBef>
                <a:spcPct val="0"/>
              </a:spcBef>
              <a:spcAft>
                <a:spcPct val="0"/>
              </a:spcAft>
              <a:buSzTx/>
              <a:buNone/>
            </a:pPr>
            <a:endParaRPr lang="en-US" altLang="it-IT" sz="1000" dirty="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r>
              <a:rPr lang="en-US" altLang="it-IT" dirty="0">
                <a:latin typeface="Helvetica" panose="020B0604020202020204" pitchFamily="34" charset="0"/>
                <a:ea typeface="Times New Roman" panose="02020603050405020304" pitchFamily="18" charset="0"/>
                <a:cs typeface="Times New Roman" panose="02020603050405020304" pitchFamily="18" charset="0"/>
              </a:rPr>
              <a:t>We use the present perfect to talk about:</a:t>
            </a:r>
          </a:p>
          <a:p>
            <a:pPr marL="0" lvl="0" indent="0" eaLnBrk="0" fontAlgn="base" hangingPunct="0">
              <a:lnSpc>
                <a:spcPct val="100000"/>
              </a:lnSpc>
              <a:spcBef>
                <a:spcPct val="0"/>
              </a:spcBef>
              <a:spcAft>
                <a:spcPct val="0"/>
              </a:spcAft>
              <a:buSzTx/>
              <a:buNone/>
            </a:pPr>
            <a:endParaRPr lang="it-IT" altLang="it-IT" sz="1000" dirty="0"/>
          </a:p>
          <a:p>
            <a:pPr lvl="0" eaLnBrk="0" fontAlgn="base" hangingPunct="0">
              <a:lnSpc>
                <a:spcPct val="100000"/>
              </a:lnSpc>
              <a:spcBef>
                <a:spcPct val="0"/>
              </a:spcBef>
              <a:spcAft>
                <a:spcPct val="0"/>
              </a:spcAft>
              <a:buSzTx/>
              <a:buFont typeface="Wingdings" panose="05000000000000000000" pitchFamily="2" charset="2"/>
              <a:buChar char="§"/>
            </a:pPr>
            <a:r>
              <a:rPr lang="it-IT" altLang="it-IT" b="1" dirty="0">
                <a:latin typeface="Helvetica" panose="020B0604020202020204" pitchFamily="34" charset="0"/>
                <a:ea typeface="Times New Roman" panose="02020603050405020304" pitchFamily="18" charset="0"/>
                <a:cs typeface="Times New Roman" panose="02020603050405020304" pitchFamily="18" charset="0"/>
              </a:rPr>
              <a:t>Experience</a:t>
            </a:r>
            <a:endParaRPr lang="en-US" altLang="it-IT" dirty="0">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lnSpc>
                <a:spcPct val="100000"/>
              </a:lnSpc>
              <a:spcBef>
                <a:spcPct val="0"/>
              </a:spcBef>
              <a:spcAft>
                <a:spcPct val="0"/>
              </a:spcAft>
              <a:buSzTx/>
              <a:buFont typeface="Wingdings" panose="05000000000000000000" pitchFamily="2" charset="2"/>
              <a:buChar char="§"/>
            </a:pPr>
            <a:r>
              <a:rPr lang="en-US" altLang="it-IT" b="1" dirty="0">
                <a:latin typeface="Helvetica" panose="020B0604020202020204" pitchFamily="34" charset="0"/>
                <a:ea typeface="Times New Roman" panose="02020603050405020304" pitchFamily="18" charset="0"/>
                <a:cs typeface="Times New Roman" panose="02020603050405020304" pitchFamily="18" charset="0"/>
              </a:rPr>
              <a:t>Change</a:t>
            </a:r>
            <a:endParaRPr lang="en-US" altLang="it-IT" dirty="0">
              <a:latin typeface="Calibri" panose="020F0502020204030204" pitchFamily="34" charset="0"/>
              <a:ea typeface="Calibri" panose="020F0502020204030204" pitchFamily="34" charset="0"/>
              <a:cs typeface="Times New Roman" panose="02020603050405020304" pitchFamily="18" charset="0"/>
            </a:endParaRPr>
          </a:p>
          <a:p>
            <a:pPr lvl="0" eaLnBrk="0" fontAlgn="base" hangingPunct="0">
              <a:lnSpc>
                <a:spcPct val="100000"/>
              </a:lnSpc>
              <a:spcBef>
                <a:spcPct val="0"/>
              </a:spcBef>
              <a:spcAft>
                <a:spcPct val="0"/>
              </a:spcAft>
              <a:buSzTx/>
              <a:buFont typeface="Wingdings" panose="05000000000000000000" pitchFamily="2" charset="2"/>
              <a:buChar char="§"/>
            </a:pPr>
            <a:r>
              <a:rPr lang="en-US" altLang="it-IT" b="1" dirty="0">
                <a:latin typeface="Helvetica" panose="020B0604020202020204" pitchFamily="34" charset="0"/>
                <a:ea typeface="Times New Roman" panose="02020603050405020304" pitchFamily="18" charset="0"/>
                <a:cs typeface="Times New Roman" panose="02020603050405020304" pitchFamily="18" charset="0"/>
              </a:rPr>
              <a:t>Continuing situation</a:t>
            </a:r>
            <a:endParaRPr lang="en-US" altLang="it-IT" dirty="0"/>
          </a:p>
          <a:p>
            <a:pPr marL="0" lvl="0" indent="0" eaLnBrk="0" fontAlgn="base" hangingPunct="0">
              <a:lnSpc>
                <a:spcPct val="100000"/>
              </a:lnSpc>
              <a:spcBef>
                <a:spcPct val="0"/>
              </a:spcBef>
              <a:spcAft>
                <a:spcPct val="0"/>
              </a:spcAft>
              <a:buSzTx/>
              <a:buNone/>
            </a:pPr>
            <a:endParaRPr lang="en-US" altLang="it-IT" sz="1200" b="1"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dirty="0"/>
              <a:t>The exact time of the event is unspecified.</a:t>
            </a:r>
          </a:p>
          <a:p>
            <a:pPr marL="0" indent="0">
              <a:spcBef>
                <a:spcPts val="0"/>
              </a:spcBef>
              <a:buNone/>
            </a:pPr>
            <a:endParaRPr lang="en-US" sz="1200" dirty="0"/>
          </a:p>
          <a:p>
            <a:pPr marL="0" indent="0">
              <a:spcBef>
                <a:spcPts val="0"/>
              </a:spcBef>
              <a:buNone/>
            </a:pPr>
            <a:r>
              <a:rPr lang="en-US" dirty="0"/>
              <a:t>The adverbs </a:t>
            </a:r>
            <a:r>
              <a:rPr lang="en-US" i="1" dirty="0"/>
              <a:t>ever</a:t>
            </a:r>
            <a:r>
              <a:rPr lang="en-US" dirty="0"/>
              <a:t>, </a:t>
            </a:r>
            <a:r>
              <a:rPr lang="en-US" i="1" dirty="0"/>
              <a:t>never</a:t>
            </a:r>
            <a:r>
              <a:rPr lang="en-US" dirty="0"/>
              <a:t>, </a:t>
            </a:r>
            <a:r>
              <a:rPr lang="en-US" i="1" dirty="0"/>
              <a:t>yet</a:t>
            </a:r>
            <a:r>
              <a:rPr lang="en-US" dirty="0"/>
              <a:t>, </a:t>
            </a:r>
            <a:r>
              <a:rPr lang="en-US" i="1" dirty="0"/>
              <a:t>still</a:t>
            </a:r>
            <a:r>
              <a:rPr lang="en-US" dirty="0"/>
              <a:t>, </a:t>
            </a:r>
            <a:r>
              <a:rPr lang="en-US" i="1" dirty="0"/>
              <a:t>already</a:t>
            </a:r>
            <a:r>
              <a:rPr lang="en-US" dirty="0"/>
              <a:t>, and </a:t>
            </a:r>
            <a:r>
              <a:rPr lang="en-US" i="1" dirty="0"/>
              <a:t>lately</a:t>
            </a:r>
            <a:r>
              <a:rPr lang="en-US" dirty="0"/>
              <a:t> are often used with the present perfect.</a:t>
            </a:r>
          </a:p>
          <a:p>
            <a:pPr marL="0" indent="0">
              <a:spcBef>
                <a:spcPts val="0"/>
              </a:spcBef>
              <a:buNone/>
            </a:pPr>
            <a:endParaRPr lang="en-US" sz="1200" dirty="0"/>
          </a:p>
          <a:p>
            <a:pPr lvl="1">
              <a:lnSpc>
                <a:spcPct val="110000"/>
              </a:lnSpc>
              <a:spcBef>
                <a:spcPts val="0"/>
              </a:spcBef>
              <a:buFontTx/>
              <a:buChar char="-"/>
            </a:pPr>
            <a:r>
              <a:rPr lang="en-US" sz="2000" b="1" dirty="0"/>
              <a:t>Have</a:t>
            </a:r>
            <a:r>
              <a:rPr lang="en-US" sz="2000" dirty="0"/>
              <a:t> you </a:t>
            </a:r>
            <a:r>
              <a:rPr lang="en-US" sz="2000" i="1" dirty="0"/>
              <a:t>ever</a:t>
            </a:r>
            <a:r>
              <a:rPr lang="en-US" sz="2000" dirty="0"/>
              <a:t> </a:t>
            </a:r>
            <a:r>
              <a:rPr lang="en-US" sz="2000" b="1" dirty="0"/>
              <a:t>seen</a:t>
            </a:r>
            <a:r>
              <a:rPr lang="en-US" sz="2000" dirty="0"/>
              <a:t> snow?</a:t>
            </a:r>
          </a:p>
          <a:p>
            <a:pPr lvl="1">
              <a:lnSpc>
                <a:spcPct val="110000"/>
              </a:lnSpc>
              <a:spcBef>
                <a:spcPts val="0"/>
              </a:spcBef>
              <a:buFontTx/>
              <a:buChar char="-"/>
            </a:pPr>
            <a:r>
              <a:rPr lang="en-US" sz="2000" dirty="0"/>
              <a:t>No, I haven’t. I</a:t>
            </a:r>
            <a:r>
              <a:rPr lang="en-US" sz="2000" b="1" dirty="0"/>
              <a:t>’ve</a:t>
            </a:r>
            <a:r>
              <a:rPr lang="en-US" sz="2000" dirty="0"/>
              <a:t> </a:t>
            </a:r>
            <a:r>
              <a:rPr lang="en-US" sz="2000" i="1" dirty="0"/>
              <a:t>never</a:t>
            </a:r>
            <a:r>
              <a:rPr lang="en-US" sz="2000" dirty="0"/>
              <a:t> </a:t>
            </a:r>
            <a:r>
              <a:rPr lang="en-US" sz="2000" b="1" dirty="0"/>
              <a:t>seen</a:t>
            </a:r>
            <a:r>
              <a:rPr lang="en-US" sz="2000" dirty="0"/>
              <a:t> snow</a:t>
            </a:r>
          </a:p>
          <a:p>
            <a:pPr marL="0" lvl="1" indent="0">
              <a:lnSpc>
                <a:spcPct val="110000"/>
              </a:lnSpc>
              <a:spcBef>
                <a:spcPts val="0"/>
              </a:spcBef>
              <a:buNone/>
            </a:pPr>
            <a:endParaRPr lang="en-US" sz="1200" dirty="0"/>
          </a:p>
          <a:p>
            <a:pPr marL="0" lvl="1" indent="0">
              <a:lnSpc>
                <a:spcPct val="100000"/>
              </a:lnSpc>
              <a:spcBef>
                <a:spcPts val="0"/>
              </a:spcBef>
              <a:buNone/>
            </a:pPr>
            <a:r>
              <a:rPr lang="en-US" sz="2000" u="sng" dirty="0"/>
              <a:t>Event</a:t>
            </a:r>
            <a:r>
              <a:rPr lang="en-US" sz="2000" dirty="0"/>
              <a:t> = seeing snow.</a:t>
            </a:r>
            <a:r>
              <a:rPr lang="en-US" sz="2000" b="1" dirty="0">
                <a:solidFill>
                  <a:srgbClr val="FF0000"/>
                </a:solidFill>
              </a:rPr>
              <a:t> 							 X</a:t>
            </a:r>
            <a:r>
              <a:rPr lang="en-US" sz="2000" dirty="0"/>
              <a:t>               </a:t>
            </a:r>
            <a:r>
              <a:rPr lang="en-US" sz="2000" b="1" dirty="0" err="1">
                <a:solidFill>
                  <a:srgbClr val="FF0000"/>
                </a:solidFill>
              </a:rPr>
              <a:t>X</a:t>
            </a:r>
            <a:endParaRPr lang="en-US" sz="2000" dirty="0"/>
          </a:p>
          <a:p>
            <a:pPr marL="0" lvl="1" indent="0">
              <a:lnSpc>
                <a:spcPct val="100000"/>
              </a:lnSpc>
              <a:spcBef>
                <a:spcPts val="0"/>
              </a:spcBef>
              <a:buNone/>
            </a:pPr>
            <a:r>
              <a:rPr lang="en-US" sz="2000" u="sng" dirty="0"/>
              <a:t>Time Frame</a:t>
            </a:r>
            <a:r>
              <a:rPr lang="en-US" sz="2000" dirty="0"/>
              <a:t> = from the beginning of their lives up to now.</a:t>
            </a:r>
            <a:r>
              <a:rPr lang="en-US" sz="900" dirty="0"/>
              <a:t> </a:t>
            </a:r>
            <a:r>
              <a:rPr lang="en-US" sz="1900" dirty="0"/>
              <a:t>                       </a:t>
            </a:r>
            <a:r>
              <a:rPr lang="en-US" sz="2100" dirty="0"/>
              <a:t>time?	   now</a:t>
            </a:r>
            <a:endParaRPr lang="en-US" dirty="0"/>
          </a:p>
          <a:p>
            <a:pPr marL="0" lvl="1" indent="0">
              <a:spcBef>
                <a:spcPts val="0"/>
              </a:spcBef>
              <a:buNone/>
            </a:pPr>
            <a:endParaRPr lang="en-US" i="1" dirty="0"/>
          </a:p>
          <a:p>
            <a:pPr marL="0" indent="0">
              <a:spcBef>
                <a:spcPts val="0"/>
              </a:spcBef>
              <a:buNone/>
            </a:pPr>
            <a:endParaRPr lang="en-US" i="1" dirty="0"/>
          </a:p>
        </p:txBody>
      </p:sp>
      <p:cxnSp>
        <p:nvCxnSpPr>
          <p:cNvPr id="6" name="Connettore 2 5"/>
          <p:cNvCxnSpPr/>
          <p:nvPr/>
        </p:nvCxnSpPr>
        <p:spPr>
          <a:xfrm flipV="1">
            <a:off x="8017381" y="5724941"/>
            <a:ext cx="3765663" cy="8315"/>
          </a:xfrm>
          <a:prstGeom prst="straightConnector1">
            <a:avLst/>
          </a:prstGeom>
          <a:ln w="28575">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flipV="1">
            <a:off x="10126859" y="5013176"/>
            <a:ext cx="1" cy="864526"/>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096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ggetto 10"/>
          <p:cNvGraphicFramePr>
            <a:graphicFrameLocks noChangeAspect="1"/>
          </p:cNvGraphicFramePr>
          <p:nvPr>
            <p:extLst>
              <p:ext uri="{D42A27DB-BD31-4B8C-83A1-F6EECF244321}">
                <p14:modId xmlns:p14="http://schemas.microsoft.com/office/powerpoint/2010/main" val="1691771202"/>
              </p:ext>
            </p:extLst>
          </p:nvPr>
        </p:nvGraphicFramePr>
        <p:xfrm>
          <a:off x="1413892" y="2708920"/>
          <a:ext cx="10363200" cy="4041775"/>
        </p:xfrm>
        <a:graphic>
          <a:graphicData uri="http://schemas.openxmlformats.org/presentationml/2006/ole">
            <mc:AlternateContent xmlns:mc="http://schemas.openxmlformats.org/markup-compatibility/2006">
              <mc:Choice xmlns:v="urn:schemas-microsoft-com:vml" Requires="v">
                <p:oleObj name="Documento" r:id="rId3" imgW="6122670" imgH="2387515" progId="Word.Document.12">
                  <p:embed/>
                </p:oleObj>
              </mc:Choice>
              <mc:Fallback>
                <p:oleObj name="Documento" r:id="rId3" imgW="6122670" imgH="2387515" progId="Word.Document.12">
                  <p:embed/>
                  <p:pic>
                    <p:nvPicPr>
                      <p:cNvPr id="0" name=""/>
                      <p:cNvPicPr/>
                      <p:nvPr/>
                    </p:nvPicPr>
                    <p:blipFill>
                      <a:blip r:embed="rId4"/>
                      <a:stretch>
                        <a:fillRect/>
                      </a:stretch>
                    </p:blipFill>
                    <p:spPr>
                      <a:xfrm>
                        <a:off x="1413892" y="2708920"/>
                        <a:ext cx="10363200" cy="4041775"/>
                      </a:xfrm>
                      <a:prstGeom prst="rect">
                        <a:avLst/>
                      </a:prstGeom>
                    </p:spPr>
                  </p:pic>
                </p:oleObj>
              </mc:Fallback>
            </mc:AlternateContent>
          </a:graphicData>
        </a:graphic>
      </p:graphicFrame>
      <p:sp>
        <p:nvSpPr>
          <p:cNvPr id="14" name="Titolo 1"/>
          <p:cNvSpPr>
            <a:spLocks noGrp="1"/>
          </p:cNvSpPr>
          <p:nvPr>
            <p:ph type="title"/>
          </p:nvPr>
        </p:nvSpPr>
        <p:spPr>
          <a:xfrm>
            <a:off x="1629916" y="332656"/>
            <a:ext cx="9144000" cy="678904"/>
          </a:xfrm>
        </p:spPr>
        <p:txBody>
          <a:bodyPr rtlCol="0"/>
          <a:lstStyle/>
          <a:p>
            <a:r>
              <a:rPr lang="en-US" dirty="0"/>
              <a:t>Present Perfect Progressive</a:t>
            </a:r>
            <a:endParaRPr lang="it-IT" dirty="0"/>
          </a:p>
        </p:txBody>
      </p:sp>
      <p:sp>
        <p:nvSpPr>
          <p:cNvPr id="15" name="CasellaDiTesto 14"/>
          <p:cNvSpPr txBox="1"/>
          <p:nvPr/>
        </p:nvSpPr>
        <p:spPr>
          <a:xfrm>
            <a:off x="1485900" y="1988840"/>
            <a:ext cx="8496944" cy="461665"/>
          </a:xfrm>
          <a:prstGeom prst="rect">
            <a:avLst/>
          </a:prstGeom>
          <a:noFill/>
        </p:spPr>
        <p:txBody>
          <a:bodyPr wrap="square" rtlCol="0">
            <a:spAutoFit/>
          </a:bodyPr>
          <a:lstStyle/>
          <a:p>
            <a:r>
              <a:rPr lang="en-US" sz="2400" b="1" dirty="0"/>
              <a:t>Present Perfect Progressive</a:t>
            </a:r>
            <a:endParaRPr lang="en-US" sz="2400" dirty="0"/>
          </a:p>
        </p:txBody>
      </p:sp>
    </p:spTree>
    <p:extLst>
      <p:ext uri="{BB962C8B-B14F-4D97-AF65-F5344CB8AC3E}">
        <p14:creationId xmlns:p14="http://schemas.microsoft.com/office/powerpoint/2010/main" val="3603342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Progressive</a:t>
            </a:r>
            <a:endParaRPr lang="it-IT" dirty="0"/>
          </a:p>
        </p:txBody>
      </p:sp>
      <p:sp>
        <p:nvSpPr>
          <p:cNvPr id="3" name="Segnaposto contenuto 2"/>
          <p:cNvSpPr>
            <a:spLocks noGrp="1"/>
          </p:cNvSpPr>
          <p:nvPr>
            <p:ph idx="1"/>
          </p:nvPr>
        </p:nvSpPr>
        <p:spPr>
          <a:xfrm>
            <a:off x="570686" y="1988840"/>
            <a:ext cx="11068342" cy="4536504"/>
          </a:xfrm>
        </p:spPr>
        <p:txBody>
          <a:bodyPr>
            <a:normAutofit/>
          </a:bodyPr>
          <a:lstStyle/>
          <a:p>
            <a:pPr marL="0" indent="0">
              <a:buNone/>
            </a:pPr>
            <a:r>
              <a:rPr lang="en-US" dirty="0"/>
              <a:t>The </a:t>
            </a:r>
            <a:r>
              <a:rPr lang="en-US" b="1" dirty="0"/>
              <a:t>Present Perfect Progressive</a:t>
            </a:r>
            <a:r>
              <a:rPr lang="en-US" dirty="0"/>
              <a:t> is used when there is usually a connection with the </a:t>
            </a:r>
            <a:r>
              <a:rPr lang="en-US" b="1" dirty="0"/>
              <a:t>present</a:t>
            </a:r>
            <a:r>
              <a:rPr lang="en-US" dirty="0"/>
              <a:t>.</a:t>
            </a:r>
          </a:p>
          <a:p>
            <a:pPr marL="0" indent="0">
              <a:buNone/>
            </a:pPr>
            <a:r>
              <a:rPr lang="en-US" dirty="0"/>
              <a:t>We use the present perfect progressive to talk about:</a:t>
            </a:r>
          </a:p>
          <a:p>
            <a:r>
              <a:rPr lang="en-US" dirty="0"/>
              <a:t>past action recently stopped</a:t>
            </a:r>
          </a:p>
          <a:p>
            <a:r>
              <a:rPr lang="en-US" dirty="0"/>
              <a:t>past action still continuing</a:t>
            </a:r>
          </a:p>
          <a:p>
            <a:pPr marL="0" indent="0">
              <a:lnSpc>
                <a:spcPct val="120000"/>
              </a:lnSpc>
              <a:spcBef>
                <a:spcPts val="0"/>
              </a:spcBef>
              <a:buNone/>
            </a:pPr>
            <a:endParaRPr lang="en-US" dirty="0"/>
          </a:p>
          <a:p>
            <a:pPr marL="0" indent="0">
              <a:lnSpc>
                <a:spcPct val="120000"/>
              </a:lnSpc>
              <a:spcBef>
                <a:spcPts val="0"/>
              </a:spcBef>
              <a:buNone/>
            </a:pPr>
            <a:r>
              <a:rPr lang="en-US" dirty="0"/>
              <a:t>Action that started in the past and stopped recently. There is usually a </a:t>
            </a:r>
            <a:r>
              <a:rPr lang="en-US" u="dbl" dirty="0"/>
              <a:t>result</a:t>
            </a:r>
            <a:r>
              <a:rPr lang="en-US" dirty="0"/>
              <a:t> </a:t>
            </a:r>
            <a:r>
              <a:rPr lang="en-US" b="1" dirty="0"/>
              <a:t>now</a:t>
            </a:r>
            <a:r>
              <a:rPr lang="en-US" dirty="0"/>
              <a:t>:</a:t>
            </a:r>
          </a:p>
          <a:p>
            <a:pPr marL="0" indent="0">
              <a:lnSpc>
                <a:spcPct val="100000"/>
              </a:lnSpc>
              <a:spcBef>
                <a:spcPts val="0"/>
              </a:spcBef>
              <a:buNone/>
            </a:pPr>
            <a:endParaRPr lang="en-US" sz="1000" dirty="0"/>
          </a:p>
          <a:p>
            <a:pPr>
              <a:spcBef>
                <a:spcPts val="1200"/>
              </a:spcBef>
            </a:pPr>
            <a:r>
              <a:rPr lang="en-US" dirty="0"/>
              <a:t>I'm tired </a:t>
            </a:r>
            <a:r>
              <a:rPr lang="en-US" baseline="30000" dirty="0"/>
              <a:t>[now]</a:t>
            </a:r>
            <a:r>
              <a:rPr lang="en-US" dirty="0"/>
              <a:t> because I</a:t>
            </a:r>
            <a:r>
              <a:rPr lang="en-US" b="1" dirty="0"/>
              <a:t>'ve been running</a:t>
            </a:r>
            <a:r>
              <a:rPr lang="en-US" dirty="0"/>
              <a:t>.</a:t>
            </a:r>
          </a:p>
          <a:p>
            <a:pPr>
              <a:spcBef>
                <a:spcPts val="1200"/>
              </a:spcBef>
            </a:pPr>
            <a:r>
              <a:rPr lang="en-US" dirty="0"/>
              <a:t>Why is the grass wet </a:t>
            </a:r>
            <a:r>
              <a:rPr lang="en-US" baseline="30000" dirty="0"/>
              <a:t>[now]</a:t>
            </a:r>
            <a:r>
              <a:rPr lang="en-US" dirty="0"/>
              <a:t>? </a:t>
            </a:r>
            <a:r>
              <a:rPr lang="en-US" b="1" dirty="0"/>
              <a:t>Has</a:t>
            </a:r>
            <a:r>
              <a:rPr lang="en-US" dirty="0"/>
              <a:t> it </a:t>
            </a:r>
            <a:r>
              <a:rPr lang="en-US" b="1" dirty="0"/>
              <a:t>been raining</a:t>
            </a:r>
            <a:r>
              <a:rPr lang="en-US" dirty="0"/>
              <a:t>?</a:t>
            </a:r>
          </a:p>
          <a:p>
            <a:pPr>
              <a:spcBef>
                <a:spcPts val="1200"/>
              </a:spcBef>
            </a:pPr>
            <a:r>
              <a:rPr lang="en-US" dirty="0"/>
              <a:t>You don't understand </a:t>
            </a:r>
            <a:r>
              <a:rPr lang="en-US" baseline="30000" dirty="0"/>
              <a:t>[now]</a:t>
            </a:r>
            <a:r>
              <a:rPr lang="en-US" dirty="0"/>
              <a:t> because you </a:t>
            </a:r>
            <a:r>
              <a:rPr lang="en-US" b="1" dirty="0"/>
              <a:t>have</a:t>
            </a:r>
            <a:r>
              <a:rPr lang="en-US" dirty="0"/>
              <a:t>n't </a:t>
            </a:r>
            <a:r>
              <a:rPr lang="en-US" b="1" dirty="0"/>
              <a:t>been listening</a:t>
            </a:r>
            <a:r>
              <a:rPr lang="en-US" dirty="0"/>
              <a:t>.</a:t>
            </a:r>
          </a:p>
          <a:p>
            <a:pPr marL="0" indent="0">
              <a:lnSpc>
                <a:spcPct val="120000"/>
              </a:lnSpc>
              <a:spcBef>
                <a:spcPts val="0"/>
              </a:spcBef>
              <a:buNone/>
            </a:pPr>
            <a:endParaRPr lang="en-US" dirty="0"/>
          </a:p>
          <a:p>
            <a:pPr marL="0" indent="0">
              <a:lnSpc>
                <a:spcPct val="120000"/>
              </a:lnSpc>
              <a:spcBef>
                <a:spcPts val="0"/>
              </a:spcBef>
              <a:buNone/>
            </a:pPr>
            <a:endParaRPr lang="en-US" dirty="0"/>
          </a:p>
          <a:p>
            <a:pPr marL="0" indent="0">
              <a:spcBef>
                <a:spcPts val="0"/>
              </a:spcBef>
              <a:buNone/>
            </a:pPr>
            <a:endParaRPr lang="en-US" sz="1100" i="1" dirty="0"/>
          </a:p>
        </p:txBody>
      </p:sp>
    </p:spTree>
    <p:extLst>
      <p:ext uri="{BB962C8B-B14F-4D97-AF65-F5344CB8AC3E}">
        <p14:creationId xmlns:p14="http://schemas.microsoft.com/office/powerpoint/2010/main" val="1306362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Progressive</a:t>
            </a:r>
            <a:endParaRPr lang="it-IT" dirty="0"/>
          </a:p>
        </p:txBody>
      </p:sp>
      <p:sp>
        <p:nvSpPr>
          <p:cNvPr id="3" name="Segnaposto contenuto 2"/>
          <p:cNvSpPr>
            <a:spLocks noGrp="1"/>
          </p:cNvSpPr>
          <p:nvPr>
            <p:ph idx="1"/>
          </p:nvPr>
        </p:nvSpPr>
        <p:spPr>
          <a:xfrm>
            <a:off x="261764" y="1988840"/>
            <a:ext cx="11593288" cy="4608512"/>
          </a:xfrm>
        </p:spPr>
        <p:txBody>
          <a:bodyPr>
            <a:normAutofit/>
          </a:bodyPr>
          <a:lstStyle/>
          <a:p>
            <a:pPr marL="0" indent="0">
              <a:lnSpc>
                <a:spcPct val="120000"/>
              </a:lnSpc>
              <a:spcBef>
                <a:spcPts val="0"/>
              </a:spcBef>
              <a:buNone/>
            </a:pPr>
            <a:r>
              <a:rPr lang="en-US" dirty="0"/>
              <a:t>Action that started in the past and </a:t>
            </a:r>
            <a:r>
              <a:rPr lang="en-US" u="dbl" dirty="0"/>
              <a:t>is continuing</a:t>
            </a:r>
            <a:r>
              <a:rPr lang="en-US" dirty="0"/>
              <a:t> </a:t>
            </a:r>
            <a:r>
              <a:rPr lang="en-US" b="1" dirty="0"/>
              <a:t>now</a:t>
            </a:r>
            <a:r>
              <a:rPr lang="en-US" dirty="0"/>
              <a:t>. This is often used with </a:t>
            </a:r>
            <a:r>
              <a:rPr lang="en-US" b="1" dirty="0"/>
              <a:t>for</a:t>
            </a:r>
            <a:r>
              <a:rPr lang="en-US" dirty="0"/>
              <a:t> or </a:t>
            </a:r>
            <a:r>
              <a:rPr lang="en-US" b="1" dirty="0"/>
              <a:t>since</a:t>
            </a:r>
            <a:r>
              <a:rPr lang="en-US" dirty="0"/>
              <a:t>:</a:t>
            </a:r>
          </a:p>
          <a:p>
            <a:pPr marL="0" indent="0">
              <a:lnSpc>
                <a:spcPct val="100000"/>
              </a:lnSpc>
              <a:spcBef>
                <a:spcPts val="0"/>
              </a:spcBef>
              <a:buNone/>
            </a:pPr>
            <a:endParaRPr lang="en-US" sz="1000" dirty="0"/>
          </a:p>
          <a:p>
            <a:pPr>
              <a:spcBef>
                <a:spcPts val="1200"/>
              </a:spcBef>
            </a:pPr>
            <a:r>
              <a:rPr lang="en-US" dirty="0"/>
              <a:t>I </a:t>
            </a:r>
            <a:r>
              <a:rPr lang="en-US" b="1" dirty="0"/>
              <a:t>have been reading for</a:t>
            </a:r>
            <a:r>
              <a:rPr lang="en-US" dirty="0"/>
              <a:t> 2 hours. (I am still reading now).</a:t>
            </a:r>
          </a:p>
          <a:p>
            <a:pPr>
              <a:spcBef>
                <a:spcPts val="1200"/>
              </a:spcBef>
            </a:pPr>
            <a:r>
              <a:rPr lang="en-US" dirty="0"/>
              <a:t>We</a:t>
            </a:r>
            <a:r>
              <a:rPr lang="en-US" b="1" dirty="0"/>
              <a:t>'ve been studying since</a:t>
            </a:r>
            <a:r>
              <a:rPr lang="en-US" dirty="0"/>
              <a:t> 9 o'clock. (We're still studying now).</a:t>
            </a:r>
          </a:p>
          <a:p>
            <a:pPr>
              <a:spcBef>
                <a:spcPts val="1200"/>
              </a:spcBef>
            </a:pPr>
            <a:r>
              <a:rPr lang="en-US" dirty="0"/>
              <a:t>How long </a:t>
            </a:r>
            <a:r>
              <a:rPr lang="en-US" b="1" dirty="0"/>
              <a:t>have</a:t>
            </a:r>
            <a:r>
              <a:rPr lang="en-US" dirty="0"/>
              <a:t> you </a:t>
            </a:r>
            <a:r>
              <a:rPr lang="en-US" b="1" dirty="0"/>
              <a:t>been learning</a:t>
            </a:r>
            <a:r>
              <a:rPr lang="en-US" dirty="0"/>
              <a:t> English? (You are still learning now).</a:t>
            </a:r>
          </a:p>
          <a:p>
            <a:pPr>
              <a:spcBef>
                <a:spcPts val="1200"/>
              </a:spcBef>
            </a:pPr>
            <a:r>
              <a:rPr lang="en-US" dirty="0"/>
              <a:t>We </a:t>
            </a:r>
            <a:r>
              <a:rPr lang="en-US" b="1" dirty="0"/>
              <a:t>have</a:t>
            </a:r>
            <a:r>
              <a:rPr lang="en-US" dirty="0"/>
              <a:t> not </a:t>
            </a:r>
            <a:r>
              <a:rPr lang="en-US" b="1" dirty="0"/>
              <a:t>been smoking</a:t>
            </a:r>
            <a:r>
              <a:rPr lang="en-US" dirty="0"/>
              <a:t>. (And we are not smoking now).</a:t>
            </a:r>
          </a:p>
          <a:p>
            <a:pPr>
              <a:spcBef>
                <a:spcPts val="1200"/>
              </a:spcBef>
            </a:pPr>
            <a:r>
              <a:rPr lang="en-US" dirty="0"/>
              <a:t>He </a:t>
            </a:r>
            <a:r>
              <a:rPr lang="en-US" b="1" dirty="0"/>
              <a:t>has been waiting </a:t>
            </a:r>
            <a:r>
              <a:rPr lang="en-US" dirty="0"/>
              <a:t>here since 9am. (He’s still waiting).</a:t>
            </a:r>
          </a:p>
          <a:p>
            <a:pPr>
              <a:spcBef>
                <a:spcPts val="1200"/>
              </a:spcBef>
            </a:pPr>
            <a:r>
              <a:rPr lang="en-US" dirty="0"/>
              <a:t>He </a:t>
            </a:r>
            <a:r>
              <a:rPr lang="en-US" b="1" dirty="0"/>
              <a:t>has been working</a:t>
            </a:r>
            <a:r>
              <a:rPr lang="en-US" dirty="0"/>
              <a:t> since he arrived. (He’s still working right now).</a:t>
            </a:r>
          </a:p>
          <a:p>
            <a:pPr>
              <a:spcBef>
                <a:spcPts val="1200"/>
              </a:spcBef>
            </a:pPr>
            <a:r>
              <a:rPr lang="en-US" dirty="0"/>
              <a:t>I’</a:t>
            </a:r>
            <a:r>
              <a:rPr lang="en-US" b="1" dirty="0"/>
              <a:t>ve been living </a:t>
            </a:r>
            <a:r>
              <a:rPr lang="en-US" dirty="0"/>
              <a:t>in New York since my childhood. (I’ve never lived anywhere else, I’m still living here).</a:t>
            </a:r>
          </a:p>
          <a:p>
            <a:pPr marL="0" indent="0" algn="ctr">
              <a:spcBef>
                <a:spcPts val="1200"/>
              </a:spcBef>
              <a:buNone/>
            </a:pPr>
            <a:r>
              <a:rPr lang="en-US" u="sng" spc="300" dirty="0"/>
              <a:t>From </a:t>
            </a:r>
            <a:r>
              <a:rPr lang="en-US" b="1" u="sng" spc="300" dirty="0"/>
              <a:t>that</a:t>
            </a:r>
            <a:r>
              <a:rPr lang="en-US" u="sng" spc="300" dirty="0"/>
              <a:t> time to the present</a:t>
            </a:r>
          </a:p>
        </p:txBody>
      </p:sp>
    </p:spTree>
    <p:extLst>
      <p:ext uri="{BB962C8B-B14F-4D97-AF65-F5344CB8AC3E}">
        <p14:creationId xmlns:p14="http://schemas.microsoft.com/office/powerpoint/2010/main" val="138653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25860" y="404664"/>
            <a:ext cx="10297144" cy="606896"/>
          </a:xfrm>
        </p:spPr>
        <p:txBody>
          <a:bodyPr rtlCol="0">
            <a:noAutofit/>
          </a:bodyPr>
          <a:lstStyle/>
          <a:p>
            <a:r>
              <a:rPr lang="en-US" dirty="0"/>
              <a:t>Present Perfect Simple VS. Present Perfect Progressive</a:t>
            </a:r>
            <a:endParaRPr lang="it-IT" dirty="0"/>
          </a:p>
        </p:txBody>
      </p:sp>
      <p:sp>
        <p:nvSpPr>
          <p:cNvPr id="3" name="Segnaposto contenuto 2"/>
          <p:cNvSpPr>
            <a:spLocks noGrp="1"/>
          </p:cNvSpPr>
          <p:nvPr>
            <p:ph idx="1"/>
          </p:nvPr>
        </p:nvSpPr>
        <p:spPr>
          <a:xfrm>
            <a:off x="261764" y="1988840"/>
            <a:ext cx="11593288" cy="3600400"/>
          </a:xfrm>
        </p:spPr>
        <p:txBody>
          <a:bodyPr>
            <a:normAutofit/>
          </a:bodyPr>
          <a:lstStyle/>
          <a:p>
            <a:pPr marL="0" indent="0">
              <a:buNone/>
            </a:pPr>
            <a:r>
              <a:rPr lang="en-US" b="1" dirty="0"/>
              <a:t>We use both of these tenses for finished and unfinished actions.</a:t>
            </a:r>
            <a:br>
              <a:rPr lang="en-US" dirty="0"/>
            </a:br>
            <a:br>
              <a:rPr lang="en-US" dirty="0"/>
            </a:br>
            <a:r>
              <a:rPr lang="en-US" dirty="0"/>
              <a:t>The </a:t>
            </a:r>
            <a:r>
              <a:rPr lang="en-US" u="sng" dirty="0"/>
              <a:t>present perfect </a:t>
            </a:r>
            <a:r>
              <a:rPr lang="en-US" b="1" u="sng" dirty="0"/>
              <a:t>simple</a:t>
            </a:r>
            <a:r>
              <a:rPr lang="en-US" dirty="0"/>
              <a:t> can be used (often with '</a:t>
            </a:r>
            <a:r>
              <a:rPr lang="en-US" b="1" dirty="0"/>
              <a:t>since</a:t>
            </a:r>
            <a:r>
              <a:rPr lang="en-US" dirty="0"/>
              <a:t>' and '</a:t>
            </a:r>
            <a:r>
              <a:rPr lang="en-US" b="1" dirty="0"/>
              <a:t>for</a:t>
            </a:r>
            <a:r>
              <a:rPr lang="en-US" dirty="0"/>
              <a:t>') to talk about </a:t>
            </a:r>
            <a:r>
              <a:rPr lang="en-US" b="1" dirty="0"/>
              <a:t>unfinished</a:t>
            </a:r>
            <a:r>
              <a:rPr lang="en-US" dirty="0"/>
              <a:t> actions that started in the past and are still true in the present. It's often used with </a:t>
            </a:r>
            <a:r>
              <a:rPr lang="en-US" b="1" u="sng" dirty="0"/>
              <a:t>stative verbs</a:t>
            </a:r>
            <a:r>
              <a:rPr lang="en-US" dirty="0"/>
              <a:t>:</a:t>
            </a:r>
          </a:p>
          <a:p>
            <a:pPr lvl="0"/>
            <a:r>
              <a:rPr lang="en-US" i="1" dirty="0"/>
              <a:t>I've known John for three years.</a:t>
            </a:r>
          </a:p>
          <a:p>
            <a:pPr marL="0" lvl="0" indent="0">
              <a:spcBef>
                <a:spcPts val="0"/>
              </a:spcBef>
              <a:buNone/>
            </a:pPr>
            <a:endParaRPr lang="it-IT" dirty="0"/>
          </a:p>
          <a:p>
            <a:pPr marL="0" indent="0">
              <a:spcBef>
                <a:spcPts val="0"/>
              </a:spcBef>
              <a:buNone/>
            </a:pPr>
            <a:r>
              <a:rPr lang="en-US" dirty="0"/>
              <a:t>The </a:t>
            </a:r>
            <a:r>
              <a:rPr lang="en-US" u="sng" dirty="0"/>
              <a:t>present perfect </a:t>
            </a:r>
            <a:r>
              <a:rPr lang="en-US" b="1" u="sng" dirty="0"/>
              <a:t>progressive</a:t>
            </a:r>
            <a:r>
              <a:rPr lang="en-US" dirty="0"/>
              <a:t> can also be used (often with '</a:t>
            </a:r>
            <a:r>
              <a:rPr lang="en-US" b="1" dirty="0"/>
              <a:t>since</a:t>
            </a:r>
            <a:r>
              <a:rPr lang="en-US" dirty="0"/>
              <a:t>' and '</a:t>
            </a:r>
            <a:r>
              <a:rPr lang="en-US" b="1" dirty="0"/>
              <a:t>for</a:t>
            </a:r>
            <a:r>
              <a:rPr lang="en-US" dirty="0"/>
              <a:t>') to talk about unfinished actions that started in the past and are still true in the present. </a:t>
            </a:r>
          </a:p>
          <a:p>
            <a:pPr marL="0" indent="0">
              <a:spcBef>
                <a:spcPts val="0"/>
              </a:spcBef>
              <a:buNone/>
            </a:pPr>
            <a:r>
              <a:rPr lang="en-US" dirty="0"/>
              <a:t>However, we </a:t>
            </a:r>
            <a:r>
              <a:rPr lang="en-US" b="1" u="sng" dirty="0"/>
              <a:t>don't use</a:t>
            </a:r>
            <a:r>
              <a:rPr lang="en-US" dirty="0"/>
              <a:t> the present perfect progressive with stative verbs:</a:t>
            </a:r>
            <a:endParaRPr lang="it-IT" dirty="0"/>
          </a:p>
          <a:p>
            <a:pPr lvl="0"/>
            <a:r>
              <a:rPr lang="en-US" i="1" dirty="0"/>
              <a:t>She's been living here for three years.</a:t>
            </a:r>
            <a:endParaRPr lang="it-IT" dirty="0"/>
          </a:p>
          <a:p>
            <a:pPr marL="0" indent="0">
              <a:lnSpc>
                <a:spcPct val="120000"/>
              </a:lnSpc>
              <a:spcBef>
                <a:spcPts val="0"/>
              </a:spcBef>
              <a:buNone/>
            </a:pPr>
            <a:endParaRPr lang="en-US" u="sng" spc="300" dirty="0"/>
          </a:p>
        </p:txBody>
      </p:sp>
    </p:spTree>
    <p:extLst>
      <p:ext uri="{BB962C8B-B14F-4D97-AF65-F5344CB8AC3E}">
        <p14:creationId xmlns:p14="http://schemas.microsoft.com/office/powerpoint/2010/main" val="2420570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25860" y="404664"/>
            <a:ext cx="10297144" cy="606896"/>
          </a:xfrm>
        </p:spPr>
        <p:txBody>
          <a:bodyPr rtlCol="0">
            <a:noAutofit/>
          </a:bodyPr>
          <a:lstStyle/>
          <a:p>
            <a:r>
              <a:rPr lang="en-US" dirty="0"/>
              <a:t>Present Perfect Simple VS. Present Perfect Progressive</a:t>
            </a:r>
            <a:endParaRPr lang="it-IT" dirty="0"/>
          </a:p>
        </p:txBody>
      </p:sp>
      <p:sp>
        <p:nvSpPr>
          <p:cNvPr id="3" name="Segnaposto contenuto 2"/>
          <p:cNvSpPr>
            <a:spLocks noGrp="1"/>
          </p:cNvSpPr>
          <p:nvPr>
            <p:ph idx="1"/>
          </p:nvPr>
        </p:nvSpPr>
        <p:spPr>
          <a:xfrm>
            <a:off x="261764" y="1988840"/>
            <a:ext cx="11593288" cy="4608512"/>
          </a:xfrm>
        </p:spPr>
        <p:txBody>
          <a:bodyPr>
            <a:normAutofit/>
          </a:bodyPr>
          <a:lstStyle/>
          <a:p>
            <a:pPr marL="0" indent="0">
              <a:buNone/>
            </a:pPr>
            <a:r>
              <a:rPr lang="en-US" b="1" dirty="0"/>
              <a:t>Sometimes there's really no difference in meaning between the two tenses</a:t>
            </a:r>
            <a:r>
              <a:rPr lang="en-US" dirty="0"/>
              <a:t>. </a:t>
            </a:r>
            <a:endParaRPr lang="it-IT" dirty="0"/>
          </a:p>
          <a:p>
            <a:pPr marL="0" indent="0">
              <a:buNone/>
            </a:pPr>
            <a:r>
              <a:rPr lang="en-US" dirty="0"/>
              <a:t>This is especially the case with verbs such as 'live', 'work' and 'study':</a:t>
            </a:r>
          </a:p>
          <a:p>
            <a:pPr marL="0" indent="0">
              <a:lnSpc>
                <a:spcPct val="120000"/>
              </a:lnSpc>
              <a:spcBef>
                <a:spcPts val="0"/>
              </a:spcBef>
              <a:buNone/>
            </a:pPr>
            <a:endParaRPr lang="it-IT" dirty="0"/>
          </a:p>
          <a:p>
            <a:pPr lvl="0">
              <a:lnSpc>
                <a:spcPct val="120000"/>
              </a:lnSpc>
              <a:spcBef>
                <a:spcPts val="0"/>
              </a:spcBef>
            </a:pPr>
            <a:r>
              <a:rPr lang="en-US" i="1" dirty="0"/>
              <a:t>They've lived in London since 2004.</a:t>
            </a:r>
            <a:endParaRPr lang="it-IT" dirty="0"/>
          </a:p>
          <a:p>
            <a:pPr lvl="0">
              <a:lnSpc>
                <a:spcPct val="120000"/>
              </a:lnSpc>
              <a:spcBef>
                <a:spcPts val="0"/>
              </a:spcBef>
            </a:pPr>
            <a:r>
              <a:rPr lang="en-US" i="1" dirty="0"/>
              <a:t>They've been living in London since 2004.</a:t>
            </a:r>
          </a:p>
          <a:p>
            <a:pPr marL="0" lvl="0" indent="0">
              <a:lnSpc>
                <a:spcPct val="120000"/>
              </a:lnSpc>
              <a:spcBef>
                <a:spcPts val="0"/>
              </a:spcBef>
              <a:buNone/>
            </a:pPr>
            <a:endParaRPr lang="it-IT" dirty="0"/>
          </a:p>
          <a:p>
            <a:pPr lvl="0">
              <a:lnSpc>
                <a:spcPct val="120000"/>
              </a:lnSpc>
              <a:spcBef>
                <a:spcPts val="0"/>
              </a:spcBef>
            </a:pPr>
            <a:r>
              <a:rPr lang="en-US" i="1" dirty="0"/>
              <a:t>I've studied French for ten years.</a:t>
            </a:r>
            <a:endParaRPr lang="it-IT" dirty="0"/>
          </a:p>
          <a:p>
            <a:pPr lvl="0">
              <a:lnSpc>
                <a:spcPct val="120000"/>
              </a:lnSpc>
              <a:spcBef>
                <a:spcPts val="0"/>
              </a:spcBef>
            </a:pPr>
            <a:r>
              <a:rPr lang="en-US" i="1" dirty="0"/>
              <a:t>I've been studying French for ten years.</a:t>
            </a:r>
          </a:p>
          <a:p>
            <a:pPr marL="0" lvl="0" indent="0">
              <a:lnSpc>
                <a:spcPct val="120000"/>
              </a:lnSpc>
              <a:spcBef>
                <a:spcPts val="0"/>
              </a:spcBef>
              <a:buNone/>
            </a:pPr>
            <a:endParaRPr lang="it-IT" dirty="0"/>
          </a:p>
          <a:p>
            <a:pPr lvl="0">
              <a:lnSpc>
                <a:spcPct val="120000"/>
              </a:lnSpc>
              <a:spcBef>
                <a:spcPts val="0"/>
              </a:spcBef>
            </a:pPr>
            <a:r>
              <a:rPr lang="en-US" i="1" dirty="0"/>
              <a:t>He's worked at the company since 2009.</a:t>
            </a:r>
            <a:endParaRPr lang="it-IT" dirty="0"/>
          </a:p>
          <a:p>
            <a:pPr lvl="0">
              <a:lnSpc>
                <a:spcPct val="120000"/>
              </a:lnSpc>
              <a:spcBef>
                <a:spcPts val="0"/>
              </a:spcBef>
            </a:pPr>
            <a:r>
              <a:rPr lang="en-US" i="1" dirty="0"/>
              <a:t>He's been working at our company since 2009.</a:t>
            </a:r>
            <a:endParaRPr lang="it-IT" dirty="0"/>
          </a:p>
        </p:txBody>
      </p:sp>
    </p:spTree>
    <p:extLst>
      <p:ext uri="{BB962C8B-B14F-4D97-AF65-F5344CB8AC3E}">
        <p14:creationId xmlns:p14="http://schemas.microsoft.com/office/powerpoint/2010/main" val="2941250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25860" y="404664"/>
            <a:ext cx="10297144" cy="606896"/>
          </a:xfrm>
        </p:spPr>
        <p:txBody>
          <a:bodyPr rtlCol="0">
            <a:noAutofit/>
          </a:bodyPr>
          <a:lstStyle/>
          <a:p>
            <a:r>
              <a:rPr lang="en-US" dirty="0"/>
              <a:t>Present Perfect Simple VS. Present Perfect Progressive</a:t>
            </a:r>
            <a:endParaRPr lang="it-IT" dirty="0"/>
          </a:p>
        </p:txBody>
      </p:sp>
      <p:sp>
        <p:nvSpPr>
          <p:cNvPr id="3" name="Segnaposto contenuto 2"/>
          <p:cNvSpPr>
            <a:spLocks noGrp="1"/>
          </p:cNvSpPr>
          <p:nvPr>
            <p:ph idx="1"/>
          </p:nvPr>
        </p:nvSpPr>
        <p:spPr>
          <a:xfrm>
            <a:off x="405780" y="1905365"/>
            <a:ext cx="11593288" cy="4403955"/>
          </a:xfrm>
        </p:spPr>
        <p:txBody>
          <a:bodyPr>
            <a:normAutofit/>
          </a:bodyPr>
          <a:lstStyle/>
          <a:p>
            <a:pPr marL="0" indent="0">
              <a:buNone/>
            </a:pPr>
            <a:r>
              <a:rPr lang="en-US" b="1" dirty="0"/>
              <a:t>Sometimes, there is a difference in meaning:</a:t>
            </a:r>
          </a:p>
          <a:p>
            <a:pPr marL="0" indent="0">
              <a:lnSpc>
                <a:spcPct val="120000"/>
              </a:lnSpc>
              <a:spcBef>
                <a:spcPts val="0"/>
              </a:spcBef>
              <a:buNone/>
            </a:pPr>
            <a:endParaRPr lang="en-US" sz="1200" dirty="0"/>
          </a:p>
          <a:p>
            <a:pPr marL="0" indent="0">
              <a:lnSpc>
                <a:spcPct val="120000"/>
              </a:lnSpc>
              <a:spcBef>
                <a:spcPts val="0"/>
              </a:spcBef>
              <a:buNone/>
            </a:pPr>
            <a:r>
              <a:rPr lang="en-US" dirty="0"/>
              <a:t>The </a:t>
            </a:r>
            <a:r>
              <a:rPr lang="en-US" u="sng" dirty="0"/>
              <a:t>present perfect </a:t>
            </a:r>
            <a:r>
              <a:rPr lang="en-US" b="1" u="sng" dirty="0"/>
              <a:t>progressive</a:t>
            </a:r>
            <a:r>
              <a:rPr lang="en-US" dirty="0"/>
              <a:t> can be used to </a:t>
            </a:r>
            <a:r>
              <a:rPr lang="en-US" u="sng" dirty="0"/>
              <a:t>emphasize the length of time that has passed</a:t>
            </a:r>
            <a:r>
              <a:rPr lang="en-US" dirty="0"/>
              <a:t>. </a:t>
            </a:r>
            <a:endParaRPr lang="it-IT" dirty="0"/>
          </a:p>
          <a:p>
            <a:pPr marL="0" indent="0">
              <a:lnSpc>
                <a:spcPct val="120000"/>
              </a:lnSpc>
              <a:spcBef>
                <a:spcPts val="0"/>
              </a:spcBef>
              <a:buNone/>
            </a:pPr>
            <a:r>
              <a:rPr lang="en-US" dirty="0"/>
              <a:t>The </a:t>
            </a:r>
            <a:r>
              <a:rPr lang="en-US" u="sng" dirty="0"/>
              <a:t>present perfect </a:t>
            </a:r>
            <a:r>
              <a:rPr lang="en-US" b="1" u="sng" dirty="0"/>
              <a:t>simple</a:t>
            </a:r>
            <a:r>
              <a:rPr lang="en-US" dirty="0"/>
              <a:t> is generally </a:t>
            </a:r>
            <a:r>
              <a:rPr lang="en-US" u="sng" dirty="0"/>
              <a:t>neutral</a:t>
            </a:r>
            <a:r>
              <a:rPr lang="en-US" dirty="0"/>
              <a:t>:</a:t>
            </a:r>
          </a:p>
          <a:p>
            <a:pPr marL="0" indent="0">
              <a:lnSpc>
                <a:spcPct val="120000"/>
              </a:lnSpc>
              <a:spcBef>
                <a:spcPts val="0"/>
              </a:spcBef>
              <a:buNone/>
            </a:pPr>
            <a:endParaRPr lang="en-US" sz="1000" dirty="0"/>
          </a:p>
          <a:p>
            <a:pPr>
              <a:lnSpc>
                <a:spcPct val="120000"/>
              </a:lnSpc>
              <a:spcBef>
                <a:spcPts val="0"/>
              </a:spcBef>
            </a:pPr>
            <a:r>
              <a:rPr lang="en-US" i="1" dirty="0"/>
              <a:t>They've been waiting for hours! </a:t>
            </a:r>
            <a:r>
              <a:rPr lang="en-US" dirty="0"/>
              <a:t>(This emphasizes the length of time).</a:t>
            </a:r>
            <a:endParaRPr lang="it-IT" dirty="0"/>
          </a:p>
          <a:p>
            <a:pPr fontAlgn="base">
              <a:lnSpc>
                <a:spcPct val="120000"/>
              </a:lnSpc>
              <a:spcBef>
                <a:spcPts val="0"/>
              </a:spcBef>
              <a:spcAft>
                <a:spcPct val="0"/>
              </a:spcAft>
              <a:tabLst>
                <a:tab pos="457200" algn="l"/>
              </a:tabLst>
            </a:pPr>
            <a:r>
              <a:rPr lang="en-US" i="1" dirty="0"/>
              <a:t>They've waited for hours. </a:t>
            </a:r>
            <a:r>
              <a:rPr lang="en-US" dirty="0"/>
              <a:t>(This </a:t>
            </a:r>
            <a:r>
              <a:rPr lang="en-US" b="1" dirty="0"/>
              <a:t>doesn't</a:t>
            </a:r>
            <a:r>
              <a:rPr lang="en-US" dirty="0"/>
              <a:t> emphasize the length of time).</a:t>
            </a:r>
            <a:r>
              <a:rPr lang="en-US" altLang="it-IT" dirty="0"/>
              <a:t> </a:t>
            </a:r>
          </a:p>
          <a:p>
            <a:pPr marL="0" lvl="0" indent="0" eaLnBrk="0" fontAlgn="base" hangingPunct="0">
              <a:lnSpc>
                <a:spcPct val="100000"/>
              </a:lnSpc>
              <a:spcBef>
                <a:spcPct val="0"/>
              </a:spcBef>
              <a:spcAft>
                <a:spcPct val="0"/>
              </a:spcAft>
              <a:buSzTx/>
              <a:buNone/>
              <a:tabLst>
                <a:tab pos="457200" algn="l"/>
              </a:tabLst>
            </a:pPr>
            <a:endParaRPr lang="en-US" altLang="it-IT" sz="1000" dirty="0">
              <a:solidFill>
                <a:srgbClr val="000000"/>
              </a:solidFill>
              <a:ea typeface="Times New Roman" panose="02020603050405020304" pitchFamily="18" charset="0"/>
              <a:cs typeface="Calibri" panose="020F0502020204030204" pitchFamily="34" charset="0"/>
            </a:endParaRPr>
          </a:p>
          <a:p>
            <a:pPr marL="0" lvl="0" indent="0" eaLnBrk="0" fontAlgn="base" hangingPunct="0">
              <a:lnSpc>
                <a:spcPct val="100000"/>
              </a:lnSpc>
              <a:spcBef>
                <a:spcPct val="0"/>
              </a:spcBef>
              <a:spcAft>
                <a:spcPct val="0"/>
              </a:spcAft>
              <a:buSzTx/>
              <a:buNone/>
              <a:tabLst>
                <a:tab pos="457200" algn="l"/>
              </a:tabLst>
            </a:pPr>
            <a:r>
              <a:rPr lang="en-US" altLang="it-IT" dirty="0"/>
              <a:t>On the other hand, the </a:t>
            </a:r>
            <a:r>
              <a:rPr lang="en-US" altLang="it-IT" u="sng" dirty="0"/>
              <a:t>present perfect </a:t>
            </a:r>
            <a:r>
              <a:rPr lang="en-US" altLang="it-IT" b="1" u="sng" dirty="0"/>
              <a:t>simple</a:t>
            </a:r>
            <a:r>
              <a:rPr lang="en-US" altLang="it-IT" dirty="0"/>
              <a:t> is often used when we're talking about </a:t>
            </a:r>
            <a:r>
              <a:rPr lang="en-US" altLang="it-IT" u="sng" dirty="0"/>
              <a:t>how much </a:t>
            </a:r>
            <a:r>
              <a:rPr lang="en-US" altLang="it-IT" dirty="0"/>
              <a:t>or </a:t>
            </a:r>
            <a:r>
              <a:rPr lang="en-US" altLang="it-IT" u="sng" dirty="0"/>
              <a:t>how many</a:t>
            </a:r>
            <a:r>
              <a:rPr lang="en-US" altLang="it-IT" dirty="0"/>
              <a:t>. This isn't possible with the </a:t>
            </a:r>
            <a:r>
              <a:rPr lang="en-US" altLang="it-IT" u="sng" dirty="0"/>
              <a:t>present perfect </a:t>
            </a:r>
            <a:r>
              <a:rPr lang="en-US" altLang="it-IT" b="1" u="sng" dirty="0"/>
              <a:t>progressive</a:t>
            </a:r>
            <a:r>
              <a:rPr lang="en-US" altLang="it-IT" dirty="0"/>
              <a:t>:</a:t>
            </a:r>
          </a:p>
          <a:p>
            <a:pPr marL="0" lvl="0" indent="0" eaLnBrk="0" fontAlgn="base" hangingPunct="0">
              <a:lnSpc>
                <a:spcPct val="100000"/>
              </a:lnSpc>
              <a:spcBef>
                <a:spcPct val="0"/>
              </a:spcBef>
              <a:spcAft>
                <a:spcPct val="0"/>
              </a:spcAft>
              <a:buSzTx/>
              <a:buNone/>
              <a:tabLst>
                <a:tab pos="457200" algn="l"/>
              </a:tabLst>
            </a:pPr>
            <a:endParaRPr lang="it-IT" altLang="it-IT" sz="1000" dirty="0"/>
          </a:p>
          <a:p>
            <a:pPr lvl="0" fontAlgn="base">
              <a:lnSpc>
                <a:spcPct val="120000"/>
              </a:lnSpc>
              <a:spcBef>
                <a:spcPts val="0"/>
              </a:spcBef>
              <a:spcAft>
                <a:spcPct val="0"/>
              </a:spcAft>
              <a:tabLst>
                <a:tab pos="457200" algn="l"/>
              </a:tabLst>
            </a:pPr>
            <a:r>
              <a:rPr lang="en-US" altLang="it-IT" i="1" dirty="0"/>
              <a:t>She has drunk three cups of coffee this morning.</a:t>
            </a:r>
            <a:endParaRPr lang="it-IT" altLang="it-IT" i="1" dirty="0"/>
          </a:p>
          <a:p>
            <a:pPr lvl="0" fontAlgn="base">
              <a:lnSpc>
                <a:spcPct val="120000"/>
              </a:lnSpc>
              <a:spcBef>
                <a:spcPts val="0"/>
              </a:spcBef>
              <a:spcAft>
                <a:spcPct val="0"/>
              </a:spcAft>
              <a:tabLst>
                <a:tab pos="457200" algn="l"/>
              </a:tabLst>
            </a:pPr>
            <a:r>
              <a:rPr lang="en-US" altLang="it-IT" i="1" dirty="0"/>
              <a:t>She has drunk at least a liter of coffee today.</a:t>
            </a:r>
          </a:p>
          <a:p>
            <a:pPr marL="0" lvl="0" indent="0" eaLnBrk="0" fontAlgn="base" hangingPunct="0">
              <a:lnSpc>
                <a:spcPct val="100000"/>
              </a:lnSpc>
              <a:spcBef>
                <a:spcPct val="0"/>
              </a:spcBef>
              <a:spcAft>
                <a:spcPct val="0"/>
              </a:spcAft>
              <a:buSzTx/>
              <a:buNone/>
              <a:tabLst>
                <a:tab pos="457200" algn="l"/>
              </a:tabLst>
            </a:pPr>
            <a:r>
              <a:rPr lang="en-US" altLang="it-IT" dirty="0"/>
              <a:t>(NOT: </a:t>
            </a:r>
            <a:r>
              <a:rPr lang="en-US" altLang="it-IT" strike="sngStrike" dirty="0"/>
              <a:t>She has been drinking three cups of coffee this morning</a:t>
            </a:r>
            <a:r>
              <a:rPr lang="en-US" altLang="it-IT" dirty="0"/>
              <a:t>).</a:t>
            </a:r>
            <a:endParaRPr lang="it-IT" dirty="0"/>
          </a:p>
          <a:p>
            <a:pPr marL="0" lvl="0" indent="0">
              <a:lnSpc>
                <a:spcPct val="120000"/>
              </a:lnSpc>
              <a:spcBef>
                <a:spcPts val="0"/>
              </a:spcBef>
              <a:buNone/>
            </a:pPr>
            <a:endParaRPr lang="en-US" i="1" dirty="0"/>
          </a:p>
        </p:txBody>
      </p:sp>
      <p:sp>
        <p:nvSpPr>
          <p:cNvPr id="4" name="Rectangle 1"/>
          <p:cNvSpPr>
            <a:spLocks noChangeArrowheads="1"/>
          </p:cNvSpPr>
          <p:nvPr/>
        </p:nvSpPr>
        <p:spPr bwMode="auto">
          <a:xfrm>
            <a:off x="117748" y="2045404"/>
            <a:ext cx="210314"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it-IT" altLang="it-IT" sz="700" b="0" i="0" u="none" strike="noStrike" cap="none" normalizeH="0" baseline="0" dirty="0">
                <a:ln>
                  <a:noFill/>
                </a:ln>
                <a:solidFill>
                  <a:schemeClr val="tx1"/>
                </a:solidFill>
                <a:effectLst/>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52649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25860" y="404664"/>
            <a:ext cx="10297144" cy="606896"/>
          </a:xfrm>
        </p:spPr>
        <p:txBody>
          <a:bodyPr rtlCol="0">
            <a:noAutofit/>
          </a:bodyPr>
          <a:lstStyle/>
          <a:p>
            <a:r>
              <a:rPr lang="en-US" dirty="0"/>
              <a:t>Present Perfect Simple VS. Present Perfect Progressive</a:t>
            </a:r>
            <a:endParaRPr lang="it-IT" dirty="0"/>
          </a:p>
        </p:txBody>
      </p:sp>
      <p:sp>
        <p:nvSpPr>
          <p:cNvPr id="3" name="Segnaposto contenuto 2"/>
          <p:cNvSpPr>
            <a:spLocks noGrp="1"/>
          </p:cNvSpPr>
          <p:nvPr>
            <p:ph idx="1"/>
          </p:nvPr>
        </p:nvSpPr>
        <p:spPr>
          <a:xfrm>
            <a:off x="405780" y="1844824"/>
            <a:ext cx="11593288" cy="4608512"/>
          </a:xfrm>
        </p:spPr>
        <p:txBody>
          <a:bodyPr>
            <a:normAutofit/>
          </a:bodyPr>
          <a:lstStyle/>
          <a:p>
            <a:pPr marL="0" indent="0">
              <a:lnSpc>
                <a:spcPct val="120000"/>
              </a:lnSpc>
              <a:spcBef>
                <a:spcPts val="0"/>
              </a:spcBef>
              <a:buNone/>
            </a:pPr>
            <a:r>
              <a:rPr lang="en-US" sz="2100" dirty="0"/>
              <a:t>The </a:t>
            </a:r>
            <a:r>
              <a:rPr lang="en-US" sz="2100" u="sng" dirty="0"/>
              <a:t>present perfect </a:t>
            </a:r>
            <a:r>
              <a:rPr lang="en-US" sz="2100" b="1" u="sng" dirty="0"/>
              <a:t>progressive</a:t>
            </a:r>
            <a:r>
              <a:rPr lang="en-US" sz="2100" dirty="0"/>
              <a:t> often focuses </a:t>
            </a:r>
            <a:r>
              <a:rPr lang="en-US" sz="2100" b="1" dirty="0"/>
              <a:t>on the action itself</a:t>
            </a:r>
            <a:r>
              <a:rPr lang="en-US" sz="2100" dirty="0"/>
              <a:t>, while the </a:t>
            </a:r>
            <a:r>
              <a:rPr lang="en-US" sz="2100" u="sng" dirty="0"/>
              <a:t>present perfect </a:t>
            </a:r>
            <a:r>
              <a:rPr lang="en-US" sz="2100" b="1" u="sng" dirty="0"/>
              <a:t>simple</a:t>
            </a:r>
            <a:r>
              <a:rPr lang="en-US" sz="2100" dirty="0"/>
              <a:t> focuses </a:t>
            </a:r>
            <a:r>
              <a:rPr lang="en-US" sz="2100" b="1" dirty="0"/>
              <a:t>on the fact that the action is completed</a:t>
            </a:r>
            <a:r>
              <a:rPr lang="en-US" sz="2100" dirty="0"/>
              <a:t>:</a:t>
            </a:r>
          </a:p>
          <a:p>
            <a:pPr marL="0" indent="0">
              <a:lnSpc>
                <a:spcPct val="120000"/>
              </a:lnSpc>
              <a:spcBef>
                <a:spcPts val="0"/>
              </a:spcBef>
              <a:buNone/>
            </a:pPr>
            <a:endParaRPr lang="it-IT" sz="1000" dirty="0"/>
          </a:p>
          <a:p>
            <a:pPr lvl="0">
              <a:lnSpc>
                <a:spcPct val="120000"/>
              </a:lnSpc>
              <a:spcBef>
                <a:spcPts val="0"/>
              </a:spcBef>
            </a:pPr>
            <a:r>
              <a:rPr lang="en-US" i="1" dirty="0"/>
              <a:t>I've been reading the book you recommended. </a:t>
            </a:r>
            <a:r>
              <a:rPr lang="en-US" dirty="0"/>
              <a:t>(I'm enjoying it, but I'm not finished).</a:t>
            </a:r>
            <a:endParaRPr lang="it-IT" dirty="0"/>
          </a:p>
          <a:p>
            <a:pPr lvl="0">
              <a:lnSpc>
                <a:spcPct val="120000"/>
              </a:lnSpc>
              <a:spcBef>
                <a:spcPts val="0"/>
              </a:spcBef>
            </a:pPr>
            <a:r>
              <a:rPr lang="en-US" i="1" dirty="0"/>
              <a:t>I've read the book you recommended. </a:t>
            </a:r>
            <a:r>
              <a:rPr lang="en-US" dirty="0"/>
              <a:t>(I've finished it, so we can talk about it).</a:t>
            </a:r>
            <a:endParaRPr lang="it-IT" dirty="0"/>
          </a:p>
          <a:p>
            <a:pPr marL="0" indent="0">
              <a:lnSpc>
                <a:spcPct val="100000"/>
              </a:lnSpc>
              <a:spcBef>
                <a:spcPts val="0"/>
              </a:spcBef>
              <a:buNone/>
            </a:pPr>
            <a:endParaRPr lang="en-US" sz="1900" dirty="0"/>
          </a:p>
          <a:p>
            <a:pPr marL="0" indent="0">
              <a:lnSpc>
                <a:spcPct val="120000"/>
              </a:lnSpc>
              <a:spcBef>
                <a:spcPts val="0"/>
              </a:spcBef>
              <a:buNone/>
            </a:pPr>
            <a:r>
              <a:rPr lang="en-US" sz="2100" dirty="0"/>
              <a:t>This difference is often used to talk about different kinds of results in the present. </a:t>
            </a:r>
            <a:r>
              <a:rPr lang="en-US" sz="2100" u="sng" dirty="0"/>
              <a:t>The present perfect </a:t>
            </a:r>
            <a:r>
              <a:rPr lang="en-US" sz="2100" b="1" u="sng" dirty="0"/>
              <a:t>simple</a:t>
            </a:r>
            <a:r>
              <a:rPr lang="en-US" sz="2100" u="sng" dirty="0"/>
              <a:t> is used when the action is finished</a:t>
            </a:r>
            <a:r>
              <a:rPr lang="en-US" sz="2100" dirty="0"/>
              <a:t>, and </a:t>
            </a:r>
            <a:r>
              <a:rPr lang="en-US" sz="2100" b="1" dirty="0"/>
              <a:t>the result comes from the action being finished</a:t>
            </a:r>
            <a:r>
              <a:rPr lang="en-US" sz="2100" dirty="0"/>
              <a:t>:</a:t>
            </a:r>
          </a:p>
          <a:p>
            <a:pPr marL="0" indent="0">
              <a:lnSpc>
                <a:spcPct val="130000"/>
              </a:lnSpc>
              <a:spcBef>
                <a:spcPts val="0"/>
              </a:spcBef>
              <a:buNone/>
            </a:pPr>
            <a:endParaRPr lang="it-IT" sz="1000" dirty="0"/>
          </a:p>
          <a:p>
            <a:pPr>
              <a:lnSpc>
                <a:spcPct val="120000"/>
              </a:lnSpc>
              <a:spcBef>
                <a:spcPts val="0"/>
              </a:spcBef>
            </a:pPr>
            <a:r>
              <a:rPr lang="en-US" i="1" dirty="0"/>
              <a:t>I've eaten dinner, so let's go out.</a:t>
            </a:r>
            <a:endParaRPr lang="it-IT" i="1" dirty="0"/>
          </a:p>
          <a:p>
            <a:pPr>
              <a:lnSpc>
                <a:spcPct val="120000"/>
              </a:lnSpc>
              <a:spcBef>
                <a:spcPts val="0"/>
              </a:spcBef>
            </a:pPr>
            <a:r>
              <a:rPr lang="en-US" i="1" dirty="0"/>
              <a:t>She's done all her homework, so she can relax this evening.</a:t>
            </a:r>
            <a:endParaRPr lang="it-IT" i="1" dirty="0"/>
          </a:p>
          <a:p>
            <a:pPr lvl="0">
              <a:lnSpc>
                <a:spcPct val="120000"/>
              </a:lnSpc>
              <a:spcBef>
                <a:spcPts val="0"/>
              </a:spcBef>
            </a:pPr>
            <a:r>
              <a:rPr lang="en-US" i="1" dirty="0"/>
              <a:t>I've made a cake. Would you like some?</a:t>
            </a:r>
            <a:endParaRPr lang="it-IT" i="1" dirty="0"/>
          </a:p>
          <a:p>
            <a:pPr marL="0" indent="0">
              <a:lnSpc>
                <a:spcPct val="140000"/>
              </a:lnSpc>
              <a:spcBef>
                <a:spcPts val="0"/>
              </a:spcBef>
              <a:buNone/>
            </a:pPr>
            <a:endParaRPr lang="en-US" sz="1100" dirty="0"/>
          </a:p>
        </p:txBody>
      </p:sp>
      <p:sp>
        <p:nvSpPr>
          <p:cNvPr id="4" name="Rectangle 1"/>
          <p:cNvSpPr>
            <a:spLocks noChangeArrowheads="1"/>
          </p:cNvSpPr>
          <p:nvPr/>
        </p:nvSpPr>
        <p:spPr bwMode="auto">
          <a:xfrm>
            <a:off x="117748" y="2045404"/>
            <a:ext cx="210314"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it-IT" altLang="it-IT" sz="700" b="0" i="0" u="none" strike="noStrike" cap="none" normalizeH="0" baseline="0" dirty="0">
                <a:ln>
                  <a:noFill/>
                </a:ln>
                <a:solidFill>
                  <a:schemeClr val="tx1"/>
                </a:solidFill>
                <a:effectLst/>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5820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25860" y="404664"/>
            <a:ext cx="10297144" cy="606896"/>
          </a:xfrm>
        </p:spPr>
        <p:txBody>
          <a:bodyPr rtlCol="0">
            <a:noAutofit/>
          </a:bodyPr>
          <a:lstStyle/>
          <a:p>
            <a:r>
              <a:rPr lang="en-US" dirty="0"/>
              <a:t>Present Perfect Simple VS. Present Perfect Progressive</a:t>
            </a:r>
            <a:endParaRPr lang="it-IT" dirty="0"/>
          </a:p>
        </p:txBody>
      </p:sp>
      <p:sp>
        <p:nvSpPr>
          <p:cNvPr id="3" name="Segnaposto contenuto 2"/>
          <p:cNvSpPr>
            <a:spLocks noGrp="1"/>
          </p:cNvSpPr>
          <p:nvPr>
            <p:ph idx="1"/>
          </p:nvPr>
        </p:nvSpPr>
        <p:spPr>
          <a:xfrm>
            <a:off x="405780" y="1700808"/>
            <a:ext cx="11593288" cy="4824536"/>
          </a:xfrm>
        </p:spPr>
        <p:txBody>
          <a:bodyPr>
            <a:normAutofit/>
          </a:bodyPr>
          <a:lstStyle/>
          <a:p>
            <a:pPr marL="0" indent="0">
              <a:lnSpc>
                <a:spcPct val="140000"/>
              </a:lnSpc>
              <a:spcBef>
                <a:spcPts val="0"/>
              </a:spcBef>
              <a:buNone/>
            </a:pPr>
            <a:endParaRPr lang="en-US" sz="1100" dirty="0"/>
          </a:p>
          <a:p>
            <a:pPr marL="0" indent="0">
              <a:lnSpc>
                <a:spcPct val="120000"/>
              </a:lnSpc>
              <a:spcBef>
                <a:spcPts val="0"/>
              </a:spcBef>
              <a:buNone/>
            </a:pPr>
            <a:r>
              <a:rPr lang="en-US" sz="2100" dirty="0"/>
              <a:t>The </a:t>
            </a:r>
            <a:r>
              <a:rPr lang="en-US" sz="2100" u="sng" dirty="0"/>
              <a:t>present perfect </a:t>
            </a:r>
            <a:r>
              <a:rPr lang="en-US" sz="2100" b="1" u="sng" dirty="0"/>
              <a:t>progressive</a:t>
            </a:r>
            <a:r>
              <a:rPr lang="en-US" sz="2100" dirty="0"/>
              <a:t> is used </a:t>
            </a:r>
            <a:r>
              <a:rPr lang="en-US" sz="2100" b="1" dirty="0"/>
              <a:t>when the result comes from the action itself</a:t>
            </a:r>
            <a:r>
              <a:rPr lang="en-US" sz="2100" dirty="0"/>
              <a:t>. </a:t>
            </a:r>
            <a:r>
              <a:rPr lang="it-IT" sz="2100" dirty="0"/>
              <a:t> </a:t>
            </a:r>
          </a:p>
          <a:p>
            <a:pPr marL="0" indent="0">
              <a:lnSpc>
                <a:spcPct val="120000"/>
              </a:lnSpc>
              <a:spcBef>
                <a:spcPts val="0"/>
              </a:spcBef>
              <a:buNone/>
            </a:pPr>
            <a:r>
              <a:rPr lang="en-US" sz="2100" u="sng" dirty="0"/>
              <a:t>It doesn't matter if the whole action is finished or not</a:t>
            </a:r>
            <a:r>
              <a:rPr lang="en-US" sz="2100" dirty="0"/>
              <a:t>. The result is often something we can see, hear, smell, or feel:</a:t>
            </a:r>
          </a:p>
          <a:p>
            <a:pPr marL="0" indent="0">
              <a:lnSpc>
                <a:spcPct val="140000"/>
              </a:lnSpc>
              <a:spcBef>
                <a:spcPts val="0"/>
              </a:spcBef>
              <a:buNone/>
            </a:pPr>
            <a:endParaRPr lang="it-IT" sz="1000" dirty="0"/>
          </a:p>
          <a:p>
            <a:pPr lvl="0">
              <a:lnSpc>
                <a:spcPct val="120000"/>
              </a:lnSpc>
              <a:spcBef>
                <a:spcPts val="0"/>
              </a:spcBef>
            </a:pPr>
            <a:r>
              <a:rPr lang="en-US" i="1" dirty="0"/>
              <a:t>I've been eating dinner, so there are plates all over the table.</a:t>
            </a:r>
            <a:endParaRPr lang="it-IT" i="1" dirty="0"/>
          </a:p>
          <a:p>
            <a:pPr lvl="0">
              <a:lnSpc>
                <a:spcPct val="120000"/>
              </a:lnSpc>
              <a:spcBef>
                <a:spcPts val="0"/>
              </a:spcBef>
            </a:pPr>
            <a:r>
              <a:rPr lang="en-US" i="1" dirty="0"/>
              <a:t>She's been doing her homework, so she's tired.</a:t>
            </a:r>
            <a:endParaRPr lang="it-IT" i="1" dirty="0"/>
          </a:p>
          <a:p>
            <a:pPr lvl="0">
              <a:lnSpc>
                <a:spcPct val="120000"/>
              </a:lnSpc>
              <a:spcBef>
                <a:spcPts val="0"/>
              </a:spcBef>
            </a:pPr>
            <a:r>
              <a:rPr lang="en-US" i="1" dirty="0"/>
              <a:t>I've been making a cake, that's why the kitchen is such a mess.</a:t>
            </a:r>
            <a:endParaRPr lang="it-IT" i="1" dirty="0"/>
          </a:p>
          <a:p>
            <a:pPr marL="0" indent="0">
              <a:lnSpc>
                <a:spcPct val="140000"/>
              </a:lnSpc>
              <a:spcBef>
                <a:spcPts val="0"/>
              </a:spcBef>
              <a:buNone/>
            </a:pPr>
            <a:endParaRPr lang="en-US" sz="1200" dirty="0"/>
          </a:p>
          <a:p>
            <a:pPr marL="0" indent="0">
              <a:lnSpc>
                <a:spcPct val="120000"/>
              </a:lnSpc>
              <a:spcBef>
                <a:spcPts val="0"/>
              </a:spcBef>
              <a:buNone/>
            </a:pPr>
            <a:r>
              <a:rPr lang="en-US" sz="2100" dirty="0"/>
              <a:t>Finally, the </a:t>
            </a:r>
            <a:r>
              <a:rPr lang="en-US" sz="2100" u="sng" dirty="0"/>
              <a:t>present perfect </a:t>
            </a:r>
            <a:r>
              <a:rPr lang="en-US" sz="2100" b="1" u="sng" dirty="0"/>
              <a:t>progressive</a:t>
            </a:r>
            <a:r>
              <a:rPr lang="en-US" sz="2100" dirty="0"/>
              <a:t> can be used to </a:t>
            </a:r>
            <a:r>
              <a:rPr lang="en-US" sz="2100" b="1" dirty="0"/>
              <a:t>emphasize</a:t>
            </a:r>
            <a:r>
              <a:rPr lang="en-US" sz="2100" dirty="0"/>
              <a:t> that something is </a:t>
            </a:r>
            <a:r>
              <a:rPr lang="en-US" sz="2100" u="sng" dirty="0"/>
              <a:t>temporary</a:t>
            </a:r>
            <a:r>
              <a:rPr lang="en-US" sz="2100" dirty="0"/>
              <a:t>:</a:t>
            </a:r>
          </a:p>
          <a:p>
            <a:pPr marL="0" indent="0">
              <a:lnSpc>
                <a:spcPct val="140000"/>
              </a:lnSpc>
              <a:spcBef>
                <a:spcPts val="0"/>
              </a:spcBef>
              <a:buNone/>
            </a:pPr>
            <a:endParaRPr lang="it-IT" sz="1100" dirty="0"/>
          </a:p>
          <a:p>
            <a:pPr>
              <a:lnSpc>
                <a:spcPct val="120000"/>
              </a:lnSpc>
              <a:spcBef>
                <a:spcPts val="0"/>
              </a:spcBef>
            </a:pPr>
            <a:r>
              <a:rPr lang="en-US" i="1" dirty="0"/>
              <a:t>She's been running a lot recently. </a:t>
            </a:r>
            <a:r>
              <a:rPr lang="en-US" dirty="0"/>
              <a:t>(She doesn't usually do this).</a:t>
            </a:r>
            <a:endParaRPr lang="it-IT" dirty="0"/>
          </a:p>
          <a:p>
            <a:pPr>
              <a:lnSpc>
                <a:spcPct val="120000"/>
              </a:lnSpc>
              <a:spcBef>
                <a:spcPts val="0"/>
              </a:spcBef>
            </a:pPr>
            <a:r>
              <a:rPr lang="en-US" i="1" dirty="0"/>
              <a:t>Usually I study at home, but I've been studying in the library for the past few weeks.</a:t>
            </a:r>
            <a:endParaRPr lang="it-IT" i="1" dirty="0"/>
          </a:p>
        </p:txBody>
      </p:sp>
      <p:sp>
        <p:nvSpPr>
          <p:cNvPr id="4" name="Rectangle 1"/>
          <p:cNvSpPr>
            <a:spLocks noChangeArrowheads="1"/>
          </p:cNvSpPr>
          <p:nvPr/>
        </p:nvSpPr>
        <p:spPr bwMode="auto">
          <a:xfrm>
            <a:off x="117748" y="2045404"/>
            <a:ext cx="210314"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it-IT" altLang="it-IT" sz="700" b="0" i="0" u="none" strike="noStrike" cap="none" normalizeH="0" baseline="0" dirty="0">
                <a:ln>
                  <a:noFill/>
                </a:ln>
                <a:solidFill>
                  <a:schemeClr val="tx1"/>
                </a:solidFill>
                <a:effectLst/>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5083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Exercises</a:t>
            </a:r>
            <a:endParaRPr lang="it-IT" dirty="0"/>
          </a:p>
        </p:txBody>
      </p:sp>
      <p:sp>
        <p:nvSpPr>
          <p:cNvPr id="3" name="Segnaposto contenuto 2"/>
          <p:cNvSpPr>
            <a:spLocks noGrp="1"/>
          </p:cNvSpPr>
          <p:nvPr>
            <p:ph idx="1"/>
          </p:nvPr>
        </p:nvSpPr>
        <p:spPr>
          <a:xfrm>
            <a:off x="261764" y="1700808"/>
            <a:ext cx="11593288" cy="4896544"/>
          </a:xfrm>
        </p:spPr>
        <p:txBody>
          <a:bodyPr>
            <a:normAutofit fontScale="85000" lnSpcReduction="20000"/>
          </a:bodyPr>
          <a:lstStyle/>
          <a:p>
            <a:pPr marL="0" indent="0" fontAlgn="base">
              <a:lnSpc>
                <a:spcPct val="140000"/>
              </a:lnSpc>
              <a:spcBef>
                <a:spcPts val="0"/>
              </a:spcBef>
              <a:buNone/>
            </a:pPr>
            <a:r>
              <a:rPr lang="en-US" sz="2100" dirty="0"/>
              <a:t>Complete the sentences below by putting the verb in brackets into the </a:t>
            </a:r>
            <a:r>
              <a:rPr lang="en-US" sz="2100" b="1" dirty="0"/>
              <a:t>present perfect simple</a:t>
            </a:r>
            <a:r>
              <a:rPr lang="en-US" sz="2100" dirty="0"/>
              <a:t> or </a:t>
            </a:r>
            <a:r>
              <a:rPr lang="en-US" sz="2100" b="1" dirty="0"/>
              <a:t>present perfect</a:t>
            </a:r>
            <a:r>
              <a:rPr lang="it-IT" sz="2100" b="1" dirty="0"/>
              <a:t> progressive</a:t>
            </a:r>
            <a:r>
              <a:rPr lang="it-IT" sz="2100" dirty="0"/>
              <a:t>.</a:t>
            </a:r>
          </a:p>
          <a:p>
            <a:pPr marL="0" indent="0" fontAlgn="base">
              <a:buNone/>
            </a:pPr>
            <a:r>
              <a:rPr lang="en-US" b="1" dirty="0"/>
              <a:t>1. </a:t>
            </a:r>
            <a:r>
              <a:rPr lang="en-US" dirty="0"/>
              <a:t>The company is huge. It (create) _____________ a thousand new jobs since the beginning of last year. </a:t>
            </a:r>
            <a:endParaRPr lang="it-IT" dirty="0"/>
          </a:p>
          <a:p>
            <a:pPr marL="0" indent="0" fontAlgn="base">
              <a:buNone/>
            </a:pPr>
            <a:r>
              <a:rPr lang="en-US" b="1" dirty="0"/>
              <a:t>2. </a:t>
            </a:r>
            <a:r>
              <a:rPr lang="en-US" dirty="0"/>
              <a:t>We (produce) _____________ this product since the beginning of the year. </a:t>
            </a:r>
            <a:endParaRPr lang="it-IT" dirty="0"/>
          </a:p>
          <a:p>
            <a:pPr marL="0" indent="0" fontAlgn="base">
              <a:buNone/>
            </a:pPr>
            <a:r>
              <a:rPr lang="en-US" b="1" dirty="0"/>
              <a:t>3. </a:t>
            </a:r>
            <a:r>
              <a:rPr lang="en-US" dirty="0"/>
              <a:t>I (have) _______________ this car for twenty years and it's as reliable as ever. </a:t>
            </a:r>
            <a:endParaRPr lang="it-IT" dirty="0"/>
          </a:p>
          <a:p>
            <a:pPr marL="0" indent="0" fontAlgn="base">
              <a:buNone/>
            </a:pPr>
            <a:r>
              <a:rPr lang="en-US" b="1" dirty="0"/>
              <a:t>4. </a:t>
            </a:r>
            <a:r>
              <a:rPr lang="en-US" dirty="0"/>
              <a:t>I'm afraid the company is going bankrupt. It (have) ______________ big problems lately. </a:t>
            </a:r>
            <a:endParaRPr lang="it-IT" dirty="0"/>
          </a:p>
          <a:p>
            <a:pPr marL="0" indent="0" fontAlgn="base">
              <a:buNone/>
            </a:pPr>
            <a:r>
              <a:rPr lang="en-US" b="1" dirty="0"/>
              <a:t>5. </a:t>
            </a:r>
            <a:r>
              <a:rPr lang="en-US" dirty="0"/>
              <a:t>So, what (you/do) _______________ since I last saw you? What's new? </a:t>
            </a:r>
            <a:endParaRPr lang="it-IT" dirty="0"/>
          </a:p>
          <a:p>
            <a:pPr marL="0" indent="0" fontAlgn="base">
              <a:buNone/>
            </a:pPr>
            <a:r>
              <a:rPr lang="en-US" b="1" dirty="0"/>
              <a:t>6. </a:t>
            </a:r>
            <a:r>
              <a:rPr lang="en-US" dirty="0"/>
              <a:t>How many of these questions (you/manage) ________________ to get right so far? </a:t>
            </a:r>
            <a:endParaRPr lang="it-IT" dirty="0"/>
          </a:p>
          <a:p>
            <a:pPr marL="0" indent="0" fontAlgn="base">
              <a:buNone/>
            </a:pPr>
            <a:r>
              <a:rPr lang="en-US" b="1" dirty="0"/>
              <a:t>7. </a:t>
            </a:r>
            <a:r>
              <a:rPr lang="en-US" dirty="0"/>
              <a:t>I'm a bit worried about Malcolm. He (act) _______________ very strange lately. </a:t>
            </a:r>
            <a:endParaRPr lang="it-IT" dirty="0"/>
          </a:p>
          <a:p>
            <a:pPr marL="0" indent="0" fontAlgn="base">
              <a:buNone/>
            </a:pPr>
            <a:r>
              <a:rPr lang="en-US" b="1" dirty="0"/>
              <a:t>8. </a:t>
            </a:r>
            <a:r>
              <a:rPr lang="en-US" dirty="0"/>
              <a:t>He's an awful driver. He (have) __________________ four accidents in the last three months. </a:t>
            </a:r>
            <a:endParaRPr lang="it-IT" dirty="0"/>
          </a:p>
          <a:p>
            <a:pPr marL="0" indent="0" fontAlgn="base">
              <a:buNone/>
            </a:pPr>
            <a:r>
              <a:rPr lang="en-US" b="1" dirty="0"/>
              <a:t>9. </a:t>
            </a:r>
            <a:r>
              <a:rPr lang="en-US" dirty="0"/>
              <a:t>(you/send) _________________ us the new price list of your products yet? We need it as soon as possible. </a:t>
            </a:r>
            <a:endParaRPr lang="it-IT" dirty="0"/>
          </a:p>
          <a:p>
            <a:pPr marL="0" indent="0" fontAlgn="base">
              <a:buNone/>
            </a:pPr>
            <a:r>
              <a:rPr lang="en-US" b="1" dirty="0"/>
              <a:t>10. </a:t>
            </a:r>
            <a:r>
              <a:rPr lang="en-US" dirty="0"/>
              <a:t>I (try) ________________ to repair the lock on our door for the last four hours without any success. </a:t>
            </a:r>
            <a:endParaRPr lang="it-IT" dirty="0"/>
          </a:p>
          <a:p>
            <a:pPr marL="0" indent="0">
              <a:lnSpc>
                <a:spcPct val="120000"/>
              </a:lnSpc>
              <a:spcBef>
                <a:spcPts val="0"/>
              </a:spcBef>
              <a:buNone/>
            </a:pPr>
            <a:endParaRPr lang="en-US" u="sng" spc="300" dirty="0"/>
          </a:p>
        </p:txBody>
      </p:sp>
    </p:spTree>
    <p:extLst>
      <p:ext uri="{BB962C8B-B14F-4D97-AF65-F5344CB8AC3E}">
        <p14:creationId xmlns:p14="http://schemas.microsoft.com/office/powerpoint/2010/main" val="1922884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Exercises</a:t>
            </a:r>
            <a:endParaRPr lang="it-IT" dirty="0"/>
          </a:p>
        </p:txBody>
      </p:sp>
      <p:sp>
        <p:nvSpPr>
          <p:cNvPr id="3" name="Segnaposto contenuto 2"/>
          <p:cNvSpPr>
            <a:spLocks noGrp="1"/>
          </p:cNvSpPr>
          <p:nvPr>
            <p:ph idx="1"/>
          </p:nvPr>
        </p:nvSpPr>
        <p:spPr>
          <a:xfrm>
            <a:off x="261764" y="1916832"/>
            <a:ext cx="11593288" cy="4464496"/>
          </a:xfrm>
        </p:spPr>
        <p:txBody>
          <a:bodyPr>
            <a:normAutofit/>
          </a:bodyPr>
          <a:lstStyle/>
          <a:p>
            <a:pPr marL="0" indent="0" fontAlgn="base">
              <a:lnSpc>
                <a:spcPct val="120000"/>
              </a:lnSpc>
              <a:spcBef>
                <a:spcPts val="600"/>
              </a:spcBef>
              <a:buNone/>
            </a:pPr>
            <a:r>
              <a:rPr lang="en-US" sz="1800" b="1" dirty="0"/>
              <a:t>1. </a:t>
            </a:r>
            <a:r>
              <a:rPr lang="en-US" sz="1800" dirty="0"/>
              <a:t>I (write) _________________ twenty emails so far today. </a:t>
            </a:r>
            <a:endParaRPr lang="it-IT" sz="1800" dirty="0"/>
          </a:p>
          <a:p>
            <a:pPr marL="0" indent="0" fontAlgn="base">
              <a:lnSpc>
                <a:spcPct val="120000"/>
              </a:lnSpc>
              <a:spcBef>
                <a:spcPts val="600"/>
              </a:spcBef>
              <a:buNone/>
            </a:pPr>
            <a:r>
              <a:rPr lang="en-US" sz="1800" b="1" dirty="0"/>
              <a:t>2. </a:t>
            </a:r>
            <a:r>
              <a:rPr lang="en-US" sz="1800" dirty="0"/>
              <a:t>I (write) ____________________ emails all day. I'm exhausted. </a:t>
            </a:r>
            <a:endParaRPr lang="it-IT" sz="1800" dirty="0"/>
          </a:p>
          <a:p>
            <a:pPr marL="0" indent="0" fontAlgn="base">
              <a:lnSpc>
                <a:spcPct val="120000"/>
              </a:lnSpc>
              <a:spcBef>
                <a:spcPts val="600"/>
              </a:spcBef>
              <a:buNone/>
            </a:pPr>
            <a:r>
              <a:rPr lang="en-US" sz="1800" b="1" dirty="0"/>
              <a:t>3. </a:t>
            </a:r>
            <a:r>
              <a:rPr lang="en-US" sz="1800" dirty="0"/>
              <a:t>I (only/live) ____________ in the area for a month. I don't know anyone yet. </a:t>
            </a:r>
            <a:endParaRPr lang="it-IT" sz="1800" dirty="0"/>
          </a:p>
          <a:p>
            <a:pPr marL="0" indent="0" fontAlgn="base">
              <a:lnSpc>
                <a:spcPct val="120000"/>
              </a:lnSpc>
              <a:spcBef>
                <a:spcPts val="600"/>
              </a:spcBef>
              <a:buNone/>
            </a:pPr>
            <a:r>
              <a:rPr lang="en-US" sz="1800" b="1" dirty="0"/>
              <a:t>4. </a:t>
            </a:r>
            <a:r>
              <a:rPr lang="en-US" sz="1800" dirty="0"/>
              <a:t>John's disappeared. Does anyone know what (happen) ________________ to him? </a:t>
            </a:r>
            <a:endParaRPr lang="it-IT" sz="1800" dirty="0"/>
          </a:p>
          <a:p>
            <a:pPr marL="0" indent="0" fontAlgn="base">
              <a:lnSpc>
                <a:spcPct val="120000"/>
              </a:lnSpc>
              <a:spcBef>
                <a:spcPts val="600"/>
              </a:spcBef>
              <a:buNone/>
            </a:pPr>
            <a:r>
              <a:rPr lang="en-US" sz="1800" b="1" dirty="0"/>
              <a:t>5. </a:t>
            </a:r>
            <a:r>
              <a:rPr lang="en-US" sz="1800" dirty="0"/>
              <a:t>Have you heard? Tom (break) ______________ his leg. </a:t>
            </a:r>
            <a:endParaRPr lang="it-IT" sz="1800" dirty="0"/>
          </a:p>
          <a:p>
            <a:pPr marL="0" indent="0" fontAlgn="base">
              <a:lnSpc>
                <a:spcPct val="120000"/>
              </a:lnSpc>
              <a:spcBef>
                <a:spcPts val="600"/>
              </a:spcBef>
              <a:buNone/>
            </a:pPr>
            <a:r>
              <a:rPr lang="en-US" sz="1800" b="1" dirty="0"/>
              <a:t>6. </a:t>
            </a:r>
            <a:r>
              <a:rPr lang="en-US" sz="1800" dirty="0"/>
              <a:t>I (try) _______________ to call you all day. Why didn't you answer the phone? </a:t>
            </a:r>
            <a:endParaRPr lang="it-IT" sz="1800" dirty="0"/>
          </a:p>
          <a:p>
            <a:pPr marL="0" indent="0" fontAlgn="base">
              <a:lnSpc>
                <a:spcPct val="120000"/>
              </a:lnSpc>
              <a:spcBef>
                <a:spcPts val="600"/>
              </a:spcBef>
              <a:buNone/>
            </a:pPr>
            <a:r>
              <a:rPr lang="en-US" sz="1800" b="1" dirty="0"/>
              <a:t>7. </a:t>
            </a:r>
            <a:r>
              <a:rPr lang="en-US" sz="1800" dirty="0"/>
              <a:t>Why are you out of breath? (you/run) _________________ ? </a:t>
            </a:r>
            <a:endParaRPr lang="it-IT" sz="1800" dirty="0"/>
          </a:p>
          <a:p>
            <a:pPr marL="0" indent="0" fontAlgn="base">
              <a:lnSpc>
                <a:spcPct val="120000"/>
              </a:lnSpc>
              <a:spcBef>
                <a:spcPts val="600"/>
              </a:spcBef>
              <a:buNone/>
            </a:pPr>
            <a:r>
              <a:rPr lang="en-US" sz="1800" b="1" dirty="0"/>
              <a:t>8. </a:t>
            </a:r>
            <a:r>
              <a:rPr lang="en-US" sz="1800" dirty="0"/>
              <a:t>My aunt is ill again. She (be) _______________ in hospital five times in the last two years. </a:t>
            </a:r>
            <a:endParaRPr lang="it-IT" sz="1800" dirty="0"/>
          </a:p>
          <a:p>
            <a:pPr marL="0" indent="0" fontAlgn="base">
              <a:lnSpc>
                <a:spcPct val="120000"/>
              </a:lnSpc>
              <a:spcBef>
                <a:spcPts val="600"/>
              </a:spcBef>
              <a:buNone/>
            </a:pPr>
            <a:r>
              <a:rPr lang="en-US" sz="1800" b="1" dirty="0"/>
              <a:t>9. </a:t>
            </a:r>
            <a:r>
              <a:rPr lang="en-US" sz="1800" dirty="0"/>
              <a:t>You're soaking wet. How long (you/stand) ______________ here? </a:t>
            </a:r>
            <a:endParaRPr lang="it-IT" sz="1800" dirty="0"/>
          </a:p>
          <a:p>
            <a:pPr marL="0" indent="0" fontAlgn="base">
              <a:lnSpc>
                <a:spcPct val="120000"/>
              </a:lnSpc>
              <a:spcBef>
                <a:spcPts val="600"/>
              </a:spcBef>
              <a:buNone/>
            </a:pPr>
            <a:r>
              <a:rPr lang="en-US" sz="1800" b="1" dirty="0"/>
              <a:t>10. </a:t>
            </a:r>
            <a:r>
              <a:rPr lang="en-US" sz="1800" dirty="0"/>
              <a:t>Who (eat) __________________ my biscuits? Half the packet is gone! </a:t>
            </a:r>
            <a:endParaRPr lang="it-IT" sz="1800" dirty="0"/>
          </a:p>
        </p:txBody>
      </p:sp>
    </p:spTree>
    <p:extLst>
      <p:ext uri="{BB962C8B-B14F-4D97-AF65-F5344CB8AC3E}">
        <p14:creationId xmlns:p14="http://schemas.microsoft.com/office/powerpoint/2010/main" val="1793049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3" name="Segnaposto contenuto 2"/>
          <p:cNvSpPr>
            <a:spLocks noGrp="1"/>
          </p:cNvSpPr>
          <p:nvPr>
            <p:ph idx="1"/>
          </p:nvPr>
        </p:nvSpPr>
        <p:spPr>
          <a:xfrm>
            <a:off x="117747" y="1916832"/>
            <a:ext cx="11881321" cy="4620344"/>
          </a:xfrm>
        </p:spPr>
        <p:txBody>
          <a:bodyPr>
            <a:normAutofit lnSpcReduction="10000"/>
          </a:bodyPr>
          <a:lstStyle/>
          <a:p>
            <a:pPr>
              <a:spcBef>
                <a:spcPts val="0"/>
              </a:spcBef>
              <a:buFontTx/>
              <a:buChar char="-"/>
            </a:pPr>
            <a:r>
              <a:rPr lang="en-US" b="1" dirty="0"/>
              <a:t>Have</a:t>
            </a:r>
            <a:r>
              <a:rPr lang="en-US" dirty="0"/>
              <a:t> you </a:t>
            </a:r>
            <a:r>
              <a:rPr lang="en-US" b="1" dirty="0"/>
              <a:t>finished</a:t>
            </a:r>
            <a:r>
              <a:rPr lang="en-US" dirty="0"/>
              <a:t> your homework, </a:t>
            </a:r>
            <a:r>
              <a:rPr lang="en-US" i="1" dirty="0"/>
              <a:t>yet</a:t>
            </a:r>
            <a:r>
              <a:rPr lang="en-US" dirty="0"/>
              <a:t>? I </a:t>
            </a:r>
            <a:r>
              <a:rPr lang="en-US" i="1" dirty="0"/>
              <a:t>still</a:t>
            </a:r>
            <a:r>
              <a:rPr lang="en-US" dirty="0"/>
              <a:t> </a:t>
            </a:r>
            <a:r>
              <a:rPr lang="en-US" b="1" dirty="0"/>
              <a:t>haven’t finished</a:t>
            </a:r>
            <a:r>
              <a:rPr lang="en-US" dirty="0"/>
              <a:t> mine. Jack </a:t>
            </a:r>
            <a:r>
              <a:rPr lang="en-US" b="1" dirty="0"/>
              <a:t>has</a:t>
            </a:r>
            <a:r>
              <a:rPr lang="en-US" dirty="0"/>
              <a:t> </a:t>
            </a:r>
            <a:r>
              <a:rPr lang="en-US" i="1" dirty="0"/>
              <a:t>already</a:t>
            </a:r>
            <a:r>
              <a:rPr lang="en-US" dirty="0"/>
              <a:t> </a:t>
            </a:r>
            <a:r>
              <a:rPr lang="en-US" b="1" dirty="0"/>
              <a:t>finished</a:t>
            </a:r>
            <a:r>
              <a:rPr lang="en-US" dirty="0"/>
              <a:t> his.</a:t>
            </a:r>
          </a:p>
          <a:p>
            <a:pPr marL="0" indent="0">
              <a:spcBef>
                <a:spcPts val="0"/>
              </a:spcBef>
              <a:buNone/>
            </a:pPr>
            <a:endParaRPr lang="en-US" sz="1000" dirty="0"/>
          </a:p>
          <a:p>
            <a:pPr marL="0" indent="0">
              <a:lnSpc>
                <a:spcPct val="100000"/>
              </a:lnSpc>
              <a:spcBef>
                <a:spcPts val="0"/>
              </a:spcBef>
              <a:buNone/>
            </a:pPr>
            <a:r>
              <a:rPr lang="en-US" u="sng" dirty="0"/>
              <a:t>Event</a:t>
            </a:r>
            <a:r>
              <a:rPr lang="en-US" dirty="0"/>
              <a:t> = doing homework</a:t>
            </a:r>
          </a:p>
          <a:p>
            <a:pPr marL="0" indent="0">
              <a:lnSpc>
                <a:spcPct val="100000"/>
              </a:lnSpc>
              <a:spcBef>
                <a:spcPts val="0"/>
              </a:spcBef>
              <a:buNone/>
            </a:pPr>
            <a:r>
              <a:rPr lang="en-US" u="sng" dirty="0"/>
              <a:t>Time Frame</a:t>
            </a:r>
            <a:r>
              <a:rPr lang="en-US" dirty="0"/>
              <a:t> = from the time they started up to this moment.</a:t>
            </a:r>
          </a:p>
          <a:p>
            <a:pPr marL="0" indent="0">
              <a:spcBef>
                <a:spcPts val="0"/>
              </a:spcBef>
              <a:buNone/>
            </a:pPr>
            <a:endParaRPr lang="en-US" dirty="0"/>
          </a:p>
          <a:p>
            <a:pPr marL="0" indent="0">
              <a:spcBef>
                <a:spcPts val="0"/>
              </a:spcBef>
              <a:buNone/>
            </a:pPr>
            <a:r>
              <a:rPr lang="en-US" dirty="0"/>
              <a:t>Use of the present perfect with </a:t>
            </a:r>
            <a:r>
              <a:rPr lang="en-US" i="1" u="sng" dirty="0"/>
              <a:t>just</a:t>
            </a:r>
            <a:r>
              <a:rPr lang="en-US" dirty="0"/>
              <a:t> or </a:t>
            </a:r>
            <a:r>
              <a:rPr lang="en-US" i="1" u="sng" dirty="0"/>
              <a:t>recently</a:t>
            </a:r>
            <a:r>
              <a:rPr lang="en-US" dirty="0"/>
              <a:t> </a:t>
            </a:r>
            <a:r>
              <a:rPr lang="en-US" b="1" dirty="0"/>
              <a:t>emphasizes that an action has recently been completed</a:t>
            </a:r>
            <a:r>
              <a:rPr lang="en-US" dirty="0"/>
              <a:t>.</a:t>
            </a:r>
          </a:p>
          <a:p>
            <a:pPr marL="0" indent="0">
              <a:spcBef>
                <a:spcPts val="0"/>
              </a:spcBef>
              <a:buNone/>
            </a:pPr>
            <a:endParaRPr lang="en-US" dirty="0"/>
          </a:p>
          <a:p>
            <a:pPr>
              <a:spcBef>
                <a:spcPts val="0"/>
              </a:spcBef>
              <a:buFontTx/>
              <a:buChar char="-"/>
            </a:pPr>
            <a:r>
              <a:rPr lang="en-US" dirty="0"/>
              <a:t>Sara </a:t>
            </a:r>
            <a:r>
              <a:rPr lang="en-US" b="1" dirty="0"/>
              <a:t>has</a:t>
            </a:r>
            <a:r>
              <a:rPr lang="en-US" dirty="0"/>
              <a:t> </a:t>
            </a:r>
            <a:r>
              <a:rPr lang="en-US" i="1" dirty="0"/>
              <a:t>recently</a:t>
            </a:r>
            <a:r>
              <a:rPr lang="en-US" dirty="0"/>
              <a:t> </a:t>
            </a:r>
            <a:r>
              <a:rPr lang="en-US" b="1" dirty="0"/>
              <a:t>finished</a:t>
            </a:r>
            <a:r>
              <a:rPr lang="en-US" dirty="0"/>
              <a:t> her work.</a:t>
            </a:r>
          </a:p>
          <a:p>
            <a:pPr>
              <a:spcBef>
                <a:spcPts val="0"/>
              </a:spcBef>
              <a:buFontTx/>
              <a:buChar char="-"/>
            </a:pPr>
            <a:r>
              <a:rPr lang="en-US" dirty="0"/>
              <a:t>Sara </a:t>
            </a:r>
            <a:r>
              <a:rPr lang="en-US" b="1" dirty="0"/>
              <a:t>has</a:t>
            </a:r>
            <a:r>
              <a:rPr lang="en-US" dirty="0"/>
              <a:t> </a:t>
            </a:r>
            <a:r>
              <a:rPr lang="en-US" i="1" dirty="0"/>
              <a:t>just</a:t>
            </a:r>
            <a:r>
              <a:rPr lang="en-US" dirty="0"/>
              <a:t> </a:t>
            </a:r>
            <a:r>
              <a:rPr lang="en-US" b="1" dirty="0"/>
              <a:t>finished</a:t>
            </a:r>
            <a:r>
              <a:rPr lang="en-US" dirty="0"/>
              <a:t> her work.</a:t>
            </a:r>
          </a:p>
          <a:p>
            <a:pPr>
              <a:spcBef>
                <a:spcPts val="0"/>
              </a:spcBef>
              <a:buFontTx/>
              <a:buChar char="-"/>
            </a:pPr>
            <a:r>
              <a:rPr lang="en-US" dirty="0"/>
              <a:t>Sara </a:t>
            </a:r>
            <a:r>
              <a:rPr lang="en-US" b="1" dirty="0"/>
              <a:t>has</a:t>
            </a:r>
            <a:r>
              <a:rPr lang="en-US" dirty="0"/>
              <a:t> </a:t>
            </a:r>
            <a:r>
              <a:rPr lang="en-US" b="1" dirty="0"/>
              <a:t>finished</a:t>
            </a:r>
            <a:r>
              <a:rPr lang="en-US" dirty="0"/>
              <a:t> her work.					      </a:t>
            </a:r>
            <a:r>
              <a:rPr lang="en-US" b="1" dirty="0">
                <a:solidFill>
                  <a:srgbClr val="FF0000"/>
                </a:solidFill>
              </a:rPr>
              <a:t>X  </a:t>
            </a:r>
            <a:r>
              <a:rPr lang="en-US" b="1" dirty="0" err="1">
                <a:solidFill>
                  <a:srgbClr val="FF0000"/>
                </a:solidFill>
              </a:rPr>
              <a:t>X</a:t>
            </a:r>
            <a:endParaRPr lang="en-US" dirty="0"/>
          </a:p>
          <a:p>
            <a:pPr marL="0" indent="0">
              <a:spcBef>
                <a:spcPts val="0"/>
              </a:spcBef>
              <a:buNone/>
            </a:pPr>
            <a:r>
              <a:rPr lang="en-US" dirty="0"/>
              <a:t>								     just now</a:t>
            </a:r>
          </a:p>
          <a:p>
            <a:pPr marL="0" indent="0">
              <a:lnSpc>
                <a:spcPct val="100000"/>
              </a:lnSpc>
              <a:spcBef>
                <a:spcPts val="0"/>
              </a:spcBef>
              <a:buNone/>
            </a:pPr>
            <a:r>
              <a:rPr lang="en-US" u="sng" dirty="0"/>
              <a:t>Event</a:t>
            </a:r>
            <a:r>
              <a:rPr lang="en-US" dirty="0"/>
              <a:t> = doing work</a:t>
            </a:r>
          </a:p>
          <a:p>
            <a:pPr marL="0" indent="0">
              <a:lnSpc>
                <a:spcPct val="100000"/>
              </a:lnSpc>
              <a:spcBef>
                <a:spcPts val="0"/>
              </a:spcBef>
              <a:buNone/>
            </a:pPr>
            <a:r>
              <a:rPr lang="en-US" u="sng" dirty="0"/>
              <a:t>Time Frame</a:t>
            </a:r>
            <a:r>
              <a:rPr lang="en-US" dirty="0"/>
              <a:t> = a recent time in the past</a:t>
            </a:r>
          </a:p>
          <a:p>
            <a:pPr marL="0" indent="0">
              <a:spcBef>
                <a:spcPts val="0"/>
              </a:spcBef>
              <a:buNone/>
            </a:pPr>
            <a:endParaRPr lang="en-US" dirty="0"/>
          </a:p>
          <a:p>
            <a:pPr marL="0" indent="0">
              <a:spcBef>
                <a:spcPts val="0"/>
              </a:spcBef>
              <a:buNone/>
            </a:pPr>
            <a:r>
              <a:rPr lang="en-US" dirty="0"/>
              <a:t>Sometimes </a:t>
            </a:r>
            <a:r>
              <a:rPr lang="en-US" i="1" dirty="0"/>
              <a:t>just</a:t>
            </a:r>
            <a:r>
              <a:rPr lang="en-US" dirty="0"/>
              <a:t> or </a:t>
            </a:r>
            <a:r>
              <a:rPr lang="en-US" i="1" dirty="0"/>
              <a:t>recently</a:t>
            </a:r>
            <a:r>
              <a:rPr lang="en-US" dirty="0"/>
              <a:t> is </a:t>
            </a:r>
            <a:r>
              <a:rPr lang="en-US" u="sng" dirty="0"/>
              <a:t>implied</a:t>
            </a:r>
            <a:r>
              <a:rPr lang="en-US" dirty="0"/>
              <a:t> by use of the present perfect.</a:t>
            </a:r>
          </a:p>
        </p:txBody>
      </p:sp>
      <p:cxnSp>
        <p:nvCxnSpPr>
          <p:cNvPr id="4" name="Connettore 2 3"/>
          <p:cNvCxnSpPr/>
          <p:nvPr/>
        </p:nvCxnSpPr>
        <p:spPr>
          <a:xfrm flipV="1">
            <a:off x="6505213" y="4653136"/>
            <a:ext cx="3765663" cy="8315"/>
          </a:xfrm>
          <a:prstGeom prst="straightConnector1">
            <a:avLst/>
          </a:prstGeom>
          <a:ln w="28575">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flipV="1">
            <a:off x="8758708" y="4149080"/>
            <a:ext cx="0" cy="648502"/>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2502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Exercises</a:t>
            </a:r>
            <a:endParaRPr lang="it-IT" dirty="0"/>
          </a:p>
        </p:txBody>
      </p:sp>
      <p:sp>
        <p:nvSpPr>
          <p:cNvPr id="3" name="Segnaposto contenuto 2"/>
          <p:cNvSpPr>
            <a:spLocks noGrp="1"/>
          </p:cNvSpPr>
          <p:nvPr>
            <p:ph idx="1"/>
          </p:nvPr>
        </p:nvSpPr>
        <p:spPr>
          <a:xfrm>
            <a:off x="261764" y="1916832"/>
            <a:ext cx="11593288" cy="4464496"/>
          </a:xfrm>
        </p:spPr>
        <p:txBody>
          <a:bodyPr>
            <a:normAutofit/>
          </a:bodyPr>
          <a:lstStyle/>
          <a:p>
            <a:pPr marL="0" indent="0" fontAlgn="base">
              <a:buNone/>
            </a:pPr>
            <a:r>
              <a:rPr lang="en-US" sz="1800" b="1" dirty="0"/>
              <a:t>1.</a:t>
            </a:r>
            <a:r>
              <a:rPr lang="en-US" sz="1800" dirty="0"/>
              <a:t> I (lose) _____________ my car keys. </a:t>
            </a:r>
            <a:endParaRPr lang="it-IT" sz="1800" dirty="0"/>
          </a:p>
          <a:p>
            <a:pPr marL="0" indent="0">
              <a:buNone/>
            </a:pPr>
            <a:r>
              <a:rPr lang="en-US" sz="1800" b="1" dirty="0"/>
              <a:t>2.</a:t>
            </a:r>
            <a:r>
              <a:rPr lang="en-US" sz="1800" dirty="0"/>
              <a:t> Robert (break) ______________ his leg. </a:t>
            </a:r>
            <a:r>
              <a:rPr lang="it-IT" sz="1800" dirty="0"/>
              <a:t> </a:t>
            </a:r>
          </a:p>
          <a:p>
            <a:pPr marL="0" indent="0">
              <a:buNone/>
            </a:pPr>
            <a:r>
              <a:rPr lang="en-US" sz="1800" b="1" dirty="0"/>
              <a:t>3.</a:t>
            </a:r>
            <a:r>
              <a:rPr lang="en-US" sz="1800" dirty="0"/>
              <a:t> Her eyes are all red. ∼ Yes, she (cry) _______________. </a:t>
            </a:r>
            <a:r>
              <a:rPr lang="it-IT" sz="1800" dirty="0"/>
              <a:t> </a:t>
            </a:r>
          </a:p>
          <a:p>
            <a:pPr marL="0" indent="0">
              <a:buNone/>
            </a:pPr>
            <a:r>
              <a:rPr lang="en-US" sz="1800" b="1" dirty="0"/>
              <a:t>4.</a:t>
            </a:r>
            <a:r>
              <a:rPr lang="en-US" sz="1800" dirty="0"/>
              <a:t> I’m afraid I have some bad news: your uncle (die) ______________. </a:t>
            </a:r>
            <a:r>
              <a:rPr lang="it-IT" sz="1800" dirty="0"/>
              <a:t> </a:t>
            </a:r>
          </a:p>
          <a:p>
            <a:pPr marL="0" indent="0">
              <a:buNone/>
            </a:pPr>
            <a:r>
              <a:rPr lang="en-US" sz="1800" b="1" dirty="0"/>
              <a:t>5.</a:t>
            </a:r>
            <a:r>
              <a:rPr lang="en-US" sz="1800" dirty="0"/>
              <a:t> Expect long delays on the motorway: a truck (overturn) ______________ and two lanes are blocked. </a:t>
            </a:r>
            <a:r>
              <a:rPr lang="it-IT" sz="1800" dirty="0"/>
              <a:t> </a:t>
            </a:r>
          </a:p>
          <a:p>
            <a:pPr marL="0" indent="0">
              <a:buNone/>
            </a:pPr>
            <a:r>
              <a:rPr lang="en-US" sz="1800" b="1" dirty="0"/>
              <a:t>6.</a:t>
            </a:r>
            <a:r>
              <a:rPr lang="en-US" sz="1800" dirty="0"/>
              <a:t> Why is your hair wet? (wash, you) _________________?</a:t>
            </a:r>
            <a:endParaRPr lang="it-IT" sz="1800" dirty="0"/>
          </a:p>
          <a:p>
            <a:pPr marL="0" indent="0">
              <a:buNone/>
            </a:pPr>
            <a:r>
              <a:rPr lang="en-US" sz="1800" b="1" dirty="0"/>
              <a:t>7.</a:t>
            </a:r>
            <a:r>
              <a:rPr lang="en-US" sz="1800" dirty="0"/>
              <a:t> Why are you out of breath? ∼ Because I (just run) _________________ up the stairs from the bottom floor. </a:t>
            </a:r>
            <a:r>
              <a:rPr lang="it-IT" sz="1800" dirty="0"/>
              <a:t> </a:t>
            </a:r>
          </a:p>
          <a:p>
            <a:pPr marL="0" indent="0">
              <a:buNone/>
            </a:pPr>
            <a:r>
              <a:rPr lang="en-US" sz="1800" b="1" dirty="0"/>
              <a:t>8.</a:t>
            </a:r>
            <a:r>
              <a:rPr lang="en-US" sz="1800" dirty="0"/>
              <a:t> Why are you out of breath? ∼ Because I (run) ________________. </a:t>
            </a:r>
            <a:r>
              <a:rPr lang="it-IT" sz="1800" dirty="0"/>
              <a:t> </a:t>
            </a:r>
          </a:p>
          <a:p>
            <a:pPr marL="0" indent="0">
              <a:buNone/>
            </a:pPr>
            <a:r>
              <a:rPr lang="en-US" sz="1800" b="1" dirty="0"/>
              <a:t>9.</a:t>
            </a:r>
            <a:r>
              <a:rPr lang="en-US" sz="1800" dirty="0"/>
              <a:t> Watch out, the grass is slippery, (it, rain) _______________.</a:t>
            </a:r>
            <a:endParaRPr lang="it-IT" sz="1800" dirty="0"/>
          </a:p>
        </p:txBody>
      </p:sp>
    </p:spTree>
    <p:extLst>
      <p:ext uri="{BB962C8B-B14F-4D97-AF65-F5344CB8AC3E}">
        <p14:creationId xmlns:p14="http://schemas.microsoft.com/office/powerpoint/2010/main" val="3304671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Exercises</a:t>
            </a:r>
            <a:endParaRPr lang="it-IT" dirty="0"/>
          </a:p>
        </p:txBody>
      </p:sp>
      <p:sp>
        <p:nvSpPr>
          <p:cNvPr id="3" name="Segnaposto contenuto 2"/>
          <p:cNvSpPr>
            <a:spLocks noGrp="1"/>
          </p:cNvSpPr>
          <p:nvPr>
            <p:ph idx="1"/>
          </p:nvPr>
        </p:nvSpPr>
        <p:spPr>
          <a:xfrm>
            <a:off x="261764" y="1916832"/>
            <a:ext cx="11593288" cy="4464496"/>
          </a:xfrm>
        </p:spPr>
        <p:txBody>
          <a:bodyPr>
            <a:normAutofit lnSpcReduction="10000"/>
          </a:bodyPr>
          <a:lstStyle/>
          <a:p>
            <a:pPr marL="0" indent="0">
              <a:buNone/>
            </a:pPr>
            <a:r>
              <a:rPr lang="en-US" sz="1800" dirty="0"/>
              <a:t>1. ___________________ (you / buy) your train ticket yet? </a:t>
            </a:r>
            <a:endParaRPr lang="it-IT" sz="1800" dirty="0"/>
          </a:p>
          <a:p>
            <a:pPr marL="0" indent="0">
              <a:buNone/>
            </a:pPr>
            <a:r>
              <a:rPr lang="en-US" sz="1800" dirty="0"/>
              <a:t>2. The kitchen is a complete mess! What ___________________ (the children / do)? </a:t>
            </a:r>
            <a:endParaRPr lang="it-IT" sz="1800" dirty="0"/>
          </a:p>
          <a:p>
            <a:pPr marL="0" indent="0">
              <a:buNone/>
            </a:pPr>
            <a:r>
              <a:rPr lang="en-US" sz="1800" dirty="0"/>
              <a:t>3. Julie ___________________ (learn) to drive for six years! </a:t>
            </a:r>
            <a:endParaRPr lang="it-IT" sz="1800" dirty="0"/>
          </a:p>
          <a:p>
            <a:pPr marL="0" indent="0">
              <a:buNone/>
            </a:pPr>
            <a:r>
              <a:rPr lang="en-US" sz="1800" dirty="0"/>
              <a:t>4. Amanda ___________________ (already / have) lunch, so she’ll meet us later. </a:t>
            </a:r>
            <a:endParaRPr lang="it-IT" sz="1800" dirty="0"/>
          </a:p>
          <a:p>
            <a:pPr marL="0" indent="0">
              <a:buNone/>
            </a:pPr>
            <a:r>
              <a:rPr lang="en-US" sz="1800" dirty="0"/>
              <a:t>5. How much coffee ___________________ (she / drink) this morning? </a:t>
            </a:r>
            <a:endParaRPr lang="it-IT" sz="1800" dirty="0"/>
          </a:p>
          <a:p>
            <a:pPr marL="0" indent="0">
              <a:buNone/>
            </a:pPr>
            <a:r>
              <a:rPr lang="en-US" sz="1800" dirty="0"/>
              <a:t>6. Simon ___________________ (write) three books. </a:t>
            </a:r>
            <a:endParaRPr lang="it-IT" sz="1800" dirty="0"/>
          </a:p>
          <a:p>
            <a:pPr marL="0" indent="0">
              <a:buNone/>
            </a:pPr>
            <a:r>
              <a:rPr lang="en-US" sz="1800" dirty="0"/>
              <a:t>7. I ___________________ (do) everything I needed to do today! Hurray! </a:t>
            </a:r>
            <a:endParaRPr lang="it-IT" sz="1800" dirty="0"/>
          </a:p>
          <a:p>
            <a:pPr marL="0" indent="0">
              <a:buNone/>
            </a:pPr>
            <a:r>
              <a:rPr lang="en-US" sz="1800" dirty="0"/>
              <a:t>8. It ___________________ (not / rain) all summer, so the garden is dead. </a:t>
            </a:r>
            <a:endParaRPr lang="it-IT" sz="1800" dirty="0"/>
          </a:p>
          <a:p>
            <a:pPr marL="0" indent="0">
              <a:buNone/>
            </a:pPr>
            <a:r>
              <a:rPr lang="en-US" sz="1800" dirty="0"/>
              <a:t>9. I ___________________ (read) your book. Here it is, thank you. </a:t>
            </a:r>
            <a:endParaRPr lang="it-IT" sz="1800" dirty="0"/>
          </a:p>
          <a:p>
            <a:pPr marL="0" indent="0">
              <a:buNone/>
            </a:pPr>
            <a:r>
              <a:rPr lang="en-US" sz="1800" dirty="0"/>
              <a:t>10. She ___________________ (forget) how to get to my house. </a:t>
            </a:r>
            <a:endParaRPr lang="it-IT" sz="1800" dirty="0"/>
          </a:p>
          <a:p>
            <a:pPr marL="0" indent="0" fontAlgn="base">
              <a:buNone/>
            </a:pPr>
            <a:endParaRPr lang="it-IT" sz="1800" dirty="0"/>
          </a:p>
        </p:txBody>
      </p:sp>
    </p:spTree>
    <p:extLst>
      <p:ext uri="{BB962C8B-B14F-4D97-AF65-F5344CB8AC3E}">
        <p14:creationId xmlns:p14="http://schemas.microsoft.com/office/powerpoint/2010/main" val="2493038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Exercises</a:t>
            </a:r>
            <a:endParaRPr lang="it-IT" dirty="0"/>
          </a:p>
        </p:txBody>
      </p:sp>
      <p:sp>
        <p:nvSpPr>
          <p:cNvPr id="3" name="Segnaposto contenuto 2"/>
          <p:cNvSpPr>
            <a:spLocks noGrp="1"/>
          </p:cNvSpPr>
          <p:nvPr>
            <p:ph idx="1"/>
          </p:nvPr>
        </p:nvSpPr>
        <p:spPr>
          <a:xfrm>
            <a:off x="261764" y="1916832"/>
            <a:ext cx="11593288" cy="4464496"/>
          </a:xfrm>
        </p:spPr>
        <p:txBody>
          <a:bodyPr>
            <a:normAutofit lnSpcReduction="10000"/>
          </a:bodyPr>
          <a:lstStyle/>
          <a:p>
            <a:pPr marL="0" indent="0">
              <a:buNone/>
            </a:pPr>
            <a:r>
              <a:rPr lang="en-US" sz="1800" dirty="0"/>
              <a:t>11. I ___________________ (work) in the garden all day and I need a rest. </a:t>
            </a:r>
            <a:endParaRPr lang="it-IT" sz="1800" dirty="0"/>
          </a:p>
          <a:p>
            <a:pPr marL="0" indent="0">
              <a:buNone/>
            </a:pPr>
            <a:r>
              <a:rPr lang="en-US" sz="1800" dirty="0"/>
              <a:t>12. She ___________________ (make) three cakes. They look delicious! </a:t>
            </a:r>
            <a:endParaRPr lang="it-IT" sz="1800" dirty="0"/>
          </a:p>
          <a:p>
            <a:pPr marL="0" indent="0">
              <a:buNone/>
            </a:pPr>
            <a:r>
              <a:rPr lang="en-US" sz="1800" dirty="0"/>
              <a:t>13. David feels great these days. He ___________________ (get) up early lately. </a:t>
            </a:r>
            <a:endParaRPr lang="it-IT" sz="1800" dirty="0"/>
          </a:p>
          <a:p>
            <a:pPr marL="0" indent="0">
              <a:buNone/>
            </a:pPr>
            <a:r>
              <a:rPr lang="en-US" sz="1800" dirty="0"/>
              <a:t>14. We ___________________ (always / hate) rush hour traffic. </a:t>
            </a:r>
            <a:endParaRPr lang="it-IT" sz="1800" dirty="0"/>
          </a:p>
          <a:p>
            <a:pPr marL="0" indent="0">
              <a:buNone/>
            </a:pPr>
            <a:r>
              <a:rPr lang="en-US" sz="1800" dirty="0"/>
              <a:t>15. Recently, I ___________________ (study) a lot. My exams are in a few weeks. </a:t>
            </a:r>
            <a:endParaRPr lang="it-IT" sz="1800" dirty="0"/>
          </a:p>
          <a:p>
            <a:pPr marL="0" indent="0">
              <a:buNone/>
            </a:pPr>
            <a:r>
              <a:rPr lang="en-US" sz="1800" dirty="0"/>
              <a:t>16. We ___________________ (write) this book for months and months. </a:t>
            </a:r>
            <a:endParaRPr lang="it-IT" sz="1800" dirty="0"/>
          </a:p>
          <a:p>
            <a:pPr marL="0" indent="0">
              <a:buNone/>
            </a:pPr>
            <a:r>
              <a:rPr lang="en-US" sz="1800" dirty="0"/>
              <a:t>17. I ___________________ (always / love) chocolate. </a:t>
            </a:r>
            <a:endParaRPr lang="it-IT" sz="1800" dirty="0"/>
          </a:p>
          <a:p>
            <a:pPr marL="0" indent="0">
              <a:buNone/>
            </a:pPr>
            <a:r>
              <a:rPr lang="en-US" sz="1800" dirty="0"/>
              <a:t>18. I ___________________ (want) to go back to university for a long time. </a:t>
            </a:r>
            <a:endParaRPr lang="it-IT" sz="1800" dirty="0"/>
          </a:p>
          <a:p>
            <a:pPr marL="0" indent="0">
              <a:buNone/>
            </a:pPr>
            <a:r>
              <a:rPr lang="en-US" sz="1800" dirty="0"/>
              <a:t>19. What’s that delicious smell? ___________________ (you / cook)? </a:t>
            </a:r>
            <a:endParaRPr lang="it-IT" sz="1800" dirty="0"/>
          </a:p>
          <a:p>
            <a:pPr marL="0" indent="0">
              <a:buNone/>
            </a:pPr>
            <a:r>
              <a:rPr lang="en-US" sz="1800" dirty="0"/>
              <a:t>20. I ___________________ (watch) seven films this week!</a:t>
            </a:r>
            <a:endParaRPr lang="it-IT" sz="1800" dirty="0"/>
          </a:p>
          <a:p>
            <a:pPr marL="0" indent="0" fontAlgn="base">
              <a:buNone/>
            </a:pPr>
            <a:endParaRPr lang="it-IT" sz="1800" dirty="0"/>
          </a:p>
        </p:txBody>
      </p:sp>
    </p:spTree>
    <p:extLst>
      <p:ext uri="{BB962C8B-B14F-4D97-AF65-F5344CB8AC3E}">
        <p14:creationId xmlns:p14="http://schemas.microsoft.com/office/powerpoint/2010/main" val="1867169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Exercises</a:t>
            </a:r>
            <a:endParaRPr lang="it-IT" dirty="0"/>
          </a:p>
        </p:txBody>
      </p:sp>
      <p:sp>
        <p:nvSpPr>
          <p:cNvPr id="3" name="Segnaposto contenuto 2"/>
          <p:cNvSpPr>
            <a:spLocks noGrp="1"/>
          </p:cNvSpPr>
          <p:nvPr>
            <p:ph idx="1"/>
          </p:nvPr>
        </p:nvSpPr>
        <p:spPr>
          <a:xfrm>
            <a:off x="261764" y="1916832"/>
            <a:ext cx="11593288" cy="4464496"/>
          </a:xfrm>
        </p:spPr>
        <p:txBody>
          <a:bodyPr>
            <a:normAutofit lnSpcReduction="10000"/>
          </a:bodyPr>
          <a:lstStyle/>
          <a:p>
            <a:pPr marL="0" indent="0">
              <a:buNone/>
            </a:pPr>
            <a:r>
              <a:rPr lang="en-US" sz="1800" dirty="0"/>
              <a:t>1. I ___________________ (not / do) the housework yet. </a:t>
            </a:r>
            <a:endParaRPr lang="it-IT" sz="1800" dirty="0"/>
          </a:p>
          <a:p>
            <a:pPr marL="0" indent="0">
              <a:buNone/>
            </a:pPr>
            <a:r>
              <a:rPr lang="en-US" sz="1800" dirty="0"/>
              <a:t>2. They ___________________ (study) very hard recently. </a:t>
            </a:r>
            <a:endParaRPr lang="it-IT" sz="1800" dirty="0"/>
          </a:p>
          <a:p>
            <a:pPr marL="0" indent="0">
              <a:buNone/>
            </a:pPr>
            <a:r>
              <a:rPr lang="en-US" sz="1800" dirty="0"/>
              <a:t>3. She ___________________ (promise) to help many times. </a:t>
            </a:r>
            <a:endParaRPr lang="it-IT" sz="1800" dirty="0"/>
          </a:p>
          <a:p>
            <a:pPr marL="0" indent="0">
              <a:buNone/>
            </a:pPr>
            <a:r>
              <a:rPr lang="en-US" sz="1800" dirty="0"/>
              <a:t>4. He ___________________ (clean) the kitchen. Everything is sparkling clean. </a:t>
            </a:r>
            <a:endParaRPr lang="it-IT" sz="1800" dirty="0"/>
          </a:p>
          <a:p>
            <a:pPr marL="0" indent="0">
              <a:buNone/>
            </a:pPr>
            <a:r>
              <a:rPr lang="en-US" sz="1800" dirty="0"/>
              <a:t>5. She ___________________ (write) her essay and ___________________ (send) it to her professor. </a:t>
            </a:r>
            <a:endParaRPr lang="it-IT" sz="1800" dirty="0"/>
          </a:p>
          <a:p>
            <a:pPr marL="0" indent="0">
              <a:buNone/>
            </a:pPr>
            <a:r>
              <a:rPr lang="en-US" sz="1800" dirty="0"/>
              <a:t>6. He ___________________ (see) the film ‘The King’s Speech’ about six times. </a:t>
            </a:r>
            <a:endParaRPr lang="it-IT" sz="1800" dirty="0"/>
          </a:p>
          <a:p>
            <a:pPr marL="0" indent="0">
              <a:buNone/>
            </a:pPr>
            <a:r>
              <a:rPr lang="en-US" sz="1800" dirty="0"/>
              <a:t>7. We ___________________ (paint) our living room. I think it looks a lot better. </a:t>
            </a:r>
            <a:endParaRPr lang="it-IT" sz="1800" dirty="0"/>
          </a:p>
          <a:p>
            <a:pPr marL="0" indent="0">
              <a:buNone/>
            </a:pPr>
            <a:r>
              <a:rPr lang="en-US" sz="1800" dirty="0"/>
              <a:t>8. She ___________________ (take) French lessons lately. </a:t>
            </a:r>
            <a:endParaRPr lang="it-IT" sz="1800" dirty="0"/>
          </a:p>
          <a:p>
            <a:pPr marL="0" indent="0">
              <a:buNone/>
            </a:pPr>
            <a:r>
              <a:rPr lang="en-US" sz="1800" dirty="0"/>
              <a:t>9. It ___________________ (not / rain) for three hours! Only about one hour. </a:t>
            </a:r>
            <a:endParaRPr lang="it-IT" sz="1800" dirty="0"/>
          </a:p>
          <a:p>
            <a:pPr marL="0" indent="0">
              <a:buNone/>
            </a:pPr>
            <a:r>
              <a:rPr lang="en-US" sz="1800" dirty="0"/>
              <a:t>10. Lucy ___________________ (already / leave). </a:t>
            </a:r>
            <a:endParaRPr lang="it-IT" sz="1800" dirty="0"/>
          </a:p>
          <a:p>
            <a:pPr marL="0" indent="0" fontAlgn="base">
              <a:buNone/>
            </a:pPr>
            <a:endParaRPr lang="it-IT" sz="1800" dirty="0"/>
          </a:p>
        </p:txBody>
      </p:sp>
    </p:spTree>
    <p:extLst>
      <p:ext uri="{BB962C8B-B14F-4D97-AF65-F5344CB8AC3E}">
        <p14:creationId xmlns:p14="http://schemas.microsoft.com/office/powerpoint/2010/main" val="2731759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Exercises</a:t>
            </a:r>
            <a:endParaRPr lang="it-IT" dirty="0"/>
          </a:p>
        </p:txBody>
      </p:sp>
      <p:sp>
        <p:nvSpPr>
          <p:cNvPr id="3" name="Segnaposto contenuto 2"/>
          <p:cNvSpPr>
            <a:spLocks noGrp="1"/>
          </p:cNvSpPr>
          <p:nvPr>
            <p:ph idx="1"/>
          </p:nvPr>
        </p:nvSpPr>
        <p:spPr>
          <a:xfrm>
            <a:off x="261764" y="1916832"/>
            <a:ext cx="11593288" cy="4464496"/>
          </a:xfrm>
        </p:spPr>
        <p:txBody>
          <a:bodyPr>
            <a:normAutofit fontScale="92500" lnSpcReduction="10000"/>
          </a:bodyPr>
          <a:lstStyle/>
          <a:p>
            <a:pPr marL="0" indent="0">
              <a:buNone/>
            </a:pPr>
            <a:r>
              <a:rPr lang="en-US" sz="1800" dirty="0"/>
              <a:t>11. How many times ___________________ (you / visit) Scotland? </a:t>
            </a:r>
            <a:endParaRPr lang="it-IT" sz="1800" dirty="0"/>
          </a:p>
          <a:p>
            <a:pPr marL="0" indent="0">
              <a:buNone/>
            </a:pPr>
            <a:r>
              <a:rPr lang="en-US" sz="1800" dirty="0"/>
              <a:t>12. I ___________________ (call) John for hours and hours and he hasn’t answered. I’m really angry with him! </a:t>
            </a:r>
            <a:endParaRPr lang="it-IT" sz="1800" dirty="0"/>
          </a:p>
          <a:p>
            <a:pPr marL="0" indent="0">
              <a:buNone/>
            </a:pPr>
            <a:r>
              <a:rPr lang="en-US" sz="1800" dirty="0"/>
              <a:t>13. I ___________________ (be) in London for three years. </a:t>
            </a:r>
            <a:endParaRPr lang="it-IT" sz="1800" dirty="0"/>
          </a:p>
          <a:p>
            <a:pPr marL="0" indent="0">
              <a:buNone/>
            </a:pPr>
            <a:r>
              <a:rPr lang="en-US" sz="1800" dirty="0"/>
              <a:t>14. We ___________________ (know) James for ages. </a:t>
            </a:r>
            <a:endParaRPr lang="it-IT" sz="1800" dirty="0"/>
          </a:p>
          <a:p>
            <a:pPr marL="0" indent="0">
              <a:buNone/>
            </a:pPr>
            <a:r>
              <a:rPr lang="en-US" sz="1800" dirty="0"/>
              <a:t>15. It’s really smelly in here. ___________________ (somebody / smoke)? </a:t>
            </a:r>
            <a:endParaRPr lang="it-IT" sz="1800" dirty="0"/>
          </a:p>
          <a:p>
            <a:pPr marL="0" indent="0">
              <a:buNone/>
            </a:pPr>
            <a:r>
              <a:rPr lang="en-US" sz="1800" dirty="0"/>
              <a:t>16. How much bread ___________________ (she / buy)? </a:t>
            </a:r>
            <a:endParaRPr lang="it-IT" sz="1800" dirty="0"/>
          </a:p>
          <a:p>
            <a:pPr marL="0" indent="0">
              <a:buNone/>
            </a:pPr>
            <a:r>
              <a:rPr lang="en-US" sz="1800" dirty="0"/>
              <a:t>17. She ___________________ (eat) chocolate all morning, so she feels sick. </a:t>
            </a:r>
            <a:endParaRPr lang="it-IT" sz="1800" dirty="0"/>
          </a:p>
          <a:p>
            <a:pPr marL="0" indent="0">
              <a:buNone/>
            </a:pPr>
            <a:r>
              <a:rPr lang="en-US" sz="1800" dirty="0"/>
              <a:t>18. I ___________________ (paint) my house all day, but it’s not finished yet. </a:t>
            </a:r>
            <a:endParaRPr lang="it-IT" sz="1800" dirty="0"/>
          </a:p>
          <a:p>
            <a:pPr marL="0" indent="0">
              <a:buNone/>
            </a:pPr>
            <a:r>
              <a:rPr lang="en-US" sz="1800" dirty="0"/>
              <a:t>19. Julie ___________________ (be) at the office since 6 am. </a:t>
            </a:r>
            <a:endParaRPr lang="it-IT" sz="1800" dirty="0"/>
          </a:p>
          <a:p>
            <a:pPr marL="0" indent="0">
              <a:buNone/>
            </a:pPr>
            <a:r>
              <a:rPr lang="en-US" sz="1800" dirty="0"/>
              <a:t>20. The writer ___________________ (deserve) this award for a long time.</a:t>
            </a:r>
            <a:endParaRPr lang="it-IT" sz="1800" dirty="0"/>
          </a:p>
          <a:p>
            <a:pPr marL="0" indent="0" fontAlgn="base">
              <a:buNone/>
            </a:pPr>
            <a:endParaRPr lang="it-IT" sz="1800" dirty="0"/>
          </a:p>
        </p:txBody>
      </p:sp>
    </p:spTree>
    <p:extLst>
      <p:ext uri="{BB962C8B-B14F-4D97-AF65-F5344CB8AC3E}">
        <p14:creationId xmlns:p14="http://schemas.microsoft.com/office/powerpoint/2010/main" val="12955570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normAutofit/>
          </a:bodyPr>
          <a:lstStyle/>
          <a:p>
            <a:r>
              <a:rPr lang="en-US" dirty="0"/>
              <a:t>Read and translate</a:t>
            </a:r>
            <a:endParaRPr lang="it-IT" dirty="0"/>
          </a:p>
        </p:txBody>
      </p:sp>
      <p:sp>
        <p:nvSpPr>
          <p:cNvPr id="3" name="Segnaposto contenuto 2"/>
          <p:cNvSpPr>
            <a:spLocks noGrp="1"/>
          </p:cNvSpPr>
          <p:nvPr>
            <p:ph idx="1"/>
          </p:nvPr>
        </p:nvSpPr>
        <p:spPr>
          <a:xfrm>
            <a:off x="261764" y="1645292"/>
            <a:ext cx="11593288" cy="5212708"/>
          </a:xfrm>
        </p:spPr>
        <p:txBody>
          <a:bodyPr>
            <a:normAutofit fontScale="77500" lnSpcReduction="20000"/>
          </a:bodyPr>
          <a:lstStyle/>
          <a:p>
            <a:pPr marL="0" indent="0">
              <a:lnSpc>
                <a:spcPct val="140000"/>
              </a:lnSpc>
              <a:spcBef>
                <a:spcPts val="0"/>
              </a:spcBef>
              <a:buNone/>
            </a:pPr>
            <a:r>
              <a:rPr lang="en-US" sz="2300" b="1" dirty="0"/>
              <a:t>A Risky Combination: the young person’s brain and the lure of viral challenges</a:t>
            </a:r>
            <a:endParaRPr lang="it-IT" sz="2300" b="1" dirty="0"/>
          </a:p>
          <a:p>
            <a:pPr marL="0" indent="0" algn="just">
              <a:lnSpc>
                <a:spcPct val="120000"/>
              </a:lnSpc>
              <a:spcBef>
                <a:spcPts val="0"/>
              </a:spcBef>
              <a:buNone/>
            </a:pPr>
            <a:endParaRPr lang="en-US" sz="1300" dirty="0"/>
          </a:p>
          <a:p>
            <a:pPr marL="0" indent="0" algn="just">
              <a:lnSpc>
                <a:spcPct val="140000"/>
              </a:lnSpc>
              <a:spcBef>
                <a:spcPts val="0"/>
              </a:spcBef>
              <a:buNone/>
            </a:pPr>
            <a:r>
              <a:rPr lang="en-US" sz="2200" dirty="0"/>
              <a:t>Love them or hate them, viral challenges have been all over social media in recent years. These online dares are often harmless fun. Take the </a:t>
            </a:r>
            <a:r>
              <a:rPr lang="en-US" sz="2200" i="1" dirty="0"/>
              <a:t>Ice Bucket</a:t>
            </a:r>
            <a:r>
              <a:rPr lang="en-US" sz="2200" dirty="0"/>
              <a:t> challenge, which involved people throwing buckets of ice water over their heads in the name of charity.</a:t>
            </a:r>
            <a:endParaRPr lang="it-IT" sz="2200" dirty="0"/>
          </a:p>
          <a:p>
            <a:pPr marL="0" indent="0" algn="just">
              <a:lnSpc>
                <a:spcPct val="140000"/>
              </a:lnSpc>
              <a:spcBef>
                <a:spcPts val="0"/>
              </a:spcBef>
              <a:buNone/>
            </a:pPr>
            <a:r>
              <a:rPr lang="en-US" sz="2200" dirty="0"/>
              <a:t>Some viral challenges, however, are less innocuous. The </a:t>
            </a:r>
            <a:r>
              <a:rPr lang="en-US" sz="2200" i="1" dirty="0"/>
              <a:t>Laundry Pod</a:t>
            </a:r>
            <a:r>
              <a:rPr lang="en-US" sz="2200" dirty="0"/>
              <a:t> challenge encouraged participants to </a:t>
            </a:r>
            <a:r>
              <a:rPr lang="en-US" sz="2200" i="1" dirty="0"/>
              <a:t>eat</a:t>
            </a:r>
            <a:r>
              <a:rPr lang="en-US" sz="2200" dirty="0"/>
              <a:t> (yes, </a:t>
            </a:r>
            <a:r>
              <a:rPr lang="en-US" sz="2200" b="1" dirty="0"/>
              <a:t>eat</a:t>
            </a:r>
            <a:r>
              <a:rPr lang="en-US" sz="2200" dirty="0"/>
              <a:t>) a capsule of laundry detergent. This landed dozens of people in the emergency room. </a:t>
            </a:r>
            <a:endParaRPr lang="it-IT" sz="2200" dirty="0"/>
          </a:p>
          <a:p>
            <a:pPr marL="0" indent="0" algn="just">
              <a:lnSpc>
                <a:spcPct val="140000"/>
              </a:lnSpc>
              <a:spcBef>
                <a:spcPts val="0"/>
              </a:spcBef>
              <a:buNone/>
            </a:pPr>
            <a:r>
              <a:rPr lang="en-US" sz="2200" dirty="0"/>
              <a:t>In another challenge, people imitated events in the popular film </a:t>
            </a:r>
            <a:r>
              <a:rPr lang="en-US" sz="2200" i="1" dirty="0"/>
              <a:t>Bird Box</a:t>
            </a:r>
            <a:r>
              <a:rPr lang="en-US" sz="2200" dirty="0"/>
              <a:t>, by doing everyday activities </a:t>
            </a:r>
            <a:r>
              <a:rPr lang="en-US" sz="2200" i="1" dirty="0"/>
              <a:t>blindfolded</a:t>
            </a:r>
            <a:r>
              <a:rPr lang="en-US" sz="2200" dirty="0"/>
              <a:t>. Predictably, this resulted in injuries and at least one auto accident.</a:t>
            </a:r>
            <a:endParaRPr lang="it-IT" sz="2200" dirty="0"/>
          </a:p>
          <a:p>
            <a:pPr marL="0" indent="0" algn="just">
              <a:lnSpc>
                <a:spcPct val="140000"/>
              </a:lnSpc>
              <a:spcBef>
                <a:spcPts val="0"/>
              </a:spcBef>
              <a:buNone/>
            </a:pPr>
            <a:r>
              <a:rPr lang="en-US" sz="2200" dirty="0"/>
              <a:t>In the wake of these incidents, social media companies decided that they had a responsibility to keep users from harm and banned dangerous challenges. However, the popularity of these challenges begs the question: what made them so alluring in the first place? The answer could be human nature. Or, in particular, </a:t>
            </a:r>
            <a:r>
              <a:rPr lang="en-US" sz="2200" b="1" dirty="0"/>
              <a:t>“young”</a:t>
            </a:r>
            <a:r>
              <a:rPr lang="en-US" sz="2200" dirty="0"/>
              <a:t> human nature.</a:t>
            </a:r>
            <a:endParaRPr lang="it-IT" sz="2200" dirty="0"/>
          </a:p>
          <a:p>
            <a:pPr marL="0" indent="0" algn="just">
              <a:lnSpc>
                <a:spcPct val="140000"/>
              </a:lnSpc>
              <a:spcBef>
                <a:spcPts val="0"/>
              </a:spcBef>
              <a:buNone/>
            </a:pPr>
            <a:r>
              <a:rPr lang="en-US" sz="2200" dirty="0"/>
              <a:t>Viral challenge participants are usually between 13 and 25 years old. This is no surprise. </a:t>
            </a:r>
            <a:endParaRPr lang="it-IT" sz="2200" dirty="0"/>
          </a:p>
          <a:p>
            <a:pPr marL="0" indent="0" algn="just">
              <a:lnSpc>
                <a:spcPct val="140000"/>
              </a:lnSpc>
              <a:spcBef>
                <a:spcPts val="0"/>
              </a:spcBef>
              <a:buNone/>
            </a:pPr>
            <a:r>
              <a:rPr lang="en-US" sz="2200" dirty="0"/>
              <a:t>The key component of these videos is often risk, and some evidence suggests that young brains are predisposed to taking risks. Various neuroscientific studies have found that teens and young adults may be hardwired to make poor judgment calls. This trait simply reflects their stage of cognitive development.</a:t>
            </a:r>
            <a:endParaRPr lang="it-IT" sz="2200" dirty="0"/>
          </a:p>
        </p:txBody>
      </p:sp>
    </p:spTree>
    <p:extLst>
      <p:ext uri="{BB962C8B-B14F-4D97-AF65-F5344CB8AC3E}">
        <p14:creationId xmlns:p14="http://schemas.microsoft.com/office/powerpoint/2010/main" val="2204037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Read and translate</a:t>
            </a:r>
            <a:endParaRPr lang="it-IT" dirty="0"/>
          </a:p>
        </p:txBody>
      </p:sp>
      <p:sp>
        <p:nvSpPr>
          <p:cNvPr id="3" name="Segnaposto contenuto 2"/>
          <p:cNvSpPr>
            <a:spLocks noGrp="1"/>
          </p:cNvSpPr>
          <p:nvPr>
            <p:ph idx="1"/>
          </p:nvPr>
        </p:nvSpPr>
        <p:spPr>
          <a:xfrm>
            <a:off x="261764" y="1700808"/>
            <a:ext cx="11593288" cy="5040560"/>
          </a:xfrm>
        </p:spPr>
        <p:txBody>
          <a:bodyPr>
            <a:normAutofit fontScale="92500" lnSpcReduction="10000"/>
          </a:bodyPr>
          <a:lstStyle/>
          <a:p>
            <a:pPr marL="0" indent="0" algn="just">
              <a:lnSpc>
                <a:spcPct val="130000"/>
              </a:lnSpc>
              <a:spcBef>
                <a:spcPts val="0"/>
              </a:spcBef>
              <a:buNone/>
            </a:pPr>
            <a:r>
              <a:rPr lang="en-US" sz="1800" dirty="0"/>
              <a:t>The pre-frontal cortex of the brain plays an important role in the inhibition of risk-taking behavior. This area analyzes potential risk and gives the all-clear to proceed with action. </a:t>
            </a:r>
            <a:endParaRPr lang="it-IT" sz="1800" dirty="0"/>
          </a:p>
          <a:p>
            <a:pPr marL="0" indent="0" algn="just">
              <a:lnSpc>
                <a:spcPct val="130000"/>
              </a:lnSpc>
              <a:spcBef>
                <a:spcPts val="0"/>
              </a:spcBef>
              <a:buNone/>
            </a:pPr>
            <a:r>
              <a:rPr lang="en-US" sz="1800" dirty="0"/>
              <a:t>However, the pre-frontal cortex does not fully develop until the age of 25, meaning that young people do not have the same capacity as adults when it comes to analyzing risk.</a:t>
            </a:r>
            <a:endParaRPr lang="it-IT" sz="1800" dirty="0"/>
          </a:p>
          <a:p>
            <a:pPr marL="0" indent="0" algn="just">
              <a:lnSpc>
                <a:spcPct val="130000"/>
              </a:lnSpc>
              <a:spcBef>
                <a:spcPts val="0"/>
              </a:spcBef>
              <a:buNone/>
            </a:pPr>
            <a:r>
              <a:rPr lang="en-US" sz="1800" dirty="0"/>
              <a:t>Furthermore, research suggests that most young people have a </a:t>
            </a:r>
            <a:r>
              <a:rPr lang="en-US" sz="1800" b="1" dirty="0"/>
              <a:t>reward-seeking</a:t>
            </a:r>
            <a:r>
              <a:rPr lang="en-US" sz="1800" dirty="0"/>
              <a:t> brain. That is, they are more sensitive to the rewards associated with a goal or challenge than adults are. The bragging rights, the kudos, and the “likes” that can be gained for completing such daredevil antics seem to outweigh the dangers for many young people. Of all the benefits of social media, the chance of social recognition is seen as particularly attractive. </a:t>
            </a:r>
            <a:endParaRPr lang="it-IT" sz="1800" dirty="0"/>
          </a:p>
          <a:p>
            <a:pPr marL="0" indent="0" algn="just">
              <a:lnSpc>
                <a:spcPct val="130000"/>
              </a:lnSpc>
              <a:spcBef>
                <a:spcPts val="0"/>
              </a:spcBef>
              <a:buNone/>
            </a:pPr>
            <a:r>
              <a:rPr lang="en-US" sz="1800" dirty="0"/>
              <a:t>Beyond the science, there may be other elements involved in making viral challenges popular. One is a fear of missing out on the latest trends. Many young people are constantly connected to social media.</a:t>
            </a:r>
            <a:endParaRPr lang="it-IT" sz="1800" dirty="0"/>
          </a:p>
          <a:p>
            <a:pPr marL="0" indent="0" algn="just">
              <a:lnSpc>
                <a:spcPct val="130000"/>
              </a:lnSpc>
              <a:spcBef>
                <a:spcPts val="0"/>
              </a:spcBef>
              <a:buNone/>
            </a:pPr>
            <a:r>
              <a:rPr lang="en-US" sz="1800" dirty="0"/>
              <a:t>Disconnecting can cause anxiety and a feeling that they might miss out something important. Some studies report that this social anxiety is one of the main causes of social media addiction among young people. Their constant online presence means more exposure to viral challenges and perhaps a stronger desire to participate. Whether the main factor compelling young people to take part in these challenges is social or cognitive, findings suggest that it is inherent. They have a built-in tendency towards risk-taking, and risky viral challenges merely add fuel to the fire.</a:t>
            </a:r>
            <a:endParaRPr lang="it-IT" sz="1800" dirty="0"/>
          </a:p>
        </p:txBody>
      </p:sp>
    </p:spTree>
    <p:extLst>
      <p:ext uri="{BB962C8B-B14F-4D97-AF65-F5344CB8AC3E}">
        <p14:creationId xmlns:p14="http://schemas.microsoft.com/office/powerpoint/2010/main" val="1676228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it-IT" dirty="0"/>
              <a:t>Body systems and </a:t>
            </a:r>
            <a:r>
              <a:rPr lang="it-IT" dirty="0" err="1"/>
              <a:t>their</a:t>
            </a:r>
            <a:r>
              <a:rPr lang="it-IT" dirty="0"/>
              <a:t> </a:t>
            </a:r>
            <a:r>
              <a:rPr lang="it-IT" dirty="0" err="1"/>
              <a:t>functions</a:t>
            </a:r>
            <a:r>
              <a:rPr lang="it-IT" dirty="0"/>
              <a:t> in </a:t>
            </a:r>
            <a:r>
              <a:rPr lang="it-IT" dirty="0" err="1"/>
              <a:t>humans</a:t>
            </a:r>
            <a:endParaRPr lang="it-IT" dirty="0"/>
          </a:p>
        </p:txBody>
      </p:sp>
      <p:sp>
        <p:nvSpPr>
          <p:cNvPr id="3" name="Segnaposto contenuto 2"/>
          <p:cNvSpPr>
            <a:spLocks noGrp="1"/>
          </p:cNvSpPr>
          <p:nvPr>
            <p:ph idx="1"/>
          </p:nvPr>
        </p:nvSpPr>
        <p:spPr>
          <a:xfrm>
            <a:off x="297768" y="1772816"/>
            <a:ext cx="11593288" cy="4896544"/>
          </a:xfrm>
        </p:spPr>
        <p:txBody>
          <a:bodyPr>
            <a:normAutofit lnSpcReduction="10000"/>
          </a:bodyPr>
          <a:lstStyle/>
          <a:p>
            <a:pPr marL="0" indent="0" algn="just" rtl="0">
              <a:lnSpc>
                <a:spcPct val="150000"/>
              </a:lnSpc>
              <a:spcBef>
                <a:spcPts val="0"/>
              </a:spcBef>
              <a:buNone/>
            </a:pPr>
            <a:r>
              <a:rPr lang="it-IT" sz="1600" dirty="0"/>
              <a:t>What </a:t>
            </a:r>
            <a:r>
              <a:rPr lang="it-IT" sz="1600" dirty="0" err="1"/>
              <a:t>keeps</a:t>
            </a:r>
            <a:r>
              <a:rPr lang="it-IT" sz="1600" dirty="0"/>
              <a:t> </a:t>
            </a:r>
            <a:r>
              <a:rPr lang="it-IT" sz="1600" dirty="0" err="1"/>
              <a:t>our</a:t>
            </a:r>
            <a:r>
              <a:rPr lang="it-IT" sz="1600" dirty="0"/>
              <a:t> body </a:t>
            </a:r>
            <a:r>
              <a:rPr lang="it-IT" sz="1600" dirty="0" err="1"/>
              <a:t>upright</a:t>
            </a:r>
            <a:r>
              <a:rPr lang="it-IT" sz="1600" dirty="0"/>
              <a:t> and </a:t>
            </a:r>
            <a:r>
              <a:rPr lang="it-IT" sz="1600" dirty="0" err="1"/>
              <a:t>gives</a:t>
            </a:r>
            <a:r>
              <a:rPr lang="it-IT" sz="1600" dirty="0"/>
              <a:t> the body </a:t>
            </a:r>
            <a:r>
              <a:rPr lang="it-IT" sz="1600" dirty="0" err="1"/>
              <a:t>its</a:t>
            </a:r>
            <a:r>
              <a:rPr lang="it-IT" sz="1600" dirty="0"/>
              <a:t> </a:t>
            </a:r>
            <a:r>
              <a:rPr lang="it-IT" sz="1600" dirty="0" err="1"/>
              <a:t>basic</a:t>
            </a:r>
            <a:r>
              <a:rPr lang="it-IT" sz="1600" dirty="0"/>
              <a:t> </a:t>
            </a:r>
            <a:r>
              <a:rPr lang="it-IT" sz="1600" dirty="0" err="1"/>
              <a:t>structure</a:t>
            </a:r>
            <a:r>
              <a:rPr lang="it-IT" sz="1600" dirty="0"/>
              <a:t>? </a:t>
            </a:r>
            <a:r>
              <a:rPr lang="it-IT" sz="1600" dirty="0" err="1"/>
              <a:t>Well</a:t>
            </a:r>
            <a:r>
              <a:rPr lang="it-IT" sz="1600" dirty="0"/>
              <a:t>, </a:t>
            </a:r>
            <a:r>
              <a:rPr lang="it-IT" sz="1600" dirty="0" err="1"/>
              <a:t>that’s</a:t>
            </a:r>
            <a:r>
              <a:rPr lang="it-IT" sz="1600" dirty="0"/>
              <a:t> the human </a:t>
            </a:r>
            <a:r>
              <a:rPr lang="it-IT" sz="1600" dirty="0" err="1"/>
              <a:t>skeletal</a:t>
            </a:r>
            <a:r>
              <a:rPr lang="it-IT" sz="1600" dirty="0"/>
              <a:t> system, </a:t>
            </a:r>
            <a:r>
              <a:rPr lang="it-IT" sz="1600" dirty="0" err="1"/>
              <a:t>which</a:t>
            </a:r>
            <a:r>
              <a:rPr lang="it-IT" sz="1600" dirty="0"/>
              <a:t> </a:t>
            </a:r>
            <a:r>
              <a:rPr lang="it-IT" sz="1600" dirty="0" err="1"/>
              <a:t>is</a:t>
            </a:r>
            <a:r>
              <a:rPr lang="it-IT" sz="1600" dirty="0"/>
              <a:t> made up of 206 </a:t>
            </a:r>
            <a:r>
              <a:rPr lang="it-IT" sz="1600" dirty="0" err="1"/>
              <a:t>bones</a:t>
            </a:r>
            <a:r>
              <a:rPr lang="it-IT" sz="1600" dirty="0"/>
              <a:t>.</a:t>
            </a:r>
          </a:p>
          <a:p>
            <a:pPr marL="0" indent="0" algn="just" rtl="0">
              <a:lnSpc>
                <a:spcPct val="150000"/>
              </a:lnSpc>
              <a:spcBef>
                <a:spcPts val="0"/>
              </a:spcBef>
              <a:buNone/>
            </a:pPr>
            <a:r>
              <a:rPr lang="it-IT" sz="1600" dirty="0" err="1"/>
              <a:t>This</a:t>
            </a:r>
            <a:r>
              <a:rPr lang="it-IT" sz="1600" dirty="0"/>
              <a:t> </a:t>
            </a:r>
            <a:r>
              <a:rPr lang="it-IT" sz="1600" dirty="0" err="1"/>
              <a:t>forms</a:t>
            </a:r>
            <a:r>
              <a:rPr lang="it-IT" sz="1600" dirty="0"/>
              <a:t> a strong </a:t>
            </a:r>
            <a:r>
              <a:rPr lang="it-IT" sz="1600" dirty="0" err="1"/>
              <a:t>internal</a:t>
            </a:r>
            <a:r>
              <a:rPr lang="it-IT" sz="1600" dirty="0"/>
              <a:t> framework for the body </a:t>
            </a:r>
            <a:r>
              <a:rPr lang="it-IT" sz="1600" dirty="0" err="1"/>
              <a:t>that</a:t>
            </a:r>
            <a:r>
              <a:rPr lang="it-IT" sz="1600" dirty="0"/>
              <a:t> </a:t>
            </a:r>
            <a:r>
              <a:rPr lang="it-IT" sz="1600" dirty="0" err="1"/>
              <a:t>protects</a:t>
            </a:r>
            <a:r>
              <a:rPr lang="it-IT" sz="1600" dirty="0"/>
              <a:t> the </a:t>
            </a:r>
            <a:r>
              <a:rPr lang="it-IT" sz="1600" dirty="0" err="1"/>
              <a:t>other</a:t>
            </a:r>
            <a:r>
              <a:rPr lang="it-IT" sz="1600" dirty="0"/>
              <a:t> </a:t>
            </a:r>
            <a:r>
              <a:rPr lang="it-IT" sz="1600" dirty="0" err="1"/>
              <a:t>organs</a:t>
            </a:r>
            <a:r>
              <a:rPr lang="it-IT" sz="1600" dirty="0"/>
              <a:t> </a:t>
            </a:r>
            <a:r>
              <a:rPr lang="it-IT" sz="1600" dirty="0" err="1"/>
              <a:t>involved</a:t>
            </a:r>
            <a:r>
              <a:rPr lang="it-IT" sz="1600" dirty="0"/>
              <a:t> in human body systems. </a:t>
            </a:r>
            <a:r>
              <a:rPr lang="it-IT" sz="1600" dirty="0" err="1"/>
              <a:t>As</a:t>
            </a:r>
            <a:r>
              <a:rPr lang="it-IT" sz="1600" dirty="0"/>
              <a:t> </a:t>
            </a:r>
            <a:r>
              <a:rPr lang="it-IT" sz="1600" dirty="0" err="1"/>
              <a:t>well</a:t>
            </a:r>
            <a:r>
              <a:rPr lang="it-IT" sz="1600" dirty="0"/>
              <a:t> </a:t>
            </a:r>
            <a:r>
              <a:rPr lang="it-IT" sz="1600" dirty="0" err="1"/>
              <a:t>as</a:t>
            </a:r>
            <a:r>
              <a:rPr lang="it-IT" sz="1600" dirty="0"/>
              <a:t> </a:t>
            </a:r>
            <a:r>
              <a:rPr lang="it-IT" sz="1600" dirty="0" err="1"/>
              <a:t>storing</a:t>
            </a:r>
            <a:r>
              <a:rPr lang="it-IT" sz="1600" dirty="0"/>
              <a:t> </a:t>
            </a:r>
            <a:r>
              <a:rPr lang="it-IT" sz="1600" dirty="0" err="1"/>
              <a:t>important</a:t>
            </a:r>
            <a:r>
              <a:rPr lang="it-IT" sz="1600" dirty="0"/>
              <a:t> </a:t>
            </a:r>
            <a:r>
              <a:rPr lang="it-IT" sz="1600" dirty="0" err="1"/>
              <a:t>minerals</a:t>
            </a:r>
            <a:r>
              <a:rPr lang="it-IT" sz="1600" dirty="0"/>
              <a:t> and </a:t>
            </a:r>
            <a:r>
              <a:rPr lang="it-IT" sz="1600" dirty="0" err="1"/>
              <a:t>vitamins</a:t>
            </a:r>
            <a:r>
              <a:rPr lang="it-IT" sz="1600" dirty="0"/>
              <a:t>, </a:t>
            </a:r>
            <a:r>
              <a:rPr lang="it-IT" sz="1600" dirty="0" err="1"/>
              <a:t>it</a:t>
            </a:r>
            <a:r>
              <a:rPr lang="it-IT" sz="1600" dirty="0"/>
              <a:t> </a:t>
            </a:r>
            <a:r>
              <a:rPr lang="it-IT" sz="1600" dirty="0" err="1"/>
              <a:t>provides</a:t>
            </a:r>
            <a:r>
              <a:rPr lang="it-IT" sz="1600" dirty="0"/>
              <a:t> </a:t>
            </a:r>
            <a:r>
              <a:rPr lang="it-IT" sz="1600" dirty="0" err="1"/>
              <a:t>strength</a:t>
            </a:r>
            <a:r>
              <a:rPr lang="it-IT" sz="1600" dirty="0"/>
              <a:t> to the </a:t>
            </a:r>
            <a:r>
              <a:rPr lang="it-IT" sz="1600" dirty="0" err="1"/>
              <a:t>body’s</a:t>
            </a:r>
            <a:r>
              <a:rPr lang="it-IT" sz="1600" dirty="0"/>
              <a:t> core.</a:t>
            </a:r>
          </a:p>
          <a:p>
            <a:pPr marL="0" indent="0" algn="just" rtl="0">
              <a:lnSpc>
                <a:spcPct val="150000"/>
              </a:lnSpc>
              <a:spcBef>
                <a:spcPts val="0"/>
              </a:spcBef>
              <a:buNone/>
            </a:pPr>
            <a:r>
              <a:rPr lang="it-IT" sz="1600" dirty="0" err="1"/>
              <a:t>Did</a:t>
            </a:r>
            <a:r>
              <a:rPr lang="it-IT" sz="1600" dirty="0"/>
              <a:t> </a:t>
            </a:r>
            <a:r>
              <a:rPr lang="it-IT" sz="1600" dirty="0" err="1"/>
              <a:t>you</a:t>
            </a:r>
            <a:r>
              <a:rPr lang="it-IT" sz="1600" dirty="0"/>
              <a:t> know bone can be </a:t>
            </a:r>
            <a:r>
              <a:rPr lang="it-IT" sz="1600" dirty="0" err="1"/>
              <a:t>four</a:t>
            </a:r>
            <a:r>
              <a:rPr lang="it-IT" sz="1600" dirty="0"/>
              <a:t> times </a:t>
            </a:r>
            <a:r>
              <a:rPr lang="it-IT" sz="1600" dirty="0" err="1"/>
              <a:t>as</a:t>
            </a:r>
            <a:r>
              <a:rPr lang="it-IT" sz="1600" dirty="0"/>
              <a:t> strong </a:t>
            </a:r>
            <a:r>
              <a:rPr lang="it-IT" sz="1600" dirty="0" err="1"/>
              <a:t>as</a:t>
            </a:r>
            <a:r>
              <a:rPr lang="it-IT" sz="1600" dirty="0"/>
              <a:t> concrete? The human </a:t>
            </a:r>
            <a:r>
              <a:rPr lang="it-IT" sz="1600" dirty="0" err="1"/>
              <a:t>muscular</a:t>
            </a:r>
            <a:r>
              <a:rPr lang="it-IT" sz="1600" dirty="0"/>
              <a:t> system </a:t>
            </a:r>
            <a:r>
              <a:rPr lang="it-IT" sz="1600" dirty="0" err="1"/>
              <a:t>is</a:t>
            </a:r>
            <a:r>
              <a:rPr lang="it-IT" sz="1600" dirty="0"/>
              <a:t> </a:t>
            </a:r>
            <a:r>
              <a:rPr lang="it-IT" sz="1600" dirty="0" err="1"/>
              <a:t>attached</a:t>
            </a:r>
            <a:r>
              <a:rPr lang="it-IT" sz="1600" dirty="0"/>
              <a:t> to the </a:t>
            </a:r>
            <a:r>
              <a:rPr lang="it-IT" sz="1600" dirty="0" err="1"/>
              <a:t>skeletal</a:t>
            </a:r>
            <a:r>
              <a:rPr lang="it-IT" sz="1600" dirty="0"/>
              <a:t> </a:t>
            </a:r>
            <a:r>
              <a:rPr lang="it-IT" sz="1600" dirty="0" err="1"/>
              <a:t>bones</a:t>
            </a:r>
            <a:r>
              <a:rPr lang="it-IT" sz="1600" dirty="0"/>
              <a:t> and </a:t>
            </a:r>
            <a:r>
              <a:rPr lang="it-IT" sz="1600" dirty="0" err="1"/>
              <a:t>has</a:t>
            </a:r>
            <a:r>
              <a:rPr lang="it-IT" sz="1600" dirty="0"/>
              <a:t> the </a:t>
            </a:r>
            <a:r>
              <a:rPr lang="it-IT" sz="1600" dirty="0" err="1"/>
              <a:t>primary</a:t>
            </a:r>
            <a:r>
              <a:rPr lang="it-IT" sz="1600" dirty="0"/>
              <a:t> </a:t>
            </a:r>
            <a:r>
              <a:rPr lang="it-IT" sz="1600" dirty="0" err="1"/>
              <a:t>function</a:t>
            </a:r>
            <a:r>
              <a:rPr lang="it-IT" sz="1600" dirty="0"/>
              <a:t> of </a:t>
            </a:r>
            <a:r>
              <a:rPr lang="it-IT" sz="1600" dirty="0" err="1"/>
              <a:t>allowing</a:t>
            </a:r>
            <a:r>
              <a:rPr lang="it-IT" sz="1600" dirty="0"/>
              <a:t> </a:t>
            </a:r>
            <a:r>
              <a:rPr lang="it-IT" sz="1600" dirty="0" err="1"/>
              <a:t>us</a:t>
            </a:r>
            <a:r>
              <a:rPr lang="it-IT" sz="1600" dirty="0"/>
              <a:t> to </a:t>
            </a:r>
            <a:r>
              <a:rPr lang="it-IT" sz="1600" dirty="0" err="1"/>
              <a:t>move</a:t>
            </a:r>
            <a:r>
              <a:rPr lang="it-IT" sz="1600" dirty="0"/>
              <a:t>. Muscle </a:t>
            </a:r>
            <a:r>
              <a:rPr lang="it-IT" sz="1600" dirty="0" err="1"/>
              <a:t>tissue</a:t>
            </a:r>
            <a:r>
              <a:rPr lang="it-IT" sz="1600" dirty="0"/>
              <a:t> </a:t>
            </a:r>
            <a:r>
              <a:rPr lang="it-IT" sz="1600" dirty="0" err="1"/>
              <a:t>has</a:t>
            </a:r>
            <a:r>
              <a:rPr lang="it-IT" sz="1600" dirty="0"/>
              <a:t> the </a:t>
            </a:r>
            <a:r>
              <a:rPr lang="it-IT" sz="1600" dirty="0" err="1"/>
              <a:t>unique</a:t>
            </a:r>
            <a:r>
              <a:rPr lang="it-IT" sz="1600" dirty="0"/>
              <a:t> </a:t>
            </a:r>
            <a:r>
              <a:rPr lang="it-IT" sz="1600" dirty="0" err="1"/>
              <a:t>ability</a:t>
            </a:r>
            <a:r>
              <a:rPr lang="it-IT" sz="1600" dirty="0"/>
              <a:t> to </a:t>
            </a:r>
            <a:r>
              <a:rPr lang="it-IT" sz="1600" dirty="0" err="1"/>
              <a:t>contract</a:t>
            </a:r>
            <a:r>
              <a:rPr lang="it-IT" sz="1600" dirty="0"/>
              <a:t>. </a:t>
            </a:r>
            <a:r>
              <a:rPr lang="it-IT" sz="1600" dirty="0" err="1"/>
              <a:t>However</a:t>
            </a:r>
            <a:r>
              <a:rPr lang="it-IT" sz="1600" dirty="0"/>
              <a:t>, </a:t>
            </a:r>
            <a:r>
              <a:rPr lang="it-IT" sz="1600" dirty="0" err="1"/>
              <a:t>it</a:t>
            </a:r>
            <a:r>
              <a:rPr lang="it-IT" sz="1600" dirty="0"/>
              <a:t> </a:t>
            </a:r>
            <a:r>
              <a:rPr lang="it-IT" sz="1600" dirty="0" err="1"/>
              <a:t>cannot</a:t>
            </a:r>
            <a:r>
              <a:rPr lang="it-IT" sz="1600" dirty="0"/>
              <a:t> </a:t>
            </a:r>
            <a:r>
              <a:rPr lang="it-IT" sz="1600" dirty="0" err="1"/>
              <a:t>then</a:t>
            </a:r>
            <a:r>
              <a:rPr lang="it-IT" sz="1600" dirty="0"/>
              <a:t> </a:t>
            </a:r>
            <a:r>
              <a:rPr lang="it-IT" sz="1600" dirty="0" err="1"/>
              <a:t>expand</a:t>
            </a:r>
            <a:r>
              <a:rPr lang="it-IT" sz="1600" dirty="0"/>
              <a:t> to </a:t>
            </a:r>
            <a:r>
              <a:rPr lang="it-IT" sz="1600" dirty="0" err="1"/>
              <a:t>its</a:t>
            </a:r>
            <a:r>
              <a:rPr lang="it-IT" sz="1600" dirty="0"/>
              <a:t> </a:t>
            </a:r>
            <a:r>
              <a:rPr lang="it-IT" sz="1600" dirty="0" err="1"/>
              <a:t>former</a:t>
            </a:r>
            <a:r>
              <a:rPr lang="it-IT" sz="1600" dirty="0"/>
              <a:t> position, so </a:t>
            </a:r>
            <a:r>
              <a:rPr lang="it-IT" sz="1600" dirty="0" err="1"/>
              <a:t>it</a:t>
            </a:r>
            <a:r>
              <a:rPr lang="it-IT" sz="1600" dirty="0"/>
              <a:t> </a:t>
            </a:r>
            <a:r>
              <a:rPr lang="it-IT" sz="1600" dirty="0" err="1"/>
              <a:t>needs</a:t>
            </a:r>
            <a:r>
              <a:rPr lang="it-IT" sz="1600" dirty="0"/>
              <a:t> </a:t>
            </a:r>
            <a:r>
              <a:rPr lang="it-IT" sz="1600" dirty="0" err="1"/>
              <a:t>another</a:t>
            </a:r>
            <a:r>
              <a:rPr lang="it-IT" sz="1600" dirty="0"/>
              <a:t> muscle to work in </a:t>
            </a:r>
            <a:r>
              <a:rPr lang="it-IT" sz="1600" dirty="0" err="1"/>
              <a:t>opposition</a:t>
            </a:r>
            <a:r>
              <a:rPr lang="it-IT" sz="1600" dirty="0"/>
              <a:t>. </a:t>
            </a:r>
            <a:r>
              <a:rPr lang="it-IT" sz="1600" dirty="0" err="1"/>
              <a:t>These</a:t>
            </a:r>
            <a:r>
              <a:rPr lang="it-IT" sz="1600" dirty="0"/>
              <a:t> groups are </a:t>
            </a:r>
            <a:r>
              <a:rPr lang="it-IT" sz="1600" dirty="0" err="1"/>
              <a:t>called</a:t>
            </a:r>
            <a:r>
              <a:rPr lang="it-IT" sz="1600" dirty="0"/>
              <a:t> ‘</a:t>
            </a:r>
            <a:r>
              <a:rPr lang="it-IT" sz="1600" dirty="0" err="1"/>
              <a:t>antagonistic</a:t>
            </a:r>
            <a:r>
              <a:rPr lang="it-IT" sz="1600" dirty="0"/>
              <a:t> </a:t>
            </a:r>
            <a:r>
              <a:rPr lang="it-IT" sz="1600" dirty="0" err="1"/>
              <a:t>pairs</a:t>
            </a:r>
            <a:r>
              <a:rPr lang="it-IT" sz="1600" dirty="0"/>
              <a:t>’, and are the </a:t>
            </a:r>
            <a:r>
              <a:rPr lang="it-IT" sz="1600" dirty="0" err="1"/>
              <a:t>basis</a:t>
            </a:r>
            <a:r>
              <a:rPr lang="it-IT" sz="1600" dirty="0"/>
              <a:t> for human </a:t>
            </a:r>
            <a:r>
              <a:rPr lang="it-IT" sz="1600" dirty="0" err="1"/>
              <a:t>movement</a:t>
            </a:r>
            <a:r>
              <a:rPr lang="it-IT" sz="1600" dirty="0"/>
              <a:t>, </a:t>
            </a:r>
            <a:r>
              <a:rPr lang="it-IT" sz="1600" dirty="0" err="1"/>
              <a:t>such</a:t>
            </a:r>
            <a:r>
              <a:rPr lang="it-IT" sz="1600" dirty="0"/>
              <a:t> </a:t>
            </a:r>
            <a:r>
              <a:rPr lang="it-IT" sz="1600" dirty="0" err="1"/>
              <a:t>as</a:t>
            </a:r>
            <a:r>
              <a:rPr lang="it-IT" sz="1600" dirty="0"/>
              <a:t> the </a:t>
            </a:r>
            <a:r>
              <a:rPr lang="it-IT" sz="1600" dirty="0" err="1"/>
              <a:t>contraction</a:t>
            </a:r>
            <a:r>
              <a:rPr lang="it-IT" sz="1600" dirty="0"/>
              <a:t> of </a:t>
            </a:r>
            <a:r>
              <a:rPr lang="it-IT" sz="1600" dirty="0" err="1"/>
              <a:t>eye</a:t>
            </a:r>
            <a:r>
              <a:rPr lang="it-IT" sz="1600" dirty="0"/>
              <a:t> muscles to </a:t>
            </a:r>
            <a:r>
              <a:rPr lang="it-IT" sz="1600" dirty="0" err="1"/>
              <a:t>enable</a:t>
            </a:r>
            <a:r>
              <a:rPr lang="it-IT" sz="1600" dirty="0"/>
              <a:t> control of </a:t>
            </a:r>
            <a:r>
              <a:rPr lang="it-IT" sz="1600" dirty="0" err="1"/>
              <a:t>eye</a:t>
            </a:r>
            <a:r>
              <a:rPr lang="it-IT" sz="1600" dirty="0"/>
              <a:t> </a:t>
            </a:r>
            <a:r>
              <a:rPr lang="it-IT" sz="1600" dirty="0" err="1"/>
              <a:t>movement</a:t>
            </a:r>
            <a:r>
              <a:rPr lang="it-IT" sz="1600" dirty="0"/>
              <a:t>. </a:t>
            </a:r>
          </a:p>
          <a:p>
            <a:pPr marL="0" indent="0" algn="just" rtl="0">
              <a:lnSpc>
                <a:spcPct val="150000"/>
              </a:lnSpc>
              <a:spcBef>
                <a:spcPts val="0"/>
              </a:spcBef>
              <a:buNone/>
            </a:pPr>
            <a:r>
              <a:rPr lang="it-IT" sz="1600" dirty="0"/>
              <a:t>Muscle </a:t>
            </a:r>
            <a:r>
              <a:rPr lang="it-IT" sz="1600" dirty="0" err="1"/>
              <a:t>tissue</a:t>
            </a:r>
            <a:r>
              <a:rPr lang="it-IT" sz="1600" dirty="0"/>
              <a:t> </a:t>
            </a:r>
            <a:r>
              <a:rPr lang="it-IT" sz="1600" dirty="0" err="1"/>
              <a:t>is</a:t>
            </a:r>
            <a:r>
              <a:rPr lang="it-IT" sz="1600" dirty="0"/>
              <a:t> </a:t>
            </a:r>
            <a:r>
              <a:rPr lang="it-IT" sz="1600" dirty="0" err="1"/>
              <a:t>controlled</a:t>
            </a:r>
            <a:r>
              <a:rPr lang="it-IT" sz="1600" dirty="0"/>
              <a:t> by </a:t>
            </a:r>
            <a:r>
              <a:rPr lang="it-IT" sz="1600" dirty="0" err="1"/>
              <a:t>our</a:t>
            </a:r>
            <a:r>
              <a:rPr lang="it-IT" sz="1600" dirty="0"/>
              <a:t> </a:t>
            </a:r>
            <a:r>
              <a:rPr lang="it-IT" sz="1600" dirty="0" err="1"/>
              <a:t>next</a:t>
            </a:r>
            <a:r>
              <a:rPr lang="it-IT" sz="1600" dirty="0"/>
              <a:t> body </a:t>
            </a:r>
            <a:r>
              <a:rPr lang="it-IT" sz="1600" dirty="0" err="1"/>
              <a:t>sytem</a:t>
            </a:r>
            <a:r>
              <a:rPr lang="it-IT" sz="1600" dirty="0"/>
              <a:t>, the human </a:t>
            </a:r>
            <a:r>
              <a:rPr lang="it-IT" sz="1600" dirty="0" err="1"/>
              <a:t>nervous</a:t>
            </a:r>
            <a:r>
              <a:rPr lang="it-IT" sz="1600" dirty="0"/>
              <a:t> system. </a:t>
            </a:r>
            <a:r>
              <a:rPr lang="it-IT" sz="1600" dirty="0" err="1"/>
              <a:t>This</a:t>
            </a:r>
            <a:r>
              <a:rPr lang="it-IT" sz="1600" dirty="0"/>
              <a:t> co-</a:t>
            </a:r>
            <a:r>
              <a:rPr lang="it-IT" sz="1600" dirty="0" err="1"/>
              <a:t>ordinates</a:t>
            </a:r>
            <a:r>
              <a:rPr lang="it-IT" sz="1600" dirty="0"/>
              <a:t> and </a:t>
            </a:r>
            <a:r>
              <a:rPr lang="it-IT" sz="1600" dirty="0" err="1"/>
              <a:t>regulates</a:t>
            </a:r>
            <a:r>
              <a:rPr lang="it-IT" sz="1600" dirty="0"/>
              <a:t> the </a:t>
            </a:r>
            <a:r>
              <a:rPr lang="it-IT" sz="1600" dirty="0" err="1"/>
              <a:t>body’s</a:t>
            </a:r>
            <a:r>
              <a:rPr lang="it-IT" sz="1600" dirty="0"/>
              <a:t> </a:t>
            </a:r>
            <a:r>
              <a:rPr lang="it-IT" sz="1600" dirty="0" err="1"/>
              <a:t>response</a:t>
            </a:r>
            <a:r>
              <a:rPr lang="it-IT" sz="1600" dirty="0"/>
              <a:t> to </a:t>
            </a:r>
            <a:r>
              <a:rPr lang="it-IT" sz="1600" dirty="0" err="1"/>
              <a:t>changes</a:t>
            </a:r>
            <a:r>
              <a:rPr lang="it-IT" sz="1600" dirty="0"/>
              <a:t> inside and </a:t>
            </a:r>
            <a:r>
              <a:rPr lang="it-IT" sz="1600" dirty="0" err="1"/>
              <a:t>outside</a:t>
            </a:r>
            <a:r>
              <a:rPr lang="it-IT" sz="1600" dirty="0"/>
              <a:t> the body. </a:t>
            </a:r>
            <a:r>
              <a:rPr lang="it-IT" sz="1600" dirty="0" err="1"/>
              <a:t>Through</a:t>
            </a:r>
            <a:r>
              <a:rPr lang="it-IT" sz="1600" dirty="0"/>
              <a:t> a network of </a:t>
            </a:r>
            <a:r>
              <a:rPr lang="it-IT" sz="1600" dirty="0" err="1"/>
              <a:t>nerves</a:t>
            </a:r>
            <a:r>
              <a:rPr lang="it-IT" sz="1600" dirty="0"/>
              <a:t>, the system </a:t>
            </a:r>
            <a:r>
              <a:rPr lang="it-IT" sz="1600" dirty="0" err="1"/>
              <a:t>gathers</a:t>
            </a:r>
            <a:r>
              <a:rPr lang="it-IT" sz="1600" dirty="0"/>
              <a:t> information and </a:t>
            </a:r>
            <a:r>
              <a:rPr lang="it-IT" sz="1600" dirty="0" err="1"/>
              <a:t>sends</a:t>
            </a:r>
            <a:r>
              <a:rPr lang="it-IT" sz="1600" dirty="0"/>
              <a:t> </a:t>
            </a:r>
            <a:r>
              <a:rPr lang="it-IT" sz="1600" dirty="0" err="1"/>
              <a:t>it</a:t>
            </a:r>
            <a:r>
              <a:rPr lang="it-IT" sz="1600" dirty="0"/>
              <a:t> to the brain </a:t>
            </a:r>
            <a:r>
              <a:rPr lang="it-IT" sz="1600" dirty="0" err="1"/>
              <a:t>through</a:t>
            </a:r>
            <a:r>
              <a:rPr lang="it-IT" sz="1600" dirty="0"/>
              <a:t> the </a:t>
            </a:r>
            <a:r>
              <a:rPr lang="it-IT" sz="1600" dirty="0" err="1"/>
              <a:t>spinal</a:t>
            </a:r>
            <a:r>
              <a:rPr lang="it-IT" sz="1600" dirty="0"/>
              <a:t> </a:t>
            </a:r>
            <a:r>
              <a:rPr lang="it-IT" sz="1600" dirty="0" err="1"/>
              <a:t>column</a:t>
            </a:r>
            <a:r>
              <a:rPr lang="it-IT" sz="1600" dirty="0"/>
              <a:t>. The brain </a:t>
            </a:r>
            <a:r>
              <a:rPr lang="it-IT" sz="1600" dirty="0" err="1"/>
              <a:t>is</a:t>
            </a:r>
            <a:r>
              <a:rPr lang="it-IT" sz="1600" dirty="0"/>
              <a:t> the </a:t>
            </a:r>
            <a:r>
              <a:rPr lang="it-IT" sz="1600" dirty="0" err="1"/>
              <a:t>primary</a:t>
            </a:r>
            <a:r>
              <a:rPr lang="it-IT" sz="1600" dirty="0"/>
              <a:t> processing center for the body. So the </a:t>
            </a:r>
            <a:r>
              <a:rPr lang="it-IT" sz="1600" dirty="0" err="1"/>
              <a:t>decision</a:t>
            </a:r>
            <a:r>
              <a:rPr lang="it-IT" sz="1600" dirty="0"/>
              <a:t> </a:t>
            </a:r>
            <a:r>
              <a:rPr lang="it-IT" sz="1600" dirty="0" err="1"/>
              <a:t>is</a:t>
            </a:r>
            <a:r>
              <a:rPr lang="it-IT" sz="1600" dirty="0"/>
              <a:t> </a:t>
            </a:r>
            <a:r>
              <a:rPr lang="it-IT" sz="1600" dirty="0" err="1"/>
              <a:t>taken</a:t>
            </a:r>
            <a:r>
              <a:rPr lang="it-IT" sz="1600" dirty="0"/>
              <a:t> to </a:t>
            </a:r>
            <a:r>
              <a:rPr lang="it-IT" sz="1600" dirty="0" err="1"/>
              <a:t>react</a:t>
            </a:r>
            <a:r>
              <a:rPr lang="it-IT" sz="1600" dirty="0"/>
              <a:t> to the </a:t>
            </a:r>
            <a:r>
              <a:rPr lang="it-IT" sz="1600" dirty="0" err="1"/>
              <a:t>stimuli</a:t>
            </a:r>
            <a:r>
              <a:rPr lang="it-IT" sz="1600" dirty="0"/>
              <a:t> and the body </a:t>
            </a:r>
            <a:r>
              <a:rPr lang="it-IT" sz="1600" dirty="0" err="1"/>
              <a:t>will</a:t>
            </a:r>
            <a:r>
              <a:rPr lang="it-IT" sz="1600" dirty="0"/>
              <a:t> make the </a:t>
            </a:r>
            <a:r>
              <a:rPr lang="it-IT" sz="1600" dirty="0" err="1"/>
              <a:t>necessary</a:t>
            </a:r>
            <a:r>
              <a:rPr lang="it-IT" sz="1600" dirty="0"/>
              <a:t> actions by </a:t>
            </a:r>
            <a:r>
              <a:rPr lang="it-IT" sz="1600" dirty="0" err="1"/>
              <a:t>sending</a:t>
            </a:r>
            <a:r>
              <a:rPr lang="it-IT" sz="1600" dirty="0"/>
              <a:t> </a:t>
            </a:r>
            <a:r>
              <a:rPr lang="it-IT" sz="1600" dirty="0" err="1"/>
              <a:t>impulses</a:t>
            </a:r>
            <a:r>
              <a:rPr lang="it-IT" sz="1600" dirty="0"/>
              <a:t> to muscles and </a:t>
            </a:r>
            <a:r>
              <a:rPr lang="it-IT" sz="1600" dirty="0" err="1"/>
              <a:t>glands</a:t>
            </a:r>
            <a:r>
              <a:rPr lang="it-IT" sz="1600" dirty="0"/>
              <a:t>.</a:t>
            </a:r>
          </a:p>
          <a:p>
            <a:pPr marL="0" indent="0" algn="just" rtl="0">
              <a:lnSpc>
                <a:spcPct val="150000"/>
              </a:lnSpc>
              <a:spcBef>
                <a:spcPts val="0"/>
              </a:spcBef>
              <a:buNone/>
            </a:pPr>
            <a:r>
              <a:rPr lang="it-IT" sz="1600" dirty="0" err="1"/>
              <a:t>Glands</a:t>
            </a:r>
            <a:r>
              <a:rPr lang="it-IT" sz="1600" dirty="0"/>
              <a:t> </a:t>
            </a:r>
            <a:r>
              <a:rPr lang="it-IT" sz="1600" dirty="0" err="1"/>
              <a:t>form</a:t>
            </a:r>
            <a:r>
              <a:rPr lang="it-IT" sz="1600" dirty="0"/>
              <a:t> part of the overall human endocrine system, </a:t>
            </a:r>
            <a:r>
              <a:rPr lang="it-IT" sz="1600" dirty="0" err="1"/>
              <a:t>which</a:t>
            </a:r>
            <a:r>
              <a:rPr lang="it-IT" sz="1600" dirty="0"/>
              <a:t> include the </a:t>
            </a:r>
            <a:r>
              <a:rPr lang="it-IT" sz="1600" dirty="0" err="1"/>
              <a:t>thyroid</a:t>
            </a:r>
            <a:r>
              <a:rPr lang="it-IT" sz="1600" dirty="0"/>
              <a:t> </a:t>
            </a:r>
            <a:r>
              <a:rPr lang="it-IT" sz="1600" dirty="0" err="1"/>
              <a:t>gland</a:t>
            </a:r>
            <a:r>
              <a:rPr lang="it-IT" sz="1600" dirty="0"/>
              <a:t>, </a:t>
            </a:r>
            <a:r>
              <a:rPr lang="it-IT" sz="1600" dirty="0" err="1"/>
              <a:t>adrenal</a:t>
            </a:r>
            <a:r>
              <a:rPr lang="it-IT" sz="1600" dirty="0"/>
              <a:t> </a:t>
            </a:r>
            <a:r>
              <a:rPr lang="it-IT" sz="1600" dirty="0" err="1"/>
              <a:t>gland</a:t>
            </a:r>
            <a:r>
              <a:rPr lang="it-IT" sz="1600" dirty="0"/>
              <a:t>, </a:t>
            </a:r>
            <a:r>
              <a:rPr lang="it-IT" sz="1600" dirty="0" err="1"/>
              <a:t>as</a:t>
            </a:r>
            <a:r>
              <a:rPr lang="it-IT" sz="1600" dirty="0"/>
              <a:t> </a:t>
            </a:r>
            <a:r>
              <a:rPr lang="it-IT" sz="1600" dirty="0" err="1"/>
              <a:t>well</a:t>
            </a:r>
            <a:r>
              <a:rPr lang="it-IT" sz="1600" dirty="0"/>
              <a:t> </a:t>
            </a:r>
            <a:r>
              <a:rPr lang="it-IT" sz="1600" dirty="0" err="1"/>
              <a:t>as</a:t>
            </a:r>
            <a:r>
              <a:rPr lang="it-IT" sz="1600" dirty="0"/>
              <a:t> the pancreas, </a:t>
            </a:r>
            <a:r>
              <a:rPr lang="it-IT" sz="1600" dirty="0" err="1"/>
              <a:t>ovaries</a:t>
            </a:r>
            <a:r>
              <a:rPr lang="it-IT" sz="1600" dirty="0"/>
              <a:t> and </a:t>
            </a:r>
            <a:r>
              <a:rPr lang="it-IT" sz="1600" dirty="0" err="1"/>
              <a:t>testes</a:t>
            </a:r>
            <a:r>
              <a:rPr lang="it-IT" sz="1600" dirty="0"/>
              <a:t>.</a:t>
            </a:r>
          </a:p>
        </p:txBody>
      </p:sp>
    </p:spTree>
    <p:extLst>
      <p:ext uri="{BB962C8B-B14F-4D97-AF65-F5344CB8AC3E}">
        <p14:creationId xmlns:p14="http://schemas.microsoft.com/office/powerpoint/2010/main" val="2955548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61764" y="1772816"/>
            <a:ext cx="11593288" cy="4752528"/>
          </a:xfrm>
        </p:spPr>
        <p:txBody>
          <a:bodyPr>
            <a:normAutofit fontScale="92500" lnSpcReduction="20000"/>
          </a:bodyPr>
          <a:lstStyle/>
          <a:p>
            <a:pPr marL="0" indent="0" algn="just" rtl="0">
              <a:lnSpc>
                <a:spcPct val="140000"/>
              </a:lnSpc>
              <a:spcBef>
                <a:spcPts val="0"/>
              </a:spcBef>
              <a:buNone/>
            </a:pPr>
            <a:r>
              <a:rPr lang="it-IT" sz="1800" dirty="0" err="1"/>
              <a:t>These</a:t>
            </a:r>
            <a:r>
              <a:rPr lang="it-IT" sz="1800" dirty="0"/>
              <a:t> </a:t>
            </a:r>
            <a:r>
              <a:rPr lang="it-IT" sz="1800" dirty="0" err="1"/>
              <a:t>glands</a:t>
            </a:r>
            <a:r>
              <a:rPr lang="it-IT" sz="1800" dirty="0"/>
              <a:t> are the </a:t>
            </a:r>
            <a:r>
              <a:rPr lang="it-IT" sz="1800" dirty="0" err="1"/>
              <a:t>organs</a:t>
            </a:r>
            <a:r>
              <a:rPr lang="it-IT" sz="1800" dirty="0"/>
              <a:t> </a:t>
            </a:r>
            <a:r>
              <a:rPr lang="it-IT" sz="1800" dirty="0" err="1"/>
              <a:t>responsible</a:t>
            </a:r>
            <a:r>
              <a:rPr lang="it-IT" sz="1800" dirty="0"/>
              <a:t> for </a:t>
            </a:r>
            <a:r>
              <a:rPr lang="it-IT" sz="1800" dirty="0" err="1"/>
              <a:t>producing</a:t>
            </a:r>
            <a:r>
              <a:rPr lang="it-IT" sz="1800" dirty="0"/>
              <a:t> and </a:t>
            </a:r>
            <a:r>
              <a:rPr lang="it-IT" sz="1800" dirty="0" err="1"/>
              <a:t>releasing</a:t>
            </a:r>
            <a:r>
              <a:rPr lang="it-IT" sz="1800" dirty="0"/>
              <a:t> </a:t>
            </a:r>
            <a:r>
              <a:rPr lang="it-IT" sz="1800" dirty="0" err="1"/>
              <a:t>hormones</a:t>
            </a:r>
            <a:r>
              <a:rPr lang="it-IT" sz="1800" dirty="0"/>
              <a:t> </a:t>
            </a:r>
            <a:r>
              <a:rPr lang="it-IT" sz="1800" dirty="0" err="1"/>
              <a:t>into</a:t>
            </a:r>
            <a:r>
              <a:rPr lang="it-IT" sz="1800" dirty="0"/>
              <a:t> the </a:t>
            </a:r>
            <a:r>
              <a:rPr lang="it-IT" sz="1800" dirty="0" err="1"/>
              <a:t>body’s</a:t>
            </a:r>
            <a:r>
              <a:rPr lang="it-IT" sz="1800" dirty="0"/>
              <a:t> </a:t>
            </a:r>
            <a:r>
              <a:rPr lang="it-IT" sz="1800" dirty="0" err="1"/>
              <a:t>bloodstream</a:t>
            </a:r>
            <a:r>
              <a:rPr lang="it-IT" sz="1800" dirty="0"/>
              <a:t>. </a:t>
            </a:r>
            <a:r>
              <a:rPr lang="it-IT" sz="1800" dirty="0" err="1"/>
              <a:t>Hormones</a:t>
            </a:r>
            <a:r>
              <a:rPr lang="it-IT" sz="1800" dirty="0"/>
              <a:t> act </a:t>
            </a:r>
            <a:r>
              <a:rPr lang="it-IT" sz="1800" dirty="0" err="1"/>
              <a:t>as</a:t>
            </a:r>
            <a:r>
              <a:rPr lang="it-IT" sz="1800" dirty="0"/>
              <a:t> </a:t>
            </a:r>
            <a:r>
              <a:rPr lang="it-IT" sz="1800" dirty="0" err="1"/>
              <a:t>messengers</a:t>
            </a:r>
            <a:r>
              <a:rPr lang="it-IT" sz="1800" dirty="0"/>
              <a:t> </a:t>
            </a:r>
            <a:r>
              <a:rPr lang="it-IT" sz="1800" dirty="0" err="1"/>
              <a:t>that</a:t>
            </a:r>
            <a:r>
              <a:rPr lang="it-IT" sz="1800" dirty="0"/>
              <a:t> </a:t>
            </a:r>
            <a:r>
              <a:rPr lang="it-IT" sz="1800" dirty="0" err="1"/>
              <a:t>bind</a:t>
            </a:r>
            <a:r>
              <a:rPr lang="it-IT" sz="1800" dirty="0"/>
              <a:t> to target </a:t>
            </a:r>
            <a:r>
              <a:rPr lang="it-IT" sz="1800" dirty="0" err="1"/>
              <a:t>cells</a:t>
            </a:r>
            <a:r>
              <a:rPr lang="it-IT" sz="1800" dirty="0"/>
              <a:t> in the body and act on </a:t>
            </a:r>
            <a:r>
              <a:rPr lang="it-IT" sz="1800" dirty="0" err="1"/>
              <a:t>them</a:t>
            </a:r>
            <a:r>
              <a:rPr lang="it-IT" sz="1800" dirty="0"/>
              <a:t>. </a:t>
            </a:r>
          </a:p>
          <a:p>
            <a:pPr marL="0" indent="0" algn="just" rtl="0">
              <a:lnSpc>
                <a:spcPct val="140000"/>
              </a:lnSpc>
              <a:spcBef>
                <a:spcPts val="0"/>
              </a:spcBef>
              <a:buNone/>
            </a:pPr>
            <a:r>
              <a:rPr lang="it-IT" sz="1800" dirty="0"/>
              <a:t>The overall </a:t>
            </a:r>
            <a:r>
              <a:rPr lang="it-IT" sz="1800" dirty="0" err="1"/>
              <a:t>aim</a:t>
            </a:r>
            <a:r>
              <a:rPr lang="it-IT" sz="1800" dirty="0"/>
              <a:t> </a:t>
            </a:r>
            <a:r>
              <a:rPr lang="it-IT" sz="1800" dirty="0" err="1"/>
              <a:t>is</a:t>
            </a:r>
            <a:r>
              <a:rPr lang="it-IT" sz="1800" dirty="0"/>
              <a:t> to </a:t>
            </a:r>
            <a:r>
              <a:rPr lang="it-IT" sz="1800" dirty="0" err="1"/>
              <a:t>maintain</a:t>
            </a:r>
            <a:r>
              <a:rPr lang="it-IT" sz="1800" dirty="0"/>
              <a:t> </a:t>
            </a:r>
            <a:r>
              <a:rPr lang="it-IT" sz="1800" dirty="0" err="1"/>
              <a:t>homeostasis</a:t>
            </a:r>
            <a:r>
              <a:rPr lang="it-IT" sz="1800" dirty="0"/>
              <a:t>, </a:t>
            </a:r>
            <a:r>
              <a:rPr lang="it-IT" sz="1800" dirty="0" err="1"/>
              <a:t>which</a:t>
            </a:r>
            <a:r>
              <a:rPr lang="it-IT" sz="1800" dirty="0"/>
              <a:t> </a:t>
            </a:r>
            <a:r>
              <a:rPr lang="it-IT" sz="1800" dirty="0" err="1"/>
              <a:t>means</a:t>
            </a:r>
            <a:r>
              <a:rPr lang="it-IT" sz="1800" dirty="0"/>
              <a:t> ‘steady state’. So the endocrine system helps the body </a:t>
            </a:r>
            <a:r>
              <a:rPr lang="it-IT" sz="1800" dirty="0" err="1"/>
              <a:t>regulate</a:t>
            </a:r>
            <a:r>
              <a:rPr lang="it-IT" sz="1800" dirty="0"/>
              <a:t> temperature, control </a:t>
            </a:r>
            <a:r>
              <a:rPr lang="it-IT" sz="1800" dirty="0" err="1"/>
              <a:t>growth</a:t>
            </a:r>
            <a:r>
              <a:rPr lang="it-IT" sz="1800" dirty="0"/>
              <a:t> and </a:t>
            </a:r>
            <a:r>
              <a:rPr lang="it-IT" sz="1800" dirty="0" err="1"/>
              <a:t>development</a:t>
            </a:r>
            <a:r>
              <a:rPr lang="it-IT" sz="1800" dirty="0"/>
              <a:t>, </a:t>
            </a:r>
            <a:r>
              <a:rPr lang="it-IT" sz="1800" dirty="0" err="1"/>
              <a:t>adjust</a:t>
            </a:r>
            <a:r>
              <a:rPr lang="it-IT" sz="1800" dirty="0"/>
              <a:t> </a:t>
            </a:r>
            <a:r>
              <a:rPr lang="it-IT" sz="1800" dirty="0" err="1"/>
              <a:t>metabolism</a:t>
            </a:r>
            <a:r>
              <a:rPr lang="it-IT" sz="1800" dirty="0"/>
              <a:t> and </a:t>
            </a:r>
            <a:r>
              <a:rPr lang="it-IT" sz="1800" dirty="0" err="1"/>
              <a:t>manage</a:t>
            </a:r>
            <a:r>
              <a:rPr lang="it-IT" sz="1800" dirty="0"/>
              <a:t> </a:t>
            </a:r>
            <a:r>
              <a:rPr lang="it-IT" sz="1800" dirty="0" err="1"/>
              <a:t>reproduction</a:t>
            </a:r>
            <a:r>
              <a:rPr lang="it-IT" sz="1800" dirty="0"/>
              <a:t>.</a:t>
            </a:r>
          </a:p>
          <a:p>
            <a:pPr marL="0" indent="0" algn="just" rtl="0">
              <a:lnSpc>
                <a:spcPct val="140000"/>
              </a:lnSpc>
              <a:spcBef>
                <a:spcPts val="0"/>
              </a:spcBef>
              <a:buNone/>
            </a:pPr>
            <a:r>
              <a:rPr lang="it-IT" sz="1800" dirty="0"/>
              <a:t>This </a:t>
            </a:r>
            <a:r>
              <a:rPr lang="it-IT" sz="1800" dirty="0" err="1"/>
              <a:t>brings</a:t>
            </a:r>
            <a:r>
              <a:rPr lang="it-IT" sz="1800" dirty="0"/>
              <a:t> </a:t>
            </a:r>
            <a:r>
              <a:rPr lang="it-IT" sz="1800" dirty="0" err="1"/>
              <a:t>us</a:t>
            </a:r>
            <a:r>
              <a:rPr lang="it-IT" sz="1800" dirty="0"/>
              <a:t> to </a:t>
            </a:r>
            <a:r>
              <a:rPr lang="it-IT" sz="1800" dirty="0" err="1"/>
              <a:t>our</a:t>
            </a:r>
            <a:r>
              <a:rPr lang="it-IT" sz="1800" dirty="0"/>
              <a:t> </a:t>
            </a:r>
            <a:r>
              <a:rPr lang="it-IT" sz="1800" dirty="0" err="1"/>
              <a:t>next</a:t>
            </a:r>
            <a:r>
              <a:rPr lang="it-IT" sz="1800" dirty="0"/>
              <a:t> point, the human </a:t>
            </a:r>
            <a:r>
              <a:rPr lang="it-IT" sz="1800" dirty="0" err="1"/>
              <a:t>reproductive</a:t>
            </a:r>
            <a:r>
              <a:rPr lang="it-IT" sz="1800" dirty="0"/>
              <a:t> system. The </a:t>
            </a:r>
            <a:r>
              <a:rPr lang="it-IT" sz="1800" dirty="0" err="1"/>
              <a:t>primary</a:t>
            </a:r>
            <a:r>
              <a:rPr lang="it-IT" sz="1800" dirty="0"/>
              <a:t> </a:t>
            </a:r>
            <a:r>
              <a:rPr lang="it-IT" sz="1800" dirty="0" err="1"/>
              <a:t>organs</a:t>
            </a:r>
            <a:r>
              <a:rPr lang="it-IT" sz="1800" dirty="0"/>
              <a:t> in </a:t>
            </a:r>
            <a:r>
              <a:rPr lang="it-IT" sz="1800" dirty="0" err="1"/>
              <a:t>this</a:t>
            </a:r>
            <a:r>
              <a:rPr lang="it-IT" sz="1800" dirty="0"/>
              <a:t> system are the </a:t>
            </a:r>
            <a:r>
              <a:rPr lang="it-IT" sz="1800" dirty="0" err="1"/>
              <a:t>ovaries</a:t>
            </a:r>
            <a:r>
              <a:rPr lang="it-IT" sz="1800" dirty="0"/>
              <a:t> and </a:t>
            </a:r>
            <a:r>
              <a:rPr lang="it-IT" sz="1800" dirty="0" err="1"/>
              <a:t>testes</a:t>
            </a:r>
            <a:r>
              <a:rPr lang="it-IT" sz="1800" dirty="0"/>
              <a:t>, </a:t>
            </a:r>
            <a:r>
              <a:rPr lang="it-IT" sz="1800" dirty="0" err="1"/>
              <a:t>which</a:t>
            </a:r>
            <a:r>
              <a:rPr lang="it-IT" sz="1800" dirty="0"/>
              <a:t> are </a:t>
            </a:r>
            <a:r>
              <a:rPr lang="it-IT" sz="1800" dirty="0" err="1"/>
              <a:t>controlled</a:t>
            </a:r>
            <a:r>
              <a:rPr lang="it-IT" sz="1800" dirty="0"/>
              <a:t> by the endocrine system. The </a:t>
            </a:r>
            <a:r>
              <a:rPr lang="it-IT" sz="1800" dirty="0" err="1"/>
              <a:t>reproductive</a:t>
            </a:r>
            <a:r>
              <a:rPr lang="it-IT" sz="1800" dirty="0"/>
              <a:t> system </a:t>
            </a:r>
            <a:r>
              <a:rPr lang="it-IT" sz="1800" dirty="0" err="1"/>
              <a:t>is</a:t>
            </a:r>
            <a:r>
              <a:rPr lang="it-IT" sz="1800" dirty="0"/>
              <a:t> </a:t>
            </a:r>
            <a:r>
              <a:rPr lang="it-IT" sz="1800" dirty="0" err="1"/>
              <a:t>responsible</a:t>
            </a:r>
            <a:r>
              <a:rPr lang="it-IT" sz="1800" dirty="0"/>
              <a:t> for </a:t>
            </a:r>
            <a:r>
              <a:rPr lang="it-IT" sz="1800" dirty="0" err="1"/>
              <a:t>producing</a:t>
            </a:r>
            <a:r>
              <a:rPr lang="it-IT" sz="1800" dirty="0"/>
              <a:t>, </a:t>
            </a:r>
            <a:r>
              <a:rPr lang="it-IT" sz="1800" dirty="0" err="1"/>
              <a:t>storing</a:t>
            </a:r>
            <a:r>
              <a:rPr lang="it-IT" sz="1800" dirty="0"/>
              <a:t> and </a:t>
            </a:r>
            <a:r>
              <a:rPr lang="it-IT" sz="1800" dirty="0" err="1"/>
              <a:t>releasing</a:t>
            </a:r>
            <a:r>
              <a:rPr lang="it-IT" sz="1800" dirty="0"/>
              <a:t> the sex </a:t>
            </a:r>
            <a:r>
              <a:rPr lang="it-IT" sz="1800" dirty="0" err="1"/>
              <a:t>cells</a:t>
            </a:r>
            <a:r>
              <a:rPr lang="it-IT" sz="1800" dirty="0"/>
              <a:t> from the </a:t>
            </a:r>
            <a:r>
              <a:rPr lang="it-IT" sz="1800" dirty="0" err="1"/>
              <a:t>ovaries</a:t>
            </a:r>
            <a:r>
              <a:rPr lang="it-IT" sz="1800" dirty="0"/>
              <a:t> and </a:t>
            </a:r>
            <a:r>
              <a:rPr lang="it-IT" sz="1800" dirty="0" err="1"/>
              <a:t>testes</a:t>
            </a:r>
            <a:r>
              <a:rPr lang="it-IT" sz="1800" dirty="0"/>
              <a:t>. </a:t>
            </a:r>
            <a:r>
              <a:rPr lang="it-IT" sz="1800" dirty="0" err="1"/>
              <a:t>It</a:t>
            </a:r>
            <a:r>
              <a:rPr lang="it-IT" sz="1800" dirty="0"/>
              <a:t> </a:t>
            </a:r>
            <a:r>
              <a:rPr lang="it-IT" sz="1800" dirty="0" err="1"/>
              <a:t>then</a:t>
            </a:r>
            <a:r>
              <a:rPr lang="it-IT" sz="1800" dirty="0"/>
              <a:t> </a:t>
            </a:r>
            <a:r>
              <a:rPr lang="it-IT" sz="1800" dirty="0" err="1"/>
              <a:t>transports</a:t>
            </a:r>
            <a:r>
              <a:rPr lang="it-IT" sz="1800" dirty="0"/>
              <a:t> </a:t>
            </a:r>
            <a:r>
              <a:rPr lang="it-IT" sz="1800" dirty="0" err="1"/>
              <a:t>them</a:t>
            </a:r>
            <a:r>
              <a:rPr lang="it-IT" sz="1800" dirty="0"/>
              <a:t> to a place </a:t>
            </a:r>
            <a:r>
              <a:rPr lang="it-IT" sz="1800" dirty="0" err="1"/>
              <a:t>where</a:t>
            </a:r>
            <a:r>
              <a:rPr lang="it-IT" sz="1800" dirty="0"/>
              <a:t> </a:t>
            </a:r>
            <a:r>
              <a:rPr lang="it-IT" sz="1800" dirty="0" err="1"/>
              <a:t>fertilization</a:t>
            </a:r>
            <a:r>
              <a:rPr lang="it-IT" sz="1800" dirty="0"/>
              <a:t> can </a:t>
            </a:r>
            <a:r>
              <a:rPr lang="it-IT" sz="1800" dirty="0" err="1"/>
              <a:t>happen</a:t>
            </a:r>
            <a:r>
              <a:rPr lang="it-IT" sz="1800" dirty="0"/>
              <a:t>.</a:t>
            </a:r>
          </a:p>
          <a:p>
            <a:pPr marL="0" indent="0" algn="just" rtl="0">
              <a:lnSpc>
                <a:spcPct val="140000"/>
              </a:lnSpc>
              <a:spcBef>
                <a:spcPts val="0"/>
              </a:spcBef>
              <a:buNone/>
            </a:pPr>
            <a:r>
              <a:rPr lang="it-IT" sz="1800" dirty="0"/>
              <a:t>With </a:t>
            </a:r>
            <a:r>
              <a:rPr lang="it-IT" sz="1800" dirty="0" err="1"/>
              <a:t>regards</a:t>
            </a:r>
            <a:r>
              <a:rPr lang="it-IT" sz="1800" dirty="0"/>
              <a:t> to the </a:t>
            </a:r>
            <a:r>
              <a:rPr lang="it-IT" sz="1800" dirty="0" err="1"/>
              <a:t>everyday</a:t>
            </a:r>
            <a:r>
              <a:rPr lang="it-IT" sz="1800" dirty="0"/>
              <a:t> </a:t>
            </a:r>
            <a:r>
              <a:rPr lang="it-IT" sz="1800" dirty="0" err="1"/>
              <a:t>functions</a:t>
            </a:r>
            <a:r>
              <a:rPr lang="it-IT" sz="1800" dirty="0"/>
              <a:t> of </a:t>
            </a:r>
            <a:r>
              <a:rPr lang="it-IT" sz="1800" dirty="0" err="1"/>
              <a:t>eating</a:t>
            </a:r>
            <a:r>
              <a:rPr lang="it-IT" sz="1800" dirty="0"/>
              <a:t> and </a:t>
            </a:r>
            <a:r>
              <a:rPr lang="it-IT" sz="1800" dirty="0" err="1"/>
              <a:t>breathing</a:t>
            </a:r>
            <a:r>
              <a:rPr lang="it-IT" sz="1800" dirty="0"/>
              <a:t>: </a:t>
            </a:r>
            <a:r>
              <a:rPr lang="it-IT" sz="1800" dirty="0" err="1"/>
              <a:t>what</a:t>
            </a:r>
            <a:r>
              <a:rPr lang="it-IT" sz="1800" dirty="0"/>
              <a:t> </a:t>
            </a:r>
            <a:r>
              <a:rPr lang="it-IT" sz="1800" dirty="0" err="1"/>
              <a:t>is</a:t>
            </a:r>
            <a:r>
              <a:rPr lang="it-IT" sz="1800" dirty="0"/>
              <a:t> </a:t>
            </a:r>
            <a:r>
              <a:rPr lang="it-IT" sz="1800" dirty="0" err="1"/>
              <a:t>it</a:t>
            </a:r>
            <a:r>
              <a:rPr lang="it-IT" sz="1800" dirty="0"/>
              <a:t> </a:t>
            </a:r>
            <a:r>
              <a:rPr lang="it-IT" sz="1800" dirty="0" err="1"/>
              <a:t>that</a:t>
            </a:r>
            <a:r>
              <a:rPr lang="it-IT" sz="1800" dirty="0"/>
              <a:t> </a:t>
            </a:r>
            <a:r>
              <a:rPr lang="it-IT" sz="1800" dirty="0" err="1"/>
              <a:t>provides</a:t>
            </a:r>
            <a:r>
              <a:rPr lang="it-IT" sz="1800" dirty="0"/>
              <a:t> </a:t>
            </a:r>
            <a:r>
              <a:rPr lang="it-IT" sz="1800" dirty="0" err="1"/>
              <a:t>our</a:t>
            </a:r>
            <a:r>
              <a:rPr lang="it-IT" sz="1800" dirty="0"/>
              <a:t> body with the </a:t>
            </a:r>
            <a:r>
              <a:rPr lang="it-IT" sz="1800" dirty="0" err="1"/>
              <a:t>necessary</a:t>
            </a:r>
            <a:r>
              <a:rPr lang="it-IT" sz="1800" dirty="0"/>
              <a:t> energy to do </a:t>
            </a:r>
            <a:r>
              <a:rPr lang="it-IT" sz="1800" dirty="0" err="1"/>
              <a:t>things</a:t>
            </a:r>
            <a:r>
              <a:rPr lang="it-IT" sz="1800" dirty="0"/>
              <a:t> and with the </a:t>
            </a:r>
            <a:r>
              <a:rPr lang="it-IT" sz="1800" dirty="0" err="1"/>
              <a:t>nutrients</a:t>
            </a:r>
            <a:r>
              <a:rPr lang="it-IT" sz="1800" dirty="0"/>
              <a:t> to </a:t>
            </a:r>
            <a:r>
              <a:rPr lang="it-IT" sz="1800" dirty="0" err="1"/>
              <a:t>grow</a:t>
            </a:r>
            <a:r>
              <a:rPr lang="it-IT" sz="1800" dirty="0"/>
              <a:t>? </a:t>
            </a:r>
            <a:r>
              <a:rPr lang="it-IT" sz="1800" dirty="0" err="1"/>
              <a:t>Well</a:t>
            </a:r>
            <a:r>
              <a:rPr lang="it-IT" sz="1800" dirty="0"/>
              <a:t>, the digestive system </a:t>
            </a:r>
            <a:r>
              <a:rPr lang="it-IT" sz="1800" dirty="0" err="1"/>
              <a:t>is</a:t>
            </a:r>
            <a:r>
              <a:rPr lang="it-IT" sz="1800" dirty="0"/>
              <a:t> </a:t>
            </a:r>
            <a:r>
              <a:rPr lang="it-IT" sz="1800" dirty="0" err="1"/>
              <a:t>responsible</a:t>
            </a:r>
            <a:r>
              <a:rPr lang="it-IT" sz="1800" dirty="0"/>
              <a:t> for </a:t>
            </a:r>
            <a:r>
              <a:rPr lang="it-IT" sz="1800" dirty="0" err="1"/>
              <a:t>converting</a:t>
            </a:r>
            <a:r>
              <a:rPr lang="it-IT" sz="1800" dirty="0"/>
              <a:t> foods </a:t>
            </a:r>
            <a:r>
              <a:rPr lang="it-IT" sz="1800" dirty="0" err="1"/>
              <a:t>into</a:t>
            </a:r>
            <a:r>
              <a:rPr lang="it-IT" sz="1800" dirty="0"/>
              <a:t> </a:t>
            </a:r>
            <a:r>
              <a:rPr lang="it-IT" sz="1800" dirty="0" err="1"/>
              <a:t>usable</a:t>
            </a:r>
            <a:r>
              <a:rPr lang="it-IT" sz="1800" dirty="0"/>
              <a:t> </a:t>
            </a:r>
            <a:r>
              <a:rPr lang="it-IT" sz="1800" dirty="0" err="1"/>
              <a:t>substances</a:t>
            </a:r>
            <a:r>
              <a:rPr lang="it-IT" sz="1800" dirty="0"/>
              <a:t> </a:t>
            </a:r>
            <a:r>
              <a:rPr lang="it-IT" sz="1800" dirty="0" err="1"/>
              <a:t>along</a:t>
            </a:r>
            <a:r>
              <a:rPr lang="it-IT" sz="1800" dirty="0"/>
              <a:t> the digestive </a:t>
            </a:r>
            <a:r>
              <a:rPr lang="it-IT" sz="1800" dirty="0" err="1"/>
              <a:t>tract</a:t>
            </a:r>
            <a:r>
              <a:rPr lang="it-IT" sz="1800" dirty="0"/>
              <a:t>. </a:t>
            </a:r>
            <a:r>
              <a:rPr lang="it-IT" sz="1800" dirty="0" err="1"/>
              <a:t>These</a:t>
            </a:r>
            <a:r>
              <a:rPr lang="it-IT" sz="1800" dirty="0"/>
              <a:t> </a:t>
            </a:r>
            <a:r>
              <a:rPr lang="it-IT" sz="1800" dirty="0" err="1"/>
              <a:t>substances</a:t>
            </a:r>
            <a:r>
              <a:rPr lang="it-IT" sz="1800" dirty="0"/>
              <a:t> can </a:t>
            </a:r>
            <a:r>
              <a:rPr lang="it-IT" sz="1800" dirty="0" err="1"/>
              <a:t>then</a:t>
            </a:r>
            <a:r>
              <a:rPr lang="it-IT" sz="1800" dirty="0"/>
              <a:t> be </a:t>
            </a:r>
            <a:r>
              <a:rPr lang="it-IT" sz="1800" dirty="0" err="1"/>
              <a:t>absorbed</a:t>
            </a:r>
            <a:r>
              <a:rPr lang="it-IT" sz="1800" dirty="0"/>
              <a:t> by the body and </a:t>
            </a:r>
            <a:r>
              <a:rPr lang="it-IT" sz="1800" dirty="0" err="1"/>
              <a:t>used</a:t>
            </a:r>
            <a:r>
              <a:rPr lang="it-IT" sz="1800" dirty="0"/>
              <a:t> by the </a:t>
            </a:r>
            <a:r>
              <a:rPr lang="it-IT" sz="1800" dirty="0" err="1"/>
              <a:t>cells</a:t>
            </a:r>
            <a:r>
              <a:rPr lang="it-IT" sz="1800" dirty="0"/>
              <a:t> </a:t>
            </a:r>
            <a:r>
              <a:rPr lang="it-IT" sz="1800" dirty="0" err="1"/>
              <a:t>as</a:t>
            </a:r>
            <a:r>
              <a:rPr lang="it-IT" sz="1800" dirty="0"/>
              <a:t> </a:t>
            </a:r>
            <a:r>
              <a:rPr lang="it-IT" sz="1800" dirty="0" err="1"/>
              <a:t>fuel</a:t>
            </a:r>
            <a:r>
              <a:rPr lang="it-IT" sz="1800" dirty="0"/>
              <a:t> to build or </a:t>
            </a:r>
            <a:r>
              <a:rPr lang="it-IT" sz="1800" dirty="0" err="1"/>
              <a:t>repair</a:t>
            </a:r>
            <a:r>
              <a:rPr lang="it-IT" sz="1800" dirty="0"/>
              <a:t> the body. To use the </a:t>
            </a:r>
            <a:r>
              <a:rPr lang="it-IT" sz="1800" dirty="0" err="1"/>
              <a:t>fuel</a:t>
            </a:r>
            <a:r>
              <a:rPr lang="it-IT" sz="1800" dirty="0"/>
              <a:t>, the body </a:t>
            </a:r>
            <a:r>
              <a:rPr lang="it-IT" sz="1800" dirty="0" err="1"/>
              <a:t>needs</a:t>
            </a:r>
            <a:r>
              <a:rPr lang="it-IT" sz="1800" dirty="0"/>
              <a:t> </a:t>
            </a:r>
            <a:r>
              <a:rPr lang="it-IT" sz="1800" dirty="0" err="1"/>
              <a:t>another</a:t>
            </a:r>
            <a:r>
              <a:rPr lang="it-IT" sz="1800" dirty="0"/>
              <a:t> </a:t>
            </a:r>
            <a:r>
              <a:rPr lang="it-IT" sz="1800" dirty="0" err="1"/>
              <a:t>ingredient</a:t>
            </a:r>
            <a:r>
              <a:rPr lang="it-IT" sz="1800" dirty="0"/>
              <a:t>: </a:t>
            </a:r>
            <a:r>
              <a:rPr lang="it-IT" sz="1800" dirty="0" err="1"/>
              <a:t>this</a:t>
            </a:r>
            <a:r>
              <a:rPr lang="it-IT" sz="1800" dirty="0"/>
              <a:t> </a:t>
            </a:r>
            <a:r>
              <a:rPr lang="it-IT" sz="1800" dirty="0" err="1"/>
              <a:t>is</a:t>
            </a:r>
            <a:r>
              <a:rPr lang="it-IT" sz="1800" dirty="0"/>
              <a:t> </a:t>
            </a:r>
            <a:r>
              <a:rPr lang="it-IT" sz="1800" dirty="0" err="1"/>
              <a:t>oxygen</a:t>
            </a:r>
            <a:r>
              <a:rPr lang="it-IT" sz="1800" dirty="0"/>
              <a:t>, </a:t>
            </a:r>
            <a:r>
              <a:rPr lang="it-IT" sz="1800" dirty="0" err="1"/>
              <a:t>which</a:t>
            </a:r>
            <a:r>
              <a:rPr lang="it-IT" sz="1800" dirty="0"/>
              <a:t> </a:t>
            </a:r>
            <a:r>
              <a:rPr lang="it-IT" sz="1800" dirty="0" err="1"/>
              <a:t>is</a:t>
            </a:r>
            <a:r>
              <a:rPr lang="it-IT" sz="1800" dirty="0"/>
              <a:t> </a:t>
            </a:r>
            <a:r>
              <a:rPr lang="it-IT" sz="1800" dirty="0" err="1"/>
              <a:t>provided</a:t>
            </a:r>
            <a:r>
              <a:rPr lang="it-IT" sz="1800" dirty="0"/>
              <a:t> by the </a:t>
            </a:r>
            <a:r>
              <a:rPr lang="it-IT" sz="1800" dirty="0" err="1"/>
              <a:t>respiratory</a:t>
            </a:r>
            <a:r>
              <a:rPr lang="it-IT" sz="1800" dirty="0"/>
              <a:t> system and </a:t>
            </a:r>
            <a:r>
              <a:rPr lang="it-IT" sz="1800" dirty="0" err="1"/>
              <a:t>is</a:t>
            </a:r>
            <a:r>
              <a:rPr lang="it-IT" sz="1800" dirty="0"/>
              <a:t> a </a:t>
            </a:r>
            <a:r>
              <a:rPr lang="it-IT" sz="1800" dirty="0" err="1"/>
              <a:t>vital</a:t>
            </a:r>
            <a:r>
              <a:rPr lang="it-IT" sz="1800" dirty="0"/>
              <a:t> </a:t>
            </a:r>
            <a:r>
              <a:rPr lang="it-IT" sz="1800" dirty="0" err="1"/>
              <a:t>element</a:t>
            </a:r>
            <a:r>
              <a:rPr lang="it-IT" sz="1800" dirty="0"/>
              <a:t> for </a:t>
            </a:r>
            <a:r>
              <a:rPr lang="it-IT" sz="1800" dirty="0" err="1"/>
              <a:t>metabolism</a:t>
            </a:r>
            <a:r>
              <a:rPr lang="it-IT" sz="1800" dirty="0"/>
              <a:t>. </a:t>
            </a:r>
            <a:r>
              <a:rPr lang="it-IT" sz="1800" dirty="0" err="1"/>
              <a:t>Respiration</a:t>
            </a:r>
            <a:r>
              <a:rPr lang="it-IT" sz="1800" dirty="0"/>
              <a:t> </a:t>
            </a:r>
            <a:r>
              <a:rPr lang="it-IT" sz="1800" dirty="0" err="1"/>
              <a:t>is</a:t>
            </a:r>
            <a:r>
              <a:rPr lang="it-IT" sz="1800" dirty="0"/>
              <a:t> the </a:t>
            </a:r>
            <a:r>
              <a:rPr lang="it-IT" sz="1800" dirty="0" err="1"/>
              <a:t>exchange</a:t>
            </a:r>
            <a:r>
              <a:rPr lang="it-IT" sz="1800" dirty="0"/>
              <a:t> of </a:t>
            </a:r>
            <a:r>
              <a:rPr lang="it-IT" sz="1800" dirty="0" err="1"/>
              <a:t>oxygen</a:t>
            </a:r>
            <a:r>
              <a:rPr lang="it-IT" sz="1800" dirty="0"/>
              <a:t> and carbon </a:t>
            </a:r>
            <a:r>
              <a:rPr lang="it-IT" sz="1800" dirty="0" err="1"/>
              <a:t>dioxide</a:t>
            </a:r>
            <a:r>
              <a:rPr lang="it-IT" sz="1800" dirty="0"/>
              <a:t> </a:t>
            </a:r>
            <a:r>
              <a:rPr lang="it-IT" sz="1800" dirty="0" err="1"/>
              <a:t>between</a:t>
            </a:r>
            <a:r>
              <a:rPr lang="it-IT" sz="1800" dirty="0"/>
              <a:t> </a:t>
            </a:r>
            <a:r>
              <a:rPr lang="it-IT" sz="1800" dirty="0" err="1"/>
              <a:t>cells</a:t>
            </a:r>
            <a:r>
              <a:rPr lang="it-IT" sz="1800" dirty="0"/>
              <a:t>, the </a:t>
            </a:r>
            <a:r>
              <a:rPr lang="it-IT" sz="1800" dirty="0" err="1"/>
              <a:t>blood</a:t>
            </a:r>
            <a:r>
              <a:rPr lang="it-IT" sz="1800" dirty="0"/>
              <a:t> and air in the </a:t>
            </a:r>
            <a:r>
              <a:rPr lang="it-IT" sz="1800" dirty="0" err="1"/>
              <a:t>lungs</a:t>
            </a:r>
            <a:r>
              <a:rPr lang="it-IT" sz="1800" dirty="0"/>
              <a:t>, </a:t>
            </a:r>
            <a:r>
              <a:rPr lang="it-IT" sz="1800" dirty="0" err="1"/>
              <a:t>which</a:t>
            </a:r>
            <a:r>
              <a:rPr lang="it-IT" sz="1800" dirty="0"/>
              <a:t> </a:t>
            </a:r>
            <a:r>
              <a:rPr lang="it-IT" sz="1800" dirty="0" err="1"/>
              <a:t>suck</a:t>
            </a:r>
            <a:r>
              <a:rPr lang="it-IT" sz="1800" dirty="0"/>
              <a:t> in air </a:t>
            </a:r>
            <a:r>
              <a:rPr lang="it-IT" sz="1800" dirty="0" err="1"/>
              <a:t>using</a:t>
            </a:r>
            <a:r>
              <a:rPr lang="it-IT" sz="1800" dirty="0"/>
              <a:t> strong muscles </a:t>
            </a:r>
            <a:r>
              <a:rPr lang="it-IT" sz="1800" dirty="0" err="1"/>
              <a:t>between</a:t>
            </a:r>
            <a:r>
              <a:rPr lang="it-IT" sz="1800" dirty="0"/>
              <a:t> the </a:t>
            </a:r>
            <a:r>
              <a:rPr lang="it-IT" sz="1800" dirty="0" err="1"/>
              <a:t>ribs</a:t>
            </a:r>
            <a:r>
              <a:rPr lang="it-IT" sz="1800" dirty="0"/>
              <a:t>.</a:t>
            </a:r>
          </a:p>
        </p:txBody>
      </p:sp>
    </p:spTree>
    <p:extLst>
      <p:ext uri="{BB962C8B-B14F-4D97-AF65-F5344CB8AC3E}">
        <p14:creationId xmlns:p14="http://schemas.microsoft.com/office/powerpoint/2010/main" val="18567956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61764" y="1772816"/>
            <a:ext cx="11593288" cy="3456384"/>
          </a:xfrm>
        </p:spPr>
        <p:txBody>
          <a:bodyPr>
            <a:normAutofit/>
          </a:bodyPr>
          <a:lstStyle/>
          <a:p>
            <a:pPr marL="0" indent="0" algn="just">
              <a:lnSpc>
                <a:spcPct val="130000"/>
              </a:lnSpc>
              <a:spcBef>
                <a:spcPts val="0"/>
              </a:spcBef>
              <a:buNone/>
            </a:pPr>
            <a:r>
              <a:rPr lang="it-IT" sz="1700" dirty="0"/>
              <a:t>This </a:t>
            </a:r>
            <a:r>
              <a:rPr lang="it-IT" sz="1700" dirty="0" err="1"/>
              <a:t>movement</a:t>
            </a:r>
            <a:r>
              <a:rPr lang="it-IT" sz="1700" dirty="0"/>
              <a:t> of </a:t>
            </a:r>
            <a:r>
              <a:rPr lang="it-IT" sz="1700" dirty="0" err="1"/>
              <a:t>materials</a:t>
            </a:r>
            <a:r>
              <a:rPr lang="it-IT" sz="1700" dirty="0"/>
              <a:t> in the </a:t>
            </a:r>
            <a:r>
              <a:rPr lang="it-IT" sz="1700" dirty="0" err="1"/>
              <a:t>blood</a:t>
            </a:r>
            <a:r>
              <a:rPr lang="it-IT" sz="1700" dirty="0"/>
              <a:t> </a:t>
            </a:r>
            <a:r>
              <a:rPr lang="it-IT" sz="1700" dirty="0" err="1"/>
              <a:t>throughout</a:t>
            </a:r>
            <a:r>
              <a:rPr lang="it-IT" sz="1700" dirty="0"/>
              <a:t> the body via the </a:t>
            </a:r>
            <a:r>
              <a:rPr lang="it-IT" sz="1700" dirty="0" err="1"/>
              <a:t>heart</a:t>
            </a:r>
            <a:r>
              <a:rPr lang="it-IT" sz="1700" dirty="0"/>
              <a:t>, </a:t>
            </a:r>
            <a:r>
              <a:rPr lang="it-IT" sz="1700" dirty="0" err="1"/>
              <a:t>veins</a:t>
            </a:r>
            <a:r>
              <a:rPr lang="it-IT" sz="1700" dirty="0"/>
              <a:t> and </a:t>
            </a:r>
            <a:r>
              <a:rPr lang="it-IT" sz="1700" dirty="0" err="1"/>
              <a:t>arteries</a:t>
            </a:r>
            <a:r>
              <a:rPr lang="it-IT" sz="1700" dirty="0"/>
              <a:t> makes up the </a:t>
            </a:r>
            <a:r>
              <a:rPr lang="it-IT" sz="1700" dirty="0" err="1"/>
              <a:t>circulatory</a:t>
            </a:r>
            <a:r>
              <a:rPr lang="it-IT" sz="1700" dirty="0"/>
              <a:t> system. Not </a:t>
            </a:r>
            <a:r>
              <a:rPr lang="it-IT" sz="1700" dirty="0" err="1"/>
              <a:t>only</a:t>
            </a:r>
            <a:r>
              <a:rPr lang="it-IT" sz="1700" dirty="0"/>
              <a:t> are </a:t>
            </a:r>
            <a:r>
              <a:rPr lang="it-IT" sz="1700" dirty="0" err="1"/>
              <a:t>respiratory</a:t>
            </a:r>
            <a:r>
              <a:rPr lang="it-IT" sz="1700" dirty="0"/>
              <a:t> </a:t>
            </a:r>
            <a:r>
              <a:rPr lang="it-IT" sz="1700" dirty="0" err="1"/>
              <a:t>substances</a:t>
            </a:r>
            <a:r>
              <a:rPr lang="it-IT" sz="1700" dirty="0"/>
              <a:t> </a:t>
            </a:r>
            <a:r>
              <a:rPr lang="it-IT" sz="1700" dirty="0" err="1"/>
              <a:t>transported</a:t>
            </a:r>
            <a:r>
              <a:rPr lang="it-IT" sz="1700" dirty="0"/>
              <a:t>, </a:t>
            </a:r>
            <a:r>
              <a:rPr lang="it-IT" sz="1700" dirty="0" err="1"/>
              <a:t>but</a:t>
            </a:r>
            <a:r>
              <a:rPr lang="it-IT" sz="1700" dirty="0"/>
              <a:t> </a:t>
            </a:r>
            <a:r>
              <a:rPr lang="it-IT" sz="1700" dirty="0" err="1"/>
              <a:t>they</a:t>
            </a:r>
            <a:r>
              <a:rPr lang="it-IT" sz="1700" dirty="0"/>
              <a:t> </a:t>
            </a:r>
            <a:r>
              <a:rPr lang="it-IT" sz="1700" dirty="0" err="1"/>
              <a:t>also</a:t>
            </a:r>
            <a:r>
              <a:rPr lang="it-IT" sz="1700" dirty="0"/>
              <a:t> break down products of the digestive system. </a:t>
            </a:r>
            <a:r>
              <a:rPr lang="it-IT" sz="1700" dirty="0" err="1"/>
              <a:t>Such</a:t>
            </a:r>
            <a:r>
              <a:rPr lang="it-IT" sz="1700" dirty="0"/>
              <a:t> </a:t>
            </a:r>
            <a:r>
              <a:rPr lang="it-IT" sz="1700" dirty="0" err="1"/>
              <a:t>metabolic</a:t>
            </a:r>
            <a:r>
              <a:rPr lang="it-IT" sz="1700" dirty="0"/>
              <a:t> activity </a:t>
            </a:r>
            <a:r>
              <a:rPr lang="it-IT" sz="1700" dirty="0" err="1"/>
              <a:t>generates</a:t>
            </a:r>
            <a:r>
              <a:rPr lang="it-IT" sz="1700" dirty="0"/>
              <a:t> </a:t>
            </a:r>
            <a:r>
              <a:rPr lang="it-IT" sz="1700" dirty="0" err="1"/>
              <a:t>waste</a:t>
            </a:r>
            <a:r>
              <a:rPr lang="it-IT" sz="1700" dirty="0"/>
              <a:t> products </a:t>
            </a:r>
            <a:r>
              <a:rPr lang="it-IT" sz="1700" dirty="0" err="1"/>
              <a:t>that</a:t>
            </a:r>
            <a:r>
              <a:rPr lang="it-IT" sz="1700" dirty="0"/>
              <a:t> </a:t>
            </a:r>
            <a:r>
              <a:rPr lang="it-IT" sz="1700" dirty="0" err="1"/>
              <a:t>need</a:t>
            </a:r>
            <a:r>
              <a:rPr lang="it-IT" sz="1700" dirty="0"/>
              <a:t> to be </a:t>
            </a:r>
            <a:r>
              <a:rPr lang="it-IT" sz="1700" dirty="0" err="1"/>
              <a:t>transported</a:t>
            </a:r>
            <a:r>
              <a:rPr lang="it-IT" sz="1700" dirty="0"/>
              <a:t> out of the body to </a:t>
            </a:r>
            <a:r>
              <a:rPr lang="it-IT" sz="1700" dirty="0" err="1"/>
              <a:t>maintain</a:t>
            </a:r>
            <a:r>
              <a:rPr lang="it-IT" sz="1700" dirty="0"/>
              <a:t> </a:t>
            </a:r>
            <a:r>
              <a:rPr lang="it-IT" sz="1700" dirty="0" err="1"/>
              <a:t>homeostasis</a:t>
            </a:r>
            <a:r>
              <a:rPr lang="it-IT" sz="1700" dirty="0"/>
              <a:t>. This </a:t>
            </a:r>
            <a:r>
              <a:rPr lang="it-IT" sz="1700" dirty="0" err="1"/>
              <a:t>is</a:t>
            </a:r>
            <a:r>
              <a:rPr lang="it-IT" sz="1700" dirty="0"/>
              <a:t> the job of the </a:t>
            </a:r>
            <a:r>
              <a:rPr lang="it-IT" sz="1700" dirty="0" err="1"/>
              <a:t>excretory</a:t>
            </a:r>
            <a:r>
              <a:rPr lang="it-IT" sz="1700" dirty="0"/>
              <a:t> system. This </a:t>
            </a:r>
            <a:r>
              <a:rPr lang="it-IT" sz="1700" dirty="0" err="1"/>
              <a:t>includes</a:t>
            </a:r>
            <a:r>
              <a:rPr lang="it-IT" sz="1700" dirty="0"/>
              <a:t> the </a:t>
            </a:r>
            <a:r>
              <a:rPr lang="it-IT" sz="1700" dirty="0" err="1"/>
              <a:t>skin</a:t>
            </a:r>
            <a:r>
              <a:rPr lang="it-IT" sz="1700" dirty="0"/>
              <a:t> </a:t>
            </a:r>
            <a:r>
              <a:rPr lang="it-IT" sz="1700" dirty="0" err="1"/>
              <a:t>secreting</a:t>
            </a:r>
            <a:r>
              <a:rPr lang="it-IT" sz="1700" dirty="0"/>
              <a:t> </a:t>
            </a:r>
            <a:r>
              <a:rPr lang="it-IT" sz="1700" dirty="0" err="1"/>
              <a:t>sweat</a:t>
            </a:r>
            <a:r>
              <a:rPr lang="it-IT" sz="1700" dirty="0"/>
              <a:t>, the </a:t>
            </a:r>
            <a:r>
              <a:rPr lang="it-IT" sz="1700" dirty="0" err="1"/>
              <a:t>lungs</a:t>
            </a:r>
            <a:r>
              <a:rPr lang="it-IT" sz="1700" dirty="0"/>
              <a:t> </a:t>
            </a:r>
            <a:r>
              <a:rPr lang="it-IT" sz="1700" dirty="0" err="1"/>
              <a:t>eliminating</a:t>
            </a:r>
            <a:r>
              <a:rPr lang="it-IT" sz="1700" dirty="0"/>
              <a:t> carbon </a:t>
            </a:r>
            <a:r>
              <a:rPr lang="it-IT" sz="1700" dirty="0" err="1"/>
              <a:t>dioxide</a:t>
            </a:r>
            <a:r>
              <a:rPr lang="it-IT" sz="1700" dirty="0"/>
              <a:t> and the </a:t>
            </a:r>
            <a:r>
              <a:rPr lang="it-IT" sz="1700" dirty="0" err="1"/>
              <a:t>kidneys</a:t>
            </a:r>
            <a:r>
              <a:rPr lang="it-IT" sz="1700" dirty="0"/>
              <a:t> </a:t>
            </a:r>
            <a:r>
              <a:rPr lang="it-IT" sz="1700" dirty="0" err="1"/>
              <a:t>excreting</a:t>
            </a:r>
            <a:r>
              <a:rPr lang="it-IT" sz="1700" dirty="0"/>
              <a:t> products from </a:t>
            </a:r>
            <a:r>
              <a:rPr lang="it-IT" sz="1700" dirty="0" err="1"/>
              <a:t>metabolic</a:t>
            </a:r>
            <a:r>
              <a:rPr lang="it-IT" sz="1700" dirty="0"/>
              <a:t> reactions.</a:t>
            </a:r>
          </a:p>
          <a:p>
            <a:pPr marL="0" indent="0" algn="just">
              <a:lnSpc>
                <a:spcPct val="130000"/>
              </a:lnSpc>
              <a:spcBef>
                <a:spcPts val="0"/>
              </a:spcBef>
              <a:buNone/>
            </a:pPr>
            <a:r>
              <a:rPr lang="it-IT" sz="1700" dirty="0"/>
              <a:t>The body </a:t>
            </a:r>
            <a:r>
              <a:rPr lang="it-IT" sz="1700" dirty="0" err="1"/>
              <a:t>has</a:t>
            </a:r>
            <a:r>
              <a:rPr lang="it-IT" sz="1700" dirty="0"/>
              <a:t> </a:t>
            </a:r>
            <a:r>
              <a:rPr lang="it-IT" sz="1700" dirty="0" err="1"/>
              <a:t>several</a:t>
            </a:r>
            <a:r>
              <a:rPr lang="it-IT" sz="1700" dirty="0"/>
              <a:t> systems to </a:t>
            </a:r>
            <a:r>
              <a:rPr lang="it-IT" sz="1700" dirty="0" err="1"/>
              <a:t>protect</a:t>
            </a:r>
            <a:r>
              <a:rPr lang="it-IT" sz="1700" dirty="0"/>
              <a:t> </a:t>
            </a:r>
            <a:r>
              <a:rPr lang="it-IT" sz="1700" dirty="0" err="1"/>
              <a:t>itself</a:t>
            </a:r>
            <a:r>
              <a:rPr lang="it-IT" sz="1700" dirty="0"/>
              <a:t>. The first line of defense </a:t>
            </a:r>
            <a:r>
              <a:rPr lang="it-IT" sz="1700" dirty="0" err="1"/>
              <a:t>is</a:t>
            </a:r>
            <a:r>
              <a:rPr lang="it-IT" sz="1700" dirty="0"/>
              <a:t> the </a:t>
            </a:r>
            <a:r>
              <a:rPr lang="it-IT" sz="1700" dirty="0" err="1"/>
              <a:t>integumentary</a:t>
            </a:r>
            <a:r>
              <a:rPr lang="it-IT" sz="1700" dirty="0"/>
              <a:t> system, </a:t>
            </a:r>
            <a:r>
              <a:rPr lang="it-IT" sz="1700" dirty="0" err="1"/>
              <a:t>which</a:t>
            </a:r>
            <a:r>
              <a:rPr lang="it-IT" sz="1700" dirty="0"/>
              <a:t> </a:t>
            </a:r>
            <a:r>
              <a:rPr lang="it-IT" sz="1700" dirty="0" err="1"/>
              <a:t>is</a:t>
            </a:r>
            <a:r>
              <a:rPr lang="it-IT" sz="1700" dirty="0"/>
              <a:t> made up of the </a:t>
            </a:r>
            <a:r>
              <a:rPr lang="it-IT" sz="1700" dirty="0" err="1"/>
              <a:t>skin</a:t>
            </a:r>
            <a:r>
              <a:rPr lang="it-IT" sz="1700" dirty="0"/>
              <a:t>, </a:t>
            </a:r>
            <a:r>
              <a:rPr lang="it-IT" sz="1700" dirty="0" err="1"/>
              <a:t>nails</a:t>
            </a:r>
            <a:r>
              <a:rPr lang="it-IT" sz="1700" dirty="0"/>
              <a:t>, </a:t>
            </a:r>
            <a:r>
              <a:rPr lang="it-IT" sz="1700" dirty="0" err="1"/>
              <a:t>sweat</a:t>
            </a:r>
            <a:r>
              <a:rPr lang="it-IT" sz="1700" dirty="0"/>
              <a:t> </a:t>
            </a:r>
            <a:r>
              <a:rPr lang="it-IT" sz="1700" dirty="0" err="1"/>
              <a:t>glands</a:t>
            </a:r>
            <a:r>
              <a:rPr lang="it-IT" sz="1700" dirty="0"/>
              <a:t>, and </a:t>
            </a:r>
            <a:r>
              <a:rPr lang="it-IT" sz="1700" dirty="0" err="1"/>
              <a:t>hair</a:t>
            </a:r>
            <a:r>
              <a:rPr lang="it-IT" sz="1700" dirty="0"/>
              <a:t>. </a:t>
            </a:r>
            <a:r>
              <a:rPr lang="it-IT" sz="1700" dirty="0" err="1"/>
              <a:t>They</a:t>
            </a:r>
            <a:r>
              <a:rPr lang="it-IT" sz="1700" dirty="0"/>
              <a:t> help </a:t>
            </a:r>
            <a:r>
              <a:rPr lang="it-IT" sz="1700" dirty="0" err="1"/>
              <a:t>protect</a:t>
            </a:r>
            <a:r>
              <a:rPr lang="it-IT" sz="1700" dirty="0"/>
              <a:t> </a:t>
            </a:r>
            <a:r>
              <a:rPr lang="it-IT" sz="1700" dirty="0" err="1"/>
              <a:t>against</a:t>
            </a:r>
            <a:r>
              <a:rPr lang="it-IT" sz="1700" dirty="0"/>
              <a:t> </a:t>
            </a:r>
            <a:r>
              <a:rPr lang="it-IT" sz="1700" dirty="0" err="1"/>
              <a:t>injury</a:t>
            </a:r>
            <a:r>
              <a:rPr lang="it-IT" sz="1700" dirty="0"/>
              <a:t> and </a:t>
            </a:r>
            <a:r>
              <a:rPr lang="it-IT" sz="1700" dirty="0" err="1"/>
              <a:t>infection</a:t>
            </a:r>
            <a:r>
              <a:rPr lang="it-IT" sz="1700" dirty="0"/>
              <a:t>. </a:t>
            </a:r>
            <a:r>
              <a:rPr lang="it-IT" sz="1700" dirty="0" err="1"/>
              <a:t>However</a:t>
            </a:r>
            <a:r>
              <a:rPr lang="it-IT" sz="1700" dirty="0"/>
              <a:t>, </a:t>
            </a:r>
            <a:r>
              <a:rPr lang="it-IT" sz="1700" dirty="0" err="1"/>
              <a:t>often</a:t>
            </a:r>
            <a:r>
              <a:rPr lang="it-IT" sz="1700" dirty="0"/>
              <a:t> </a:t>
            </a:r>
            <a:r>
              <a:rPr lang="it-IT" sz="1700" dirty="0" err="1"/>
              <a:t>this</a:t>
            </a:r>
            <a:r>
              <a:rPr lang="it-IT" sz="1700" dirty="0"/>
              <a:t> </a:t>
            </a:r>
            <a:r>
              <a:rPr lang="it-IT" sz="1700" dirty="0" err="1"/>
              <a:t>barrier</a:t>
            </a:r>
            <a:r>
              <a:rPr lang="it-IT" sz="1700" dirty="0"/>
              <a:t> </a:t>
            </a:r>
            <a:r>
              <a:rPr lang="it-IT" sz="1700" dirty="0" err="1"/>
              <a:t>is</a:t>
            </a:r>
            <a:r>
              <a:rPr lang="it-IT" sz="1700" dirty="0"/>
              <a:t> </a:t>
            </a:r>
            <a:r>
              <a:rPr lang="it-IT" sz="1700" dirty="0" err="1"/>
              <a:t>overcome</a:t>
            </a:r>
            <a:r>
              <a:rPr lang="it-IT" sz="1700" dirty="0"/>
              <a:t> by </a:t>
            </a:r>
            <a:r>
              <a:rPr lang="it-IT" sz="1700" dirty="0" err="1"/>
              <a:t>pathogens</a:t>
            </a:r>
            <a:r>
              <a:rPr lang="it-IT" sz="1700" dirty="0"/>
              <a:t>, </a:t>
            </a:r>
            <a:r>
              <a:rPr lang="it-IT" sz="1700" dirty="0" err="1"/>
              <a:t>which</a:t>
            </a:r>
            <a:r>
              <a:rPr lang="it-IT" sz="1700" dirty="0"/>
              <a:t> are </a:t>
            </a:r>
            <a:r>
              <a:rPr lang="it-IT" sz="1700" dirty="0" err="1"/>
              <a:t>disease-causing</a:t>
            </a:r>
            <a:r>
              <a:rPr lang="it-IT" sz="1700" dirty="0"/>
              <a:t> agents. The immune system </a:t>
            </a:r>
            <a:r>
              <a:rPr lang="it-IT" sz="1700" dirty="0" err="1"/>
              <a:t>is</a:t>
            </a:r>
            <a:r>
              <a:rPr lang="it-IT" sz="1700" dirty="0"/>
              <a:t> the </a:t>
            </a:r>
            <a:r>
              <a:rPr lang="it-IT" sz="1700" dirty="0" err="1"/>
              <a:t>body’s</a:t>
            </a:r>
            <a:r>
              <a:rPr lang="it-IT" sz="1700" dirty="0"/>
              <a:t> </a:t>
            </a:r>
            <a:r>
              <a:rPr lang="it-IT" sz="1700" dirty="0" err="1"/>
              <a:t>response</a:t>
            </a:r>
            <a:r>
              <a:rPr lang="it-IT" sz="1700" dirty="0"/>
              <a:t> to </a:t>
            </a:r>
            <a:r>
              <a:rPr lang="it-IT" sz="1700" dirty="0" err="1"/>
              <a:t>these</a:t>
            </a:r>
            <a:r>
              <a:rPr lang="it-IT" sz="1700" dirty="0"/>
              <a:t> </a:t>
            </a:r>
            <a:r>
              <a:rPr lang="it-IT" sz="1700" dirty="0" err="1"/>
              <a:t>invaders</a:t>
            </a:r>
            <a:r>
              <a:rPr lang="it-IT" sz="1700" dirty="0"/>
              <a:t>. This </a:t>
            </a:r>
            <a:r>
              <a:rPr lang="it-IT" sz="1700" dirty="0" err="1"/>
              <a:t>involves</a:t>
            </a:r>
            <a:r>
              <a:rPr lang="it-IT" sz="1700" dirty="0"/>
              <a:t> </a:t>
            </a:r>
            <a:r>
              <a:rPr lang="it-IT" sz="1700" dirty="0" err="1"/>
              <a:t>both</a:t>
            </a:r>
            <a:r>
              <a:rPr lang="it-IT" sz="1700" dirty="0"/>
              <a:t> </a:t>
            </a:r>
            <a:r>
              <a:rPr lang="it-IT" sz="1700" dirty="0" err="1"/>
              <a:t>chemical</a:t>
            </a:r>
            <a:r>
              <a:rPr lang="it-IT" sz="1700" dirty="0"/>
              <a:t> and </a:t>
            </a:r>
            <a:r>
              <a:rPr lang="it-IT" sz="1700" dirty="0" err="1"/>
              <a:t>cellular</a:t>
            </a:r>
            <a:r>
              <a:rPr lang="it-IT" sz="1700" dirty="0"/>
              <a:t> </a:t>
            </a:r>
            <a:r>
              <a:rPr lang="it-IT" sz="1700" dirty="0" err="1"/>
              <a:t>attacks</a:t>
            </a:r>
            <a:r>
              <a:rPr lang="it-IT" sz="1700" dirty="0"/>
              <a:t> on the </a:t>
            </a:r>
            <a:r>
              <a:rPr lang="it-IT" sz="1700" dirty="0" err="1"/>
              <a:t>pathogens</a:t>
            </a:r>
            <a:r>
              <a:rPr lang="it-IT" sz="1700" dirty="0"/>
              <a:t>.</a:t>
            </a:r>
          </a:p>
          <a:p>
            <a:pPr marL="0" indent="0" algn="just">
              <a:lnSpc>
                <a:spcPct val="130000"/>
              </a:lnSpc>
              <a:spcBef>
                <a:spcPts val="0"/>
              </a:spcBef>
              <a:buNone/>
            </a:pPr>
            <a:endParaRPr lang="it-IT" sz="1800" dirty="0"/>
          </a:p>
        </p:txBody>
      </p:sp>
    </p:spTree>
    <p:extLst>
      <p:ext uri="{BB962C8B-B14F-4D97-AF65-F5344CB8AC3E}">
        <p14:creationId xmlns:p14="http://schemas.microsoft.com/office/powerpoint/2010/main" val="2886558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3" name="Segnaposto contenuto 2"/>
          <p:cNvSpPr>
            <a:spLocks noGrp="1"/>
          </p:cNvSpPr>
          <p:nvPr>
            <p:ph idx="1"/>
          </p:nvPr>
        </p:nvSpPr>
        <p:spPr>
          <a:xfrm>
            <a:off x="261764" y="1844824"/>
            <a:ext cx="11593288" cy="4536504"/>
          </a:xfrm>
        </p:spPr>
        <p:txBody>
          <a:bodyPr>
            <a:normAutofit fontScale="92500" lnSpcReduction="10000"/>
          </a:bodyPr>
          <a:lstStyle/>
          <a:p>
            <a:pPr marL="0" indent="0">
              <a:spcBef>
                <a:spcPts val="0"/>
              </a:spcBef>
              <a:buNone/>
            </a:pPr>
            <a:r>
              <a:rPr lang="en-US" sz="2200" b="1" dirty="0"/>
              <a:t>Ever</a:t>
            </a:r>
          </a:p>
          <a:p>
            <a:pPr marL="0" indent="0">
              <a:lnSpc>
                <a:spcPct val="110000"/>
              </a:lnSpc>
              <a:spcBef>
                <a:spcPts val="0"/>
              </a:spcBef>
              <a:buNone/>
            </a:pPr>
            <a:endParaRPr lang="en-US" sz="1700" b="1" dirty="0"/>
          </a:p>
          <a:p>
            <a:pPr marL="0" indent="0">
              <a:lnSpc>
                <a:spcPct val="130000"/>
              </a:lnSpc>
              <a:spcBef>
                <a:spcPts val="0"/>
              </a:spcBef>
              <a:buNone/>
            </a:pPr>
            <a:r>
              <a:rPr lang="en-US" b="1" dirty="0"/>
              <a:t>Ever</a:t>
            </a:r>
            <a:r>
              <a:rPr lang="en-US" dirty="0"/>
              <a:t> usually means </a:t>
            </a:r>
            <a:r>
              <a:rPr lang="en-US" b="1" dirty="0"/>
              <a:t>at any time</a:t>
            </a:r>
            <a:r>
              <a:rPr lang="en-US" dirty="0"/>
              <a:t> and can be used to refer to past, present and future situations. </a:t>
            </a:r>
          </a:p>
          <a:p>
            <a:pPr marL="0" indent="0">
              <a:lnSpc>
                <a:spcPct val="130000"/>
              </a:lnSpc>
              <a:spcBef>
                <a:spcPts val="0"/>
              </a:spcBef>
              <a:buNone/>
            </a:pPr>
            <a:r>
              <a:rPr lang="en-US" dirty="0"/>
              <a:t>The opposite, meaning </a:t>
            </a:r>
            <a:r>
              <a:rPr lang="en-US" b="1" dirty="0"/>
              <a:t>at no time</a:t>
            </a:r>
            <a:r>
              <a:rPr lang="en-US" dirty="0"/>
              <a:t>, is </a:t>
            </a:r>
            <a:r>
              <a:rPr lang="en-US" b="1" dirty="0"/>
              <a:t>never</a:t>
            </a:r>
            <a:r>
              <a:rPr lang="en-US" dirty="0"/>
              <a:t>. </a:t>
            </a:r>
          </a:p>
          <a:p>
            <a:pPr marL="0" indent="0">
              <a:lnSpc>
                <a:spcPct val="130000"/>
              </a:lnSpc>
              <a:spcBef>
                <a:spcPts val="0"/>
              </a:spcBef>
              <a:buNone/>
            </a:pPr>
            <a:r>
              <a:rPr lang="en-US" b="1" dirty="0"/>
              <a:t>Ever</a:t>
            </a:r>
            <a:r>
              <a:rPr lang="en-US" dirty="0"/>
              <a:t> is mainly used in </a:t>
            </a:r>
            <a:r>
              <a:rPr lang="en-US" b="1" dirty="0"/>
              <a:t>questions with the present perfect</a:t>
            </a:r>
            <a:r>
              <a:rPr lang="en-US" dirty="0"/>
              <a:t>. Sometimes it is used in </a:t>
            </a:r>
            <a:r>
              <a:rPr lang="en-US" b="1" dirty="0"/>
              <a:t>negative</a:t>
            </a:r>
            <a:r>
              <a:rPr lang="en-US" dirty="0"/>
              <a:t> sentences (</a:t>
            </a:r>
            <a:r>
              <a:rPr lang="en-US" b="1" dirty="0"/>
              <a:t>not ever</a:t>
            </a:r>
            <a:r>
              <a:rPr lang="en-US" dirty="0"/>
              <a:t>) as an alternative to </a:t>
            </a:r>
            <a:r>
              <a:rPr lang="en-US" b="1" dirty="0"/>
              <a:t>never</a:t>
            </a:r>
            <a:r>
              <a:rPr lang="en-US" dirty="0"/>
              <a:t>.</a:t>
            </a:r>
          </a:p>
          <a:p>
            <a:pPr marL="0" indent="0">
              <a:lnSpc>
                <a:spcPct val="130000"/>
              </a:lnSpc>
              <a:spcBef>
                <a:spcPts val="0"/>
              </a:spcBef>
              <a:buNone/>
            </a:pPr>
            <a:endParaRPr lang="en-US" sz="1000" dirty="0"/>
          </a:p>
          <a:p>
            <a:pPr marL="0" indent="0">
              <a:lnSpc>
                <a:spcPct val="130000"/>
              </a:lnSpc>
              <a:spcBef>
                <a:spcPts val="0"/>
              </a:spcBef>
              <a:buNone/>
            </a:pPr>
            <a:r>
              <a:rPr lang="en-US" dirty="0"/>
              <a:t>- Have you </a:t>
            </a:r>
            <a:r>
              <a:rPr lang="en-US" b="1" dirty="0"/>
              <a:t>ever</a:t>
            </a:r>
            <a:r>
              <a:rPr lang="en-US" dirty="0"/>
              <a:t> been to Rome?</a:t>
            </a:r>
          </a:p>
          <a:p>
            <a:pPr marL="0" indent="0" algn="just">
              <a:lnSpc>
                <a:spcPct val="130000"/>
              </a:lnSpc>
              <a:spcBef>
                <a:spcPts val="0"/>
              </a:spcBef>
              <a:buNone/>
            </a:pPr>
            <a:r>
              <a:rPr lang="en-US" dirty="0"/>
              <a:t>- I </a:t>
            </a:r>
            <a:r>
              <a:rPr lang="en-US" u="sng" dirty="0"/>
              <a:t>never</a:t>
            </a:r>
            <a:r>
              <a:rPr lang="en-US" dirty="0"/>
              <a:t> want to see him again 	       I don't </a:t>
            </a:r>
            <a:r>
              <a:rPr lang="en-US" u="sng" dirty="0"/>
              <a:t>ever</a:t>
            </a:r>
            <a:r>
              <a:rPr lang="en-US" dirty="0"/>
              <a:t> want to see him again.</a:t>
            </a:r>
          </a:p>
          <a:p>
            <a:pPr marL="0" indent="0">
              <a:lnSpc>
                <a:spcPct val="130000"/>
              </a:lnSpc>
              <a:spcBef>
                <a:spcPts val="0"/>
              </a:spcBef>
              <a:buNone/>
            </a:pPr>
            <a:endParaRPr lang="en-US" sz="1200" dirty="0"/>
          </a:p>
          <a:p>
            <a:pPr marL="0" indent="0">
              <a:lnSpc>
                <a:spcPct val="130000"/>
              </a:lnSpc>
              <a:spcBef>
                <a:spcPts val="0"/>
              </a:spcBef>
              <a:buNone/>
            </a:pPr>
            <a:r>
              <a:rPr lang="en-US" dirty="0"/>
              <a:t>When you make a superlative statement, for example when you want to say that something is the best, you can use </a:t>
            </a:r>
            <a:r>
              <a:rPr lang="en-US" b="1" i="1" dirty="0"/>
              <a:t>ever</a:t>
            </a:r>
            <a:r>
              <a:rPr lang="en-US" dirty="0"/>
              <a:t>.</a:t>
            </a:r>
            <a:endParaRPr lang="it-IT" dirty="0"/>
          </a:p>
          <a:p>
            <a:pPr marL="0" indent="0">
              <a:lnSpc>
                <a:spcPct val="130000"/>
              </a:lnSpc>
              <a:spcBef>
                <a:spcPts val="0"/>
              </a:spcBef>
              <a:buNone/>
            </a:pPr>
            <a:endParaRPr lang="it-IT" sz="1000" i="1" dirty="0"/>
          </a:p>
          <a:p>
            <a:pPr marL="0" indent="0">
              <a:lnSpc>
                <a:spcPct val="130000"/>
              </a:lnSpc>
              <a:spcBef>
                <a:spcPts val="0"/>
              </a:spcBef>
              <a:buNone/>
            </a:pPr>
            <a:r>
              <a:rPr lang="it-IT" dirty="0"/>
              <a:t>- </a:t>
            </a:r>
            <a:r>
              <a:rPr lang="en-US" dirty="0"/>
              <a:t>Rome is the most beautiful city I’ve </a:t>
            </a:r>
            <a:r>
              <a:rPr lang="en-US" b="1" dirty="0"/>
              <a:t>ever</a:t>
            </a:r>
            <a:r>
              <a:rPr lang="en-US" dirty="0"/>
              <a:t> been to in the world!</a:t>
            </a:r>
          </a:p>
          <a:p>
            <a:pPr marL="0" indent="0">
              <a:spcBef>
                <a:spcPts val="0"/>
              </a:spcBef>
              <a:buNone/>
            </a:pPr>
            <a:endParaRPr lang="en-US" sz="1100" i="1" dirty="0"/>
          </a:p>
        </p:txBody>
      </p:sp>
      <p:cxnSp>
        <p:nvCxnSpPr>
          <p:cNvPr id="8" name="Connettore 2 7"/>
          <p:cNvCxnSpPr/>
          <p:nvPr/>
        </p:nvCxnSpPr>
        <p:spPr>
          <a:xfrm>
            <a:off x="3790156" y="4437112"/>
            <a:ext cx="576064" cy="0"/>
          </a:xfrm>
          <a:prstGeom prst="straightConnector1">
            <a:avLst/>
          </a:prstGeom>
          <a:ln w="2857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9068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2414" y="476672"/>
            <a:ext cx="9144000" cy="634082"/>
          </a:xfrm>
        </p:spPr>
        <p:txBody>
          <a:bodyPr rtlCol="0"/>
          <a:lstStyle/>
          <a:p>
            <a:pPr rtl="0"/>
            <a:r>
              <a:rPr lang="it-IT" dirty="0"/>
              <a:t>Human body systems: a concise description</a:t>
            </a:r>
          </a:p>
        </p:txBody>
      </p:sp>
      <p:graphicFrame>
        <p:nvGraphicFramePr>
          <p:cNvPr id="12" name="Segnaposto contenuto 3"/>
          <p:cNvGraphicFramePr>
            <a:graphicFrameLocks noGrp="1"/>
          </p:cNvGraphicFramePr>
          <p:nvPr>
            <p:ph sz="half" idx="2"/>
            <p:extLst>
              <p:ext uri="{D42A27DB-BD31-4B8C-83A1-F6EECF244321}">
                <p14:modId xmlns:p14="http://schemas.microsoft.com/office/powerpoint/2010/main" val="894842932"/>
              </p:ext>
            </p:extLst>
          </p:nvPr>
        </p:nvGraphicFramePr>
        <p:xfrm>
          <a:off x="117747" y="2004805"/>
          <a:ext cx="11953329" cy="4664555"/>
        </p:xfrm>
        <a:graphic>
          <a:graphicData uri="http://schemas.openxmlformats.org/drawingml/2006/table">
            <a:tbl>
              <a:tblPr firstRow="1" bandRow="1">
                <a:tableStyleId>{3B4B98B0-60AC-42C2-AFA5-B58CD77FA1E5}</a:tableStyleId>
              </a:tblPr>
              <a:tblGrid>
                <a:gridCol w="1997579">
                  <a:extLst>
                    <a:ext uri="{9D8B030D-6E8A-4147-A177-3AD203B41FA5}">
                      <a16:colId xmlns:a16="http://schemas.microsoft.com/office/drawing/2014/main" val="20000"/>
                    </a:ext>
                  </a:extLst>
                </a:gridCol>
                <a:gridCol w="9955750">
                  <a:extLst>
                    <a:ext uri="{9D8B030D-6E8A-4147-A177-3AD203B41FA5}">
                      <a16:colId xmlns:a16="http://schemas.microsoft.com/office/drawing/2014/main" val="20001"/>
                    </a:ext>
                  </a:extLst>
                </a:gridCol>
              </a:tblGrid>
              <a:tr h="375273">
                <a:tc>
                  <a:txBody>
                    <a:bodyPr/>
                    <a:lstStyle/>
                    <a:p>
                      <a:pPr rtl="0"/>
                      <a:r>
                        <a:rPr lang="it-IT" sz="1800" u="sng" dirty="0"/>
                        <a:t>System</a:t>
                      </a:r>
                    </a:p>
                  </a:txBody>
                  <a:tcPr marL="91416" marR="91416" marT="45708" marB="45708" anchor="ctr"/>
                </a:tc>
                <a:tc>
                  <a:txBody>
                    <a:bodyPr/>
                    <a:lstStyle/>
                    <a:p>
                      <a:pPr algn="l" rtl="0"/>
                      <a:r>
                        <a:rPr lang="it-IT" sz="1800" u="sng" dirty="0"/>
                        <a:t>Definition and </a:t>
                      </a:r>
                      <a:r>
                        <a:rPr lang="it-IT" sz="1800" u="sng" dirty="0" err="1"/>
                        <a:t>function</a:t>
                      </a:r>
                      <a:endParaRPr lang="it-IT" sz="1800" u="sng" dirty="0"/>
                    </a:p>
                  </a:txBody>
                  <a:tcPr marL="91416" marR="91416" marT="45708" marB="45708" anchor="ctr"/>
                </a:tc>
                <a:extLst>
                  <a:ext uri="{0D108BD9-81ED-4DB2-BD59-A6C34878D82A}">
                    <a16:rowId xmlns:a16="http://schemas.microsoft.com/office/drawing/2014/main" val="10000"/>
                  </a:ext>
                </a:extLst>
              </a:tr>
              <a:tr h="365665">
                <a:tc>
                  <a:txBody>
                    <a:bodyPr/>
                    <a:lstStyle/>
                    <a:p>
                      <a:pPr rtl="0"/>
                      <a:r>
                        <a:rPr lang="it-IT" sz="1700" dirty="0" err="1"/>
                        <a:t>Skeletal</a:t>
                      </a:r>
                      <a:endParaRPr lang="it-IT" sz="1700" dirty="0"/>
                    </a:p>
                  </a:txBody>
                  <a:tcPr marL="91416" marR="91416" marT="45708" marB="45708" anchor="ctr"/>
                </a:tc>
                <a:tc>
                  <a:txBody>
                    <a:bodyPr/>
                    <a:lstStyle/>
                    <a:p>
                      <a:pPr algn="l" rtl="0"/>
                      <a:r>
                        <a:rPr lang="it-IT" sz="1700" dirty="0"/>
                        <a:t>System </a:t>
                      </a:r>
                      <a:r>
                        <a:rPr lang="it-IT" sz="1700" dirty="0" err="1"/>
                        <a:t>that</a:t>
                      </a:r>
                      <a:r>
                        <a:rPr lang="it-IT" sz="1700" dirty="0"/>
                        <a:t> </a:t>
                      </a:r>
                      <a:r>
                        <a:rPr lang="it-IT" sz="1700" dirty="0" err="1"/>
                        <a:t>consists</a:t>
                      </a:r>
                      <a:r>
                        <a:rPr lang="it-IT" sz="1700" dirty="0"/>
                        <a:t> of </a:t>
                      </a:r>
                      <a:r>
                        <a:rPr lang="it-IT" sz="1700" dirty="0" err="1"/>
                        <a:t>bones</a:t>
                      </a:r>
                      <a:r>
                        <a:rPr lang="it-IT" sz="1700" dirty="0"/>
                        <a:t> to </a:t>
                      </a:r>
                      <a:r>
                        <a:rPr lang="it-IT" sz="1700" dirty="0" err="1"/>
                        <a:t>provide</a:t>
                      </a:r>
                      <a:r>
                        <a:rPr lang="it-IT" sz="1700" dirty="0"/>
                        <a:t> the framework and support for the body</a:t>
                      </a:r>
                    </a:p>
                  </a:txBody>
                  <a:tcPr marL="91416" marR="91416" marT="45708" marB="45708" anchor="ctr"/>
                </a:tc>
                <a:extLst>
                  <a:ext uri="{0D108BD9-81ED-4DB2-BD59-A6C34878D82A}">
                    <a16:rowId xmlns:a16="http://schemas.microsoft.com/office/drawing/2014/main" val="10001"/>
                  </a:ext>
                </a:extLst>
              </a:tr>
              <a:tr h="373553">
                <a:tc>
                  <a:txBody>
                    <a:bodyPr/>
                    <a:lstStyle/>
                    <a:p>
                      <a:pPr rtl="0"/>
                      <a:r>
                        <a:rPr lang="it-IT" sz="1700" dirty="0" err="1"/>
                        <a:t>Muscular</a:t>
                      </a:r>
                      <a:endParaRPr lang="it-IT" sz="1700" dirty="0"/>
                    </a:p>
                  </a:txBody>
                  <a:tcPr marL="91416" marR="91416" marT="45708" marB="45708" anchor="ctr"/>
                </a:tc>
                <a:tc>
                  <a:txBody>
                    <a:bodyPr/>
                    <a:lstStyle/>
                    <a:p>
                      <a:pPr algn="l" rtl="0"/>
                      <a:r>
                        <a:rPr lang="it-IT" sz="1700" dirty="0"/>
                        <a:t>System made up of muscle </a:t>
                      </a:r>
                      <a:r>
                        <a:rPr lang="it-IT" sz="1700" dirty="0" err="1"/>
                        <a:t>tissue</a:t>
                      </a:r>
                      <a:r>
                        <a:rPr lang="it-IT" sz="1700" dirty="0"/>
                        <a:t> </a:t>
                      </a:r>
                      <a:r>
                        <a:rPr lang="it-IT" sz="1700" dirty="0" err="1"/>
                        <a:t>that</a:t>
                      </a:r>
                      <a:r>
                        <a:rPr lang="it-IT" sz="1700" dirty="0"/>
                        <a:t> </a:t>
                      </a:r>
                      <a:r>
                        <a:rPr lang="it-IT" sz="1700" dirty="0" err="1"/>
                        <a:t>allows</a:t>
                      </a:r>
                      <a:r>
                        <a:rPr lang="it-IT" sz="1700" dirty="0"/>
                        <a:t> the body to </a:t>
                      </a:r>
                      <a:r>
                        <a:rPr lang="it-IT" sz="1700" dirty="0" err="1"/>
                        <a:t>move</a:t>
                      </a:r>
                      <a:r>
                        <a:rPr lang="it-IT" sz="1700" dirty="0"/>
                        <a:t> </a:t>
                      </a:r>
                      <a:r>
                        <a:rPr lang="it-IT" sz="1700" dirty="0" err="1"/>
                        <a:t>through</a:t>
                      </a:r>
                      <a:r>
                        <a:rPr lang="it-IT" sz="1700" dirty="0"/>
                        <a:t> </a:t>
                      </a:r>
                      <a:r>
                        <a:rPr lang="it-IT" sz="1700" dirty="0" err="1"/>
                        <a:t>its</a:t>
                      </a:r>
                      <a:r>
                        <a:rPr lang="it-IT" sz="1700" dirty="0"/>
                        <a:t> </a:t>
                      </a:r>
                      <a:r>
                        <a:rPr lang="it-IT" sz="1700" dirty="0" err="1"/>
                        <a:t>ability</a:t>
                      </a:r>
                      <a:r>
                        <a:rPr lang="it-IT" sz="1700" dirty="0"/>
                        <a:t> to </a:t>
                      </a:r>
                      <a:r>
                        <a:rPr lang="it-IT" sz="1700" dirty="0" err="1"/>
                        <a:t>contract</a:t>
                      </a:r>
                      <a:endParaRPr lang="it-IT" sz="1700" dirty="0"/>
                    </a:p>
                  </a:txBody>
                  <a:tcPr marL="91416" marR="91416" marT="45708" marB="45708" anchor="ctr"/>
                </a:tc>
                <a:extLst>
                  <a:ext uri="{0D108BD9-81ED-4DB2-BD59-A6C34878D82A}">
                    <a16:rowId xmlns:a16="http://schemas.microsoft.com/office/drawing/2014/main" val="10002"/>
                  </a:ext>
                </a:extLst>
              </a:tr>
              <a:tr h="639913">
                <a:tc>
                  <a:txBody>
                    <a:bodyPr/>
                    <a:lstStyle/>
                    <a:p>
                      <a:pPr rtl="0"/>
                      <a:r>
                        <a:rPr lang="it-IT" sz="1700" dirty="0" err="1"/>
                        <a:t>Nervous</a:t>
                      </a:r>
                      <a:endParaRPr lang="it-IT" sz="1700" dirty="0"/>
                    </a:p>
                  </a:txBody>
                  <a:tcPr marL="91416" marR="91416" marT="45708" marB="45708" anchor="ctr"/>
                </a:tc>
                <a:tc>
                  <a:txBody>
                    <a:bodyPr/>
                    <a:lstStyle/>
                    <a:p>
                      <a:pPr algn="l" rtl="0"/>
                      <a:r>
                        <a:rPr lang="it-IT" sz="1700" dirty="0"/>
                        <a:t>System </a:t>
                      </a:r>
                      <a:r>
                        <a:rPr lang="it-IT" sz="1700" dirty="0" err="1"/>
                        <a:t>that</a:t>
                      </a:r>
                      <a:r>
                        <a:rPr lang="it-IT" sz="1700" dirty="0"/>
                        <a:t> </a:t>
                      </a:r>
                      <a:r>
                        <a:rPr lang="it-IT" sz="1700" dirty="0" err="1"/>
                        <a:t>coordinates</a:t>
                      </a:r>
                      <a:r>
                        <a:rPr lang="it-IT" sz="1700" dirty="0"/>
                        <a:t> and </a:t>
                      </a:r>
                      <a:r>
                        <a:rPr lang="it-IT" sz="1700" dirty="0" err="1"/>
                        <a:t>regulates</a:t>
                      </a:r>
                      <a:r>
                        <a:rPr lang="it-IT" sz="1700" dirty="0"/>
                        <a:t> the </a:t>
                      </a:r>
                      <a:r>
                        <a:rPr lang="it-IT" sz="1700" dirty="0" err="1"/>
                        <a:t>body’s</a:t>
                      </a:r>
                      <a:r>
                        <a:rPr lang="it-IT" sz="1700" dirty="0"/>
                        <a:t> </a:t>
                      </a:r>
                      <a:r>
                        <a:rPr lang="it-IT" sz="1700" dirty="0" err="1"/>
                        <a:t>response</a:t>
                      </a:r>
                      <a:r>
                        <a:rPr lang="it-IT" sz="1700" dirty="0"/>
                        <a:t> to </a:t>
                      </a:r>
                      <a:r>
                        <a:rPr lang="it-IT" sz="1700" dirty="0" err="1"/>
                        <a:t>changes</a:t>
                      </a:r>
                      <a:r>
                        <a:rPr lang="it-IT" sz="1700" dirty="0"/>
                        <a:t> by </a:t>
                      </a:r>
                      <a:r>
                        <a:rPr lang="it-IT" sz="1700" dirty="0" err="1"/>
                        <a:t>passing</a:t>
                      </a:r>
                      <a:r>
                        <a:rPr lang="it-IT" sz="1700" dirty="0"/>
                        <a:t> </a:t>
                      </a:r>
                      <a:r>
                        <a:rPr lang="it-IT" sz="1700" dirty="0" err="1"/>
                        <a:t>along</a:t>
                      </a:r>
                      <a:r>
                        <a:rPr lang="it-IT" sz="1700" dirty="0"/>
                        <a:t> </a:t>
                      </a:r>
                      <a:r>
                        <a:rPr lang="it-IT" sz="1700" dirty="0" err="1"/>
                        <a:t>stimuli</a:t>
                      </a:r>
                      <a:r>
                        <a:rPr lang="it-IT" sz="1700" dirty="0"/>
                        <a:t> to the brain</a:t>
                      </a:r>
                    </a:p>
                  </a:txBody>
                  <a:tcPr marL="91416" marR="91416" marT="45708" marB="45708" anchor="ctr"/>
                </a:tc>
                <a:extLst>
                  <a:ext uri="{0D108BD9-81ED-4DB2-BD59-A6C34878D82A}">
                    <a16:rowId xmlns:a16="http://schemas.microsoft.com/office/drawing/2014/main" val="10003"/>
                  </a:ext>
                </a:extLst>
              </a:tr>
              <a:tr h="365665">
                <a:tc>
                  <a:txBody>
                    <a:bodyPr/>
                    <a:lstStyle/>
                    <a:p>
                      <a:pPr rtl="0"/>
                      <a:r>
                        <a:rPr lang="it-IT" sz="1700" dirty="0"/>
                        <a:t>Endocrine</a:t>
                      </a:r>
                    </a:p>
                  </a:txBody>
                  <a:tcPr marL="91416" marR="91416" marT="45708" marB="45708" anchor="ctr"/>
                </a:tc>
                <a:tc>
                  <a:txBody>
                    <a:bodyPr/>
                    <a:lstStyle/>
                    <a:p>
                      <a:pPr algn="l" rtl="0"/>
                      <a:r>
                        <a:rPr lang="it-IT" sz="1700" dirty="0"/>
                        <a:t>System </a:t>
                      </a:r>
                      <a:r>
                        <a:rPr lang="it-IT" sz="1700" dirty="0" err="1"/>
                        <a:t>that</a:t>
                      </a:r>
                      <a:r>
                        <a:rPr lang="it-IT" sz="1700" dirty="0"/>
                        <a:t> </a:t>
                      </a:r>
                      <a:r>
                        <a:rPr lang="it-IT" sz="1700" dirty="0" err="1"/>
                        <a:t>involves</a:t>
                      </a:r>
                      <a:r>
                        <a:rPr lang="it-IT" sz="1700" dirty="0"/>
                        <a:t> the </a:t>
                      </a:r>
                      <a:r>
                        <a:rPr lang="it-IT" sz="1700" dirty="0" err="1"/>
                        <a:t>body’s</a:t>
                      </a:r>
                      <a:r>
                        <a:rPr lang="it-IT" sz="1700" dirty="0"/>
                        <a:t> </a:t>
                      </a:r>
                      <a:r>
                        <a:rPr lang="it-IT" sz="1700" dirty="0" err="1"/>
                        <a:t>glands</a:t>
                      </a:r>
                      <a:r>
                        <a:rPr lang="it-IT" sz="1700" dirty="0"/>
                        <a:t> </a:t>
                      </a:r>
                      <a:r>
                        <a:rPr lang="it-IT" sz="1700" dirty="0" err="1"/>
                        <a:t>which</a:t>
                      </a:r>
                      <a:r>
                        <a:rPr lang="it-IT" sz="1700" dirty="0"/>
                        <a:t> produce </a:t>
                      </a:r>
                      <a:r>
                        <a:rPr lang="it-IT" sz="1700" dirty="0" err="1"/>
                        <a:t>hormones</a:t>
                      </a:r>
                      <a:r>
                        <a:rPr lang="it-IT" sz="1700" dirty="0"/>
                        <a:t> to </a:t>
                      </a:r>
                      <a:r>
                        <a:rPr lang="it-IT" sz="1700" dirty="0" err="1"/>
                        <a:t>achieve</a:t>
                      </a:r>
                      <a:r>
                        <a:rPr lang="it-IT" sz="1700" dirty="0"/>
                        <a:t> </a:t>
                      </a:r>
                      <a:r>
                        <a:rPr lang="it-IT" sz="1700" dirty="0" err="1"/>
                        <a:t>homeostasis</a:t>
                      </a:r>
                      <a:endParaRPr lang="it-IT" sz="1700" dirty="0"/>
                    </a:p>
                  </a:txBody>
                  <a:tcPr marL="91416" marR="91416" marT="45708" marB="45708" anchor="ctr"/>
                </a:tc>
                <a:extLst>
                  <a:ext uri="{0D108BD9-81ED-4DB2-BD59-A6C34878D82A}">
                    <a16:rowId xmlns:a16="http://schemas.microsoft.com/office/drawing/2014/main" val="3764567980"/>
                  </a:ext>
                </a:extLst>
              </a:tr>
              <a:tr h="365665">
                <a:tc>
                  <a:txBody>
                    <a:bodyPr/>
                    <a:lstStyle/>
                    <a:p>
                      <a:pPr rtl="0"/>
                      <a:r>
                        <a:rPr lang="it-IT" sz="1700" dirty="0" err="1"/>
                        <a:t>Reproductive</a:t>
                      </a:r>
                      <a:endParaRPr lang="it-IT" sz="1700" dirty="0"/>
                    </a:p>
                  </a:txBody>
                  <a:tcPr marL="91416" marR="91416" marT="45708" marB="45708" anchor="ctr"/>
                </a:tc>
                <a:tc>
                  <a:txBody>
                    <a:bodyPr/>
                    <a:lstStyle/>
                    <a:p>
                      <a:pPr algn="l" rtl="0"/>
                      <a:r>
                        <a:rPr lang="it-IT" sz="1700" dirty="0"/>
                        <a:t>System </a:t>
                      </a:r>
                      <a:r>
                        <a:rPr lang="it-IT" sz="1700" dirty="0" err="1"/>
                        <a:t>responsible</a:t>
                      </a:r>
                      <a:r>
                        <a:rPr lang="it-IT" sz="1700" dirty="0"/>
                        <a:t> for </a:t>
                      </a:r>
                      <a:r>
                        <a:rPr lang="it-IT" sz="1700" dirty="0" err="1"/>
                        <a:t>producing</a:t>
                      </a:r>
                      <a:r>
                        <a:rPr lang="it-IT" sz="1700" dirty="0"/>
                        <a:t> sex </a:t>
                      </a:r>
                      <a:r>
                        <a:rPr lang="it-IT" sz="1700" dirty="0" err="1"/>
                        <a:t>cells</a:t>
                      </a:r>
                      <a:r>
                        <a:rPr lang="it-IT" sz="1700" dirty="0"/>
                        <a:t> and </a:t>
                      </a:r>
                      <a:r>
                        <a:rPr lang="it-IT" sz="1700" dirty="0" err="1"/>
                        <a:t>allowing</a:t>
                      </a:r>
                      <a:r>
                        <a:rPr lang="it-IT" sz="1700" dirty="0"/>
                        <a:t> </a:t>
                      </a:r>
                      <a:r>
                        <a:rPr lang="it-IT" sz="1700" dirty="0" err="1"/>
                        <a:t>fertilization</a:t>
                      </a:r>
                      <a:endParaRPr lang="it-IT" sz="1700" dirty="0"/>
                    </a:p>
                  </a:txBody>
                  <a:tcPr marL="91416" marR="91416" marT="45708" marB="45708" anchor="ctr"/>
                </a:tc>
                <a:extLst>
                  <a:ext uri="{0D108BD9-81ED-4DB2-BD59-A6C34878D82A}">
                    <a16:rowId xmlns:a16="http://schemas.microsoft.com/office/drawing/2014/main" val="3400865006"/>
                  </a:ext>
                </a:extLst>
              </a:tr>
              <a:tr h="365665">
                <a:tc>
                  <a:txBody>
                    <a:bodyPr/>
                    <a:lstStyle/>
                    <a:p>
                      <a:pPr rtl="0"/>
                      <a:r>
                        <a:rPr lang="it-IT" sz="1700" dirty="0"/>
                        <a:t>Digestive</a:t>
                      </a:r>
                    </a:p>
                  </a:txBody>
                  <a:tcPr marL="91416" marR="91416" marT="45708" marB="45708" anchor="ctr"/>
                </a:tc>
                <a:tc>
                  <a:txBody>
                    <a:bodyPr/>
                    <a:lstStyle/>
                    <a:p>
                      <a:pPr algn="l" rtl="0"/>
                      <a:r>
                        <a:rPr lang="it-IT" sz="1700" dirty="0"/>
                        <a:t>System </a:t>
                      </a:r>
                      <a:r>
                        <a:rPr lang="it-IT" sz="1700" dirty="0" err="1"/>
                        <a:t>that</a:t>
                      </a:r>
                      <a:r>
                        <a:rPr lang="it-IT" sz="1700" dirty="0"/>
                        <a:t> </a:t>
                      </a:r>
                      <a:r>
                        <a:rPr lang="it-IT" sz="1700" dirty="0" err="1"/>
                        <a:t>converts</a:t>
                      </a:r>
                      <a:r>
                        <a:rPr lang="it-IT" sz="1700" dirty="0"/>
                        <a:t> food </a:t>
                      </a:r>
                      <a:r>
                        <a:rPr lang="it-IT" sz="1700" dirty="0" err="1"/>
                        <a:t>into</a:t>
                      </a:r>
                      <a:r>
                        <a:rPr lang="it-IT" sz="1700" dirty="0"/>
                        <a:t> </a:t>
                      </a:r>
                      <a:r>
                        <a:rPr lang="it-IT" sz="1700" dirty="0" err="1"/>
                        <a:t>usable</a:t>
                      </a:r>
                      <a:r>
                        <a:rPr lang="it-IT" sz="1700" dirty="0"/>
                        <a:t> </a:t>
                      </a:r>
                      <a:r>
                        <a:rPr lang="it-IT" sz="1700" dirty="0" err="1"/>
                        <a:t>substances</a:t>
                      </a:r>
                      <a:r>
                        <a:rPr lang="it-IT" sz="1700" dirty="0"/>
                        <a:t> to act </a:t>
                      </a:r>
                      <a:r>
                        <a:rPr lang="it-IT" sz="1700" dirty="0" err="1"/>
                        <a:t>as</a:t>
                      </a:r>
                      <a:r>
                        <a:rPr lang="it-IT" sz="1700" dirty="0"/>
                        <a:t> the </a:t>
                      </a:r>
                      <a:r>
                        <a:rPr lang="it-IT" sz="1700" dirty="0" err="1"/>
                        <a:t>body’s</a:t>
                      </a:r>
                      <a:r>
                        <a:rPr lang="it-IT" sz="1700" dirty="0"/>
                        <a:t> </a:t>
                      </a:r>
                      <a:r>
                        <a:rPr lang="it-IT" sz="1700" dirty="0" err="1"/>
                        <a:t>fuel</a:t>
                      </a:r>
                      <a:endParaRPr lang="it-IT" sz="1700" dirty="0"/>
                    </a:p>
                  </a:txBody>
                  <a:tcPr marL="91416" marR="91416" marT="45708" marB="45708" anchor="ctr"/>
                </a:tc>
                <a:extLst>
                  <a:ext uri="{0D108BD9-81ED-4DB2-BD59-A6C34878D82A}">
                    <a16:rowId xmlns:a16="http://schemas.microsoft.com/office/drawing/2014/main" val="201454484"/>
                  </a:ext>
                </a:extLst>
              </a:tr>
              <a:tr h="266617">
                <a:tc>
                  <a:txBody>
                    <a:bodyPr/>
                    <a:lstStyle/>
                    <a:p>
                      <a:pPr rtl="0"/>
                      <a:r>
                        <a:rPr lang="it-IT" sz="1700" dirty="0" err="1"/>
                        <a:t>Respiratory</a:t>
                      </a:r>
                      <a:endParaRPr lang="it-IT" sz="1700" dirty="0"/>
                    </a:p>
                  </a:txBody>
                  <a:tcPr marL="91416" marR="91416" marT="45708" marB="45708" anchor="ctr"/>
                </a:tc>
                <a:tc>
                  <a:txBody>
                    <a:bodyPr/>
                    <a:lstStyle/>
                    <a:p>
                      <a:pPr algn="l" rtl="0"/>
                      <a:r>
                        <a:rPr lang="it-IT" sz="1700" dirty="0"/>
                        <a:t>System </a:t>
                      </a:r>
                      <a:r>
                        <a:rPr lang="it-IT" sz="1700" dirty="0" err="1"/>
                        <a:t>that</a:t>
                      </a:r>
                      <a:r>
                        <a:rPr lang="it-IT" sz="1700" dirty="0"/>
                        <a:t> </a:t>
                      </a:r>
                      <a:r>
                        <a:rPr lang="it-IT" sz="1700" dirty="0" err="1"/>
                        <a:t>allows</a:t>
                      </a:r>
                      <a:r>
                        <a:rPr lang="it-IT" sz="1700" dirty="0"/>
                        <a:t> the </a:t>
                      </a:r>
                      <a:r>
                        <a:rPr lang="it-IT" sz="1700" dirty="0" err="1"/>
                        <a:t>exchange</a:t>
                      </a:r>
                      <a:r>
                        <a:rPr lang="it-IT" sz="1700" dirty="0"/>
                        <a:t> of </a:t>
                      </a:r>
                      <a:r>
                        <a:rPr lang="it-IT" sz="1700" dirty="0" err="1"/>
                        <a:t>gases</a:t>
                      </a:r>
                      <a:r>
                        <a:rPr lang="it-IT" sz="1700" dirty="0"/>
                        <a:t> in the </a:t>
                      </a:r>
                      <a:r>
                        <a:rPr lang="it-IT" sz="1700" dirty="0" err="1"/>
                        <a:t>lungs</a:t>
                      </a:r>
                      <a:r>
                        <a:rPr lang="it-IT" sz="1700" dirty="0"/>
                        <a:t> to </a:t>
                      </a:r>
                      <a:r>
                        <a:rPr lang="it-IT" sz="1700" dirty="0" err="1"/>
                        <a:t>provide</a:t>
                      </a:r>
                      <a:r>
                        <a:rPr lang="it-IT" sz="1700" dirty="0"/>
                        <a:t> </a:t>
                      </a:r>
                      <a:r>
                        <a:rPr lang="it-IT" sz="1700" dirty="0" err="1"/>
                        <a:t>oxygen</a:t>
                      </a:r>
                      <a:r>
                        <a:rPr lang="it-IT" sz="1700" dirty="0"/>
                        <a:t> for the </a:t>
                      </a:r>
                      <a:r>
                        <a:rPr lang="it-IT" sz="1700" dirty="0" err="1"/>
                        <a:t>body’s</a:t>
                      </a:r>
                      <a:r>
                        <a:rPr lang="it-IT" sz="1700" dirty="0"/>
                        <a:t> </a:t>
                      </a:r>
                      <a:r>
                        <a:rPr lang="it-IT" sz="1700" dirty="0" err="1"/>
                        <a:t>metabolism</a:t>
                      </a:r>
                      <a:endParaRPr lang="it-IT" sz="1700" dirty="0"/>
                    </a:p>
                  </a:txBody>
                  <a:tcPr marL="91416" marR="91416" marT="45708" marB="45708" anchor="ctr"/>
                </a:tc>
                <a:extLst>
                  <a:ext uri="{0D108BD9-81ED-4DB2-BD59-A6C34878D82A}">
                    <a16:rowId xmlns:a16="http://schemas.microsoft.com/office/drawing/2014/main" val="4038135066"/>
                  </a:ext>
                </a:extLst>
              </a:tr>
              <a:tr h="365665">
                <a:tc>
                  <a:txBody>
                    <a:bodyPr/>
                    <a:lstStyle/>
                    <a:p>
                      <a:pPr rtl="0"/>
                      <a:r>
                        <a:rPr lang="it-IT" sz="1700" dirty="0" err="1"/>
                        <a:t>Circulatory</a:t>
                      </a:r>
                      <a:endParaRPr lang="it-IT" sz="1700" dirty="0"/>
                    </a:p>
                  </a:txBody>
                  <a:tcPr marL="91416" marR="91416" marT="45708" marB="45708" anchor="ctr"/>
                </a:tc>
                <a:tc>
                  <a:txBody>
                    <a:bodyPr/>
                    <a:lstStyle/>
                    <a:p>
                      <a:pPr algn="l" rtl="0"/>
                      <a:r>
                        <a:rPr lang="it-IT" sz="1700" dirty="0"/>
                        <a:t>System </a:t>
                      </a:r>
                      <a:r>
                        <a:rPr lang="it-IT" sz="1700" dirty="0" err="1"/>
                        <a:t>that</a:t>
                      </a:r>
                      <a:r>
                        <a:rPr lang="it-IT" sz="1700" dirty="0"/>
                        <a:t> </a:t>
                      </a:r>
                      <a:r>
                        <a:rPr lang="it-IT" sz="1700" dirty="0" err="1"/>
                        <a:t>transports</a:t>
                      </a:r>
                      <a:r>
                        <a:rPr lang="it-IT" sz="1700" dirty="0"/>
                        <a:t> </a:t>
                      </a:r>
                      <a:r>
                        <a:rPr lang="it-IT" sz="1700" dirty="0" err="1"/>
                        <a:t>substances</a:t>
                      </a:r>
                      <a:r>
                        <a:rPr lang="it-IT" sz="1700" dirty="0"/>
                        <a:t> </a:t>
                      </a:r>
                      <a:r>
                        <a:rPr lang="it-IT" sz="1700" dirty="0" err="1"/>
                        <a:t>important</a:t>
                      </a:r>
                      <a:r>
                        <a:rPr lang="it-IT" sz="1700" dirty="0"/>
                        <a:t> to the </a:t>
                      </a:r>
                      <a:r>
                        <a:rPr lang="it-IT" sz="1700" dirty="0" err="1"/>
                        <a:t>body’s</a:t>
                      </a:r>
                      <a:r>
                        <a:rPr lang="it-IT" sz="1700" dirty="0"/>
                        <a:t> overall </a:t>
                      </a:r>
                      <a:r>
                        <a:rPr lang="it-IT" sz="1700" dirty="0" err="1"/>
                        <a:t>functioning</a:t>
                      </a:r>
                      <a:r>
                        <a:rPr lang="it-IT" sz="1700" dirty="0"/>
                        <a:t> via the </a:t>
                      </a:r>
                      <a:r>
                        <a:rPr lang="it-IT" sz="1700" dirty="0" err="1"/>
                        <a:t>blood</a:t>
                      </a:r>
                      <a:endParaRPr lang="it-IT" sz="1700" dirty="0"/>
                    </a:p>
                  </a:txBody>
                  <a:tcPr marL="91416" marR="91416" marT="45708" marB="45708" anchor="ctr"/>
                </a:tc>
                <a:extLst>
                  <a:ext uri="{0D108BD9-81ED-4DB2-BD59-A6C34878D82A}">
                    <a16:rowId xmlns:a16="http://schemas.microsoft.com/office/drawing/2014/main" val="1613521000"/>
                  </a:ext>
                </a:extLst>
              </a:tr>
              <a:tr h="365665">
                <a:tc>
                  <a:txBody>
                    <a:bodyPr/>
                    <a:lstStyle/>
                    <a:p>
                      <a:pPr rtl="0"/>
                      <a:r>
                        <a:rPr lang="it-IT" sz="1700" dirty="0" err="1"/>
                        <a:t>Excretory</a:t>
                      </a:r>
                      <a:endParaRPr lang="it-IT" sz="1700" dirty="0"/>
                    </a:p>
                  </a:txBody>
                  <a:tcPr marL="91416" marR="91416" marT="45708" marB="45708" anchor="ctr"/>
                </a:tc>
                <a:tc>
                  <a:txBody>
                    <a:bodyPr/>
                    <a:lstStyle/>
                    <a:p>
                      <a:pPr algn="l" rtl="0"/>
                      <a:r>
                        <a:rPr lang="it-IT" sz="1700" dirty="0"/>
                        <a:t>System </a:t>
                      </a:r>
                      <a:r>
                        <a:rPr lang="it-IT" sz="1700" dirty="0" err="1"/>
                        <a:t>that</a:t>
                      </a:r>
                      <a:r>
                        <a:rPr lang="it-IT" sz="1700" dirty="0"/>
                        <a:t> </a:t>
                      </a:r>
                      <a:r>
                        <a:rPr lang="it-IT" sz="1700" dirty="0" err="1"/>
                        <a:t>removes</a:t>
                      </a:r>
                      <a:r>
                        <a:rPr lang="it-IT" sz="1700" dirty="0"/>
                        <a:t> </a:t>
                      </a:r>
                      <a:r>
                        <a:rPr lang="it-IT" sz="1700" dirty="0" err="1"/>
                        <a:t>unwanted</a:t>
                      </a:r>
                      <a:r>
                        <a:rPr lang="it-IT" sz="1700" dirty="0"/>
                        <a:t> </a:t>
                      </a:r>
                      <a:r>
                        <a:rPr lang="it-IT" sz="1700" dirty="0" err="1"/>
                        <a:t>substances</a:t>
                      </a:r>
                      <a:r>
                        <a:rPr lang="it-IT" sz="1700" dirty="0"/>
                        <a:t> from the body via a </a:t>
                      </a:r>
                      <a:r>
                        <a:rPr lang="it-IT" sz="1700" dirty="0" err="1"/>
                        <a:t>number</a:t>
                      </a:r>
                      <a:r>
                        <a:rPr lang="it-IT" sz="1700" dirty="0"/>
                        <a:t> of </a:t>
                      </a:r>
                      <a:r>
                        <a:rPr lang="it-IT" sz="1700" dirty="0" err="1"/>
                        <a:t>methods</a:t>
                      </a:r>
                      <a:endParaRPr lang="it-IT" sz="1700" dirty="0"/>
                    </a:p>
                  </a:txBody>
                  <a:tcPr marL="91416" marR="91416" marT="45708" marB="45708" anchor="ctr"/>
                </a:tc>
                <a:extLst>
                  <a:ext uri="{0D108BD9-81ED-4DB2-BD59-A6C34878D82A}">
                    <a16:rowId xmlns:a16="http://schemas.microsoft.com/office/drawing/2014/main" val="556789393"/>
                  </a:ext>
                </a:extLst>
              </a:tr>
              <a:tr h="365665">
                <a:tc>
                  <a:txBody>
                    <a:bodyPr/>
                    <a:lstStyle/>
                    <a:p>
                      <a:pPr rtl="0"/>
                      <a:r>
                        <a:rPr lang="it-IT" sz="1700" dirty="0" err="1"/>
                        <a:t>Integumentary</a:t>
                      </a:r>
                      <a:endParaRPr lang="it-IT" sz="1700" dirty="0"/>
                    </a:p>
                  </a:txBody>
                  <a:tcPr marL="91416" marR="91416" marT="45708" marB="45708" anchor="ctr"/>
                </a:tc>
                <a:tc>
                  <a:txBody>
                    <a:bodyPr/>
                    <a:lstStyle/>
                    <a:p>
                      <a:pPr algn="l" rtl="0"/>
                      <a:r>
                        <a:rPr lang="it-IT" sz="1700" dirty="0"/>
                        <a:t>System </a:t>
                      </a:r>
                      <a:r>
                        <a:rPr lang="it-IT" sz="1700" dirty="0" err="1"/>
                        <a:t>acting</a:t>
                      </a:r>
                      <a:r>
                        <a:rPr lang="it-IT" sz="1700" dirty="0"/>
                        <a:t> </a:t>
                      </a:r>
                      <a:r>
                        <a:rPr lang="it-IT" sz="1700" dirty="0" err="1"/>
                        <a:t>as</a:t>
                      </a:r>
                      <a:r>
                        <a:rPr lang="it-IT" sz="1700" dirty="0"/>
                        <a:t> the first line of defense (</a:t>
                      </a:r>
                      <a:r>
                        <a:rPr lang="it-IT" sz="1700" dirty="0" err="1"/>
                        <a:t>skin</a:t>
                      </a:r>
                      <a:r>
                        <a:rPr lang="it-IT" sz="1700" dirty="0"/>
                        <a:t>, </a:t>
                      </a:r>
                      <a:r>
                        <a:rPr lang="it-IT" sz="1700" dirty="0" err="1"/>
                        <a:t>hair</a:t>
                      </a:r>
                      <a:r>
                        <a:rPr lang="it-IT" sz="1700" dirty="0"/>
                        <a:t>…)</a:t>
                      </a:r>
                    </a:p>
                  </a:txBody>
                  <a:tcPr marL="91416" marR="91416" marT="45708" marB="45708" anchor="ctr"/>
                </a:tc>
                <a:extLst>
                  <a:ext uri="{0D108BD9-81ED-4DB2-BD59-A6C34878D82A}">
                    <a16:rowId xmlns:a16="http://schemas.microsoft.com/office/drawing/2014/main" val="1222383986"/>
                  </a:ext>
                </a:extLst>
              </a:tr>
              <a:tr h="365665">
                <a:tc>
                  <a:txBody>
                    <a:bodyPr/>
                    <a:lstStyle/>
                    <a:p>
                      <a:pPr rtl="0"/>
                      <a:r>
                        <a:rPr lang="it-IT" sz="1700" dirty="0"/>
                        <a:t>Immune</a:t>
                      </a:r>
                    </a:p>
                  </a:txBody>
                  <a:tcPr marL="91416" marR="91416" marT="45708" marB="45708" anchor="ctr"/>
                </a:tc>
                <a:tc>
                  <a:txBody>
                    <a:bodyPr/>
                    <a:lstStyle/>
                    <a:p>
                      <a:pPr algn="l" rtl="0"/>
                      <a:r>
                        <a:rPr lang="it-IT" sz="1700" dirty="0"/>
                        <a:t>System </a:t>
                      </a:r>
                      <a:r>
                        <a:rPr lang="it-IT" sz="1700" dirty="0" err="1"/>
                        <a:t>that</a:t>
                      </a:r>
                      <a:r>
                        <a:rPr lang="it-IT" sz="1700" dirty="0"/>
                        <a:t> </a:t>
                      </a:r>
                      <a:r>
                        <a:rPr lang="it-IT" sz="1700" dirty="0" err="1"/>
                        <a:t>is</a:t>
                      </a:r>
                      <a:r>
                        <a:rPr lang="it-IT" sz="1700" dirty="0"/>
                        <a:t> the </a:t>
                      </a:r>
                      <a:r>
                        <a:rPr lang="it-IT" sz="1700" dirty="0" err="1"/>
                        <a:t>body’s</a:t>
                      </a:r>
                      <a:r>
                        <a:rPr lang="it-IT" sz="1700" dirty="0"/>
                        <a:t> </a:t>
                      </a:r>
                      <a:r>
                        <a:rPr lang="it-IT" sz="1700" dirty="0" err="1"/>
                        <a:t>response</a:t>
                      </a:r>
                      <a:r>
                        <a:rPr lang="it-IT" sz="1700" dirty="0"/>
                        <a:t> to </a:t>
                      </a:r>
                      <a:r>
                        <a:rPr lang="it-IT" sz="1700" dirty="0" err="1"/>
                        <a:t>invading</a:t>
                      </a:r>
                      <a:r>
                        <a:rPr lang="it-IT" sz="1700" dirty="0"/>
                        <a:t> </a:t>
                      </a:r>
                      <a:r>
                        <a:rPr lang="it-IT" sz="1700" dirty="0" err="1"/>
                        <a:t>organisms</a:t>
                      </a:r>
                      <a:r>
                        <a:rPr lang="it-IT" sz="1700" dirty="0"/>
                        <a:t>, </a:t>
                      </a:r>
                      <a:r>
                        <a:rPr lang="it-IT" sz="1700" dirty="0" err="1"/>
                        <a:t>which</a:t>
                      </a:r>
                      <a:r>
                        <a:rPr lang="it-IT" sz="1700" dirty="0"/>
                        <a:t> </a:t>
                      </a:r>
                      <a:r>
                        <a:rPr lang="it-IT" sz="1700" dirty="0" err="1"/>
                        <a:t>may</a:t>
                      </a:r>
                      <a:r>
                        <a:rPr lang="it-IT" sz="1700" dirty="0"/>
                        <a:t> cause </a:t>
                      </a:r>
                      <a:r>
                        <a:rPr lang="it-IT" sz="1700" dirty="0" err="1"/>
                        <a:t>disease</a:t>
                      </a:r>
                      <a:endParaRPr lang="it-IT" sz="1700" dirty="0"/>
                    </a:p>
                  </a:txBody>
                  <a:tcPr marL="91416" marR="91416" marT="45708" marB="45708" anchor="ctr"/>
                </a:tc>
                <a:extLst>
                  <a:ext uri="{0D108BD9-81ED-4DB2-BD59-A6C34878D82A}">
                    <a16:rowId xmlns:a16="http://schemas.microsoft.com/office/drawing/2014/main" val="1985113681"/>
                  </a:ext>
                </a:extLst>
              </a:tr>
            </a:tbl>
          </a:graphicData>
        </a:graphic>
      </p:graphicFrame>
    </p:spTree>
    <p:extLst>
      <p:ext uri="{BB962C8B-B14F-4D97-AF65-F5344CB8AC3E}">
        <p14:creationId xmlns:p14="http://schemas.microsoft.com/office/powerpoint/2010/main" val="880705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3" name="Segnaposto contenuto 2"/>
          <p:cNvSpPr>
            <a:spLocks noGrp="1"/>
          </p:cNvSpPr>
          <p:nvPr>
            <p:ph idx="1"/>
          </p:nvPr>
        </p:nvSpPr>
        <p:spPr>
          <a:xfrm>
            <a:off x="261764" y="1772816"/>
            <a:ext cx="11593288" cy="4896544"/>
          </a:xfrm>
        </p:spPr>
        <p:txBody>
          <a:bodyPr>
            <a:normAutofit/>
          </a:bodyPr>
          <a:lstStyle/>
          <a:p>
            <a:pPr marL="0" lvl="0" indent="0" eaLnBrk="0" fontAlgn="base" hangingPunct="0">
              <a:lnSpc>
                <a:spcPct val="100000"/>
              </a:lnSpc>
              <a:spcBef>
                <a:spcPct val="0"/>
              </a:spcBef>
              <a:spcAft>
                <a:spcPct val="0"/>
              </a:spcAft>
              <a:buSzTx/>
              <a:buNone/>
            </a:pPr>
            <a:endParaRPr lang="en-US" altLang="it-IT" sz="800" b="1"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r>
              <a:rPr lang="en-US" altLang="it-IT" b="1" dirty="0">
                <a:latin typeface="Helvetica" panose="020B0604020202020204" pitchFamily="34" charset="0"/>
                <a:ea typeface="Times New Roman" panose="02020603050405020304" pitchFamily="18" charset="0"/>
                <a:cs typeface="Times New Roman" panose="02020603050405020304" pitchFamily="18" charset="0"/>
              </a:rPr>
              <a:t>Present Perfect for </a:t>
            </a:r>
            <a:r>
              <a:rPr lang="en-US" altLang="it-IT" b="1" u="sng" dirty="0">
                <a:latin typeface="Helvetica" panose="020B0604020202020204" pitchFamily="34" charset="0"/>
                <a:ea typeface="Times New Roman" panose="02020603050405020304" pitchFamily="18" charset="0"/>
                <a:cs typeface="Times New Roman" panose="02020603050405020304" pitchFamily="18" charset="0"/>
              </a:rPr>
              <a:t>experience</a:t>
            </a:r>
          </a:p>
          <a:p>
            <a:pPr marL="0" lvl="0" indent="0" eaLnBrk="0" fontAlgn="base" hangingPunct="0">
              <a:lnSpc>
                <a:spcPct val="100000"/>
              </a:lnSpc>
              <a:spcBef>
                <a:spcPct val="0"/>
              </a:spcBef>
              <a:spcAft>
                <a:spcPct val="0"/>
              </a:spcAft>
              <a:buSzTx/>
              <a:buNone/>
            </a:pPr>
            <a:endParaRPr lang="it-IT" altLang="it-IT" sz="1000" dirty="0"/>
          </a:p>
          <a:p>
            <a:pPr marL="0" lvl="0" indent="0" eaLnBrk="0" fontAlgn="base" hangingPunct="0">
              <a:lnSpc>
                <a:spcPct val="100000"/>
              </a:lnSpc>
              <a:spcBef>
                <a:spcPct val="0"/>
              </a:spcBef>
              <a:spcAft>
                <a:spcPct val="0"/>
              </a:spcAft>
              <a:buSzTx/>
              <a:buNone/>
            </a:pPr>
            <a:r>
              <a:rPr lang="en-US" altLang="it-IT" dirty="0">
                <a:latin typeface="Helvetica" panose="020B0604020202020204" pitchFamily="34" charset="0"/>
                <a:ea typeface="Times New Roman" panose="02020603050405020304" pitchFamily="18" charset="0"/>
                <a:cs typeface="Times New Roman" panose="02020603050405020304" pitchFamily="18" charset="0"/>
              </a:rPr>
              <a:t>We often use the Present Perfect to talk about</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experience</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from the past. We are not interested in</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when</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you did something. We only want to know</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if</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you did it:</a:t>
            </a:r>
            <a:endParaRPr lang="en-US" altLang="it-IT" dirty="0">
              <a:latin typeface="Helvetica" panose="020B0604020202020204" pitchFamily="34"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dirty="0">
              <a:latin typeface="Helvetica" panose="020B0604020202020204" pitchFamily="34"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1800" dirty="0">
              <a:latin typeface="Helvetica" panose="020B0604020202020204" pitchFamily="34"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it-IT" altLang="it-IT" sz="800" dirty="0"/>
          </a:p>
          <a:p>
            <a:pPr marL="0" lvl="0" indent="0" eaLnBrk="0" fontAlgn="base" hangingPunct="0">
              <a:lnSpc>
                <a:spcPct val="100000"/>
              </a:lnSpc>
              <a:spcBef>
                <a:spcPct val="0"/>
              </a:spcBef>
              <a:spcAft>
                <a:spcPct val="0"/>
              </a:spcAft>
              <a:buSzTx/>
              <a:buNone/>
            </a:pPr>
            <a:endParaRPr lang="en-US" altLang="it-IT" sz="1800" b="1" dirty="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800" b="1" dirty="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1800" b="1" dirty="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1800" b="1" dirty="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1800" b="1" dirty="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endParaRPr lang="en-US" altLang="it-IT" sz="1800" b="1" dirty="0">
              <a:latin typeface="Helvetica" panose="020B060402020202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SzTx/>
              <a:buNone/>
            </a:pPr>
            <a:r>
              <a:rPr lang="en-US" altLang="it-IT" b="1" dirty="0">
                <a:latin typeface="Helvetica" panose="020B0604020202020204" pitchFamily="34" charset="0"/>
                <a:ea typeface="Times New Roman" panose="02020603050405020304" pitchFamily="18" charset="0"/>
                <a:cs typeface="Times New Roman" panose="02020603050405020304" pitchFamily="18" charset="0"/>
              </a:rPr>
              <a:t>Connection with past:</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the event was in the past</a:t>
            </a:r>
            <a:br>
              <a:rPr lang="en-US" altLang="it-IT" sz="1800" dirty="0">
                <a:latin typeface="Helvetica" panose="020B0604020202020204" pitchFamily="34" charset="0"/>
                <a:ea typeface="Times New Roman" panose="02020603050405020304" pitchFamily="18" charset="0"/>
                <a:cs typeface="Times New Roman" panose="02020603050405020304" pitchFamily="18" charset="0"/>
              </a:rPr>
            </a:br>
            <a:r>
              <a:rPr lang="en-US" altLang="it-IT" b="1" dirty="0">
                <a:latin typeface="Helvetica" panose="020B0604020202020204" pitchFamily="34" charset="0"/>
                <a:ea typeface="Times New Roman" panose="02020603050405020304" pitchFamily="18" charset="0"/>
                <a:cs typeface="Times New Roman" panose="02020603050405020304" pitchFamily="18" charset="0"/>
              </a:rPr>
              <a:t>Connection with present:</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in my head,</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now</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 I have a memory of the event; I</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know</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something about the event; I have</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b="1" dirty="0">
                <a:latin typeface="Helvetica" panose="020B0604020202020204" pitchFamily="34" charset="0"/>
                <a:ea typeface="Times New Roman" panose="02020603050405020304" pitchFamily="18" charset="0"/>
                <a:cs typeface="Times New Roman" panose="02020603050405020304" pitchFamily="18" charset="0"/>
              </a:rPr>
              <a:t>experience</a:t>
            </a:r>
            <a:r>
              <a:rPr lang="en-US" altLang="it-IT"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dirty="0">
                <a:latin typeface="Helvetica" panose="020B0604020202020204" pitchFamily="34" charset="0"/>
                <a:ea typeface="Times New Roman" panose="02020603050405020304" pitchFamily="18" charset="0"/>
                <a:cs typeface="Times New Roman" panose="02020603050405020304" pitchFamily="18" charset="0"/>
              </a:rPr>
              <a:t>of it</a:t>
            </a:r>
            <a:r>
              <a:rPr lang="it-IT" altLang="it-IT" dirty="0"/>
              <a:t>.</a:t>
            </a:r>
            <a:endParaRPr lang="en-US" altLang="it-IT" b="1" dirty="0">
              <a:ea typeface="Times New Roman" panose="02020603050405020304" pitchFamily="18" charset="0"/>
            </a:endParaRPr>
          </a:p>
          <a:p>
            <a:pPr marL="0" indent="0">
              <a:spcBef>
                <a:spcPts val="0"/>
              </a:spcBef>
              <a:buNone/>
            </a:pPr>
            <a:endParaRPr lang="en-US" i="1" dirty="0"/>
          </a:p>
          <a:p>
            <a:pPr marL="0" indent="0">
              <a:spcBef>
                <a:spcPts val="0"/>
              </a:spcBef>
              <a:buNone/>
            </a:pPr>
            <a:endParaRPr lang="en-US" i="1" dirty="0"/>
          </a:p>
        </p:txBody>
      </p:sp>
      <p:graphicFrame>
        <p:nvGraphicFramePr>
          <p:cNvPr id="5" name="Tabella 4"/>
          <p:cNvGraphicFramePr>
            <a:graphicFrameLocks noGrp="1"/>
          </p:cNvGraphicFramePr>
          <p:nvPr>
            <p:extLst>
              <p:ext uri="{D42A27DB-BD31-4B8C-83A1-F6EECF244321}">
                <p14:modId xmlns:p14="http://schemas.microsoft.com/office/powerpoint/2010/main" val="3157339011"/>
              </p:ext>
            </p:extLst>
          </p:nvPr>
        </p:nvGraphicFramePr>
        <p:xfrm>
          <a:off x="549796" y="3284984"/>
          <a:ext cx="11017224" cy="1657160"/>
        </p:xfrm>
        <a:graphic>
          <a:graphicData uri="http://schemas.openxmlformats.org/drawingml/2006/table">
            <a:tbl>
              <a:tblPr firstRow="1" firstCol="1" bandRow="1">
                <a:tableStyleId>{69CF1AB2-1976-4502-BF36-3FF5EA218861}</a:tableStyleId>
              </a:tblPr>
              <a:tblGrid>
                <a:gridCol w="5524012">
                  <a:extLst>
                    <a:ext uri="{9D8B030D-6E8A-4147-A177-3AD203B41FA5}">
                      <a16:colId xmlns:a16="http://schemas.microsoft.com/office/drawing/2014/main" val="20000"/>
                    </a:ext>
                  </a:extLst>
                </a:gridCol>
                <a:gridCol w="5493212">
                  <a:extLst>
                    <a:ext uri="{9D8B030D-6E8A-4147-A177-3AD203B41FA5}">
                      <a16:colId xmlns:a16="http://schemas.microsoft.com/office/drawing/2014/main" val="20001"/>
                    </a:ext>
                  </a:extLst>
                </a:gridCol>
              </a:tblGrid>
              <a:tr h="426085">
                <a:tc gridSpan="2">
                  <a:txBody>
                    <a:bodyPr/>
                    <a:lstStyle/>
                    <a:p>
                      <a:pPr>
                        <a:lnSpc>
                          <a:spcPct val="107000"/>
                        </a:lnSpc>
                        <a:spcAft>
                          <a:spcPts val="0"/>
                        </a:spcAft>
                      </a:pPr>
                      <a:r>
                        <a:rPr lang="en-US" sz="1600" dirty="0">
                          <a:effectLst/>
                        </a:rPr>
                        <a:t>I have seen an alien.</a:t>
                      </a:r>
                      <a:br>
                        <a:rPr lang="en-US" sz="1600" dirty="0">
                          <a:effectLst/>
                        </a:rPr>
                      </a:br>
                      <a:r>
                        <a:rPr lang="en-US" sz="1600" dirty="0">
                          <a:effectLst/>
                        </a:rPr>
                        <a:t>They have lived in Bangkok.</a:t>
                      </a:r>
                      <a:br>
                        <a:rPr lang="en-US" sz="1600" dirty="0">
                          <a:effectLst/>
                        </a:rPr>
                      </a:br>
                      <a:r>
                        <a:rPr lang="en-US" sz="1600" dirty="0">
                          <a:effectLst/>
                        </a:rPr>
                        <a:t>Have you been there?</a:t>
                      </a:r>
                      <a:br>
                        <a:rPr lang="en-US" sz="1600" dirty="0">
                          <a:effectLst/>
                        </a:rPr>
                      </a:br>
                      <a:r>
                        <a:rPr lang="en-US" sz="1600" dirty="0">
                          <a:effectLst/>
                        </a:rPr>
                        <a:t>We have never eaten caviar.</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hMerge="1">
                  <a:txBody>
                    <a:bodyPr/>
                    <a:lstStyle/>
                    <a:p>
                      <a:endParaRPr lang="en-US"/>
                    </a:p>
                  </a:txBody>
                  <a:tcPr/>
                </a:tc>
                <a:extLst>
                  <a:ext uri="{0D108BD9-81ED-4DB2-BD59-A6C34878D82A}">
                    <a16:rowId xmlns:a16="http://schemas.microsoft.com/office/drawing/2014/main" val="10000"/>
                  </a:ext>
                </a:extLst>
              </a:tr>
              <a:tr h="0">
                <a:tc>
                  <a:txBody>
                    <a:bodyPr/>
                    <a:lstStyle/>
                    <a:p>
                      <a:pPr algn="ctr">
                        <a:lnSpc>
                          <a:spcPct val="107000"/>
                        </a:lnSpc>
                        <a:spcAft>
                          <a:spcPts val="0"/>
                        </a:spcAft>
                      </a:pPr>
                      <a:r>
                        <a:rPr lang="en-US" sz="1600" b="0" dirty="0">
                          <a:effectLst/>
                        </a:rPr>
                        <a:t>The action (or state) was in the past</a:t>
                      </a:r>
                      <a:endParaRPr lang="it-IT"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nchor="ctr"/>
                </a:tc>
                <a:tc>
                  <a:txBody>
                    <a:bodyPr/>
                    <a:lstStyle/>
                    <a:p>
                      <a:pPr algn="ctr">
                        <a:lnSpc>
                          <a:spcPct val="107000"/>
                        </a:lnSpc>
                        <a:spcAft>
                          <a:spcPts val="0"/>
                        </a:spcAft>
                      </a:pPr>
                      <a:r>
                        <a:rPr lang="en-US" sz="1600" dirty="0">
                          <a:effectLst/>
                        </a:rPr>
                        <a:t>In my head I have a memory now</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99851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10" name="Rectangle 1"/>
          <p:cNvSpPr>
            <a:spLocks noChangeArrowheads="1"/>
          </p:cNvSpPr>
          <p:nvPr/>
        </p:nvSpPr>
        <p:spPr bwMode="auto">
          <a:xfrm>
            <a:off x="693812" y="1556792"/>
            <a:ext cx="10873208" cy="5032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it-IT" sz="2000" b="1" i="0" u="none" strike="noStrike" cap="none" normalizeH="0" baseline="0" dirty="0">
                <a:ln>
                  <a:noFill/>
                </a:ln>
                <a:effectLst/>
                <a:ea typeface="Times New Roman" panose="02020603050405020304" pitchFamily="18" charset="0"/>
                <a:cs typeface="Times New Roman" panose="02020603050405020304" pitchFamily="18" charset="0"/>
              </a:rPr>
              <a:t>Present Perfect for </a:t>
            </a:r>
            <a:r>
              <a:rPr kumimoji="0" lang="en-US" altLang="it-IT" sz="2000" b="1" i="0" u="sng" strike="noStrike" cap="none" normalizeH="0" baseline="0" dirty="0">
                <a:ln>
                  <a:noFill/>
                </a:ln>
                <a:effectLst/>
                <a:ea typeface="Times New Roman" panose="02020603050405020304" pitchFamily="18" charset="0"/>
                <a:cs typeface="Times New Roman" panose="02020603050405020304" pitchFamily="18" charset="0"/>
              </a:rPr>
              <a:t>change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it-IT" sz="1000" b="0" i="0" u="none" strike="noStrike" cap="none" normalizeH="0" baseline="0" dirty="0">
              <a:ln>
                <a:noFill/>
              </a:ln>
              <a:effectLst/>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it-IT" sz="1900" b="0" i="0" u="none" strike="noStrike" cap="none" normalizeH="0" baseline="0" dirty="0">
                <a:ln>
                  <a:noFill/>
                </a:ln>
                <a:effectLst/>
                <a:latin typeface="Helvetica" panose="020B0604020202020204" pitchFamily="34" charset="0"/>
                <a:ea typeface="Times New Roman" panose="02020603050405020304" pitchFamily="18" charset="0"/>
                <a:cs typeface="Times New Roman" panose="02020603050405020304" pitchFamily="18" charset="0"/>
              </a:rPr>
              <a:t>We also use the Present Perfect to talk about a</a:t>
            </a:r>
            <a:r>
              <a:rPr kumimoji="0" lang="en-US" altLang="it-IT" sz="1900" b="0" i="0" u="none" strike="noStrike" cap="none" normalizeH="0" baseline="0" dirty="0">
                <a:ln>
                  <a:noFill/>
                </a:ln>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it-IT" sz="1900" b="1" i="0" u="none" strike="noStrike" cap="none" normalizeH="0" baseline="0" dirty="0">
                <a:ln>
                  <a:noFill/>
                </a:ln>
                <a:effectLst/>
                <a:latin typeface="Helvetica" panose="020B0604020202020204" pitchFamily="34" charset="0"/>
                <a:ea typeface="Times New Roman" panose="02020603050405020304" pitchFamily="18" charset="0"/>
                <a:cs typeface="Times New Roman" panose="02020603050405020304" pitchFamily="18" charset="0"/>
              </a:rPr>
              <a:t>change</a:t>
            </a:r>
            <a:r>
              <a:rPr kumimoji="0" lang="en-US" altLang="it-IT" sz="1900" b="0" i="0" u="none" strike="noStrike" cap="none" normalizeH="0" baseline="0" dirty="0">
                <a:ln>
                  <a:noFill/>
                </a:ln>
                <a:effectLst/>
                <a:latin typeface="Helvetica" panose="020B0604020202020204" pitchFamily="34" charset="0"/>
                <a:ea typeface="Times New Roman" panose="02020603050405020304" pitchFamily="18" charset="0"/>
                <a:cs typeface="Times New Roman" panose="02020603050405020304" pitchFamily="18" charset="0"/>
              </a:rPr>
              <a:t>, or</a:t>
            </a:r>
            <a:r>
              <a:rPr kumimoji="0" lang="en-US" altLang="it-IT" sz="1900" b="0" i="0" u="none" strike="noStrike" cap="none" normalizeH="0" baseline="0" dirty="0">
                <a:ln>
                  <a:noFill/>
                </a:ln>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it-IT" sz="1900" b="1" i="0" u="none" strike="noStrike" cap="none" normalizeH="0" baseline="0" dirty="0">
                <a:ln>
                  <a:noFill/>
                </a:ln>
                <a:effectLst/>
                <a:latin typeface="Helvetica" panose="020B0604020202020204" pitchFamily="34" charset="0"/>
                <a:ea typeface="Times New Roman" panose="02020603050405020304" pitchFamily="18" charset="0"/>
                <a:cs typeface="Times New Roman" panose="02020603050405020304" pitchFamily="18" charset="0"/>
              </a:rPr>
              <a:t>new</a:t>
            </a:r>
            <a:r>
              <a:rPr kumimoji="0" lang="en-US" altLang="it-IT" sz="1900" b="0" i="0" u="none" strike="noStrike" cap="none" normalizeH="0" baseline="0" dirty="0">
                <a:ln>
                  <a:noFill/>
                </a:ln>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it-IT" sz="1900" b="0" i="0" u="none" strike="noStrike" cap="none" normalizeH="0" baseline="0" dirty="0">
                <a:ln>
                  <a:noFill/>
                </a:ln>
                <a:effectLst/>
                <a:latin typeface="Helvetica" panose="020B0604020202020204" pitchFamily="34" charset="0"/>
                <a:ea typeface="Times New Roman" panose="02020603050405020304" pitchFamily="18" charset="0"/>
                <a:cs typeface="Times New Roman" panose="02020603050405020304" pitchFamily="18" charset="0"/>
              </a:rPr>
              <a:t>information</a:t>
            </a:r>
            <a:r>
              <a:rPr lang="en-US" altLang="it-IT" sz="1900" dirty="0">
                <a:latin typeface="Helvetica" panose="020B0604020202020204" pitchFamily="34" charset="0"/>
                <a:ea typeface="Times New Roman" panose="02020603050405020304" pitchFamily="18" charset="0"/>
                <a:cs typeface="Times New Roman" panose="02020603050405020304" pitchFamily="18" charset="0"/>
              </a:rPr>
              <a:t>:</a:t>
            </a:r>
            <a:endParaRPr lang="en-US" altLang="it-IT" sz="2000" dirty="0">
              <a:latin typeface="Helvetica"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it-IT" sz="1000" b="0" i="0" u="none" strike="noStrike" cap="none" normalizeH="0" baseline="0" dirty="0">
              <a:ln>
                <a:noFill/>
              </a:ln>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it-IT" sz="2000" dirty="0">
              <a:latin typeface="Helvetica"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it-IT" sz="2000" b="0" i="0" u="none" strike="noStrike" cap="none" normalizeH="0" baseline="0" dirty="0">
              <a:ln>
                <a:noFill/>
              </a:ln>
              <a:effectLst/>
              <a:latin typeface="Helvetica"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it-IT" sz="2000" dirty="0">
              <a:latin typeface="Helvetica" panose="020B0604020202020204" pitchFamily="34" charset="0"/>
              <a:cs typeface="Times New Roman" panose="02020603050405020304" pitchFamily="18" charset="0"/>
            </a:endParaRPr>
          </a:p>
          <a:p>
            <a:pPr eaLnBrk="0" fontAlgn="base" hangingPunct="0">
              <a:spcBef>
                <a:spcPct val="0"/>
              </a:spcBef>
              <a:spcAft>
                <a:spcPct val="0"/>
              </a:spcAft>
            </a:pPr>
            <a:endParaRPr lang="en-US" altLang="it-IT" sz="2000" b="1" dirty="0">
              <a:latin typeface="Helvetica" panose="020B060402020202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endParaRPr lang="en-US" altLang="it-IT" sz="2000" b="1" dirty="0">
              <a:latin typeface="Helvetica" panose="020B060402020202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endParaRPr lang="en-US" altLang="it-IT" sz="1900" b="1" dirty="0">
              <a:latin typeface="Helvetica" panose="020B060402020202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endParaRPr lang="en-US" altLang="it-IT" sz="1900" b="1" dirty="0">
              <a:latin typeface="Helvetica" panose="020B060402020202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endParaRPr lang="en-US" altLang="it-IT" sz="1900" b="1" dirty="0">
              <a:latin typeface="Helvetica" panose="020B060402020202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it-IT" sz="1900" b="1" dirty="0">
                <a:latin typeface="Helvetica" panose="020B0604020202020204" pitchFamily="34" charset="0"/>
                <a:ea typeface="Times New Roman" panose="02020603050405020304" pitchFamily="18" charset="0"/>
                <a:cs typeface="Times New Roman" panose="02020603050405020304" pitchFamily="18" charset="0"/>
              </a:rPr>
              <a:t>Connection with past:</a:t>
            </a:r>
            <a:r>
              <a:rPr lang="en-US" altLang="it-IT" sz="1900"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sz="1900" dirty="0">
                <a:latin typeface="Helvetica" panose="020B0604020202020204" pitchFamily="34" charset="0"/>
                <a:ea typeface="Times New Roman" panose="02020603050405020304" pitchFamily="18" charset="0"/>
                <a:cs typeface="Times New Roman" panose="02020603050405020304" pitchFamily="18" charset="0"/>
              </a:rPr>
              <a:t>the past is the opposite of the present</a:t>
            </a:r>
          </a:p>
          <a:p>
            <a:pPr eaLnBrk="0" fontAlgn="base" hangingPunct="0">
              <a:spcBef>
                <a:spcPct val="0"/>
              </a:spcBef>
              <a:spcAft>
                <a:spcPct val="0"/>
              </a:spcAft>
            </a:pPr>
            <a:r>
              <a:rPr lang="en-US" altLang="it-IT" sz="1900" b="1" dirty="0">
                <a:latin typeface="Helvetica" panose="020B0604020202020204" pitchFamily="34" charset="0"/>
                <a:ea typeface="Times New Roman" panose="02020603050405020304" pitchFamily="18" charset="0"/>
                <a:cs typeface="Times New Roman" panose="02020603050405020304" pitchFamily="18" charset="0"/>
              </a:rPr>
              <a:t>Connection with present:</a:t>
            </a:r>
            <a:r>
              <a:rPr lang="en-US" altLang="it-IT" sz="1900" dirty="0">
                <a:latin typeface="Calibri" panose="020F0502020204030204" pitchFamily="34" charset="0"/>
                <a:ea typeface="Times New Roman" panose="02020603050405020304" pitchFamily="18" charset="0"/>
                <a:cs typeface="Times New Roman" panose="02020603050405020304" pitchFamily="18" charset="0"/>
              </a:rPr>
              <a:t> </a:t>
            </a:r>
            <a:r>
              <a:rPr lang="en-US" altLang="it-IT" sz="1900" dirty="0">
                <a:latin typeface="Helvetica" panose="020B0604020202020204" pitchFamily="34" charset="0"/>
                <a:ea typeface="Times New Roman" panose="02020603050405020304" pitchFamily="18" charset="0"/>
                <a:cs typeface="Times New Roman" panose="02020603050405020304" pitchFamily="18" charset="0"/>
              </a:rPr>
              <a:t>the present is the opposite of the past</a:t>
            </a:r>
          </a:p>
          <a:p>
            <a:pPr eaLnBrk="0" fontAlgn="base" hangingPunct="0">
              <a:spcBef>
                <a:spcPct val="0"/>
              </a:spcBef>
              <a:spcAft>
                <a:spcPct val="0"/>
              </a:spcAft>
            </a:pPr>
            <a:endParaRPr lang="en-US" sz="1000" dirty="0"/>
          </a:p>
          <a:p>
            <a:pPr eaLnBrk="0" fontAlgn="base" hangingPunct="0">
              <a:spcBef>
                <a:spcPct val="0"/>
              </a:spcBef>
              <a:spcAft>
                <a:spcPct val="0"/>
              </a:spcAft>
            </a:pPr>
            <a:r>
              <a:rPr lang="en-US" i="1" dirty="0"/>
              <a:t>Americans do use the present perfect but less than British speakers. </a:t>
            </a:r>
          </a:p>
          <a:p>
            <a:pPr eaLnBrk="0" fontAlgn="base" hangingPunct="0">
              <a:spcBef>
                <a:spcPct val="0"/>
              </a:spcBef>
              <a:spcAft>
                <a:spcPct val="0"/>
              </a:spcAft>
            </a:pPr>
            <a:r>
              <a:rPr lang="en-US" i="1" dirty="0"/>
              <a:t>Americans often use the simple past instead. An American might say: “Did you have lunch?“, where a British person would say: “Have you had lunch?"</a:t>
            </a:r>
            <a:endParaRPr kumimoji="0" lang="it-IT" altLang="it-IT" b="0" i="1" u="none" strike="noStrike" cap="none" normalizeH="0" baseline="0" dirty="0">
              <a:ln>
                <a:noFill/>
              </a:ln>
              <a:solidFill>
                <a:schemeClr val="tx1"/>
              </a:solidFill>
              <a:effectLst/>
            </a:endParaRPr>
          </a:p>
        </p:txBody>
      </p:sp>
      <p:graphicFrame>
        <p:nvGraphicFramePr>
          <p:cNvPr id="12" name="Tabella 11"/>
          <p:cNvGraphicFramePr>
            <a:graphicFrameLocks noGrp="1"/>
          </p:cNvGraphicFramePr>
          <p:nvPr>
            <p:extLst>
              <p:ext uri="{D42A27DB-BD31-4B8C-83A1-F6EECF244321}">
                <p14:modId xmlns:p14="http://schemas.microsoft.com/office/powerpoint/2010/main" val="243570223"/>
              </p:ext>
            </p:extLst>
          </p:nvPr>
        </p:nvGraphicFramePr>
        <p:xfrm>
          <a:off x="765820" y="2492896"/>
          <a:ext cx="10657184" cy="2304260"/>
        </p:xfrm>
        <a:graphic>
          <a:graphicData uri="http://schemas.openxmlformats.org/drawingml/2006/table">
            <a:tbl>
              <a:tblPr firstRow="1" firstCol="1" bandRow="1">
                <a:tableStyleId>{69CF1AB2-1976-4502-BF36-3FF5EA218861}</a:tableStyleId>
              </a:tblPr>
              <a:tblGrid>
                <a:gridCol w="5328046">
                  <a:extLst>
                    <a:ext uri="{9D8B030D-6E8A-4147-A177-3AD203B41FA5}">
                      <a16:colId xmlns:a16="http://schemas.microsoft.com/office/drawing/2014/main" val="20000"/>
                    </a:ext>
                  </a:extLst>
                </a:gridCol>
                <a:gridCol w="5329138">
                  <a:extLst>
                    <a:ext uri="{9D8B030D-6E8A-4147-A177-3AD203B41FA5}">
                      <a16:colId xmlns:a16="http://schemas.microsoft.com/office/drawing/2014/main" val="20001"/>
                    </a:ext>
                  </a:extLst>
                </a:gridCol>
              </a:tblGrid>
              <a:tr h="304458">
                <a:tc gridSpan="2">
                  <a:txBody>
                    <a:bodyPr/>
                    <a:lstStyle/>
                    <a:p>
                      <a:pPr algn="ctr">
                        <a:lnSpc>
                          <a:spcPct val="107000"/>
                        </a:lnSpc>
                        <a:spcAft>
                          <a:spcPts val="0"/>
                        </a:spcAft>
                      </a:pPr>
                      <a:r>
                        <a:rPr lang="en-US" sz="1600" dirty="0">
                          <a:effectLst/>
                        </a:rPr>
                        <a:t>I have bought a car</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0000"/>
                  </a:ext>
                </a:extLst>
              </a:tr>
              <a:tr h="285686">
                <a:tc>
                  <a:txBody>
                    <a:bodyPr/>
                    <a:lstStyle/>
                    <a:p>
                      <a:pPr>
                        <a:lnSpc>
                          <a:spcPct val="107000"/>
                        </a:lnSpc>
                        <a:spcAft>
                          <a:spcPts val="0"/>
                        </a:spcAft>
                      </a:pPr>
                      <a:r>
                        <a:rPr lang="en-US" sz="1600" b="0" dirty="0">
                          <a:effectLst/>
                        </a:rPr>
                        <a:t>Last week I didn't have a car</a:t>
                      </a:r>
                      <a:endParaRPr lang="it-IT"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0"/>
                        </a:spcAft>
                      </a:pPr>
                      <a:r>
                        <a:rPr lang="en-US" sz="1600" dirty="0">
                          <a:effectLst/>
                        </a:rPr>
                        <a:t>Now I have a car</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85686">
                <a:tc gridSpan="2">
                  <a:txBody>
                    <a:bodyPr/>
                    <a:lstStyle/>
                    <a:p>
                      <a:pPr algn="ctr">
                        <a:lnSpc>
                          <a:spcPct val="107000"/>
                        </a:lnSpc>
                        <a:spcAft>
                          <a:spcPts val="0"/>
                        </a:spcAft>
                      </a:pPr>
                      <a:r>
                        <a:rPr lang="en-US" sz="1600" dirty="0">
                          <a:effectLst/>
                        </a:rPr>
                        <a:t>John has broken his leg</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0002"/>
                  </a:ext>
                </a:extLst>
              </a:tr>
              <a:tr h="285686">
                <a:tc>
                  <a:txBody>
                    <a:bodyPr/>
                    <a:lstStyle/>
                    <a:p>
                      <a:pPr>
                        <a:lnSpc>
                          <a:spcPct val="107000"/>
                        </a:lnSpc>
                        <a:spcAft>
                          <a:spcPts val="0"/>
                        </a:spcAft>
                      </a:pPr>
                      <a:r>
                        <a:rPr lang="en-US" sz="1600" b="0" dirty="0">
                          <a:effectLst/>
                        </a:rPr>
                        <a:t>Yesterday John had a good leg</a:t>
                      </a:r>
                      <a:endParaRPr lang="it-IT"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0"/>
                        </a:spcAft>
                      </a:pPr>
                      <a:r>
                        <a:rPr lang="en-US" sz="1600" dirty="0">
                          <a:effectLst/>
                        </a:rPr>
                        <a:t>Now he has a bad leg</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285686">
                <a:tc gridSpan="2">
                  <a:txBody>
                    <a:bodyPr/>
                    <a:lstStyle/>
                    <a:p>
                      <a:pPr algn="ctr">
                        <a:lnSpc>
                          <a:spcPct val="107000"/>
                        </a:lnSpc>
                        <a:spcAft>
                          <a:spcPts val="0"/>
                        </a:spcAft>
                      </a:pPr>
                      <a:r>
                        <a:rPr lang="en-US" sz="1600" dirty="0">
                          <a:effectLst/>
                        </a:rPr>
                        <a:t>Has the price gone up?</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0004"/>
                  </a:ext>
                </a:extLst>
              </a:tr>
              <a:tr h="285686">
                <a:tc>
                  <a:txBody>
                    <a:bodyPr/>
                    <a:lstStyle/>
                    <a:p>
                      <a:pPr>
                        <a:lnSpc>
                          <a:spcPct val="107000"/>
                        </a:lnSpc>
                        <a:spcAft>
                          <a:spcPts val="0"/>
                        </a:spcAft>
                      </a:pPr>
                      <a:r>
                        <a:rPr lang="en-US" sz="1600" b="0" noProof="0" dirty="0">
                          <a:effectLst/>
                        </a:rPr>
                        <a:t>Was the price $1.50 yesterday?</a:t>
                      </a:r>
                      <a:endParaRPr lang="en-US" sz="1600" b="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0"/>
                        </a:spcAft>
                      </a:pPr>
                      <a:r>
                        <a:rPr lang="en-US" sz="1600" noProof="0" dirty="0">
                          <a:effectLst/>
                        </a:rPr>
                        <a:t>Is the price $1.70 today?</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285686">
                <a:tc gridSpan="2">
                  <a:txBody>
                    <a:bodyPr/>
                    <a:lstStyle/>
                    <a:p>
                      <a:pPr algn="ctr">
                        <a:lnSpc>
                          <a:spcPct val="107000"/>
                        </a:lnSpc>
                        <a:spcAft>
                          <a:spcPts val="0"/>
                        </a:spcAft>
                      </a:pPr>
                      <a:r>
                        <a:rPr lang="en-US" sz="1600" dirty="0">
                          <a:effectLst/>
                        </a:rPr>
                        <a:t>The police have arrested the killer</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0006"/>
                  </a:ext>
                </a:extLst>
              </a:tr>
              <a:tr h="285686">
                <a:tc>
                  <a:txBody>
                    <a:bodyPr/>
                    <a:lstStyle/>
                    <a:p>
                      <a:pPr>
                        <a:lnSpc>
                          <a:spcPct val="107000"/>
                        </a:lnSpc>
                        <a:spcAft>
                          <a:spcPts val="0"/>
                        </a:spcAft>
                      </a:pPr>
                      <a:r>
                        <a:rPr lang="en-US" sz="1600" b="0" dirty="0">
                          <a:effectLst/>
                        </a:rPr>
                        <a:t>Yesterday the killer was free</a:t>
                      </a:r>
                      <a:endParaRPr lang="it-IT"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07000"/>
                        </a:lnSpc>
                        <a:spcAft>
                          <a:spcPts val="0"/>
                        </a:spcAft>
                      </a:pPr>
                      <a:r>
                        <a:rPr lang="en-US" sz="1600" dirty="0">
                          <a:effectLst/>
                        </a:rPr>
                        <a:t>Now he is in prison</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657779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3" name="Segnaposto contenuto 2"/>
          <p:cNvSpPr>
            <a:spLocks noGrp="1"/>
          </p:cNvSpPr>
          <p:nvPr>
            <p:ph idx="1"/>
          </p:nvPr>
        </p:nvSpPr>
        <p:spPr>
          <a:xfrm>
            <a:off x="261764" y="1772816"/>
            <a:ext cx="11593288" cy="4896544"/>
          </a:xfrm>
        </p:spPr>
        <p:txBody>
          <a:bodyPr>
            <a:normAutofit/>
          </a:bodyPr>
          <a:lstStyle/>
          <a:p>
            <a:pPr marL="0" lvl="0" indent="0" eaLnBrk="0" fontAlgn="base" hangingPunct="0">
              <a:lnSpc>
                <a:spcPct val="100000"/>
              </a:lnSpc>
              <a:spcBef>
                <a:spcPct val="0"/>
              </a:spcBef>
              <a:spcAft>
                <a:spcPct val="0"/>
              </a:spcAft>
              <a:buSzTx/>
              <a:buNone/>
            </a:pPr>
            <a:r>
              <a:rPr lang="en-US" altLang="it-IT" b="1" dirty="0">
                <a:ea typeface="Times New Roman" panose="02020603050405020304" pitchFamily="18" charset="0"/>
                <a:cs typeface="Times New Roman" panose="02020603050405020304" pitchFamily="18" charset="0"/>
              </a:rPr>
              <a:t>Present Perfect for </a:t>
            </a:r>
            <a:r>
              <a:rPr lang="en-US" altLang="it-IT" b="1" u="sng" dirty="0">
                <a:ea typeface="Times New Roman" panose="02020603050405020304" pitchFamily="18" charset="0"/>
                <a:cs typeface="Times New Roman" panose="02020603050405020304" pitchFamily="18" charset="0"/>
              </a:rPr>
              <a:t>continuing situation</a:t>
            </a:r>
            <a:endParaRPr lang="en-US" altLang="it-IT" u="sng" dirty="0">
              <a:cs typeface="Times New Roman" panose="02020603050405020304" pitchFamily="18" charset="0"/>
            </a:endParaRPr>
          </a:p>
          <a:p>
            <a:pPr marL="0" lvl="0" indent="0" eaLnBrk="0" fontAlgn="base" hangingPunct="0">
              <a:lnSpc>
                <a:spcPct val="120000"/>
              </a:lnSpc>
              <a:spcBef>
                <a:spcPct val="0"/>
              </a:spcBef>
              <a:spcAft>
                <a:spcPct val="0"/>
              </a:spcAft>
              <a:buSzTx/>
              <a:buNone/>
            </a:pPr>
            <a:endParaRPr lang="en-US" altLang="it-IT" sz="1100" dirty="0">
              <a:cs typeface="Times New Roman" panose="02020603050405020304" pitchFamily="18" charset="0"/>
            </a:endParaRPr>
          </a:p>
          <a:p>
            <a:pPr marL="0" lvl="0" indent="0" eaLnBrk="0" fontAlgn="base" hangingPunct="0">
              <a:lnSpc>
                <a:spcPct val="120000"/>
              </a:lnSpc>
              <a:spcBef>
                <a:spcPct val="0"/>
              </a:spcBef>
              <a:spcAft>
                <a:spcPct val="0"/>
              </a:spcAft>
              <a:buSzTx/>
              <a:buNone/>
            </a:pPr>
            <a:r>
              <a:rPr lang="en-US" altLang="it-IT" dirty="0">
                <a:ea typeface="Times New Roman" panose="02020603050405020304" pitchFamily="18" charset="0"/>
                <a:cs typeface="Times New Roman" panose="02020603050405020304" pitchFamily="18" charset="0"/>
              </a:rPr>
              <a:t>We often use the Present Perfect to talk about a </a:t>
            </a:r>
            <a:r>
              <a:rPr lang="en-US" altLang="it-IT" b="1" dirty="0">
                <a:ea typeface="Times New Roman" panose="02020603050405020304" pitchFamily="18" charset="0"/>
                <a:cs typeface="Times New Roman" panose="02020603050405020304" pitchFamily="18" charset="0"/>
              </a:rPr>
              <a:t>continuing situation</a:t>
            </a:r>
            <a:r>
              <a:rPr lang="en-US" altLang="it-IT" dirty="0">
                <a:ea typeface="Times New Roman" panose="02020603050405020304" pitchFamily="18" charset="0"/>
                <a:cs typeface="Times New Roman" panose="02020603050405020304" pitchFamily="18" charset="0"/>
              </a:rPr>
              <a:t>. This is a state that started in the </a:t>
            </a:r>
            <a:r>
              <a:rPr lang="en-US" altLang="it-IT" b="1" dirty="0">
                <a:ea typeface="Times New Roman" panose="02020603050405020304" pitchFamily="18" charset="0"/>
                <a:cs typeface="Times New Roman" panose="02020603050405020304" pitchFamily="18" charset="0"/>
              </a:rPr>
              <a:t>past</a:t>
            </a:r>
            <a:r>
              <a:rPr lang="en-US" altLang="it-IT" dirty="0">
                <a:ea typeface="Times New Roman" panose="02020603050405020304" pitchFamily="18" charset="0"/>
                <a:cs typeface="Times New Roman" panose="02020603050405020304" pitchFamily="18" charset="0"/>
              </a:rPr>
              <a:t> and continues in the </a:t>
            </a:r>
            <a:r>
              <a:rPr lang="en-US" altLang="it-IT" b="1" dirty="0">
                <a:ea typeface="Times New Roman" panose="02020603050405020304" pitchFamily="18" charset="0"/>
                <a:cs typeface="Times New Roman" panose="02020603050405020304" pitchFamily="18" charset="0"/>
              </a:rPr>
              <a:t>present</a:t>
            </a:r>
            <a:r>
              <a:rPr lang="en-US" altLang="it-IT" dirty="0">
                <a:ea typeface="Times New Roman" panose="02020603050405020304" pitchFamily="18" charset="0"/>
                <a:cs typeface="Times New Roman" panose="02020603050405020304" pitchFamily="18" charset="0"/>
              </a:rPr>
              <a:t> (and will probably continue into the future). </a:t>
            </a:r>
          </a:p>
          <a:p>
            <a:pPr marL="0" lvl="0" indent="0" eaLnBrk="0" fontAlgn="base" hangingPunct="0">
              <a:lnSpc>
                <a:spcPct val="120000"/>
              </a:lnSpc>
              <a:spcBef>
                <a:spcPct val="0"/>
              </a:spcBef>
              <a:spcAft>
                <a:spcPct val="0"/>
              </a:spcAft>
              <a:buSzTx/>
              <a:buNone/>
            </a:pPr>
            <a:r>
              <a:rPr lang="en-US" altLang="it-IT" dirty="0">
                <a:ea typeface="Times New Roman" panose="02020603050405020304" pitchFamily="18" charset="0"/>
                <a:cs typeface="Times New Roman" panose="02020603050405020304" pitchFamily="18" charset="0"/>
              </a:rPr>
              <a:t>This is a </a:t>
            </a:r>
            <a:r>
              <a:rPr lang="en-US" altLang="it-IT" b="1" dirty="0">
                <a:ea typeface="Times New Roman" panose="02020603050405020304" pitchFamily="18" charset="0"/>
                <a:cs typeface="Times New Roman" panose="02020603050405020304" pitchFamily="18" charset="0"/>
              </a:rPr>
              <a:t>situation</a:t>
            </a:r>
            <a:r>
              <a:rPr lang="en-US" altLang="it-IT" dirty="0">
                <a:ea typeface="Times New Roman" panose="02020603050405020304" pitchFamily="18" charset="0"/>
                <a:cs typeface="Times New Roman" panose="02020603050405020304" pitchFamily="18" charset="0"/>
              </a:rPr>
              <a:t> (not an action). </a:t>
            </a:r>
            <a:endParaRPr lang="it-IT" altLang="it-IT" dirty="0"/>
          </a:p>
          <a:p>
            <a:pPr marL="0" lvl="0" indent="0" eaLnBrk="0" fontAlgn="base" hangingPunct="0">
              <a:lnSpc>
                <a:spcPct val="120000"/>
              </a:lnSpc>
              <a:spcBef>
                <a:spcPct val="0"/>
              </a:spcBef>
              <a:spcAft>
                <a:spcPct val="0"/>
              </a:spcAft>
              <a:buSzTx/>
              <a:buNone/>
            </a:pPr>
            <a:r>
              <a:rPr lang="en-US" altLang="it-IT" dirty="0">
                <a:ea typeface="Times New Roman" panose="02020603050405020304" pitchFamily="18" charset="0"/>
                <a:cs typeface="Times New Roman" panose="02020603050405020304" pitchFamily="18" charset="0"/>
              </a:rPr>
              <a:t>We usually use </a:t>
            </a:r>
            <a:r>
              <a:rPr lang="en-US" altLang="it-IT" b="1" dirty="0">
                <a:ea typeface="Times New Roman" panose="02020603050405020304" pitchFamily="18" charset="0"/>
                <a:cs typeface="Times New Roman" panose="02020603050405020304" pitchFamily="18" charset="0"/>
              </a:rPr>
              <a:t>for</a:t>
            </a:r>
            <a:r>
              <a:rPr lang="en-US" altLang="it-IT" dirty="0">
                <a:ea typeface="Times New Roman" panose="02020603050405020304" pitchFamily="18" charset="0"/>
                <a:cs typeface="Times New Roman" panose="02020603050405020304" pitchFamily="18" charset="0"/>
              </a:rPr>
              <a:t> or </a:t>
            </a:r>
            <a:r>
              <a:rPr lang="en-US" altLang="it-IT" b="1" dirty="0">
                <a:ea typeface="Times New Roman" panose="02020603050405020304" pitchFamily="18" charset="0"/>
                <a:cs typeface="Times New Roman" panose="02020603050405020304" pitchFamily="18" charset="0"/>
              </a:rPr>
              <a:t>since</a:t>
            </a:r>
            <a:r>
              <a:rPr lang="en-US" altLang="it-IT" dirty="0">
                <a:ea typeface="Times New Roman" panose="02020603050405020304" pitchFamily="18" charset="0"/>
                <a:cs typeface="Times New Roman" panose="02020603050405020304" pitchFamily="18" charset="0"/>
              </a:rPr>
              <a:t> with this structure.</a:t>
            </a:r>
          </a:p>
          <a:p>
            <a:pPr marL="0" lvl="0" indent="0" eaLnBrk="0" fontAlgn="base" hangingPunct="0">
              <a:lnSpc>
                <a:spcPct val="120000"/>
              </a:lnSpc>
              <a:spcBef>
                <a:spcPct val="0"/>
              </a:spcBef>
              <a:spcAft>
                <a:spcPct val="0"/>
              </a:spcAft>
              <a:buSzTx/>
              <a:buNone/>
            </a:pPr>
            <a:endParaRPr lang="it-IT" altLang="it-IT" sz="1900" dirty="0"/>
          </a:p>
          <a:p>
            <a:pPr marL="0" lvl="0" indent="0" eaLnBrk="0" fontAlgn="base" hangingPunct="0">
              <a:lnSpc>
                <a:spcPct val="120000"/>
              </a:lnSpc>
              <a:spcBef>
                <a:spcPct val="0"/>
              </a:spcBef>
              <a:spcAft>
                <a:spcPct val="0"/>
              </a:spcAft>
              <a:buSzTx/>
              <a:buNone/>
            </a:pPr>
            <a:endParaRPr lang="en-US" altLang="it-IT" sz="1900" b="1" dirty="0">
              <a:ea typeface="Times New Roman" panose="02020603050405020304" pitchFamily="18" charset="0"/>
            </a:endParaRPr>
          </a:p>
          <a:p>
            <a:pPr marL="0" lvl="0" indent="0" eaLnBrk="0" fontAlgn="base" hangingPunct="0">
              <a:lnSpc>
                <a:spcPct val="120000"/>
              </a:lnSpc>
              <a:spcBef>
                <a:spcPct val="0"/>
              </a:spcBef>
              <a:spcAft>
                <a:spcPct val="0"/>
              </a:spcAft>
              <a:buSzTx/>
              <a:buNone/>
            </a:pPr>
            <a:endParaRPr lang="en-US" altLang="it-IT" sz="1900" b="1" dirty="0">
              <a:ea typeface="Times New Roman" panose="02020603050405020304" pitchFamily="18" charset="0"/>
            </a:endParaRPr>
          </a:p>
          <a:p>
            <a:pPr marL="0" lvl="0" indent="0" eaLnBrk="0" fontAlgn="base" hangingPunct="0">
              <a:lnSpc>
                <a:spcPct val="120000"/>
              </a:lnSpc>
              <a:spcBef>
                <a:spcPct val="0"/>
              </a:spcBef>
              <a:spcAft>
                <a:spcPct val="0"/>
              </a:spcAft>
              <a:buSzTx/>
              <a:buNone/>
            </a:pPr>
            <a:endParaRPr lang="en-US" altLang="it-IT" sz="1900" b="1" dirty="0">
              <a:ea typeface="Times New Roman" panose="02020603050405020304" pitchFamily="18" charset="0"/>
            </a:endParaRPr>
          </a:p>
          <a:p>
            <a:pPr marL="0" lvl="0" indent="0" eaLnBrk="0" fontAlgn="base" hangingPunct="0">
              <a:lnSpc>
                <a:spcPct val="120000"/>
              </a:lnSpc>
              <a:spcBef>
                <a:spcPct val="0"/>
              </a:spcBef>
              <a:spcAft>
                <a:spcPct val="0"/>
              </a:spcAft>
              <a:buSzTx/>
              <a:buNone/>
            </a:pPr>
            <a:endParaRPr lang="en-US" altLang="it-IT" sz="1100" b="1" dirty="0">
              <a:ea typeface="Times New Roman" panose="02020603050405020304" pitchFamily="18" charset="0"/>
            </a:endParaRPr>
          </a:p>
          <a:p>
            <a:pPr marL="0" lvl="0" indent="0" eaLnBrk="0" fontAlgn="base" hangingPunct="0">
              <a:lnSpc>
                <a:spcPct val="120000"/>
              </a:lnSpc>
              <a:spcBef>
                <a:spcPct val="0"/>
              </a:spcBef>
              <a:spcAft>
                <a:spcPct val="0"/>
              </a:spcAft>
              <a:buSzTx/>
              <a:buNone/>
            </a:pPr>
            <a:endParaRPr lang="en-US" altLang="it-IT" sz="1100" b="1" dirty="0">
              <a:ea typeface="Times New Roman" panose="02020603050405020304" pitchFamily="18" charset="0"/>
            </a:endParaRPr>
          </a:p>
          <a:p>
            <a:pPr marL="0" lvl="0" indent="0" eaLnBrk="0" fontAlgn="base" hangingPunct="0">
              <a:lnSpc>
                <a:spcPct val="120000"/>
              </a:lnSpc>
              <a:spcBef>
                <a:spcPct val="0"/>
              </a:spcBef>
              <a:spcAft>
                <a:spcPct val="0"/>
              </a:spcAft>
              <a:buSzTx/>
              <a:buNone/>
            </a:pPr>
            <a:r>
              <a:rPr lang="en-US" altLang="it-IT" b="1" dirty="0">
                <a:ea typeface="Times New Roman" panose="02020603050405020304" pitchFamily="18" charset="0"/>
              </a:rPr>
              <a:t>Connection with past:</a:t>
            </a:r>
            <a:r>
              <a:rPr lang="en-US" altLang="it-IT" dirty="0">
                <a:ea typeface="Times New Roman" panose="02020603050405020304" pitchFamily="18" charset="0"/>
              </a:rPr>
              <a:t> the situation started in the past.</a:t>
            </a:r>
            <a:br>
              <a:rPr lang="en-US" altLang="it-IT" dirty="0">
                <a:ea typeface="Times New Roman" panose="02020603050405020304" pitchFamily="18" charset="0"/>
              </a:rPr>
            </a:br>
            <a:r>
              <a:rPr lang="en-US" altLang="it-IT" b="1" dirty="0">
                <a:ea typeface="Times New Roman" panose="02020603050405020304" pitchFamily="18" charset="0"/>
              </a:rPr>
              <a:t>Connection with present:</a:t>
            </a:r>
            <a:r>
              <a:rPr lang="en-US" altLang="it-IT" dirty="0">
                <a:ea typeface="Times New Roman" panose="02020603050405020304" pitchFamily="18" charset="0"/>
              </a:rPr>
              <a:t> the situation continues in the present.</a:t>
            </a:r>
            <a:r>
              <a:rPr lang="it-IT" altLang="it-IT" dirty="0"/>
              <a:t> </a:t>
            </a:r>
          </a:p>
          <a:p>
            <a:pPr marL="0" lvl="0" indent="0" eaLnBrk="0" fontAlgn="base" hangingPunct="0">
              <a:lnSpc>
                <a:spcPct val="120000"/>
              </a:lnSpc>
              <a:spcBef>
                <a:spcPct val="0"/>
              </a:spcBef>
              <a:spcAft>
                <a:spcPct val="0"/>
              </a:spcAft>
              <a:buSzTx/>
              <a:buNone/>
            </a:pPr>
            <a:endParaRPr lang="it-IT" altLang="it-IT" sz="1100" dirty="0"/>
          </a:p>
          <a:p>
            <a:pPr marL="0" indent="0">
              <a:spcBef>
                <a:spcPts val="0"/>
              </a:spcBef>
              <a:buNone/>
            </a:pPr>
            <a:endParaRPr lang="en-US" sz="1800" i="1" dirty="0"/>
          </a:p>
        </p:txBody>
      </p:sp>
      <p:graphicFrame>
        <p:nvGraphicFramePr>
          <p:cNvPr id="4" name="Tabella 3"/>
          <p:cNvGraphicFramePr>
            <a:graphicFrameLocks noGrp="1"/>
          </p:cNvGraphicFramePr>
          <p:nvPr>
            <p:extLst>
              <p:ext uri="{D42A27DB-BD31-4B8C-83A1-F6EECF244321}">
                <p14:modId xmlns:p14="http://schemas.microsoft.com/office/powerpoint/2010/main" val="3441121464"/>
              </p:ext>
            </p:extLst>
          </p:nvPr>
        </p:nvGraphicFramePr>
        <p:xfrm>
          <a:off x="477788" y="3933056"/>
          <a:ext cx="10945215" cy="1409193"/>
        </p:xfrm>
        <a:graphic>
          <a:graphicData uri="http://schemas.openxmlformats.org/drawingml/2006/table">
            <a:tbl>
              <a:tblPr firstRow="1" firstCol="1" bandRow="1">
                <a:tableStyleId>{69CF1AB2-1976-4502-BF36-3FF5EA218861}</a:tableStyleId>
              </a:tblPr>
              <a:tblGrid>
                <a:gridCol w="3648405">
                  <a:extLst>
                    <a:ext uri="{9D8B030D-6E8A-4147-A177-3AD203B41FA5}">
                      <a16:colId xmlns:a16="http://schemas.microsoft.com/office/drawing/2014/main" val="20000"/>
                    </a:ext>
                  </a:extLst>
                </a:gridCol>
                <a:gridCol w="3648405">
                  <a:extLst>
                    <a:ext uri="{9D8B030D-6E8A-4147-A177-3AD203B41FA5}">
                      <a16:colId xmlns:a16="http://schemas.microsoft.com/office/drawing/2014/main" val="20001"/>
                    </a:ext>
                  </a:extLst>
                </a:gridCol>
                <a:gridCol w="3648405">
                  <a:extLst>
                    <a:ext uri="{9D8B030D-6E8A-4147-A177-3AD203B41FA5}">
                      <a16:colId xmlns:a16="http://schemas.microsoft.com/office/drawing/2014/main" val="20002"/>
                    </a:ext>
                  </a:extLst>
                </a:gridCol>
              </a:tblGrid>
              <a:tr h="0">
                <a:tc gridSpan="3">
                  <a:txBody>
                    <a:bodyPr/>
                    <a:lstStyle/>
                    <a:p>
                      <a:pPr>
                        <a:lnSpc>
                          <a:spcPct val="107000"/>
                        </a:lnSpc>
                        <a:spcAft>
                          <a:spcPts val="0"/>
                        </a:spcAft>
                      </a:pPr>
                      <a:r>
                        <a:rPr lang="en-US" sz="1350" dirty="0">
                          <a:effectLst/>
                        </a:rPr>
                        <a:t>I have worked here since June.</a:t>
                      </a:r>
                      <a:br>
                        <a:rPr lang="en-US" sz="1350" dirty="0">
                          <a:effectLst/>
                        </a:rPr>
                      </a:br>
                      <a:r>
                        <a:rPr lang="en-US" sz="1350" dirty="0">
                          <a:effectLst/>
                        </a:rPr>
                        <a:t>He has been ill for 2 days.</a:t>
                      </a:r>
                      <a:br>
                        <a:rPr lang="en-US" sz="1350" dirty="0">
                          <a:effectLst/>
                        </a:rPr>
                      </a:br>
                      <a:r>
                        <a:rPr lang="en-US" sz="1350" dirty="0">
                          <a:effectLst/>
                        </a:rPr>
                        <a:t>How long have you known Tara (for)?</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0">
                <a:tc gridSpan="3">
                  <a:txBody>
                    <a:bodyPr/>
                    <a:lstStyle/>
                    <a:p>
                      <a:pPr>
                        <a:lnSpc>
                          <a:spcPct val="107000"/>
                        </a:lnSpc>
                      </a:pPr>
                      <a:endParaRPr lang="it-IT" sz="1100">
                        <a:effectLst/>
                        <a:latin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0">
                <a:tc>
                  <a:txBody>
                    <a:bodyPr/>
                    <a:lstStyle/>
                    <a:p>
                      <a:pPr>
                        <a:lnSpc>
                          <a:spcPct val="107000"/>
                        </a:lnSpc>
                        <a:spcAft>
                          <a:spcPts val="0"/>
                        </a:spcAft>
                      </a:pPr>
                      <a:r>
                        <a:rPr lang="en-US" sz="1350" b="0" dirty="0">
                          <a:effectLst/>
                        </a:rPr>
                        <a:t>The situation started in the past.</a:t>
                      </a:r>
                      <a:endParaRPr lang="it-IT"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US" sz="1350" dirty="0">
                          <a:effectLst/>
                        </a:rPr>
                        <a:t>It continues up to now.</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nSpc>
                          <a:spcPct val="107000"/>
                        </a:lnSpc>
                        <a:spcAft>
                          <a:spcPts val="0"/>
                        </a:spcAft>
                      </a:pPr>
                      <a:r>
                        <a:rPr lang="en-US" sz="1350" dirty="0">
                          <a:effectLst/>
                        </a:rPr>
                        <a:t>(It will probably continue into the future.)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2449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3" name="Segnaposto contenuto 2"/>
          <p:cNvSpPr>
            <a:spLocks noGrp="1"/>
          </p:cNvSpPr>
          <p:nvPr>
            <p:ph idx="1"/>
          </p:nvPr>
        </p:nvSpPr>
        <p:spPr>
          <a:xfrm>
            <a:off x="261764" y="1916832"/>
            <a:ext cx="11593288" cy="4620344"/>
          </a:xfrm>
        </p:spPr>
        <p:txBody>
          <a:bodyPr>
            <a:normAutofit/>
          </a:bodyPr>
          <a:lstStyle/>
          <a:p>
            <a:pPr marL="0" indent="0">
              <a:spcBef>
                <a:spcPts val="0"/>
              </a:spcBef>
              <a:buNone/>
            </a:pPr>
            <a:r>
              <a:rPr lang="en-US" dirty="0"/>
              <a:t>The present perfect can also express an event that has occurred repeatedly from a point in the past up to the present time. The event may happen again.</a:t>
            </a:r>
          </a:p>
          <a:p>
            <a:pPr marL="0" indent="0">
              <a:spcBef>
                <a:spcPts val="0"/>
              </a:spcBef>
              <a:buNone/>
            </a:pPr>
            <a:endParaRPr lang="en-US" dirty="0"/>
          </a:p>
          <a:p>
            <a:pPr>
              <a:spcBef>
                <a:spcPts val="0"/>
              </a:spcBef>
              <a:buFontTx/>
              <a:buChar char="-"/>
            </a:pPr>
            <a:r>
              <a:rPr lang="en-US" dirty="0"/>
              <a:t>We</a:t>
            </a:r>
            <a:r>
              <a:rPr lang="en-US" b="1" dirty="0"/>
              <a:t>’ve had </a:t>
            </a:r>
            <a:r>
              <a:rPr lang="en-US" dirty="0"/>
              <a:t>three tests </a:t>
            </a:r>
            <a:r>
              <a:rPr lang="en-US" i="1" dirty="0"/>
              <a:t>so far</a:t>
            </a:r>
            <a:r>
              <a:rPr lang="en-US" dirty="0"/>
              <a:t> this term.</a:t>
            </a:r>
          </a:p>
          <a:p>
            <a:pPr>
              <a:spcBef>
                <a:spcPts val="0"/>
              </a:spcBef>
              <a:buFontTx/>
              <a:buChar char="-"/>
            </a:pPr>
            <a:endParaRPr lang="en-US" dirty="0"/>
          </a:p>
          <a:p>
            <a:pPr marL="0" indent="0">
              <a:spcBef>
                <a:spcPts val="0"/>
              </a:spcBef>
              <a:buNone/>
            </a:pPr>
            <a:r>
              <a:rPr lang="en-US" u="sng" dirty="0"/>
              <a:t>Repeated event</a:t>
            </a:r>
            <a:r>
              <a:rPr lang="en-US" dirty="0"/>
              <a:t> = taking tests</a:t>
            </a:r>
          </a:p>
          <a:p>
            <a:pPr marL="0" indent="0">
              <a:spcBef>
                <a:spcPts val="0"/>
              </a:spcBef>
              <a:buNone/>
            </a:pPr>
            <a:r>
              <a:rPr lang="en-US" u="sng" dirty="0"/>
              <a:t>Time Frame </a:t>
            </a:r>
            <a:r>
              <a:rPr lang="en-US" dirty="0"/>
              <a:t>= from the beginning of the term up to now	          </a:t>
            </a:r>
            <a:r>
              <a:rPr lang="en-US" b="1" dirty="0">
                <a:solidFill>
                  <a:srgbClr val="FF0000"/>
                </a:solidFill>
              </a:rPr>
              <a:t>X</a:t>
            </a:r>
            <a:endParaRPr lang="en-US" dirty="0"/>
          </a:p>
          <a:p>
            <a:pPr marL="0" indent="0">
              <a:spcBef>
                <a:spcPts val="0"/>
              </a:spcBef>
              <a:buNone/>
            </a:pPr>
            <a:r>
              <a:rPr lang="en-US" dirty="0"/>
              <a:t>							</a:t>
            </a:r>
          </a:p>
          <a:p>
            <a:pPr>
              <a:spcBef>
                <a:spcPts val="0"/>
              </a:spcBef>
              <a:buFontTx/>
              <a:buChar char="-"/>
            </a:pPr>
            <a:r>
              <a:rPr lang="en-US" dirty="0"/>
              <a:t>I</a:t>
            </a:r>
            <a:r>
              <a:rPr lang="en-US" b="1" dirty="0"/>
              <a:t>’ve met </a:t>
            </a:r>
            <a:r>
              <a:rPr lang="en-US" dirty="0"/>
              <a:t>many people </a:t>
            </a:r>
            <a:r>
              <a:rPr lang="en-US" i="1" dirty="0"/>
              <a:t>since</a:t>
            </a:r>
            <a:r>
              <a:rPr lang="en-US" dirty="0"/>
              <a:t> I came here.			       </a:t>
            </a:r>
            <a:r>
              <a:rPr lang="en-US" b="1" dirty="0">
                <a:solidFill>
                  <a:srgbClr val="FF0000"/>
                </a:solidFill>
              </a:rPr>
              <a:t>X </a:t>
            </a:r>
            <a:r>
              <a:rPr lang="en-US" b="1" dirty="0" err="1">
                <a:solidFill>
                  <a:srgbClr val="FF0000"/>
                </a:solidFill>
              </a:rPr>
              <a:t>X</a:t>
            </a:r>
            <a:r>
              <a:rPr lang="en-US" b="1" dirty="0">
                <a:solidFill>
                  <a:srgbClr val="FF0000"/>
                </a:solidFill>
              </a:rPr>
              <a:t> </a:t>
            </a:r>
            <a:r>
              <a:rPr lang="en-US" b="1" dirty="0" err="1">
                <a:solidFill>
                  <a:srgbClr val="FF0000"/>
                </a:solidFill>
              </a:rPr>
              <a:t>X</a:t>
            </a:r>
            <a:endParaRPr lang="en-US" b="1" dirty="0">
              <a:solidFill>
                <a:srgbClr val="FF0000"/>
              </a:solidFill>
            </a:endParaRPr>
          </a:p>
          <a:p>
            <a:pPr marL="0" indent="0">
              <a:spcBef>
                <a:spcPts val="0"/>
              </a:spcBef>
              <a:buNone/>
            </a:pPr>
            <a:r>
              <a:rPr lang="en-US" dirty="0"/>
              <a:t>										now</a:t>
            </a:r>
          </a:p>
          <a:p>
            <a:pPr marL="0" indent="0">
              <a:spcBef>
                <a:spcPts val="0"/>
              </a:spcBef>
              <a:buNone/>
            </a:pPr>
            <a:r>
              <a:rPr lang="en-US" u="sng" dirty="0"/>
              <a:t>Repeated event </a:t>
            </a:r>
            <a:r>
              <a:rPr lang="en-US" dirty="0"/>
              <a:t>= meeting people</a:t>
            </a:r>
          </a:p>
          <a:p>
            <a:pPr marL="0" indent="0">
              <a:spcBef>
                <a:spcPts val="0"/>
              </a:spcBef>
              <a:buNone/>
            </a:pPr>
            <a:r>
              <a:rPr lang="en-US" u="sng" dirty="0"/>
              <a:t>Time frame</a:t>
            </a:r>
            <a:r>
              <a:rPr lang="en-US" dirty="0"/>
              <a:t> = from the time I came here up to now</a:t>
            </a:r>
            <a:r>
              <a:rPr lang="en-US" b="1" dirty="0">
                <a:solidFill>
                  <a:srgbClr val="FF0000"/>
                </a:solidFill>
              </a:rPr>
              <a:t> </a:t>
            </a:r>
            <a:endParaRPr lang="en-US" dirty="0"/>
          </a:p>
        </p:txBody>
      </p:sp>
      <p:cxnSp>
        <p:nvCxnSpPr>
          <p:cNvPr id="4" name="Connettore 2 3"/>
          <p:cNvCxnSpPr/>
          <p:nvPr/>
        </p:nvCxnSpPr>
        <p:spPr>
          <a:xfrm flipV="1">
            <a:off x="7030516" y="3789040"/>
            <a:ext cx="3765663" cy="8315"/>
          </a:xfrm>
          <a:prstGeom prst="straightConnector1">
            <a:avLst/>
          </a:prstGeom>
          <a:ln w="28575">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flipV="1">
            <a:off x="9694812" y="3284984"/>
            <a:ext cx="0" cy="1008112"/>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7534572" y="4293096"/>
            <a:ext cx="2160240" cy="0"/>
          </a:xfrm>
          <a:prstGeom prst="straightConnector1">
            <a:avLst/>
          </a:prstGeom>
          <a:ln w="2857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V="1">
            <a:off x="7534572" y="3789040"/>
            <a:ext cx="0" cy="504056"/>
          </a:xfrm>
          <a:prstGeom prst="straightConnector1">
            <a:avLst/>
          </a:prstGeom>
          <a:ln w="2857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CasellaDiTesto 13"/>
          <p:cNvSpPr txBox="1"/>
          <p:nvPr/>
        </p:nvSpPr>
        <p:spPr>
          <a:xfrm>
            <a:off x="7246540" y="4221088"/>
            <a:ext cx="415498" cy="1656184"/>
          </a:xfrm>
          <a:prstGeom prst="rect">
            <a:avLst/>
          </a:prstGeom>
          <a:noFill/>
        </p:spPr>
        <p:txBody>
          <a:bodyPr vert="vert270" wrap="square" rtlCol="0">
            <a:spAutoFit/>
          </a:bodyPr>
          <a:lstStyle/>
          <a:p>
            <a:r>
              <a:rPr lang="en-US" sz="1500" dirty="0"/>
              <a:t>Beginning of term</a:t>
            </a:r>
          </a:p>
        </p:txBody>
      </p:sp>
      <p:sp>
        <p:nvSpPr>
          <p:cNvPr id="15" name="CasellaDiTesto 14"/>
          <p:cNvSpPr txBox="1"/>
          <p:nvPr/>
        </p:nvSpPr>
        <p:spPr>
          <a:xfrm>
            <a:off x="7462564" y="4293096"/>
            <a:ext cx="415498" cy="1224136"/>
          </a:xfrm>
          <a:prstGeom prst="rect">
            <a:avLst/>
          </a:prstGeom>
          <a:noFill/>
        </p:spPr>
        <p:txBody>
          <a:bodyPr vert="vert270" wrap="square" rtlCol="0">
            <a:spAutoFit/>
          </a:bodyPr>
          <a:lstStyle/>
          <a:p>
            <a:r>
              <a:rPr lang="en-US" sz="1500" dirty="0"/>
              <a:t>Arriving here</a:t>
            </a:r>
          </a:p>
        </p:txBody>
      </p:sp>
    </p:spTree>
    <p:extLst>
      <p:ext uri="{BB962C8B-B14F-4D97-AF65-F5344CB8AC3E}">
        <p14:creationId xmlns:p14="http://schemas.microsoft.com/office/powerpoint/2010/main" val="2785584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505426200"/>
              </p:ext>
            </p:extLst>
          </p:nvPr>
        </p:nvGraphicFramePr>
        <p:xfrm>
          <a:off x="909836" y="3140968"/>
          <a:ext cx="10585176" cy="2693031"/>
        </p:xfrm>
        <a:graphic>
          <a:graphicData uri="http://schemas.openxmlformats.org/drawingml/2006/table">
            <a:tbl>
              <a:tblPr firstRow="1" firstCol="1" bandRow="1">
                <a:tableStyleId>{69CF1AB2-1976-4502-BF36-3FF5EA218861}</a:tableStyleId>
              </a:tblPr>
              <a:tblGrid>
                <a:gridCol w="4896544">
                  <a:extLst>
                    <a:ext uri="{9D8B030D-6E8A-4147-A177-3AD203B41FA5}">
                      <a16:colId xmlns:a16="http://schemas.microsoft.com/office/drawing/2014/main" val="20000"/>
                    </a:ext>
                  </a:extLst>
                </a:gridCol>
                <a:gridCol w="5688632">
                  <a:extLst>
                    <a:ext uri="{9D8B030D-6E8A-4147-A177-3AD203B41FA5}">
                      <a16:colId xmlns:a16="http://schemas.microsoft.com/office/drawing/2014/main" val="20001"/>
                    </a:ext>
                  </a:extLst>
                </a:gridCol>
              </a:tblGrid>
              <a:tr h="2232248">
                <a:tc>
                  <a:txBody>
                    <a:bodyPr/>
                    <a:lstStyle/>
                    <a:p>
                      <a:pPr>
                        <a:lnSpc>
                          <a:spcPct val="107000"/>
                        </a:lnSpc>
                        <a:spcAft>
                          <a:spcPts val="750"/>
                        </a:spcAft>
                      </a:pPr>
                      <a:r>
                        <a:rPr lang="en-US" sz="1500" b="0" dirty="0">
                          <a:effectLst/>
                        </a:rPr>
                        <a:t>He lived in Oxford for 3 years and then he moved (</a:t>
                      </a:r>
                      <a:r>
                        <a:rPr lang="en-US" sz="1500" b="1" dirty="0">
                          <a:effectLst/>
                        </a:rPr>
                        <a:t>completed past</a:t>
                      </a:r>
                      <a:r>
                        <a:rPr lang="en-US" sz="1500" b="0" dirty="0">
                          <a:effectLst/>
                        </a:rPr>
                        <a:t>).</a:t>
                      </a:r>
                      <a:endParaRPr lang="it-IT" sz="1500" b="0" dirty="0">
                        <a:effectLst/>
                      </a:endParaRPr>
                    </a:p>
                    <a:p>
                      <a:pPr>
                        <a:lnSpc>
                          <a:spcPct val="107000"/>
                        </a:lnSpc>
                        <a:spcBef>
                          <a:spcPts val="750"/>
                        </a:spcBef>
                        <a:spcAft>
                          <a:spcPts val="750"/>
                        </a:spcAft>
                      </a:pPr>
                      <a:r>
                        <a:rPr lang="en-US" sz="1500" b="0" dirty="0">
                          <a:effectLst/>
                        </a:rPr>
                        <a:t>They’ve lived in Oxford for a couple of months (</a:t>
                      </a:r>
                      <a:r>
                        <a:rPr lang="en-US" sz="1500" b="1" dirty="0">
                          <a:effectLst/>
                        </a:rPr>
                        <a:t>began in the past and continues into the present</a:t>
                      </a:r>
                      <a:r>
                        <a:rPr lang="en-US" sz="1500" b="0" dirty="0">
                          <a:effectLst/>
                        </a:rPr>
                        <a:t>).</a:t>
                      </a:r>
                      <a:endParaRPr lang="it-IT" sz="1500" b="0" dirty="0">
                        <a:effectLst/>
                      </a:endParaRPr>
                    </a:p>
                    <a:p>
                      <a:pPr>
                        <a:lnSpc>
                          <a:spcPct val="107000"/>
                        </a:lnSpc>
                        <a:spcBef>
                          <a:spcPts val="750"/>
                        </a:spcBef>
                        <a:spcAft>
                          <a:spcPts val="800"/>
                        </a:spcAft>
                      </a:pPr>
                      <a:r>
                        <a:rPr lang="en-US" sz="1500" b="0" dirty="0">
                          <a:effectLst/>
                        </a:rPr>
                        <a:t>We’re going to stay in Oxford for three days and then we’re going to London for a day</a:t>
                      </a:r>
                      <a:r>
                        <a:rPr lang="en-US" sz="1500" b="0" baseline="0" dirty="0">
                          <a:effectLst/>
                        </a:rPr>
                        <a:t> </a:t>
                      </a:r>
                      <a:r>
                        <a:rPr lang="en-US" sz="1500" b="0" noProof="0" dirty="0">
                          <a:effectLst/>
                        </a:rPr>
                        <a:t>(</a:t>
                      </a:r>
                      <a:r>
                        <a:rPr lang="en-US" sz="1500" b="1" noProof="0" dirty="0">
                          <a:effectLst/>
                        </a:rPr>
                        <a:t>future plans</a:t>
                      </a:r>
                      <a:r>
                        <a:rPr lang="en-US" sz="1500" b="0" noProof="0" dirty="0">
                          <a:effectLst/>
                        </a:rPr>
                        <a:t>).</a:t>
                      </a:r>
                      <a:endParaRPr lang="en-US" sz="1500" b="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0" marB="95250"/>
                </a:tc>
                <a:tc>
                  <a:txBody>
                    <a:bodyPr/>
                    <a:lstStyle/>
                    <a:p>
                      <a:pPr>
                        <a:lnSpc>
                          <a:spcPct val="107000"/>
                        </a:lnSpc>
                        <a:spcBef>
                          <a:spcPts val="750"/>
                        </a:spcBef>
                        <a:spcAft>
                          <a:spcPts val="750"/>
                        </a:spcAft>
                      </a:pPr>
                      <a:r>
                        <a:rPr lang="en-US" sz="1500" b="1" i="1" kern="1200" dirty="0">
                          <a:solidFill>
                            <a:schemeClr val="dk1"/>
                          </a:solidFill>
                          <a:effectLst/>
                          <a:latin typeface="+mn-lt"/>
                          <a:ea typeface="+mn-ea"/>
                          <a:cs typeface="+mn-cs"/>
                        </a:rPr>
                        <a:t>For</a:t>
                      </a:r>
                      <a:r>
                        <a:rPr lang="en-US" sz="1500" b="0" kern="1200" dirty="0">
                          <a:solidFill>
                            <a:schemeClr val="dk1"/>
                          </a:solidFill>
                          <a:effectLst/>
                          <a:latin typeface="+mn-lt"/>
                          <a:ea typeface="+mn-ea"/>
                          <a:cs typeface="+mn-cs"/>
                        </a:rPr>
                        <a:t> refers to </a:t>
                      </a:r>
                      <a:r>
                        <a:rPr lang="en-US" sz="1500" b="0" u="sng" kern="1200" dirty="0">
                          <a:solidFill>
                            <a:schemeClr val="dk1"/>
                          </a:solidFill>
                          <a:effectLst/>
                          <a:latin typeface="+mn-lt"/>
                          <a:ea typeface="+mn-ea"/>
                          <a:cs typeface="+mn-cs"/>
                        </a:rPr>
                        <a:t>periods of time</a:t>
                      </a:r>
                      <a:r>
                        <a:rPr lang="en-US" sz="1500" b="0" kern="1200" dirty="0">
                          <a:solidFill>
                            <a:schemeClr val="dk1"/>
                          </a:solidFill>
                          <a:effectLst/>
                          <a:latin typeface="+mn-lt"/>
                          <a:ea typeface="+mn-ea"/>
                          <a:cs typeface="+mn-cs"/>
                        </a:rPr>
                        <a:t>, e.g. 3 years, 4 hours, ages, a long time, months, years.</a:t>
                      </a:r>
                      <a:endParaRPr lang="it-IT" sz="1500" b="0" kern="1200" dirty="0">
                        <a:solidFill>
                          <a:schemeClr val="dk1"/>
                        </a:solidFill>
                        <a:effectLst/>
                        <a:latin typeface="+mn-lt"/>
                        <a:ea typeface="+mn-ea"/>
                        <a:cs typeface="+mn-cs"/>
                      </a:endParaRPr>
                    </a:p>
                  </a:txBody>
                  <a:tcPr marL="142875" marR="47625" marT="95250" marB="95250" anchor="ctr"/>
                </a:tc>
                <a:extLst>
                  <a:ext uri="{0D108BD9-81ED-4DB2-BD59-A6C34878D82A}">
                    <a16:rowId xmlns:a16="http://schemas.microsoft.com/office/drawing/2014/main" val="10000"/>
                  </a:ext>
                </a:extLst>
              </a:tr>
              <a:tr h="460783">
                <a:tc>
                  <a:txBody>
                    <a:bodyPr/>
                    <a:lstStyle/>
                    <a:p>
                      <a:pPr>
                        <a:lnSpc>
                          <a:spcPct val="107000"/>
                        </a:lnSpc>
                        <a:spcAft>
                          <a:spcPts val="800"/>
                        </a:spcAft>
                      </a:pPr>
                      <a:r>
                        <a:rPr lang="en-US" sz="1500" b="0" kern="1200" dirty="0">
                          <a:solidFill>
                            <a:schemeClr val="dk1"/>
                          </a:solidFill>
                          <a:effectLst/>
                          <a:latin typeface="+mn-lt"/>
                          <a:ea typeface="+mn-ea"/>
                          <a:cs typeface="+mn-cs"/>
                        </a:rPr>
                        <a:t>They’ve lived in Oxford since 2004.</a:t>
                      </a:r>
                      <a:endParaRPr lang="it-IT" sz="1500" b="0" kern="1200" dirty="0">
                        <a:solidFill>
                          <a:schemeClr val="dk1"/>
                        </a:solidFill>
                        <a:effectLst/>
                        <a:latin typeface="+mn-lt"/>
                        <a:ea typeface="+mn-ea"/>
                        <a:cs typeface="+mn-cs"/>
                      </a:endParaRPr>
                    </a:p>
                  </a:txBody>
                  <a:tcPr marL="47625" marR="47625" marT="95250" marB="95250" anchor="ctr"/>
                </a:tc>
                <a:tc>
                  <a:txBody>
                    <a:bodyPr/>
                    <a:lstStyle/>
                    <a:p>
                      <a:pPr>
                        <a:lnSpc>
                          <a:spcPct val="107000"/>
                        </a:lnSpc>
                        <a:spcBef>
                          <a:spcPts val="750"/>
                        </a:spcBef>
                        <a:spcAft>
                          <a:spcPts val="750"/>
                        </a:spcAft>
                      </a:pPr>
                      <a:r>
                        <a:rPr lang="en-US" sz="1500" b="1" i="1" kern="1200" dirty="0">
                          <a:solidFill>
                            <a:schemeClr val="dk1"/>
                          </a:solidFill>
                          <a:effectLst/>
                          <a:latin typeface="+mn-lt"/>
                          <a:ea typeface="+mn-ea"/>
                          <a:cs typeface="+mn-cs"/>
                        </a:rPr>
                        <a:t>Since</a:t>
                      </a:r>
                      <a:r>
                        <a:rPr lang="en-US" sz="1500" b="0" kern="1200" dirty="0">
                          <a:solidFill>
                            <a:schemeClr val="dk1"/>
                          </a:solidFill>
                          <a:effectLst/>
                          <a:latin typeface="+mn-lt"/>
                          <a:ea typeface="+mn-ea"/>
                          <a:cs typeface="+mn-cs"/>
                        </a:rPr>
                        <a:t> refers to a </a:t>
                      </a:r>
                      <a:r>
                        <a:rPr lang="en-US" sz="1500" b="0" u="sng" kern="1200" dirty="0">
                          <a:solidFill>
                            <a:schemeClr val="dk1"/>
                          </a:solidFill>
                          <a:effectLst/>
                          <a:latin typeface="+mn-lt"/>
                          <a:ea typeface="+mn-ea"/>
                          <a:cs typeface="+mn-cs"/>
                        </a:rPr>
                        <a:t>previous point in time</a:t>
                      </a:r>
                      <a:r>
                        <a:rPr lang="en-US" sz="1500" b="0" kern="1200" dirty="0">
                          <a:solidFill>
                            <a:schemeClr val="dk1"/>
                          </a:solidFill>
                          <a:effectLst/>
                          <a:latin typeface="+mn-lt"/>
                          <a:ea typeface="+mn-ea"/>
                          <a:cs typeface="+mn-cs"/>
                        </a:rPr>
                        <a:t>.</a:t>
                      </a:r>
                      <a:endParaRPr lang="it-IT" sz="1500" b="0" kern="1200" dirty="0">
                        <a:solidFill>
                          <a:schemeClr val="dk1"/>
                        </a:solidFill>
                        <a:effectLst/>
                        <a:latin typeface="+mn-lt"/>
                        <a:ea typeface="+mn-ea"/>
                        <a:cs typeface="+mn-cs"/>
                      </a:endParaRPr>
                    </a:p>
                  </a:txBody>
                  <a:tcPr marL="142875" marR="47625" marT="95250" marB="95250" anchor="ctr"/>
                </a:tc>
                <a:extLst>
                  <a:ext uri="{0D108BD9-81ED-4DB2-BD59-A6C34878D82A}">
                    <a16:rowId xmlns:a16="http://schemas.microsoft.com/office/drawing/2014/main" val="10001"/>
                  </a:ext>
                </a:extLst>
              </a:tr>
            </a:tbl>
          </a:graphicData>
        </a:graphic>
      </p:graphicFrame>
      <p:sp>
        <p:nvSpPr>
          <p:cNvPr id="6" name="CasellaDiTesto 5"/>
          <p:cNvSpPr txBox="1"/>
          <p:nvPr/>
        </p:nvSpPr>
        <p:spPr>
          <a:xfrm>
            <a:off x="837828" y="1916832"/>
            <a:ext cx="10657184" cy="4585871"/>
          </a:xfrm>
          <a:prstGeom prst="rect">
            <a:avLst/>
          </a:prstGeom>
          <a:noFill/>
        </p:spPr>
        <p:txBody>
          <a:bodyPr wrap="square" rtlCol="0">
            <a:spAutoFit/>
          </a:bodyPr>
          <a:lstStyle/>
          <a:p>
            <a:r>
              <a:rPr lang="en-US" sz="2000" b="1" i="1" dirty="0"/>
              <a:t>For</a:t>
            </a:r>
            <a:r>
              <a:rPr lang="en-US" sz="2000" dirty="0"/>
              <a:t> or </a:t>
            </a:r>
            <a:r>
              <a:rPr lang="en-US" sz="2000" b="1" i="1" dirty="0"/>
              <a:t>since?</a:t>
            </a:r>
          </a:p>
          <a:p>
            <a:endParaRPr lang="it-IT" sz="1000" dirty="0"/>
          </a:p>
          <a:p>
            <a:r>
              <a:rPr lang="en-US" dirty="0"/>
              <a:t>We use </a:t>
            </a:r>
            <a:r>
              <a:rPr lang="en-US" i="1" dirty="0"/>
              <a:t>for</a:t>
            </a:r>
            <a:r>
              <a:rPr lang="en-US" dirty="0"/>
              <a:t> with a </a:t>
            </a:r>
            <a:r>
              <a:rPr lang="en-US" u="sng" dirty="0"/>
              <a:t>period of time</a:t>
            </a:r>
            <a:r>
              <a:rPr lang="en-US" dirty="0"/>
              <a:t> in the past, present or future.</a:t>
            </a:r>
            <a:endParaRPr lang="it-IT" dirty="0"/>
          </a:p>
          <a:p>
            <a:r>
              <a:rPr lang="en-US" dirty="0"/>
              <a:t>We use </a:t>
            </a:r>
            <a:r>
              <a:rPr lang="en-US" i="1" dirty="0"/>
              <a:t>since</a:t>
            </a:r>
            <a:r>
              <a:rPr lang="en-US" dirty="0"/>
              <a:t> with a </a:t>
            </a:r>
            <a:r>
              <a:rPr lang="en-US" u="sng" dirty="0"/>
              <a:t>point in time</a:t>
            </a:r>
            <a:r>
              <a:rPr lang="en-US" dirty="0"/>
              <a:t> in the past.</a:t>
            </a:r>
          </a:p>
          <a:p>
            <a:endParaRPr lang="en-US" sz="1000"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en-US" sz="1000" b="1" dirty="0"/>
          </a:p>
          <a:p>
            <a:r>
              <a:rPr lang="en-US" b="1" dirty="0"/>
              <a:t>For</a:t>
            </a:r>
            <a:r>
              <a:rPr lang="en-US" dirty="0"/>
              <a:t> can be used with all tenses. </a:t>
            </a:r>
            <a:r>
              <a:rPr lang="en-US" b="1" dirty="0"/>
              <a:t>Since</a:t>
            </a:r>
            <a:r>
              <a:rPr lang="en-US" dirty="0"/>
              <a:t> is usually used with </a:t>
            </a:r>
            <a:r>
              <a:rPr lang="en-US" i="1" dirty="0"/>
              <a:t>perfect tenses*</a:t>
            </a:r>
            <a:r>
              <a:rPr lang="en-US" dirty="0"/>
              <a:t> only (in the main clause).</a:t>
            </a:r>
          </a:p>
        </p:txBody>
      </p:sp>
    </p:spTree>
    <p:extLst>
      <p:ext uri="{BB962C8B-B14F-4D97-AF65-F5344CB8AC3E}">
        <p14:creationId xmlns:p14="http://schemas.microsoft.com/office/powerpoint/2010/main" val="2311949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Present Perfect Simple</a:t>
            </a:r>
            <a:endParaRPr lang="it-IT" dirty="0"/>
          </a:p>
        </p:txBody>
      </p:sp>
      <p:sp>
        <p:nvSpPr>
          <p:cNvPr id="4" name="Rectangle 1"/>
          <p:cNvSpPr>
            <a:spLocks noGrp="1" noChangeArrowheads="1"/>
          </p:cNvSpPr>
          <p:nvPr>
            <p:ph idx="1"/>
          </p:nvPr>
        </p:nvSpPr>
        <p:spPr bwMode="auto">
          <a:xfrm>
            <a:off x="333772" y="1977806"/>
            <a:ext cx="1108923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strike="noStrike" cap="none" normalizeH="0" baseline="0" dirty="0">
                <a:ln>
                  <a:noFill/>
                </a:ln>
                <a:solidFill>
                  <a:srgbClr val="000000"/>
                </a:solidFill>
                <a:effectLst/>
                <a:latin typeface="+mn-lt"/>
                <a:cs typeface="Times New Roman" panose="02020603050405020304" pitchFamily="18" charset="0"/>
              </a:rPr>
              <a:t>*</a:t>
            </a:r>
            <a:r>
              <a:rPr kumimoji="0" lang="it-IT" altLang="it-IT" sz="1800" b="1" i="0" u="sng" strike="noStrike" cap="none" normalizeH="0" baseline="0" dirty="0">
                <a:ln>
                  <a:noFill/>
                </a:ln>
                <a:solidFill>
                  <a:srgbClr val="000000"/>
                </a:solidFill>
                <a:effectLst/>
                <a:latin typeface="+mn-lt"/>
                <a:cs typeface="Times New Roman" panose="02020603050405020304" pitchFamily="18" charset="0"/>
              </a:rPr>
              <a:t>Perfect </a:t>
            </a:r>
            <a:r>
              <a:rPr kumimoji="0" lang="it-IT" altLang="it-IT" sz="1800" b="1" i="0" u="sng" strike="noStrike" cap="none" normalizeH="0" baseline="0" dirty="0" err="1">
                <a:ln>
                  <a:noFill/>
                </a:ln>
                <a:solidFill>
                  <a:srgbClr val="000000"/>
                </a:solidFill>
                <a:effectLst/>
                <a:latin typeface="+mn-lt"/>
                <a:cs typeface="Times New Roman" panose="02020603050405020304" pitchFamily="18" charset="0"/>
              </a:rPr>
              <a:t>Tenses</a:t>
            </a:r>
            <a:endParaRPr kumimoji="0" lang="it-IT" altLang="it-IT" sz="1800" b="1" i="0" u="sng" strike="noStrike" cap="none" normalizeH="0" baseline="0" dirty="0">
              <a:ln>
                <a:noFill/>
              </a:ln>
              <a:solidFill>
                <a:srgbClr val="000000"/>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200" b="1" i="0" u="none" strike="noStrike" cap="none" normalizeH="0" baseline="0" dirty="0">
              <a:ln>
                <a:noFill/>
              </a:ln>
              <a:solidFill>
                <a:srgbClr val="000000"/>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The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three</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1" i="0" u="none" strike="noStrike" cap="none" normalizeH="0" baseline="0" dirty="0" err="1">
                <a:ln>
                  <a:noFill/>
                </a:ln>
                <a:solidFill>
                  <a:srgbClr val="000000"/>
                </a:solidFill>
                <a:effectLst/>
                <a:latin typeface="+mn-lt"/>
                <a:cs typeface="Times New Roman" panose="02020603050405020304" pitchFamily="18" charset="0"/>
              </a:rPr>
              <a:t>perfect</a:t>
            </a:r>
            <a:r>
              <a:rPr kumimoji="0" lang="it-IT" altLang="it-IT" sz="1800" b="1"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1" i="0" u="none" strike="noStrike" cap="none" normalizeH="0" baseline="0" dirty="0" err="1">
                <a:ln>
                  <a:noFill/>
                </a:ln>
                <a:solidFill>
                  <a:srgbClr val="000000"/>
                </a:solidFill>
                <a:effectLst/>
                <a:latin typeface="+mn-lt"/>
                <a:cs typeface="Times New Roman" panose="02020603050405020304" pitchFamily="18" charset="0"/>
              </a:rPr>
              <a:t>tenses</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in English are the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three</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verb</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tenses</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which</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show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action</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already</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completed</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(The word </a:t>
            </a:r>
            <a:r>
              <a:rPr kumimoji="0" lang="it-IT" altLang="it-IT" sz="1800" b="0" i="1" u="none" strike="noStrike" cap="none" normalizeH="0" baseline="0" dirty="0" err="1">
                <a:ln>
                  <a:noFill/>
                </a:ln>
                <a:solidFill>
                  <a:srgbClr val="000000"/>
                </a:solidFill>
                <a:effectLst/>
                <a:latin typeface="+mn-lt"/>
                <a:cs typeface="Times New Roman" panose="02020603050405020304" pitchFamily="18" charset="0"/>
              </a:rPr>
              <a:t>perfect</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literally</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means</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"made complete" or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completely</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done</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They</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are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formed</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by the appropriate tense of the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verb</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1" i="0" u="none" strike="noStrike" cap="none" normalizeH="0" baseline="0" dirty="0">
                <a:ln>
                  <a:noFill/>
                </a:ln>
                <a:solidFill>
                  <a:srgbClr val="000000"/>
                </a:solidFill>
                <a:effectLst/>
                <a:latin typeface="+mn-lt"/>
                <a:cs typeface="Times New Roman" panose="02020603050405020304" pitchFamily="18" charset="0"/>
              </a:rPr>
              <a:t>to </a:t>
            </a:r>
            <a:r>
              <a:rPr kumimoji="0" lang="it-IT" altLang="it-IT" sz="1800" b="1" i="0" u="none" strike="noStrike" cap="none" normalizeH="0" baseline="0" dirty="0" err="1">
                <a:ln>
                  <a:noFill/>
                </a:ln>
                <a:solidFill>
                  <a:srgbClr val="000000"/>
                </a:solidFill>
                <a:effectLst/>
                <a:latin typeface="+mn-lt"/>
                <a:cs typeface="Times New Roman" panose="02020603050405020304" pitchFamily="18" charset="0"/>
              </a:rPr>
              <a:t>have</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plus the </a:t>
            </a:r>
            <a:r>
              <a:rPr kumimoji="0" lang="it-IT" altLang="it-IT" sz="1800" b="1" i="0" u="none" strike="noStrike" cap="none" normalizeH="0" baseline="0" dirty="0" err="1">
                <a:ln>
                  <a:noFill/>
                </a:ln>
                <a:solidFill>
                  <a:srgbClr val="000000"/>
                </a:solidFill>
                <a:effectLst/>
                <a:latin typeface="+mn-lt"/>
                <a:cs typeface="Times New Roman" panose="02020603050405020304" pitchFamily="18" charset="0"/>
              </a:rPr>
              <a:t>past</a:t>
            </a:r>
            <a:r>
              <a:rPr kumimoji="0" lang="it-IT" altLang="it-IT" sz="1800" b="1" i="0" u="none" strike="noStrike" cap="none" normalizeH="0" baseline="0" dirty="0">
                <a:ln>
                  <a:noFill/>
                </a:ln>
                <a:solidFill>
                  <a:srgbClr val="000000"/>
                </a:solidFill>
                <a:effectLst/>
                <a:latin typeface="+mn-lt"/>
                <a:cs typeface="Times New Roman" panose="02020603050405020304" pitchFamily="18" charset="0"/>
              </a:rPr>
              <a:t> </a:t>
            </a:r>
            <a:r>
              <a:rPr kumimoji="0" lang="it-IT" altLang="it-IT" sz="1800" b="1" i="0" u="none" strike="noStrike" cap="none" normalizeH="0" baseline="0" dirty="0" err="1">
                <a:ln>
                  <a:noFill/>
                </a:ln>
                <a:solidFill>
                  <a:srgbClr val="000000"/>
                </a:solidFill>
                <a:effectLst/>
                <a:latin typeface="+mn-lt"/>
                <a:cs typeface="Times New Roman" panose="02020603050405020304" pitchFamily="18" charset="0"/>
              </a:rPr>
              <a:t>participle</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 of the </a:t>
            </a:r>
            <a:r>
              <a:rPr kumimoji="0" lang="it-IT" altLang="it-IT" sz="1800" b="0" i="0" u="none" strike="noStrike" cap="none" normalizeH="0" baseline="0" dirty="0" err="1">
                <a:ln>
                  <a:noFill/>
                </a:ln>
                <a:solidFill>
                  <a:srgbClr val="000000"/>
                </a:solidFill>
                <a:effectLst/>
                <a:latin typeface="+mn-lt"/>
                <a:cs typeface="Times New Roman" panose="02020603050405020304" pitchFamily="18" charset="0"/>
              </a:rPr>
              <a:t>verb</a:t>
            </a:r>
            <a:r>
              <a:rPr kumimoji="0" lang="it-IT" altLang="it-IT" sz="1800" b="0" i="0" u="none" strike="noStrike" cap="none" normalizeH="0" baseline="0" dirty="0">
                <a:ln>
                  <a:noFill/>
                </a:ln>
                <a:solidFill>
                  <a:srgbClr val="000000"/>
                </a:solidFill>
                <a:effectLst/>
                <a:latin typeface="+mn-lt"/>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err="1">
                <a:ln>
                  <a:noFill/>
                </a:ln>
                <a:effectLst/>
                <a:latin typeface="+mn-lt"/>
              </a:rPr>
              <a:t>Present</a:t>
            </a:r>
            <a:r>
              <a:rPr kumimoji="0" lang="it-IT" altLang="it-IT" sz="1800" b="1" i="0" u="none" strike="noStrike" cap="none" normalizeH="0" baseline="0" dirty="0">
                <a:ln>
                  <a:noFill/>
                </a:ln>
                <a:effectLst/>
                <a:latin typeface="+mn-lt"/>
              </a:rPr>
              <a:t> Perfect:</a:t>
            </a:r>
            <a:r>
              <a:rPr kumimoji="0" lang="it-IT" altLang="it-IT" sz="1800" b="0" i="0" u="none" strike="noStrike" cap="none" normalizeH="0" baseline="0" dirty="0">
                <a:ln>
                  <a:noFill/>
                </a:ln>
                <a:solidFill>
                  <a:schemeClr val="tx1"/>
                </a:solidFill>
                <a:effectLst/>
                <a:latin typeface="+mn-lt"/>
              </a:rPr>
              <a:t> </a:t>
            </a:r>
            <a:r>
              <a:rPr kumimoji="0" lang="it-IT" altLang="it-IT" sz="1800" b="0" i="1" u="none" strike="noStrike" cap="none" normalizeH="0" baseline="0" dirty="0">
                <a:ln>
                  <a:noFill/>
                </a:ln>
                <a:solidFill>
                  <a:schemeClr val="tx1"/>
                </a:solidFill>
                <a:effectLst/>
                <a:latin typeface="+mn-lt"/>
              </a:rPr>
              <a:t>I </a:t>
            </a:r>
            <a:r>
              <a:rPr kumimoji="0" lang="it-IT" altLang="it-IT" sz="1800" b="0" i="1" u="none" strike="noStrike" cap="none" normalizeH="0" baseline="0" dirty="0" err="1">
                <a:ln>
                  <a:noFill/>
                </a:ln>
                <a:solidFill>
                  <a:schemeClr val="tx1"/>
                </a:solidFill>
                <a:effectLst/>
                <a:latin typeface="+mn-lt"/>
              </a:rPr>
              <a:t>have</a:t>
            </a:r>
            <a:r>
              <a:rPr kumimoji="0" lang="it-IT" altLang="it-IT" sz="1800" b="0" i="1" u="none" strike="noStrike" cap="none" normalizeH="0" baseline="0" dirty="0">
                <a:ln>
                  <a:noFill/>
                </a:ln>
                <a:solidFill>
                  <a:schemeClr val="tx1"/>
                </a:solidFill>
                <a:effectLst/>
                <a:latin typeface="+mn-lt"/>
              </a:rPr>
              <a:t> </a:t>
            </a:r>
            <a:r>
              <a:rPr kumimoji="0" lang="it-IT" altLang="it-IT" sz="1800" b="0" i="1" u="none" strike="noStrike" cap="none" normalizeH="0" baseline="0" dirty="0" err="1">
                <a:ln>
                  <a:noFill/>
                </a:ln>
                <a:solidFill>
                  <a:schemeClr val="tx1"/>
                </a:solidFill>
                <a:effectLst/>
                <a:latin typeface="+mn-lt"/>
              </a:rPr>
              <a:t>seen</a:t>
            </a:r>
            <a:r>
              <a:rPr kumimoji="0" lang="it-IT" altLang="it-IT" sz="1800" b="0" i="1" u="none" strike="noStrike" cap="none" normalizeH="0" baseline="0" dirty="0">
                <a:ln>
                  <a:noFill/>
                </a:ln>
                <a:solidFill>
                  <a:schemeClr val="tx1"/>
                </a:solidFill>
                <a:effectLst/>
                <a:latin typeface="+mn-lt"/>
              </a:rPr>
              <a:t> </a:t>
            </a:r>
            <a:r>
              <a:rPr kumimoji="0" lang="it-IT" altLang="it-IT" sz="1800" b="0" i="1" u="none" strike="noStrike" cap="none" normalizeH="0" baseline="0" dirty="0" err="1">
                <a:ln>
                  <a:noFill/>
                </a:ln>
                <a:solidFill>
                  <a:schemeClr val="tx1"/>
                </a:solidFill>
                <a:effectLst/>
                <a:latin typeface="+mn-lt"/>
              </a:rPr>
              <a:t>it</a:t>
            </a:r>
            <a:r>
              <a:rPr kumimoji="0" lang="it-IT" altLang="it-IT" sz="1800" b="0" i="1" u="none" strike="noStrike" cap="none" normalizeH="0" baseline="0" dirty="0">
                <a:ln>
                  <a:noFill/>
                </a:ln>
                <a:solidFill>
                  <a:schemeClr val="tx1"/>
                </a:solidFill>
                <a:effectLst/>
                <a:latin typeface="+mn-lt"/>
              </a:rPr>
              <a:t>.</a:t>
            </a:r>
            <a:br>
              <a:rPr kumimoji="0" lang="it-IT" altLang="it-IT" sz="1800" b="0" i="0" u="none" strike="noStrike" cap="none" normalizeH="0" baseline="0" dirty="0">
                <a:ln>
                  <a:noFill/>
                </a:ln>
                <a:solidFill>
                  <a:schemeClr val="tx1"/>
                </a:solidFill>
                <a:effectLst/>
                <a:latin typeface="+mn-lt"/>
              </a:rPr>
            </a:br>
            <a:r>
              <a:rPr kumimoji="0" lang="it-IT" altLang="it-IT" sz="1800" b="0" i="0" u="none" strike="noStrike" cap="none" normalizeH="0" baseline="0" dirty="0">
                <a:ln>
                  <a:noFill/>
                </a:ln>
                <a:solidFill>
                  <a:schemeClr val="tx1"/>
                </a:solidFill>
                <a:effectLst/>
                <a:latin typeface="+mn-lt"/>
              </a:rPr>
              <a:t>(</a:t>
            </a:r>
            <a:r>
              <a:rPr kumimoji="0" lang="it-IT" altLang="it-IT" sz="1800" b="0" i="0" u="none" strike="noStrike" cap="none" normalizeH="0" baseline="0" dirty="0" err="1">
                <a:ln>
                  <a:noFill/>
                </a:ln>
                <a:solidFill>
                  <a:schemeClr val="tx1"/>
                </a:solidFill>
                <a:effectLst/>
                <a:latin typeface="+mn-lt"/>
              </a:rPr>
              <a:t>Present</a:t>
            </a:r>
            <a:r>
              <a:rPr kumimoji="0" lang="it-IT" altLang="it-IT" sz="1800" b="0" i="0" u="none" strike="noStrike" cap="none" normalizeH="0" baseline="0" dirty="0">
                <a:ln>
                  <a:noFill/>
                </a:ln>
                <a:solidFill>
                  <a:schemeClr val="tx1"/>
                </a:solidFill>
                <a:effectLst/>
                <a:latin typeface="+mn-lt"/>
              </a:rPr>
              <a:t> tense of </a:t>
            </a:r>
            <a:r>
              <a:rPr kumimoji="0" lang="it-IT" altLang="it-IT" sz="1800" b="0" i="1" u="none" strike="noStrike" cap="none" normalizeH="0" baseline="0" dirty="0">
                <a:ln>
                  <a:noFill/>
                </a:ln>
                <a:solidFill>
                  <a:schemeClr val="tx1"/>
                </a:solidFill>
                <a:effectLst/>
                <a:latin typeface="+mn-lt"/>
              </a:rPr>
              <a:t>to </a:t>
            </a:r>
            <a:r>
              <a:rPr kumimoji="0" lang="it-IT" altLang="it-IT" sz="1800" b="0" i="1" u="none" strike="noStrike" cap="none" normalizeH="0" baseline="0" dirty="0" err="1">
                <a:ln>
                  <a:noFill/>
                </a:ln>
                <a:solidFill>
                  <a:schemeClr val="tx1"/>
                </a:solidFill>
                <a:effectLst/>
                <a:latin typeface="+mn-lt"/>
              </a:rPr>
              <a:t>have</a:t>
            </a:r>
            <a:r>
              <a:rPr kumimoji="0" lang="it-IT" altLang="it-IT" sz="1800" b="0" i="0" u="none" strike="noStrike" cap="none" normalizeH="0" baseline="0" dirty="0">
                <a:ln>
                  <a:noFill/>
                </a:ln>
                <a:solidFill>
                  <a:schemeClr val="tx1"/>
                </a:solidFill>
                <a:effectLst/>
                <a:latin typeface="+mn-lt"/>
              </a:rPr>
              <a:t> plus </a:t>
            </a:r>
            <a:r>
              <a:rPr kumimoji="0" lang="it-IT" altLang="it-IT" sz="1800" b="0" i="0" u="none" strike="noStrike" cap="none" normalizeH="0" baseline="0" dirty="0" err="1">
                <a:ln>
                  <a:noFill/>
                </a:ln>
                <a:solidFill>
                  <a:schemeClr val="tx1"/>
                </a:solidFill>
                <a:effectLst/>
                <a:latin typeface="+mn-lt"/>
              </a:rPr>
              <a:t>participle</a:t>
            </a:r>
            <a:r>
              <a:rPr kumimoji="0" lang="it-IT" altLang="it-IT" sz="1800" b="0" i="0" u="none" strike="noStrike" cap="none" normalizeH="0" baseline="0" dirty="0">
                <a:ln>
                  <a:noFill/>
                </a:ln>
                <a:solidFill>
                  <a:schemeClr val="tx1"/>
                </a:solidFill>
                <a:effectLst/>
                <a:latin typeface="+mn-lt"/>
              </a:rPr>
              <a:t>. Action </a:t>
            </a:r>
            <a:r>
              <a:rPr kumimoji="0" lang="it-IT" altLang="it-IT" sz="1800" b="0" i="0" u="none" strike="noStrike" cap="none" normalizeH="0" baseline="0" dirty="0" err="1">
                <a:ln>
                  <a:noFill/>
                </a:ln>
                <a:solidFill>
                  <a:schemeClr val="tx1"/>
                </a:solidFill>
                <a:effectLst/>
                <a:latin typeface="+mn-lt"/>
              </a:rPr>
              <a:t>is</a:t>
            </a:r>
            <a:r>
              <a:rPr kumimoji="0" lang="it-IT" altLang="it-IT" sz="1800" b="0" i="0" u="none" strike="noStrike" cap="none" normalizeH="0" baseline="0" dirty="0">
                <a:ln>
                  <a:noFill/>
                </a:ln>
                <a:solidFill>
                  <a:schemeClr val="tx1"/>
                </a:solidFill>
                <a:effectLst/>
                <a:latin typeface="+mn-lt"/>
              </a:rPr>
              <a:t> </a:t>
            </a:r>
            <a:r>
              <a:rPr kumimoji="0" lang="it-IT" altLang="it-IT" sz="1800" b="0" i="0" u="none" strike="noStrike" cap="none" normalizeH="0" baseline="0" dirty="0" err="1">
                <a:ln>
                  <a:noFill/>
                </a:ln>
                <a:solidFill>
                  <a:schemeClr val="tx1"/>
                </a:solidFill>
                <a:effectLst/>
                <a:latin typeface="+mn-lt"/>
              </a:rPr>
              <a:t>completed</a:t>
            </a:r>
            <a:r>
              <a:rPr kumimoji="0" lang="it-IT" altLang="it-IT" sz="1800" b="0" i="0" u="none" strike="noStrike" cap="none" normalizeH="0" baseline="0" dirty="0">
                <a:ln>
                  <a:noFill/>
                </a:ln>
                <a:solidFill>
                  <a:schemeClr val="tx1"/>
                </a:solidFill>
                <a:effectLst/>
                <a:latin typeface="+mn-lt"/>
              </a:rPr>
              <a:t> with </a:t>
            </a:r>
            <a:r>
              <a:rPr kumimoji="0" lang="it-IT" altLang="it-IT" sz="1800" b="0" i="0" u="none" strike="noStrike" cap="none" normalizeH="0" baseline="0" dirty="0" err="1">
                <a:ln>
                  <a:noFill/>
                </a:ln>
                <a:solidFill>
                  <a:schemeClr val="tx1"/>
                </a:solidFill>
                <a:effectLst/>
                <a:latin typeface="+mn-lt"/>
              </a:rPr>
              <a:t>respect</a:t>
            </a:r>
            <a:r>
              <a:rPr kumimoji="0" lang="it-IT" altLang="it-IT" sz="1800" b="0" i="0" u="none" strike="noStrike" cap="none" normalizeH="0" baseline="0" dirty="0">
                <a:ln>
                  <a:noFill/>
                </a:ln>
                <a:solidFill>
                  <a:schemeClr val="tx1"/>
                </a:solidFill>
                <a:effectLst/>
                <a:latin typeface="+mn-lt"/>
              </a:rPr>
              <a:t> to the </a:t>
            </a:r>
            <a:r>
              <a:rPr kumimoji="0" lang="it-IT" altLang="it-IT" sz="1800" b="0" i="0" u="none" strike="noStrike" cap="none" normalizeH="0" baseline="0" dirty="0" err="1">
                <a:ln>
                  <a:noFill/>
                </a:ln>
                <a:solidFill>
                  <a:schemeClr val="tx1"/>
                </a:solidFill>
                <a:effectLst/>
                <a:latin typeface="+mn-lt"/>
              </a:rPr>
              <a:t>present</a:t>
            </a:r>
            <a:r>
              <a:rPr kumimoji="0" lang="it-IT" altLang="it-IT" sz="1800" b="0" i="0" u="none" strike="noStrike" cap="none" normalizeH="0" baseline="0" dirty="0">
                <a:ln>
                  <a:noFill/>
                </a:ln>
                <a:solidFill>
                  <a:schemeClr val="tx1"/>
                </a:solidFill>
                <a:effectLst/>
                <a:latin typeface="+mn-lt"/>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err="1">
                <a:ln>
                  <a:noFill/>
                </a:ln>
                <a:effectLst/>
                <a:latin typeface="+mn-lt"/>
              </a:rPr>
              <a:t>Past</a:t>
            </a:r>
            <a:r>
              <a:rPr kumimoji="0" lang="it-IT" altLang="it-IT" sz="1800" b="1" i="0" u="none" strike="noStrike" cap="none" normalizeH="0" baseline="0" dirty="0">
                <a:ln>
                  <a:noFill/>
                </a:ln>
                <a:effectLst/>
                <a:latin typeface="+mn-lt"/>
              </a:rPr>
              <a:t> Perfect:</a:t>
            </a:r>
            <a:r>
              <a:rPr kumimoji="0" lang="it-IT" altLang="it-IT" sz="1800" b="0" i="0" u="none" strike="noStrike" cap="none" normalizeH="0" baseline="0" dirty="0">
                <a:ln>
                  <a:noFill/>
                </a:ln>
                <a:solidFill>
                  <a:schemeClr val="tx1"/>
                </a:solidFill>
                <a:effectLst/>
                <a:latin typeface="+mn-lt"/>
              </a:rPr>
              <a:t> </a:t>
            </a:r>
            <a:r>
              <a:rPr kumimoji="0" lang="it-IT" altLang="it-IT" sz="1800" b="0" i="1" u="none" strike="noStrike" cap="none" normalizeH="0" baseline="0" dirty="0">
                <a:ln>
                  <a:noFill/>
                </a:ln>
                <a:solidFill>
                  <a:schemeClr val="tx1"/>
                </a:solidFill>
                <a:effectLst/>
                <a:latin typeface="+mn-lt"/>
              </a:rPr>
              <a:t>I </a:t>
            </a:r>
            <a:r>
              <a:rPr kumimoji="0" lang="it-IT" altLang="it-IT" sz="1800" b="0" i="1" u="none" strike="noStrike" cap="none" normalizeH="0" baseline="0" dirty="0" err="1">
                <a:ln>
                  <a:noFill/>
                </a:ln>
                <a:solidFill>
                  <a:schemeClr val="tx1"/>
                </a:solidFill>
                <a:effectLst/>
                <a:latin typeface="+mn-lt"/>
              </a:rPr>
              <a:t>had</a:t>
            </a:r>
            <a:r>
              <a:rPr kumimoji="0" lang="it-IT" altLang="it-IT" sz="1800" b="0" i="1" u="none" strike="noStrike" cap="none" normalizeH="0" baseline="0" dirty="0">
                <a:ln>
                  <a:noFill/>
                </a:ln>
                <a:solidFill>
                  <a:schemeClr val="tx1"/>
                </a:solidFill>
                <a:effectLst/>
                <a:latin typeface="+mn-lt"/>
              </a:rPr>
              <a:t> </a:t>
            </a:r>
            <a:r>
              <a:rPr kumimoji="0" lang="it-IT" altLang="it-IT" sz="1800" b="0" i="1" u="none" strike="noStrike" cap="none" normalizeH="0" baseline="0" dirty="0" err="1">
                <a:ln>
                  <a:noFill/>
                </a:ln>
                <a:solidFill>
                  <a:schemeClr val="tx1"/>
                </a:solidFill>
                <a:effectLst/>
                <a:latin typeface="+mn-lt"/>
              </a:rPr>
              <a:t>seen</a:t>
            </a:r>
            <a:r>
              <a:rPr kumimoji="0" lang="it-IT" altLang="it-IT" sz="1800" b="0" i="1" u="none" strike="noStrike" cap="none" normalizeH="0" baseline="0" dirty="0">
                <a:ln>
                  <a:noFill/>
                </a:ln>
                <a:solidFill>
                  <a:schemeClr val="tx1"/>
                </a:solidFill>
                <a:effectLst/>
                <a:latin typeface="+mn-lt"/>
              </a:rPr>
              <a:t> </a:t>
            </a:r>
            <a:r>
              <a:rPr kumimoji="0" lang="it-IT" altLang="it-IT" sz="1800" b="0" i="1" u="none" strike="noStrike" cap="none" normalizeH="0" baseline="0" dirty="0" err="1">
                <a:ln>
                  <a:noFill/>
                </a:ln>
                <a:solidFill>
                  <a:schemeClr val="tx1"/>
                </a:solidFill>
                <a:effectLst/>
                <a:latin typeface="+mn-lt"/>
              </a:rPr>
              <a:t>it</a:t>
            </a:r>
            <a:r>
              <a:rPr kumimoji="0" lang="it-IT" altLang="it-IT" sz="1800" b="0" i="1" u="none" strike="noStrike" cap="none" normalizeH="0" baseline="0" dirty="0">
                <a:ln>
                  <a:noFill/>
                </a:ln>
                <a:solidFill>
                  <a:schemeClr val="tx1"/>
                </a:solidFill>
                <a:effectLst/>
                <a:latin typeface="+mn-lt"/>
              </a:rPr>
              <a:t>.</a:t>
            </a:r>
            <a:br>
              <a:rPr kumimoji="0" lang="it-IT" altLang="it-IT" sz="1800" b="0" i="0" u="none" strike="noStrike" cap="none" normalizeH="0" baseline="0" dirty="0">
                <a:ln>
                  <a:noFill/>
                </a:ln>
                <a:solidFill>
                  <a:schemeClr val="tx1"/>
                </a:solidFill>
                <a:effectLst/>
                <a:latin typeface="+mn-lt"/>
              </a:rPr>
            </a:br>
            <a:r>
              <a:rPr kumimoji="0" lang="it-IT" altLang="it-IT" sz="1800" b="0" i="0" u="none" strike="noStrike" cap="none" normalizeH="0" baseline="0" dirty="0">
                <a:ln>
                  <a:noFill/>
                </a:ln>
                <a:solidFill>
                  <a:schemeClr val="tx1"/>
                </a:solidFill>
                <a:effectLst/>
                <a:latin typeface="+mn-lt"/>
              </a:rPr>
              <a:t>(</a:t>
            </a:r>
            <a:r>
              <a:rPr kumimoji="0" lang="it-IT" altLang="it-IT" sz="1800" b="0" i="0" u="none" strike="noStrike" cap="none" normalizeH="0" baseline="0" dirty="0" err="1">
                <a:ln>
                  <a:noFill/>
                </a:ln>
                <a:solidFill>
                  <a:schemeClr val="tx1"/>
                </a:solidFill>
                <a:effectLst/>
                <a:latin typeface="+mn-lt"/>
              </a:rPr>
              <a:t>Past</a:t>
            </a:r>
            <a:r>
              <a:rPr kumimoji="0" lang="it-IT" altLang="it-IT" sz="1800" b="0" i="0" u="none" strike="noStrike" cap="none" normalizeH="0" baseline="0" dirty="0">
                <a:ln>
                  <a:noFill/>
                </a:ln>
                <a:solidFill>
                  <a:schemeClr val="tx1"/>
                </a:solidFill>
                <a:effectLst/>
                <a:latin typeface="+mn-lt"/>
              </a:rPr>
              <a:t> tense of </a:t>
            </a:r>
            <a:r>
              <a:rPr kumimoji="0" lang="it-IT" altLang="it-IT" sz="1800" b="0" i="1" u="none" strike="noStrike" cap="none" normalizeH="0" baseline="0" dirty="0">
                <a:ln>
                  <a:noFill/>
                </a:ln>
                <a:solidFill>
                  <a:schemeClr val="tx1"/>
                </a:solidFill>
                <a:effectLst/>
                <a:latin typeface="+mn-lt"/>
              </a:rPr>
              <a:t>to </a:t>
            </a:r>
            <a:r>
              <a:rPr kumimoji="0" lang="it-IT" altLang="it-IT" sz="1800" b="0" i="1" u="none" strike="noStrike" cap="none" normalizeH="0" baseline="0" dirty="0" err="1">
                <a:ln>
                  <a:noFill/>
                </a:ln>
                <a:solidFill>
                  <a:schemeClr val="tx1"/>
                </a:solidFill>
                <a:effectLst/>
                <a:latin typeface="+mn-lt"/>
              </a:rPr>
              <a:t>have</a:t>
            </a:r>
            <a:r>
              <a:rPr kumimoji="0" lang="it-IT" altLang="it-IT" sz="1800" b="0" i="0" u="none" strike="noStrike" cap="none" normalizeH="0" baseline="0" dirty="0">
                <a:ln>
                  <a:noFill/>
                </a:ln>
                <a:solidFill>
                  <a:schemeClr val="tx1"/>
                </a:solidFill>
                <a:effectLst/>
                <a:latin typeface="+mn-lt"/>
              </a:rPr>
              <a:t> plus </a:t>
            </a:r>
            <a:r>
              <a:rPr kumimoji="0" lang="it-IT" altLang="it-IT" sz="1800" b="0" i="0" u="none" strike="noStrike" cap="none" normalizeH="0" baseline="0" dirty="0" err="1">
                <a:ln>
                  <a:noFill/>
                </a:ln>
                <a:solidFill>
                  <a:schemeClr val="tx1"/>
                </a:solidFill>
                <a:effectLst/>
                <a:latin typeface="+mn-lt"/>
              </a:rPr>
              <a:t>participle</a:t>
            </a:r>
            <a:r>
              <a:rPr kumimoji="0" lang="it-IT" altLang="it-IT" sz="1800" b="0" i="0" u="none" strike="noStrike" cap="none" normalizeH="0" baseline="0" dirty="0">
                <a:ln>
                  <a:noFill/>
                </a:ln>
                <a:solidFill>
                  <a:schemeClr val="tx1"/>
                </a:solidFill>
                <a:effectLst/>
                <a:latin typeface="+mn-lt"/>
              </a:rPr>
              <a:t>. Action </a:t>
            </a:r>
            <a:r>
              <a:rPr kumimoji="0" lang="it-IT" altLang="it-IT" sz="1800" b="0" i="0" u="none" strike="noStrike" cap="none" normalizeH="0" baseline="0" dirty="0" err="1">
                <a:ln>
                  <a:noFill/>
                </a:ln>
                <a:solidFill>
                  <a:schemeClr val="tx1"/>
                </a:solidFill>
                <a:effectLst/>
                <a:latin typeface="+mn-lt"/>
              </a:rPr>
              <a:t>is</a:t>
            </a:r>
            <a:r>
              <a:rPr kumimoji="0" lang="it-IT" altLang="it-IT" sz="1800" b="0" i="0" u="none" strike="noStrike" cap="none" normalizeH="0" baseline="0" dirty="0">
                <a:ln>
                  <a:noFill/>
                </a:ln>
                <a:solidFill>
                  <a:schemeClr val="tx1"/>
                </a:solidFill>
                <a:effectLst/>
                <a:latin typeface="+mn-lt"/>
              </a:rPr>
              <a:t> </a:t>
            </a:r>
            <a:r>
              <a:rPr kumimoji="0" lang="it-IT" altLang="it-IT" sz="1800" b="0" i="0" u="none" strike="noStrike" cap="none" normalizeH="0" baseline="0" dirty="0" err="1">
                <a:ln>
                  <a:noFill/>
                </a:ln>
                <a:solidFill>
                  <a:schemeClr val="tx1"/>
                </a:solidFill>
                <a:effectLst/>
                <a:latin typeface="+mn-lt"/>
              </a:rPr>
              <a:t>completed</a:t>
            </a:r>
            <a:r>
              <a:rPr kumimoji="0" lang="it-IT" altLang="it-IT" sz="1800" b="0" i="0" u="none" strike="noStrike" cap="none" normalizeH="0" baseline="0" dirty="0">
                <a:ln>
                  <a:noFill/>
                </a:ln>
                <a:solidFill>
                  <a:schemeClr val="tx1"/>
                </a:solidFill>
                <a:effectLst/>
                <a:latin typeface="+mn-lt"/>
              </a:rPr>
              <a:t> with </a:t>
            </a:r>
            <a:r>
              <a:rPr kumimoji="0" lang="it-IT" altLang="it-IT" sz="1800" b="0" i="0" u="none" strike="noStrike" cap="none" normalizeH="0" baseline="0" dirty="0" err="1">
                <a:ln>
                  <a:noFill/>
                </a:ln>
                <a:solidFill>
                  <a:schemeClr val="tx1"/>
                </a:solidFill>
                <a:effectLst/>
                <a:latin typeface="+mn-lt"/>
              </a:rPr>
              <a:t>respect</a:t>
            </a:r>
            <a:r>
              <a:rPr kumimoji="0" lang="it-IT" altLang="it-IT" sz="1800" b="0" i="0" u="none" strike="noStrike" cap="none" normalizeH="0" baseline="0" dirty="0">
                <a:ln>
                  <a:noFill/>
                </a:ln>
                <a:solidFill>
                  <a:schemeClr val="tx1"/>
                </a:solidFill>
                <a:effectLst/>
                <a:latin typeface="+mn-lt"/>
              </a:rPr>
              <a:t> to the </a:t>
            </a:r>
            <a:r>
              <a:rPr kumimoji="0" lang="it-IT" altLang="it-IT" sz="1800" b="0" i="0" u="none" strike="noStrike" cap="none" normalizeH="0" baseline="0" dirty="0" err="1">
                <a:ln>
                  <a:noFill/>
                </a:ln>
                <a:solidFill>
                  <a:schemeClr val="tx1"/>
                </a:solidFill>
                <a:effectLst/>
                <a:latin typeface="+mn-lt"/>
              </a:rPr>
              <a:t>past</a:t>
            </a:r>
            <a:r>
              <a:rPr kumimoji="0" lang="it-IT" altLang="it-IT" sz="1800" b="0" i="0" u="none" strike="noStrike" cap="none" normalizeH="0" baseline="0" dirty="0">
                <a:ln>
                  <a:noFill/>
                </a:ln>
                <a:solidFill>
                  <a:schemeClr val="tx1"/>
                </a:solidFill>
                <a:effectLst/>
                <a:latin typeface="+mn-lt"/>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a:ln>
                  <a:noFill/>
                </a:ln>
                <a:effectLst/>
                <a:latin typeface="+mn-lt"/>
              </a:rPr>
              <a:t>Future Perfect:</a:t>
            </a:r>
            <a:r>
              <a:rPr kumimoji="0" lang="it-IT" altLang="it-IT" sz="1800" b="0" i="0" u="none" strike="noStrike" cap="none" normalizeH="0" baseline="0" dirty="0">
                <a:ln>
                  <a:noFill/>
                </a:ln>
                <a:solidFill>
                  <a:schemeClr val="tx1"/>
                </a:solidFill>
                <a:effectLst/>
                <a:latin typeface="+mn-lt"/>
              </a:rPr>
              <a:t> </a:t>
            </a:r>
            <a:r>
              <a:rPr kumimoji="0" lang="it-IT" altLang="it-IT" sz="1800" b="0" i="1" u="none" strike="noStrike" cap="none" normalizeH="0" baseline="0" dirty="0">
                <a:ln>
                  <a:noFill/>
                </a:ln>
                <a:solidFill>
                  <a:schemeClr val="tx1"/>
                </a:solidFill>
                <a:effectLst/>
                <a:latin typeface="+mn-lt"/>
              </a:rPr>
              <a:t>I </a:t>
            </a:r>
            <a:r>
              <a:rPr kumimoji="0" lang="it-IT" altLang="it-IT" sz="1800" b="0" i="1" u="none" strike="noStrike" cap="none" normalizeH="0" baseline="0" dirty="0" err="1">
                <a:ln>
                  <a:noFill/>
                </a:ln>
                <a:solidFill>
                  <a:schemeClr val="tx1"/>
                </a:solidFill>
                <a:effectLst/>
                <a:latin typeface="+mn-lt"/>
              </a:rPr>
              <a:t>will</a:t>
            </a:r>
            <a:r>
              <a:rPr kumimoji="0" lang="it-IT" altLang="it-IT" sz="1800" b="0" i="1" u="none" strike="noStrike" cap="none" normalizeH="0" baseline="0" dirty="0">
                <a:ln>
                  <a:noFill/>
                </a:ln>
                <a:solidFill>
                  <a:schemeClr val="tx1"/>
                </a:solidFill>
                <a:effectLst/>
                <a:latin typeface="+mn-lt"/>
              </a:rPr>
              <a:t> </a:t>
            </a:r>
            <a:r>
              <a:rPr kumimoji="0" lang="it-IT" altLang="it-IT" sz="1800" b="0" i="1" u="none" strike="noStrike" cap="none" normalizeH="0" baseline="0" dirty="0" err="1">
                <a:ln>
                  <a:noFill/>
                </a:ln>
                <a:solidFill>
                  <a:schemeClr val="tx1"/>
                </a:solidFill>
                <a:effectLst/>
                <a:latin typeface="+mn-lt"/>
              </a:rPr>
              <a:t>have</a:t>
            </a:r>
            <a:r>
              <a:rPr kumimoji="0" lang="it-IT" altLang="it-IT" sz="1800" b="0" i="1" u="none" strike="noStrike" cap="none" normalizeH="0" baseline="0" dirty="0">
                <a:ln>
                  <a:noFill/>
                </a:ln>
                <a:solidFill>
                  <a:schemeClr val="tx1"/>
                </a:solidFill>
                <a:effectLst/>
                <a:latin typeface="+mn-lt"/>
              </a:rPr>
              <a:t> </a:t>
            </a:r>
            <a:r>
              <a:rPr kumimoji="0" lang="it-IT" altLang="it-IT" sz="1800" b="0" i="1" u="none" strike="noStrike" cap="none" normalizeH="0" baseline="0" dirty="0" err="1">
                <a:ln>
                  <a:noFill/>
                </a:ln>
                <a:solidFill>
                  <a:schemeClr val="tx1"/>
                </a:solidFill>
                <a:effectLst/>
                <a:latin typeface="+mn-lt"/>
              </a:rPr>
              <a:t>seen</a:t>
            </a:r>
            <a:r>
              <a:rPr kumimoji="0" lang="it-IT" altLang="it-IT" sz="1800" b="0" i="1" u="none" strike="noStrike" cap="none" normalizeH="0" baseline="0" dirty="0">
                <a:ln>
                  <a:noFill/>
                </a:ln>
                <a:solidFill>
                  <a:schemeClr val="tx1"/>
                </a:solidFill>
                <a:effectLst/>
                <a:latin typeface="+mn-lt"/>
              </a:rPr>
              <a:t> </a:t>
            </a:r>
            <a:r>
              <a:rPr kumimoji="0" lang="it-IT" altLang="it-IT" sz="1800" b="0" i="1" u="none" strike="noStrike" cap="none" normalizeH="0" baseline="0" dirty="0" err="1">
                <a:ln>
                  <a:noFill/>
                </a:ln>
                <a:solidFill>
                  <a:schemeClr val="tx1"/>
                </a:solidFill>
                <a:effectLst/>
                <a:latin typeface="+mn-lt"/>
              </a:rPr>
              <a:t>it</a:t>
            </a:r>
            <a:r>
              <a:rPr kumimoji="0" lang="it-IT" altLang="it-IT" sz="1800" b="0" i="1" u="none" strike="noStrike" cap="none" normalizeH="0" baseline="0" dirty="0">
                <a:ln>
                  <a:noFill/>
                </a:ln>
                <a:solidFill>
                  <a:schemeClr val="tx1"/>
                </a:solidFill>
                <a:effectLst/>
                <a:latin typeface="+mn-lt"/>
              </a:rPr>
              <a:t>.</a:t>
            </a:r>
            <a:br>
              <a:rPr kumimoji="0" lang="it-IT" altLang="it-IT" sz="1800" b="0" i="0" u="none" strike="noStrike" cap="none" normalizeH="0" baseline="0" dirty="0">
                <a:ln>
                  <a:noFill/>
                </a:ln>
                <a:solidFill>
                  <a:schemeClr val="tx1"/>
                </a:solidFill>
                <a:effectLst/>
                <a:latin typeface="+mn-lt"/>
              </a:rPr>
            </a:br>
            <a:r>
              <a:rPr kumimoji="0" lang="it-IT" altLang="it-IT" sz="1800" b="0" i="0" u="none" strike="noStrike" cap="none" normalizeH="0" baseline="0" dirty="0">
                <a:ln>
                  <a:noFill/>
                </a:ln>
                <a:solidFill>
                  <a:schemeClr val="tx1"/>
                </a:solidFill>
                <a:effectLst/>
                <a:latin typeface="+mn-lt"/>
              </a:rPr>
              <a:t>(Future tense of </a:t>
            </a:r>
            <a:r>
              <a:rPr kumimoji="0" lang="it-IT" altLang="it-IT" sz="1800" b="0" i="1" u="none" strike="noStrike" cap="none" normalizeH="0" baseline="0" dirty="0">
                <a:ln>
                  <a:noFill/>
                </a:ln>
                <a:solidFill>
                  <a:schemeClr val="tx1"/>
                </a:solidFill>
                <a:effectLst/>
                <a:latin typeface="+mn-lt"/>
              </a:rPr>
              <a:t>to </a:t>
            </a:r>
            <a:r>
              <a:rPr kumimoji="0" lang="it-IT" altLang="it-IT" sz="1800" b="0" i="1" u="none" strike="noStrike" cap="none" normalizeH="0" baseline="0" dirty="0" err="1">
                <a:ln>
                  <a:noFill/>
                </a:ln>
                <a:solidFill>
                  <a:schemeClr val="tx1"/>
                </a:solidFill>
                <a:effectLst/>
                <a:latin typeface="+mn-lt"/>
              </a:rPr>
              <a:t>have</a:t>
            </a:r>
            <a:r>
              <a:rPr kumimoji="0" lang="it-IT" altLang="it-IT" sz="1800" b="0" i="0" u="none" strike="noStrike" cap="none" normalizeH="0" baseline="0" dirty="0">
                <a:ln>
                  <a:noFill/>
                </a:ln>
                <a:solidFill>
                  <a:schemeClr val="tx1"/>
                </a:solidFill>
                <a:effectLst/>
                <a:latin typeface="+mn-lt"/>
              </a:rPr>
              <a:t> plus </a:t>
            </a:r>
            <a:r>
              <a:rPr kumimoji="0" lang="it-IT" altLang="it-IT" sz="1800" b="0" i="0" u="none" strike="noStrike" cap="none" normalizeH="0" baseline="0" dirty="0" err="1">
                <a:ln>
                  <a:noFill/>
                </a:ln>
                <a:solidFill>
                  <a:schemeClr val="tx1"/>
                </a:solidFill>
                <a:effectLst/>
                <a:latin typeface="+mn-lt"/>
              </a:rPr>
              <a:t>participle</a:t>
            </a:r>
            <a:r>
              <a:rPr kumimoji="0" lang="it-IT" altLang="it-IT" sz="1800" b="0" i="0" u="none" strike="noStrike" cap="none" normalizeH="0" baseline="0" dirty="0">
                <a:ln>
                  <a:noFill/>
                </a:ln>
                <a:solidFill>
                  <a:schemeClr val="tx1"/>
                </a:solidFill>
                <a:effectLst/>
                <a:latin typeface="+mn-lt"/>
              </a:rPr>
              <a:t>. Action </a:t>
            </a:r>
            <a:r>
              <a:rPr kumimoji="0" lang="it-IT" altLang="it-IT" sz="1800" b="0" i="0" u="none" strike="noStrike" cap="none" normalizeH="0" baseline="0" dirty="0" err="1">
                <a:ln>
                  <a:noFill/>
                </a:ln>
                <a:solidFill>
                  <a:schemeClr val="tx1"/>
                </a:solidFill>
                <a:effectLst/>
                <a:latin typeface="+mn-lt"/>
              </a:rPr>
              <a:t>is</a:t>
            </a:r>
            <a:r>
              <a:rPr kumimoji="0" lang="it-IT" altLang="it-IT" sz="1800" b="0" i="0" u="none" strike="noStrike" cap="none" normalizeH="0" baseline="0" dirty="0">
                <a:ln>
                  <a:noFill/>
                </a:ln>
                <a:solidFill>
                  <a:schemeClr val="tx1"/>
                </a:solidFill>
                <a:effectLst/>
                <a:latin typeface="+mn-lt"/>
              </a:rPr>
              <a:t> </a:t>
            </a:r>
            <a:r>
              <a:rPr kumimoji="0" lang="it-IT" altLang="it-IT" sz="1800" b="0" i="0" u="none" strike="noStrike" cap="none" normalizeH="0" baseline="0" dirty="0" err="1">
                <a:ln>
                  <a:noFill/>
                </a:ln>
                <a:solidFill>
                  <a:schemeClr val="tx1"/>
                </a:solidFill>
                <a:effectLst/>
                <a:latin typeface="+mn-lt"/>
              </a:rPr>
              <a:t>completed</a:t>
            </a:r>
            <a:r>
              <a:rPr kumimoji="0" lang="it-IT" altLang="it-IT" sz="1800" b="0" i="0" u="none" strike="noStrike" cap="none" normalizeH="0" baseline="0" dirty="0">
                <a:ln>
                  <a:noFill/>
                </a:ln>
                <a:solidFill>
                  <a:schemeClr val="tx1"/>
                </a:solidFill>
                <a:effectLst/>
                <a:latin typeface="+mn-lt"/>
              </a:rPr>
              <a:t> with </a:t>
            </a:r>
            <a:r>
              <a:rPr kumimoji="0" lang="it-IT" altLang="it-IT" sz="1800" b="0" i="0" u="none" strike="noStrike" cap="none" normalizeH="0" baseline="0" dirty="0" err="1">
                <a:ln>
                  <a:noFill/>
                </a:ln>
                <a:solidFill>
                  <a:schemeClr val="tx1"/>
                </a:solidFill>
                <a:effectLst/>
                <a:latin typeface="+mn-lt"/>
              </a:rPr>
              <a:t>respect</a:t>
            </a:r>
            <a:r>
              <a:rPr kumimoji="0" lang="it-IT" altLang="it-IT" sz="1800" b="0" i="0" u="none" strike="noStrike" cap="none" normalizeH="0" baseline="0" dirty="0">
                <a:ln>
                  <a:noFill/>
                </a:ln>
                <a:solidFill>
                  <a:schemeClr val="tx1"/>
                </a:solidFill>
                <a:effectLst/>
                <a:latin typeface="+mn-lt"/>
              </a:rPr>
              <a:t> to the future).</a:t>
            </a:r>
          </a:p>
        </p:txBody>
      </p:sp>
    </p:spTree>
    <p:extLst>
      <p:ext uri="{BB962C8B-B14F-4D97-AF65-F5344CB8AC3E}">
        <p14:creationId xmlns:p14="http://schemas.microsoft.com/office/powerpoint/2010/main" val="816397830"/>
      </p:ext>
    </p:extLst>
  </p:cSld>
  <p:clrMapOvr>
    <a:masterClrMapping/>
  </p:clrMapOvr>
</p:sld>
</file>

<file path=ppt/theme/theme1.xml><?xml version="1.0" encoding="utf-8"?>
<a:theme xmlns:a="http://schemas.openxmlformats.org/drawingml/2006/main" name="Curve 16x9">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224845_TF02801094.potx" id="{AB249BD6-F299-49AA-99CB-A473772D58C3}" vid="{59D2B81E-935F-4101-ABAA-736719E4A085}"/>
    </a:ext>
  </a:extLst>
</a:theme>
</file>

<file path=ppt/theme/theme2.xml><?xml version="1.0" encoding="utf-8"?>
<a:theme xmlns:a="http://schemas.openxmlformats.org/drawingml/2006/main" name="Tema di Offic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i Offic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curve musicali (widescreen)</Template>
  <TotalTime>2940</TotalTime>
  <Words>4682</Words>
  <Application>Microsoft Macintosh PowerPoint</Application>
  <PresentationFormat>Personalizzato</PresentationFormat>
  <Paragraphs>406</Paragraphs>
  <Slides>30</Slides>
  <Notes>30</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30</vt:i4>
      </vt:variant>
    </vt:vector>
  </HeadingPairs>
  <TitlesOfParts>
    <vt:vector size="37" baseType="lpstr">
      <vt:lpstr>Arial</vt:lpstr>
      <vt:lpstr>Calibri</vt:lpstr>
      <vt:lpstr>Euphemia</vt:lpstr>
      <vt:lpstr>Helvetica</vt:lpstr>
      <vt:lpstr>Wingdings</vt:lpstr>
      <vt:lpstr>Curve 16x9</vt:lpstr>
      <vt:lpstr>Documento</vt:lpstr>
      <vt:lpstr>Present Perfect Simple</vt:lpstr>
      <vt:lpstr>Present Perfect Simple</vt:lpstr>
      <vt:lpstr>Present Perfect Simple</vt:lpstr>
      <vt:lpstr>Present Perfect Simple</vt:lpstr>
      <vt:lpstr>Present Perfect Simple</vt:lpstr>
      <vt:lpstr>Present Perfect Simple</vt:lpstr>
      <vt:lpstr>Present Perfect Simple</vt:lpstr>
      <vt:lpstr>Present Perfect Simple</vt:lpstr>
      <vt:lpstr>Present Perfect Simple</vt:lpstr>
      <vt:lpstr>Present Perfect Progressive</vt:lpstr>
      <vt:lpstr>Present Perfect Progressive</vt:lpstr>
      <vt:lpstr>Present Perfect Progressive</vt:lpstr>
      <vt:lpstr>Present Perfect Simple VS. Present Perfect Progressive</vt:lpstr>
      <vt:lpstr>Present Perfect Simple VS. Present Perfect Progressive</vt:lpstr>
      <vt:lpstr>Present Perfect Simple VS. Present Perfect Progressive</vt:lpstr>
      <vt:lpstr>Present Perfect Simple VS. Present Perfect Progressive</vt:lpstr>
      <vt:lpstr>Present Perfect Simple VS. Present Perfect Progressive</vt:lpstr>
      <vt:lpstr>Exercises</vt:lpstr>
      <vt:lpstr>Exercises</vt:lpstr>
      <vt:lpstr>Exercises</vt:lpstr>
      <vt:lpstr>Exercises</vt:lpstr>
      <vt:lpstr>Exercises</vt:lpstr>
      <vt:lpstr>Exercises</vt:lpstr>
      <vt:lpstr>Exercises</vt:lpstr>
      <vt:lpstr>Read and translate</vt:lpstr>
      <vt:lpstr>Read and translate</vt:lpstr>
      <vt:lpstr>Body systems and their functions in humans</vt:lpstr>
      <vt:lpstr>Presentazione standard di PowerPoint</vt:lpstr>
      <vt:lpstr>Presentazione standard di PowerPoint</vt:lpstr>
      <vt:lpstr>Human body systems: a concise description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Elena</dc:creator>
  <cp:lastModifiedBy>BARZELATTO ELENA</cp:lastModifiedBy>
  <cp:revision>235</cp:revision>
  <dcterms:created xsi:type="dcterms:W3CDTF">2020-10-31T18:58:30Z</dcterms:created>
  <dcterms:modified xsi:type="dcterms:W3CDTF">2023-06-17T19:37:17Z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