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4" r:id="rId2"/>
    <p:sldId id="277" r:id="rId3"/>
    <p:sldId id="279" r:id="rId4"/>
    <p:sldId id="273" r:id="rId5"/>
    <p:sldId id="278" r:id="rId6"/>
    <p:sldId id="305" r:id="rId7"/>
    <p:sldId id="288" r:id="rId8"/>
    <p:sldId id="290" r:id="rId9"/>
    <p:sldId id="297" r:id="rId10"/>
    <p:sldId id="287" r:id="rId11"/>
    <p:sldId id="306" r:id="rId12"/>
    <p:sldId id="303" r:id="rId13"/>
    <p:sldId id="304" r:id="rId14"/>
    <p:sldId id="307" r:id="rId15"/>
    <p:sldId id="308" r:id="rId16"/>
  </p:sldIdLst>
  <p:sldSz cx="12188825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CF1AB2-1976-4502-BF36-3FF5EA21886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843" autoAdjust="0"/>
  </p:normalViewPr>
  <p:slideViewPr>
    <p:cSldViewPr>
      <p:cViewPr>
        <p:scale>
          <a:sx n="100" d="100"/>
          <a:sy n="100" d="100"/>
        </p:scale>
        <p:origin x="488" y="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1722" y="5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740121C-3CF2-4F7E-BF88-A3FD2E82A5D2}" type="datetime1">
              <a:rPr lang="it-IT" smtClean="0"/>
              <a:t>28/06/23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4AF2C6B-0C1B-4F88-BCBA-898BA50DE788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109302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E5196F5-00C6-4DF0-88C4-20326F658C4D}" type="datetime1">
              <a:rPr lang="it-IT" noProof="0" smtClean="0"/>
              <a:t>28/06/23</a:t>
            </a:fld>
            <a:endParaRPr lang="it-IT" noProof="0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F8E53BB-F993-49A1-9E37-CA3E5BE0709B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609872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it-IT" noProof="0" smtClean="0"/>
              <a:t>1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6154185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it-IT" noProof="0" smtClean="0"/>
              <a:t>10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1477420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it-IT" noProof="0" smtClean="0"/>
              <a:t>11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0295735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it-IT" noProof="0" smtClean="0"/>
              <a:t>12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8945597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it-IT" noProof="0" smtClean="0"/>
              <a:t>13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9974527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it-IT" noProof="0" smtClean="0"/>
              <a:t>14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7976742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it-IT" noProof="0" smtClean="0"/>
              <a:t>15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264372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it-IT" noProof="0" smtClean="0"/>
              <a:t>2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847557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it-IT" noProof="0" smtClean="0"/>
              <a:t>3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5411763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67535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it-IT" noProof="0" smtClean="0"/>
              <a:t>5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993350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it-IT" noProof="0" smtClean="0"/>
              <a:t>6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07977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it-IT" noProof="0" smtClean="0"/>
              <a:t>7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909133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it-IT" noProof="0" smtClean="0"/>
              <a:t>8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2100493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it-IT" noProof="0" smtClean="0"/>
              <a:t>9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77870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0"/>
            <a:ext cx="12188825" cy="4449836"/>
          </a:xfrm>
          <a:custGeom>
            <a:avLst/>
            <a:gdLst>
              <a:gd name="connsiteX0" fmla="*/ 0 w 12188825"/>
              <a:gd name="connsiteY0" fmla="*/ 0 h 5545334"/>
              <a:gd name="connsiteX1" fmla="*/ 12188825 w 12188825"/>
              <a:gd name="connsiteY1" fmla="*/ 0 h 5545334"/>
              <a:gd name="connsiteX2" fmla="*/ 12188825 w 12188825"/>
              <a:gd name="connsiteY2" fmla="*/ 4181566 h 5545334"/>
              <a:gd name="connsiteX3" fmla="*/ 6105607 w 12188825"/>
              <a:gd name="connsiteY3" fmla="*/ 4449836 h 5545334"/>
              <a:gd name="connsiteX4" fmla="*/ 1 w 12188825"/>
              <a:gd name="connsiteY4" fmla="*/ 4179342 h 5545334"/>
              <a:gd name="connsiteX5" fmla="*/ 1 w 12188825"/>
              <a:gd name="connsiteY5" fmla="*/ 5545334 h 5545334"/>
              <a:gd name="connsiteX6" fmla="*/ 0 w 12188825"/>
              <a:gd name="connsiteY6" fmla="*/ 0 h 5545334"/>
              <a:gd name="connsiteX0" fmla="*/ 0 w 12188825"/>
              <a:gd name="connsiteY0" fmla="*/ 0 h 4449836"/>
              <a:gd name="connsiteX1" fmla="*/ 12188825 w 12188825"/>
              <a:gd name="connsiteY1" fmla="*/ 0 h 4449836"/>
              <a:gd name="connsiteX2" fmla="*/ 12188825 w 12188825"/>
              <a:gd name="connsiteY2" fmla="*/ 4181566 h 4449836"/>
              <a:gd name="connsiteX3" fmla="*/ 6105607 w 12188825"/>
              <a:gd name="connsiteY3" fmla="*/ 4449836 h 4449836"/>
              <a:gd name="connsiteX4" fmla="*/ 1 w 12188825"/>
              <a:gd name="connsiteY4" fmla="*/ 4179342 h 4449836"/>
              <a:gd name="connsiteX5" fmla="*/ 0 w 12188825"/>
              <a:gd name="connsiteY5" fmla="*/ 0 h 4449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88825" h="4449836">
                <a:moveTo>
                  <a:pt x="0" y="0"/>
                </a:moveTo>
                <a:lnTo>
                  <a:pt x="12188825" y="0"/>
                </a:lnTo>
                <a:lnTo>
                  <a:pt x="12188825" y="4181566"/>
                </a:lnTo>
                <a:cubicBezTo>
                  <a:pt x="10420785" y="4351787"/>
                  <a:pt x="8336850" y="4449836"/>
                  <a:pt x="6105607" y="4449836"/>
                </a:cubicBezTo>
                <a:cubicBezTo>
                  <a:pt x="3864934" y="4449836"/>
                  <a:pt x="1772815" y="4350957"/>
                  <a:pt x="1" y="4179342"/>
                </a:cubicBezTo>
                <a:cubicBezTo>
                  <a:pt x="1" y="2786228"/>
                  <a:pt x="0" y="1393114"/>
                  <a:pt x="0" y="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7" name="Rettangolo 12"/>
          <p:cNvSpPr/>
          <p:nvPr/>
        </p:nvSpPr>
        <p:spPr>
          <a:xfrm flipV="1">
            <a:off x="1" y="4179342"/>
            <a:ext cx="12188824" cy="1785092"/>
          </a:xfrm>
          <a:custGeom>
            <a:avLst/>
            <a:gdLst/>
            <a:ahLst/>
            <a:cxnLst/>
            <a:rect l="l" t="t" r="r" b="b"/>
            <a:pathLst>
              <a:path w="12188824" h="1785092">
                <a:moveTo>
                  <a:pt x="0" y="0"/>
                </a:moveTo>
                <a:lnTo>
                  <a:pt x="12188824" y="0"/>
                </a:lnTo>
                <a:lnTo>
                  <a:pt x="12188824" y="1782868"/>
                </a:lnTo>
                <a:cubicBezTo>
                  <a:pt x="10420784" y="1612647"/>
                  <a:pt x="8336849" y="1514598"/>
                  <a:pt x="6105606" y="1514598"/>
                </a:cubicBezTo>
                <a:cubicBezTo>
                  <a:pt x="3864933" y="1514598"/>
                  <a:pt x="1772814" y="1613477"/>
                  <a:pt x="0" y="1785092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8" name="Rettangolo 16"/>
          <p:cNvSpPr/>
          <p:nvPr/>
        </p:nvSpPr>
        <p:spPr>
          <a:xfrm flipV="1">
            <a:off x="0" y="4232668"/>
            <a:ext cx="12188825" cy="2625332"/>
          </a:xfrm>
          <a:custGeom>
            <a:avLst/>
            <a:gdLst/>
            <a:ahLst/>
            <a:cxnLst/>
            <a:rect l="l" t="t" r="r" b="b"/>
            <a:pathLst>
              <a:path w="12188825" h="2625332">
                <a:moveTo>
                  <a:pt x="12188819" y="2625332"/>
                </a:moveTo>
                <a:lnTo>
                  <a:pt x="12188819" y="1143000"/>
                </a:lnTo>
                <a:lnTo>
                  <a:pt x="12188819" y="1066800"/>
                </a:lnTo>
                <a:lnTo>
                  <a:pt x="12188825" y="1066800"/>
                </a:lnTo>
                <a:lnTo>
                  <a:pt x="12188825" y="0"/>
                </a:lnTo>
                <a:lnTo>
                  <a:pt x="1" y="0"/>
                </a:lnTo>
                <a:lnTo>
                  <a:pt x="1" y="762000"/>
                </a:lnTo>
                <a:lnTo>
                  <a:pt x="1" y="893566"/>
                </a:lnTo>
                <a:lnTo>
                  <a:pt x="0" y="893566"/>
                </a:lnTo>
                <a:lnTo>
                  <a:pt x="0" y="2417303"/>
                </a:lnTo>
                <a:cubicBezTo>
                  <a:pt x="1730673" y="2256633"/>
                  <a:pt x="3842817" y="2181652"/>
                  <a:pt x="6121030" y="2221419"/>
                </a:cubicBezTo>
                <a:cubicBezTo>
                  <a:pt x="8380478" y="2260858"/>
                  <a:pt x="10472741" y="2407392"/>
                  <a:pt x="12188819" y="2625332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2413" y="1371600"/>
            <a:ext cx="9144000" cy="2743200"/>
          </a:xfrm>
        </p:spPr>
        <p:txBody>
          <a:bodyPr rtlCol="0">
            <a:noAutofit/>
          </a:bodyPr>
          <a:lstStyle>
            <a:lvl1pPr>
              <a:lnSpc>
                <a:spcPct val="85000"/>
              </a:lnSpc>
              <a:defRPr sz="6600"/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0"/>
          </p:nvPr>
        </p:nvSpPr>
        <p:spPr>
          <a:xfrm>
            <a:off x="1499616" y="4800600"/>
            <a:ext cx="7333488" cy="1371600"/>
          </a:xfrm>
        </p:spPr>
        <p:txBody>
          <a:bodyPr rtlCol="0"/>
          <a:lstStyle>
            <a:lvl1pPr marL="0" indent="0">
              <a:spcBef>
                <a:spcPts val="0"/>
              </a:spcBef>
              <a:buFontTx/>
              <a:buNone/>
              <a:defRPr/>
            </a:lvl1pPr>
            <a:lvl2pPr marL="279082" indent="0">
              <a:buNone/>
              <a:defRPr/>
            </a:lvl2pPr>
          </a:lstStyle>
          <a:p>
            <a:pPr lvl="0" rt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741104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2"/>
          <p:cNvSpPr/>
          <p:nvPr userDrawn="1"/>
        </p:nvSpPr>
        <p:spPr>
          <a:xfrm>
            <a:off x="7466013" y="1"/>
            <a:ext cx="4722806" cy="6353183"/>
          </a:xfrm>
          <a:custGeom>
            <a:avLst/>
            <a:gdLst/>
            <a:ahLst/>
            <a:cxnLst/>
            <a:rect l="l" t="t" r="r" b="b"/>
            <a:pathLst>
              <a:path w="4722806" h="6353183">
                <a:moveTo>
                  <a:pt x="0" y="0"/>
                </a:moveTo>
                <a:lnTo>
                  <a:pt x="4722806" y="0"/>
                </a:lnTo>
                <a:lnTo>
                  <a:pt x="4722806" y="6098225"/>
                </a:lnTo>
                <a:cubicBezTo>
                  <a:pt x="3319459" y="6233334"/>
                  <a:pt x="1717095" y="6322975"/>
                  <a:pt x="0" y="6353183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1" name="Rettangolo 12"/>
          <p:cNvSpPr/>
          <p:nvPr/>
        </p:nvSpPr>
        <p:spPr>
          <a:xfrm flipV="1">
            <a:off x="1" y="6096000"/>
            <a:ext cx="12188824" cy="762000"/>
          </a:xfrm>
          <a:custGeom>
            <a:avLst/>
            <a:gdLst/>
            <a:ahLst/>
            <a:cxnLst/>
            <a:rect l="l" t="t" r="r" b="b"/>
            <a:pathLst>
              <a:path w="12188824" h="762000">
                <a:moveTo>
                  <a:pt x="0" y="762000"/>
                </a:moveTo>
                <a:cubicBezTo>
                  <a:pt x="1772814" y="590385"/>
                  <a:pt x="3864933" y="491506"/>
                  <a:pt x="6105606" y="491506"/>
                </a:cubicBezTo>
                <a:cubicBezTo>
                  <a:pt x="8336849" y="491506"/>
                  <a:pt x="10420784" y="589555"/>
                  <a:pt x="12188824" y="759776"/>
                </a:cubicBezTo>
                <a:lnTo>
                  <a:pt x="1218882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2" name="Rettangolo 12"/>
          <p:cNvSpPr/>
          <p:nvPr/>
        </p:nvSpPr>
        <p:spPr>
          <a:xfrm flipV="1">
            <a:off x="3" y="6158960"/>
            <a:ext cx="12188823" cy="699040"/>
          </a:xfrm>
          <a:custGeom>
            <a:avLst/>
            <a:gdLst/>
            <a:ahLst/>
            <a:cxnLst/>
            <a:rect l="l" t="t" r="r" b="b"/>
            <a:pathLst>
              <a:path w="12188823" h="699040">
                <a:moveTo>
                  <a:pt x="12188823" y="699040"/>
                </a:moveTo>
                <a:lnTo>
                  <a:pt x="12188823" y="0"/>
                </a:lnTo>
                <a:lnTo>
                  <a:pt x="0" y="0"/>
                </a:lnTo>
                <a:lnTo>
                  <a:pt x="0" y="609601"/>
                </a:lnTo>
                <a:cubicBezTo>
                  <a:pt x="1772814" y="437986"/>
                  <a:pt x="4065905" y="369154"/>
                  <a:pt x="6105606" y="384827"/>
                </a:cubicBezTo>
                <a:cubicBezTo>
                  <a:pt x="8126376" y="400355"/>
                  <a:pt x="10427037" y="530961"/>
                  <a:pt x="12188823" y="69904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 bwMode="black">
          <a:xfrm>
            <a:off x="7923211" y="457200"/>
            <a:ext cx="3781439" cy="3276600"/>
          </a:xfrm>
        </p:spPr>
        <p:txBody>
          <a:bodyPr rtlCol="0" anchor="b">
            <a:noAutofit/>
          </a:bodyPr>
          <a:lstStyle>
            <a:lvl1pPr algn="l">
              <a:defRPr sz="4000" b="0">
                <a:solidFill>
                  <a:schemeClr val="tx1"/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immagine 2" descr="Segnaposto vuoto per aggiungere un'immagine. Fare clic sul segnaposto e selezionare l'immagine che si vuole aggiungere"/>
          <p:cNvSpPr>
            <a:spLocks noGrp="1"/>
          </p:cNvSpPr>
          <p:nvPr>
            <p:ph type="pic" idx="1"/>
          </p:nvPr>
        </p:nvSpPr>
        <p:spPr>
          <a:xfrm>
            <a:off x="-3026" y="0"/>
            <a:ext cx="7469039" cy="6366494"/>
          </a:xfrm>
          <a:custGeom>
            <a:avLst/>
            <a:gdLst>
              <a:gd name="connsiteX0" fmla="*/ 0 w 7469039"/>
              <a:gd name="connsiteY0" fmla="*/ 0 h 6508480"/>
              <a:gd name="connsiteX1" fmla="*/ 7469039 w 7469039"/>
              <a:gd name="connsiteY1" fmla="*/ 0 h 6508480"/>
              <a:gd name="connsiteX2" fmla="*/ 7469039 w 7469039"/>
              <a:gd name="connsiteY2" fmla="*/ 6353183 h 6508480"/>
              <a:gd name="connsiteX3" fmla="*/ 6108633 w 7469039"/>
              <a:gd name="connsiteY3" fmla="*/ 6366494 h 6508480"/>
              <a:gd name="connsiteX4" fmla="*/ 3027 w 7469039"/>
              <a:gd name="connsiteY4" fmla="*/ 6096000 h 6508480"/>
              <a:gd name="connsiteX5" fmla="*/ 3027 w 7469039"/>
              <a:gd name="connsiteY5" fmla="*/ 6508480 h 6508480"/>
              <a:gd name="connsiteX6" fmla="*/ 0 w 7469039"/>
              <a:gd name="connsiteY6" fmla="*/ 0 h 6508480"/>
              <a:gd name="connsiteX0" fmla="*/ 0 w 7469039"/>
              <a:gd name="connsiteY0" fmla="*/ 0 h 6366494"/>
              <a:gd name="connsiteX1" fmla="*/ 7469039 w 7469039"/>
              <a:gd name="connsiteY1" fmla="*/ 0 h 6366494"/>
              <a:gd name="connsiteX2" fmla="*/ 7469039 w 7469039"/>
              <a:gd name="connsiteY2" fmla="*/ 6353183 h 6366494"/>
              <a:gd name="connsiteX3" fmla="*/ 6108633 w 7469039"/>
              <a:gd name="connsiteY3" fmla="*/ 6366494 h 6366494"/>
              <a:gd name="connsiteX4" fmla="*/ 3027 w 7469039"/>
              <a:gd name="connsiteY4" fmla="*/ 6096000 h 6366494"/>
              <a:gd name="connsiteX5" fmla="*/ 0 w 7469039"/>
              <a:gd name="connsiteY5" fmla="*/ 0 h 6366494"/>
              <a:gd name="connsiteX0" fmla="*/ 0 w 7469039"/>
              <a:gd name="connsiteY0" fmla="*/ 0 h 6366494"/>
              <a:gd name="connsiteX1" fmla="*/ 7469039 w 7469039"/>
              <a:gd name="connsiteY1" fmla="*/ 0 h 6366494"/>
              <a:gd name="connsiteX2" fmla="*/ 7469039 w 7469039"/>
              <a:gd name="connsiteY2" fmla="*/ 6353183 h 6366494"/>
              <a:gd name="connsiteX3" fmla="*/ 6108633 w 7469039"/>
              <a:gd name="connsiteY3" fmla="*/ 6366494 h 6366494"/>
              <a:gd name="connsiteX4" fmla="*/ 645 w 7469039"/>
              <a:gd name="connsiteY4" fmla="*/ 6096000 h 6366494"/>
              <a:gd name="connsiteX5" fmla="*/ 0 w 7469039"/>
              <a:gd name="connsiteY5" fmla="*/ 0 h 6366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69039" h="6366494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  <p:txBody>
          <a:bodyPr tIns="4572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7923211" y="3962400"/>
            <a:ext cx="3781439" cy="18288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E21E4CA3-C5F5-4D08-BFB3-BA92E20F338D}" type="datetime1">
              <a:rPr lang="it-IT" smtClean="0"/>
              <a:t>28/06/23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382E9EE-A870-438B-947A-FF671DFAFC96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3497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730BB0B-CB30-4F42-9624-66C3501A3394}" type="datetime1">
              <a:rPr lang="it-IT" smtClean="0"/>
              <a:t>28/06/23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382E9EE-A870-438B-947A-FF671DFAFC9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593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12"/>
          <p:cNvSpPr/>
          <p:nvPr/>
        </p:nvSpPr>
        <p:spPr>
          <a:xfrm flipV="1">
            <a:off x="1" y="6096000"/>
            <a:ext cx="12188824" cy="762000"/>
          </a:xfrm>
          <a:custGeom>
            <a:avLst/>
            <a:gdLst/>
            <a:ahLst/>
            <a:cxnLst/>
            <a:rect l="l" t="t" r="r" b="b"/>
            <a:pathLst>
              <a:path w="12188824" h="762000">
                <a:moveTo>
                  <a:pt x="0" y="762000"/>
                </a:moveTo>
                <a:cubicBezTo>
                  <a:pt x="1772814" y="590385"/>
                  <a:pt x="3864933" y="491506"/>
                  <a:pt x="6105606" y="491506"/>
                </a:cubicBezTo>
                <a:cubicBezTo>
                  <a:pt x="8336849" y="491506"/>
                  <a:pt x="10420784" y="589555"/>
                  <a:pt x="12188824" y="759776"/>
                </a:cubicBezTo>
                <a:lnTo>
                  <a:pt x="1218882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8" name="Rettangolo 12"/>
          <p:cNvSpPr/>
          <p:nvPr/>
        </p:nvSpPr>
        <p:spPr>
          <a:xfrm flipV="1">
            <a:off x="3" y="6158960"/>
            <a:ext cx="12188823" cy="699040"/>
          </a:xfrm>
          <a:custGeom>
            <a:avLst/>
            <a:gdLst/>
            <a:ahLst/>
            <a:cxnLst/>
            <a:rect l="l" t="t" r="r" b="b"/>
            <a:pathLst>
              <a:path w="12188823" h="699040">
                <a:moveTo>
                  <a:pt x="12188823" y="699040"/>
                </a:moveTo>
                <a:lnTo>
                  <a:pt x="12188823" y="0"/>
                </a:lnTo>
                <a:lnTo>
                  <a:pt x="0" y="0"/>
                </a:lnTo>
                <a:lnTo>
                  <a:pt x="0" y="609601"/>
                </a:lnTo>
                <a:cubicBezTo>
                  <a:pt x="1772814" y="437986"/>
                  <a:pt x="4065905" y="369154"/>
                  <a:pt x="6105606" y="384827"/>
                </a:cubicBezTo>
                <a:cubicBezTo>
                  <a:pt x="8126376" y="400355"/>
                  <a:pt x="10427037" y="530961"/>
                  <a:pt x="12188823" y="69904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 bwMode="black">
          <a:xfrm>
            <a:off x="9294812" y="274639"/>
            <a:ext cx="1371602" cy="5897561"/>
          </a:xfrm>
        </p:spPr>
        <p:txBody>
          <a:bodyPr vert="eaVert"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2413" y="274639"/>
            <a:ext cx="7619999" cy="5884321"/>
          </a:xfrm>
        </p:spPr>
        <p:txBody>
          <a:bodyPr vert="eaVert" rtlCol="0"/>
          <a:lstStyle>
            <a:lvl1pPr>
              <a:defRPr/>
            </a:lvl1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801C1D99-5E29-4B3B-83BD-D7E03CA7C5BE}" type="datetime1">
              <a:rPr lang="it-IT" smtClean="0"/>
              <a:t>28/06/23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382E9EE-A870-438B-947A-FF671DFAFC96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8576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 baseline="0"/>
            </a:lvl9pPr>
          </a:lstStyle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0A3D4A-6815-4612-B33C-0C366740C830}" type="datetime1">
              <a:rPr lang="it-IT" smtClean="0"/>
              <a:t>28/06/23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382E9EE-A870-438B-947A-FF671DFAFC9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45627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a titolo con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 flipH="1">
            <a:off x="0" y="0"/>
            <a:ext cx="12188825" cy="3245754"/>
          </a:xfrm>
          <a:custGeom>
            <a:avLst/>
            <a:gdLst/>
            <a:ahLst/>
            <a:cxnLst/>
            <a:rect l="l" t="t" r="r" b="b"/>
            <a:pathLst>
              <a:path w="12188825" h="3245754">
                <a:moveTo>
                  <a:pt x="12188825" y="0"/>
                </a:moveTo>
                <a:lnTo>
                  <a:pt x="0" y="0"/>
                </a:lnTo>
                <a:lnTo>
                  <a:pt x="1" y="2975260"/>
                </a:lnTo>
                <a:cubicBezTo>
                  <a:pt x="1772815" y="3146875"/>
                  <a:pt x="3864934" y="3245754"/>
                  <a:pt x="6105607" y="3245754"/>
                </a:cubicBezTo>
                <a:cubicBezTo>
                  <a:pt x="8336850" y="3245754"/>
                  <a:pt x="10420785" y="3147705"/>
                  <a:pt x="12188825" y="2977484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7" name="Rettangolo 12"/>
          <p:cNvSpPr/>
          <p:nvPr/>
        </p:nvSpPr>
        <p:spPr>
          <a:xfrm flipH="1" flipV="1">
            <a:off x="0" y="2975260"/>
            <a:ext cx="12188824" cy="1785092"/>
          </a:xfrm>
          <a:custGeom>
            <a:avLst/>
            <a:gdLst/>
            <a:ahLst/>
            <a:cxnLst/>
            <a:rect l="l" t="t" r="r" b="b"/>
            <a:pathLst>
              <a:path w="12188824" h="1785092">
                <a:moveTo>
                  <a:pt x="0" y="0"/>
                </a:moveTo>
                <a:lnTo>
                  <a:pt x="12188824" y="0"/>
                </a:lnTo>
                <a:lnTo>
                  <a:pt x="12188824" y="1782868"/>
                </a:lnTo>
                <a:cubicBezTo>
                  <a:pt x="10420784" y="1612647"/>
                  <a:pt x="8336849" y="1514598"/>
                  <a:pt x="6105606" y="1514598"/>
                </a:cubicBezTo>
                <a:cubicBezTo>
                  <a:pt x="3864933" y="1514598"/>
                  <a:pt x="1772814" y="1613477"/>
                  <a:pt x="0" y="1785092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8" name="Rettangolo 16"/>
          <p:cNvSpPr/>
          <p:nvPr/>
        </p:nvSpPr>
        <p:spPr>
          <a:xfrm flipH="1" flipV="1">
            <a:off x="0" y="3028586"/>
            <a:ext cx="12188825" cy="3829414"/>
          </a:xfrm>
          <a:custGeom>
            <a:avLst/>
            <a:gdLst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1600200 h 3829414"/>
              <a:gd name="connsiteX7" fmla="*/ 1 w 12188825"/>
              <a:gd name="connsiteY7" fmla="*/ 1204082 h 3829414"/>
              <a:gd name="connsiteX8" fmla="*/ 1 w 12188825"/>
              <a:gd name="connsiteY8" fmla="*/ 0 h 3829414"/>
              <a:gd name="connsiteX9" fmla="*/ 12188825 w 12188825"/>
              <a:gd name="connsiteY9" fmla="*/ 0 h 3829414"/>
              <a:gd name="connsiteX10" fmla="*/ 12188825 w 12188825"/>
              <a:gd name="connsiteY10" fmla="*/ 1204082 h 3829414"/>
              <a:gd name="connsiteX11" fmla="*/ 12188825 w 12188825"/>
              <a:gd name="connsiteY11" fmla="*/ 1600200 h 3829414"/>
              <a:gd name="connsiteX12" fmla="*/ 12188825 w 12188825"/>
              <a:gd name="connsiteY12" fmla="*/ 2270882 h 3829414"/>
              <a:gd name="connsiteX13" fmla="*/ 12188819 w 12188825"/>
              <a:gd name="connsiteY13" fmla="*/ 2270882 h 3829414"/>
              <a:gd name="connsiteX14" fmla="*/ 12188819 w 12188825"/>
              <a:gd name="connsiteY14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1600200 h 3829414"/>
              <a:gd name="connsiteX7" fmla="*/ 1 w 12188825"/>
              <a:gd name="connsiteY7" fmla="*/ 1204082 h 3829414"/>
              <a:gd name="connsiteX8" fmla="*/ 1 w 12188825"/>
              <a:gd name="connsiteY8" fmla="*/ 0 h 3829414"/>
              <a:gd name="connsiteX9" fmla="*/ 12188825 w 12188825"/>
              <a:gd name="connsiteY9" fmla="*/ 0 h 3829414"/>
              <a:gd name="connsiteX10" fmla="*/ 12188825 w 12188825"/>
              <a:gd name="connsiteY10" fmla="*/ 1204082 h 3829414"/>
              <a:gd name="connsiteX11" fmla="*/ 12188825 w 12188825"/>
              <a:gd name="connsiteY11" fmla="*/ 1600200 h 3829414"/>
              <a:gd name="connsiteX12" fmla="*/ 12188825 w 12188825"/>
              <a:gd name="connsiteY12" fmla="*/ 2270882 h 3829414"/>
              <a:gd name="connsiteX13" fmla="*/ 12188819 w 12188825"/>
              <a:gd name="connsiteY13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1600200 h 3829414"/>
              <a:gd name="connsiteX7" fmla="*/ 1 w 12188825"/>
              <a:gd name="connsiteY7" fmla="*/ 1204082 h 3829414"/>
              <a:gd name="connsiteX8" fmla="*/ 1 w 12188825"/>
              <a:gd name="connsiteY8" fmla="*/ 0 h 3829414"/>
              <a:gd name="connsiteX9" fmla="*/ 12188825 w 12188825"/>
              <a:gd name="connsiteY9" fmla="*/ 0 h 3829414"/>
              <a:gd name="connsiteX10" fmla="*/ 12188825 w 12188825"/>
              <a:gd name="connsiteY10" fmla="*/ 1204082 h 3829414"/>
              <a:gd name="connsiteX11" fmla="*/ 12188825 w 12188825"/>
              <a:gd name="connsiteY11" fmla="*/ 1600200 h 3829414"/>
              <a:gd name="connsiteX12" fmla="*/ 12188819 w 12188825"/>
              <a:gd name="connsiteY12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1600200 h 3829414"/>
              <a:gd name="connsiteX7" fmla="*/ 1 w 12188825"/>
              <a:gd name="connsiteY7" fmla="*/ 1204082 h 3829414"/>
              <a:gd name="connsiteX8" fmla="*/ 1 w 12188825"/>
              <a:gd name="connsiteY8" fmla="*/ 0 h 3829414"/>
              <a:gd name="connsiteX9" fmla="*/ 12188825 w 12188825"/>
              <a:gd name="connsiteY9" fmla="*/ 0 h 3829414"/>
              <a:gd name="connsiteX10" fmla="*/ 12188825 w 12188825"/>
              <a:gd name="connsiteY10" fmla="*/ 1204082 h 3829414"/>
              <a:gd name="connsiteX11" fmla="*/ 12188819 w 12188825"/>
              <a:gd name="connsiteY11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1600200 h 3829414"/>
              <a:gd name="connsiteX7" fmla="*/ 1 w 12188825"/>
              <a:gd name="connsiteY7" fmla="*/ 1204082 h 3829414"/>
              <a:gd name="connsiteX8" fmla="*/ 1 w 12188825"/>
              <a:gd name="connsiteY8" fmla="*/ 0 h 3829414"/>
              <a:gd name="connsiteX9" fmla="*/ 12188825 w 12188825"/>
              <a:gd name="connsiteY9" fmla="*/ 0 h 3829414"/>
              <a:gd name="connsiteX10" fmla="*/ 12188819 w 12188825"/>
              <a:gd name="connsiteY10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1600200 h 3829414"/>
              <a:gd name="connsiteX7" fmla="*/ 1 w 12188825"/>
              <a:gd name="connsiteY7" fmla="*/ 0 h 3829414"/>
              <a:gd name="connsiteX8" fmla="*/ 12188825 w 12188825"/>
              <a:gd name="connsiteY8" fmla="*/ 0 h 3829414"/>
              <a:gd name="connsiteX9" fmla="*/ 12188819 w 12188825"/>
              <a:gd name="connsiteY9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0 h 3829414"/>
              <a:gd name="connsiteX7" fmla="*/ 12188825 w 12188825"/>
              <a:gd name="connsiteY7" fmla="*/ 0 h 3829414"/>
              <a:gd name="connsiteX8" fmla="*/ 12188819 w 12188825"/>
              <a:gd name="connsiteY8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0 h 3829414"/>
              <a:gd name="connsiteX6" fmla="*/ 12188825 w 12188825"/>
              <a:gd name="connsiteY6" fmla="*/ 0 h 3829414"/>
              <a:gd name="connsiteX7" fmla="*/ 12188819 w 12188825"/>
              <a:gd name="connsiteY7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0 h 3829414"/>
              <a:gd name="connsiteX5" fmla="*/ 12188825 w 12188825"/>
              <a:gd name="connsiteY5" fmla="*/ 0 h 3829414"/>
              <a:gd name="connsiteX6" fmla="*/ 12188819 w 12188825"/>
              <a:gd name="connsiteY6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1 w 12188825"/>
              <a:gd name="connsiteY3" fmla="*/ 0 h 3829414"/>
              <a:gd name="connsiteX4" fmla="*/ 12188825 w 12188825"/>
              <a:gd name="connsiteY4" fmla="*/ 0 h 3829414"/>
              <a:gd name="connsiteX5" fmla="*/ 12188819 w 12188825"/>
              <a:gd name="connsiteY5" fmla="*/ 3829414 h 3829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88825" h="3829414">
                <a:moveTo>
                  <a:pt x="12188819" y="3829414"/>
                </a:moveTo>
                <a:cubicBezTo>
                  <a:pt x="10472741" y="3611474"/>
                  <a:pt x="8380478" y="3464940"/>
                  <a:pt x="6121030" y="3425501"/>
                </a:cubicBezTo>
                <a:cubicBezTo>
                  <a:pt x="3842817" y="3385734"/>
                  <a:pt x="1730673" y="3460715"/>
                  <a:pt x="0" y="3621385"/>
                </a:cubicBezTo>
                <a:cubicBezTo>
                  <a:pt x="0" y="2414257"/>
                  <a:pt x="1" y="1207128"/>
                  <a:pt x="1" y="0"/>
                </a:cubicBezTo>
                <a:lnTo>
                  <a:pt x="12188825" y="0"/>
                </a:lnTo>
                <a:cubicBezTo>
                  <a:pt x="12188823" y="1276471"/>
                  <a:pt x="12188821" y="2552943"/>
                  <a:pt x="12188819" y="382941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2413" y="3505200"/>
            <a:ext cx="9144000" cy="1908446"/>
          </a:xfrm>
        </p:spPr>
        <p:txBody>
          <a:bodyPr rtlCol="0">
            <a:noAutofit/>
          </a:bodyPr>
          <a:lstStyle>
            <a:lvl1pPr>
              <a:lnSpc>
                <a:spcPct val="85000"/>
              </a:lnSpc>
              <a:defRPr sz="6600"/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17" name="Segnaposto immagine 16" descr="Segnaposto vuoto per aggiungere un'immagine. Fare clic sul segnaposto e selezionare l'immagine che si vuole aggiungere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88825" cy="3141318"/>
          </a:xfrm>
          <a:custGeom>
            <a:avLst/>
            <a:gdLst>
              <a:gd name="connsiteX0" fmla="*/ 0 w 12188825"/>
              <a:gd name="connsiteY0" fmla="*/ 0 h 3867150"/>
              <a:gd name="connsiteX1" fmla="*/ 12188825 w 12188825"/>
              <a:gd name="connsiteY1" fmla="*/ 0 h 3867150"/>
              <a:gd name="connsiteX2" fmla="*/ 12188825 w 12188825"/>
              <a:gd name="connsiteY2" fmla="*/ 3867150 h 3867150"/>
              <a:gd name="connsiteX3" fmla="*/ 12188824 w 12188825"/>
              <a:gd name="connsiteY3" fmla="*/ 2819066 h 3867150"/>
              <a:gd name="connsiteX4" fmla="*/ 6324758 w 12188825"/>
              <a:gd name="connsiteY4" fmla="*/ 3141318 h 3867150"/>
              <a:gd name="connsiteX5" fmla="*/ 0 w 12188825"/>
              <a:gd name="connsiteY5" fmla="*/ 2907554 h 3867150"/>
              <a:gd name="connsiteX6" fmla="*/ 0 w 12188825"/>
              <a:gd name="connsiteY6" fmla="*/ 0 h 3867150"/>
              <a:gd name="connsiteX0" fmla="*/ 0 w 12188825"/>
              <a:gd name="connsiteY0" fmla="*/ 0 h 3141318"/>
              <a:gd name="connsiteX1" fmla="*/ 12188825 w 12188825"/>
              <a:gd name="connsiteY1" fmla="*/ 0 h 3141318"/>
              <a:gd name="connsiteX2" fmla="*/ 12188824 w 12188825"/>
              <a:gd name="connsiteY2" fmla="*/ 2819066 h 3141318"/>
              <a:gd name="connsiteX3" fmla="*/ 6324758 w 12188825"/>
              <a:gd name="connsiteY3" fmla="*/ 3141318 h 3141318"/>
              <a:gd name="connsiteX4" fmla="*/ 0 w 12188825"/>
              <a:gd name="connsiteY4" fmla="*/ 2907554 h 3141318"/>
              <a:gd name="connsiteX5" fmla="*/ 0 w 12188825"/>
              <a:gd name="connsiteY5" fmla="*/ 0 h 3141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88825" h="3141318">
                <a:moveTo>
                  <a:pt x="0" y="0"/>
                </a:moveTo>
                <a:lnTo>
                  <a:pt x="12188825" y="0"/>
                </a:lnTo>
                <a:cubicBezTo>
                  <a:pt x="12188825" y="939689"/>
                  <a:pt x="12188824" y="1879377"/>
                  <a:pt x="12188824" y="2819066"/>
                </a:cubicBezTo>
                <a:cubicBezTo>
                  <a:pt x="10416010" y="2990681"/>
                  <a:pt x="8565431" y="3141318"/>
                  <a:pt x="6324758" y="3141318"/>
                </a:cubicBezTo>
                <a:cubicBezTo>
                  <a:pt x="4093515" y="3141318"/>
                  <a:pt x="1768040" y="3077775"/>
                  <a:pt x="0" y="2907554"/>
                </a:cubicBezTo>
                <a:lnTo>
                  <a:pt x="0" y="0"/>
                </a:lnTo>
                <a:close/>
              </a:path>
            </a:pathLst>
          </a:custGeom>
        </p:spPr>
        <p:txBody>
          <a:bodyPr tIns="457200"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501775" y="5562600"/>
            <a:ext cx="7335837" cy="8382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it-IT" dirty="0"/>
              <a:t>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2361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12"/>
          <p:cNvSpPr/>
          <p:nvPr userDrawn="1"/>
        </p:nvSpPr>
        <p:spPr>
          <a:xfrm flipH="1">
            <a:off x="2" y="789993"/>
            <a:ext cx="12188825" cy="5080598"/>
          </a:xfrm>
          <a:custGeom>
            <a:avLst/>
            <a:gdLst/>
            <a:ahLst/>
            <a:cxnLst/>
            <a:rect l="l" t="t" r="r" b="b"/>
            <a:pathLst>
              <a:path w="12188825" h="5080598">
                <a:moveTo>
                  <a:pt x="12188824" y="0"/>
                </a:moveTo>
                <a:cubicBezTo>
                  <a:pt x="10416010" y="171615"/>
                  <a:pt x="8323891" y="270494"/>
                  <a:pt x="6083218" y="270494"/>
                </a:cubicBezTo>
                <a:cubicBezTo>
                  <a:pt x="3851975" y="270494"/>
                  <a:pt x="1768040" y="172445"/>
                  <a:pt x="0" y="2224"/>
                </a:cubicBezTo>
                <a:lnTo>
                  <a:pt x="0" y="1496008"/>
                </a:lnTo>
                <a:lnTo>
                  <a:pt x="0" y="1785092"/>
                </a:lnTo>
                <a:lnTo>
                  <a:pt x="0" y="3295506"/>
                </a:lnTo>
                <a:lnTo>
                  <a:pt x="0" y="3553408"/>
                </a:lnTo>
                <a:lnTo>
                  <a:pt x="0" y="5080598"/>
                </a:lnTo>
                <a:cubicBezTo>
                  <a:pt x="1772814" y="4908983"/>
                  <a:pt x="3864933" y="4810104"/>
                  <a:pt x="6105606" y="4810104"/>
                </a:cubicBezTo>
                <a:cubicBezTo>
                  <a:pt x="8336849" y="4810104"/>
                  <a:pt x="10420784" y="4908153"/>
                  <a:pt x="12188824" y="5078374"/>
                </a:cubicBezTo>
                <a:lnTo>
                  <a:pt x="12188824" y="3553408"/>
                </a:lnTo>
                <a:lnTo>
                  <a:pt x="12188825" y="3553408"/>
                </a:lnTo>
                <a:lnTo>
                  <a:pt x="12188825" y="1496008"/>
                </a:lnTo>
                <a:lnTo>
                  <a:pt x="12188824" y="1496008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5" name="Rettangolo 12"/>
          <p:cNvSpPr/>
          <p:nvPr userDrawn="1"/>
        </p:nvSpPr>
        <p:spPr>
          <a:xfrm flipH="1">
            <a:off x="2" y="792217"/>
            <a:ext cx="12188825" cy="5078374"/>
          </a:xfrm>
          <a:custGeom>
            <a:avLst/>
            <a:gdLst/>
            <a:ahLst/>
            <a:cxnLst/>
            <a:rect l="l" t="t" r="r" b="b"/>
            <a:pathLst>
              <a:path w="12188825" h="5078374">
                <a:moveTo>
                  <a:pt x="0" y="0"/>
                </a:moveTo>
                <a:lnTo>
                  <a:pt x="0" y="1493784"/>
                </a:lnTo>
                <a:lnTo>
                  <a:pt x="0" y="1782868"/>
                </a:lnTo>
                <a:lnTo>
                  <a:pt x="0" y="3293282"/>
                </a:lnTo>
                <a:lnTo>
                  <a:pt x="0" y="3551184"/>
                </a:lnTo>
                <a:lnTo>
                  <a:pt x="0" y="5078374"/>
                </a:lnTo>
                <a:lnTo>
                  <a:pt x="2" y="5078374"/>
                </a:lnTo>
                <a:lnTo>
                  <a:pt x="2" y="4101849"/>
                </a:lnTo>
                <a:lnTo>
                  <a:pt x="8" y="4101849"/>
                </a:lnTo>
                <a:lnTo>
                  <a:pt x="8" y="4825486"/>
                </a:lnTo>
                <a:cubicBezTo>
                  <a:pt x="1730681" y="4664816"/>
                  <a:pt x="3842825" y="4589835"/>
                  <a:pt x="6121038" y="4629602"/>
                </a:cubicBezTo>
                <a:cubicBezTo>
                  <a:pt x="8380486" y="4669041"/>
                  <a:pt x="10472749" y="4815575"/>
                  <a:pt x="12188824" y="5033515"/>
                </a:cubicBezTo>
                <a:lnTo>
                  <a:pt x="12188824" y="3551184"/>
                </a:lnTo>
                <a:lnTo>
                  <a:pt x="12188825" y="3551184"/>
                </a:lnTo>
                <a:lnTo>
                  <a:pt x="12188825" y="1493784"/>
                </a:lnTo>
                <a:lnTo>
                  <a:pt x="12188824" y="1493784"/>
                </a:lnTo>
                <a:lnTo>
                  <a:pt x="12188824" y="254012"/>
                </a:lnTo>
                <a:cubicBezTo>
                  <a:pt x="10458154" y="414682"/>
                  <a:pt x="8346010" y="489663"/>
                  <a:pt x="6067797" y="449896"/>
                </a:cubicBezTo>
                <a:cubicBezTo>
                  <a:pt x="3808349" y="410457"/>
                  <a:pt x="1716086" y="263923"/>
                  <a:pt x="8" y="45983"/>
                </a:cubicBezTo>
                <a:lnTo>
                  <a:pt x="8" y="977649"/>
                </a:lnTo>
                <a:lnTo>
                  <a:pt x="2" y="97764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 bwMode="black">
          <a:xfrm>
            <a:off x="1522413" y="1371600"/>
            <a:ext cx="9144000" cy="2743200"/>
          </a:xfrm>
        </p:spPr>
        <p:txBody>
          <a:bodyPr rtlCol="0" anchor="b">
            <a:normAutofit/>
          </a:bodyPr>
          <a:lstStyle>
            <a:lvl1pPr algn="l">
              <a:lnSpc>
                <a:spcPct val="85000"/>
              </a:lnSpc>
              <a:defRPr sz="6000" b="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522414" y="4267201"/>
            <a:ext cx="7315198" cy="1066800"/>
          </a:xfrm>
        </p:spPr>
        <p:txBody>
          <a:bodyPr rtlCol="0"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B39528D-61C1-47CF-8DD6-238D9857F741}" type="datetime1">
              <a:rPr lang="it-IT" smtClean="0"/>
              <a:t>28/06/23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382E9EE-A870-438B-947A-FF671DFAFC9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70375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49862" y="1905000"/>
            <a:ext cx="4416552" cy="42672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53461E-F04F-40CC-9472-61787D58F587}" type="datetime1">
              <a:rPr lang="it-IT" smtClean="0"/>
              <a:t>28/06/23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382E9EE-A870-438B-947A-FF671DFAFC9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44186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68580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522413" y="2666999"/>
            <a:ext cx="4416552" cy="35052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1754" y="1905000"/>
            <a:ext cx="4416552" cy="68580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1754" y="2666999"/>
            <a:ext cx="4416552" cy="35052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 baseline="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86F417-EE2F-4017-87FE-372B291C78A4}" type="datetime1">
              <a:rPr lang="it-IT" smtClean="0"/>
              <a:t>28/06/23</a:t>
            </a:fld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382E9EE-A870-438B-947A-FF671DFAFC9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6106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BB7956A-9850-4FA3-B009-222AFCE29B80}" type="datetime1">
              <a:rPr lang="it-IT" smtClean="0"/>
              <a:t>28/06/23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382E9EE-A870-438B-947A-FF671DFAFC9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3385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12"/>
          <p:cNvSpPr/>
          <p:nvPr/>
        </p:nvSpPr>
        <p:spPr>
          <a:xfrm flipV="1">
            <a:off x="1" y="6096000"/>
            <a:ext cx="12188824" cy="762000"/>
          </a:xfrm>
          <a:custGeom>
            <a:avLst/>
            <a:gdLst/>
            <a:ahLst/>
            <a:cxnLst/>
            <a:rect l="l" t="t" r="r" b="b"/>
            <a:pathLst>
              <a:path w="12188824" h="762000">
                <a:moveTo>
                  <a:pt x="0" y="762000"/>
                </a:moveTo>
                <a:cubicBezTo>
                  <a:pt x="1772814" y="590385"/>
                  <a:pt x="3864933" y="491506"/>
                  <a:pt x="6105606" y="491506"/>
                </a:cubicBezTo>
                <a:cubicBezTo>
                  <a:pt x="8336849" y="491506"/>
                  <a:pt x="10420784" y="589555"/>
                  <a:pt x="12188824" y="759776"/>
                </a:cubicBezTo>
                <a:lnTo>
                  <a:pt x="1218882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8" name="Rettangolo 12"/>
          <p:cNvSpPr/>
          <p:nvPr/>
        </p:nvSpPr>
        <p:spPr>
          <a:xfrm flipV="1">
            <a:off x="3" y="6158960"/>
            <a:ext cx="12188823" cy="699040"/>
          </a:xfrm>
          <a:custGeom>
            <a:avLst/>
            <a:gdLst/>
            <a:ahLst/>
            <a:cxnLst/>
            <a:rect l="l" t="t" r="r" b="b"/>
            <a:pathLst>
              <a:path w="12188823" h="699040">
                <a:moveTo>
                  <a:pt x="12188823" y="699040"/>
                </a:moveTo>
                <a:lnTo>
                  <a:pt x="12188823" y="0"/>
                </a:lnTo>
                <a:lnTo>
                  <a:pt x="0" y="0"/>
                </a:lnTo>
                <a:lnTo>
                  <a:pt x="0" y="609601"/>
                </a:lnTo>
                <a:cubicBezTo>
                  <a:pt x="1772814" y="437986"/>
                  <a:pt x="4065905" y="369154"/>
                  <a:pt x="6105606" y="384827"/>
                </a:cubicBezTo>
                <a:cubicBezTo>
                  <a:pt x="8126376" y="400355"/>
                  <a:pt x="10427037" y="530961"/>
                  <a:pt x="12188823" y="69904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465DE9E1-39AB-465C-A084-6477BB556317}" type="datetime1">
              <a:rPr lang="it-IT" smtClean="0"/>
              <a:t>28/06/23</a:t>
            </a:fld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382E9EE-A870-438B-947A-FF671DFAFC96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9412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/>
          <p:cNvSpPr/>
          <p:nvPr/>
        </p:nvSpPr>
        <p:spPr>
          <a:xfrm>
            <a:off x="7466013" y="1"/>
            <a:ext cx="4722806" cy="6353183"/>
          </a:xfrm>
          <a:custGeom>
            <a:avLst/>
            <a:gdLst/>
            <a:ahLst/>
            <a:cxnLst/>
            <a:rect l="l" t="t" r="r" b="b"/>
            <a:pathLst>
              <a:path w="4722806" h="6353183">
                <a:moveTo>
                  <a:pt x="0" y="0"/>
                </a:moveTo>
                <a:lnTo>
                  <a:pt x="4722806" y="0"/>
                </a:lnTo>
                <a:lnTo>
                  <a:pt x="4722806" y="6098225"/>
                </a:lnTo>
                <a:cubicBezTo>
                  <a:pt x="3319459" y="6233334"/>
                  <a:pt x="1717095" y="6322975"/>
                  <a:pt x="0" y="6353183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1" name="Rettangolo 12"/>
          <p:cNvSpPr/>
          <p:nvPr/>
        </p:nvSpPr>
        <p:spPr>
          <a:xfrm flipV="1">
            <a:off x="1" y="6096000"/>
            <a:ext cx="12188824" cy="762000"/>
          </a:xfrm>
          <a:custGeom>
            <a:avLst/>
            <a:gdLst/>
            <a:ahLst/>
            <a:cxnLst/>
            <a:rect l="l" t="t" r="r" b="b"/>
            <a:pathLst>
              <a:path w="12188824" h="762000">
                <a:moveTo>
                  <a:pt x="0" y="762000"/>
                </a:moveTo>
                <a:cubicBezTo>
                  <a:pt x="1772814" y="590385"/>
                  <a:pt x="3864933" y="491506"/>
                  <a:pt x="6105606" y="491506"/>
                </a:cubicBezTo>
                <a:cubicBezTo>
                  <a:pt x="8336849" y="491506"/>
                  <a:pt x="10420784" y="589555"/>
                  <a:pt x="12188824" y="759776"/>
                </a:cubicBezTo>
                <a:lnTo>
                  <a:pt x="1218882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2" name="Rettangolo 12"/>
          <p:cNvSpPr/>
          <p:nvPr/>
        </p:nvSpPr>
        <p:spPr>
          <a:xfrm flipV="1">
            <a:off x="3" y="6158960"/>
            <a:ext cx="12188823" cy="699040"/>
          </a:xfrm>
          <a:custGeom>
            <a:avLst/>
            <a:gdLst/>
            <a:ahLst/>
            <a:cxnLst/>
            <a:rect l="l" t="t" r="r" b="b"/>
            <a:pathLst>
              <a:path w="12188823" h="699040">
                <a:moveTo>
                  <a:pt x="12188823" y="699040"/>
                </a:moveTo>
                <a:lnTo>
                  <a:pt x="12188823" y="0"/>
                </a:lnTo>
                <a:lnTo>
                  <a:pt x="0" y="0"/>
                </a:lnTo>
                <a:lnTo>
                  <a:pt x="0" y="609601"/>
                </a:lnTo>
                <a:cubicBezTo>
                  <a:pt x="1772814" y="437986"/>
                  <a:pt x="4065905" y="369154"/>
                  <a:pt x="6105606" y="384827"/>
                </a:cubicBezTo>
                <a:cubicBezTo>
                  <a:pt x="8126376" y="400355"/>
                  <a:pt x="10427037" y="530961"/>
                  <a:pt x="12188823" y="69904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 bwMode="black">
          <a:xfrm>
            <a:off x="7923212" y="457200"/>
            <a:ext cx="3781439" cy="3276600"/>
          </a:xfrm>
        </p:spPr>
        <p:txBody>
          <a:bodyPr rtlCol="0" anchor="b">
            <a:noAutofit/>
          </a:bodyPr>
          <a:lstStyle>
            <a:lvl1pPr algn="l">
              <a:defRPr sz="4000" b="0">
                <a:solidFill>
                  <a:schemeClr val="tx1"/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8013" y="457200"/>
            <a:ext cx="6324599" cy="5334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7923212" y="3962400"/>
            <a:ext cx="3781439" cy="18288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0AC58265-54F0-4590-A6E7-99BFC4398592}" type="datetime1">
              <a:rPr lang="it-IT" smtClean="0"/>
              <a:t>28/06/23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382E9EE-A870-438B-947A-FF671DFAFC96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99459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/>
          <p:cNvSpPr/>
          <p:nvPr/>
        </p:nvSpPr>
        <p:spPr>
          <a:xfrm>
            <a:off x="0" y="0"/>
            <a:ext cx="12188825" cy="1870938"/>
          </a:xfrm>
          <a:custGeom>
            <a:avLst/>
            <a:gdLst>
              <a:gd name="connsiteX0" fmla="*/ 0 w 12188825"/>
              <a:gd name="connsiteY0" fmla="*/ 0 h 1870938"/>
              <a:gd name="connsiteX1" fmla="*/ 12188825 w 12188825"/>
              <a:gd name="connsiteY1" fmla="*/ 0 h 1870938"/>
              <a:gd name="connsiteX2" fmla="*/ 12188825 w 12188825"/>
              <a:gd name="connsiteY2" fmla="*/ 85846 h 1870938"/>
              <a:gd name="connsiteX3" fmla="*/ 12188825 w 12188825"/>
              <a:gd name="connsiteY3" fmla="*/ 335280 h 1870938"/>
              <a:gd name="connsiteX4" fmla="*/ 12188825 w 12188825"/>
              <a:gd name="connsiteY4" fmla="*/ 1868714 h 1870938"/>
              <a:gd name="connsiteX5" fmla="*/ 6105607 w 12188825"/>
              <a:gd name="connsiteY5" fmla="*/ 1600444 h 1870938"/>
              <a:gd name="connsiteX6" fmla="*/ 1 w 12188825"/>
              <a:gd name="connsiteY6" fmla="*/ 1870938 h 1870938"/>
              <a:gd name="connsiteX7" fmla="*/ 1 w 12188825"/>
              <a:gd name="connsiteY7" fmla="*/ 335280 h 1870938"/>
              <a:gd name="connsiteX8" fmla="*/ 0 w 12188825"/>
              <a:gd name="connsiteY8" fmla="*/ 0 h 1870938"/>
              <a:gd name="connsiteX0" fmla="*/ 0 w 12188825"/>
              <a:gd name="connsiteY0" fmla="*/ 0 h 1870938"/>
              <a:gd name="connsiteX1" fmla="*/ 12188825 w 12188825"/>
              <a:gd name="connsiteY1" fmla="*/ 0 h 1870938"/>
              <a:gd name="connsiteX2" fmla="*/ 12188825 w 12188825"/>
              <a:gd name="connsiteY2" fmla="*/ 85846 h 1870938"/>
              <a:gd name="connsiteX3" fmla="*/ 12188825 w 12188825"/>
              <a:gd name="connsiteY3" fmla="*/ 335280 h 1870938"/>
              <a:gd name="connsiteX4" fmla="*/ 12188825 w 12188825"/>
              <a:gd name="connsiteY4" fmla="*/ 1868714 h 1870938"/>
              <a:gd name="connsiteX5" fmla="*/ 6105607 w 12188825"/>
              <a:gd name="connsiteY5" fmla="*/ 1600444 h 1870938"/>
              <a:gd name="connsiteX6" fmla="*/ 1 w 12188825"/>
              <a:gd name="connsiteY6" fmla="*/ 1870938 h 1870938"/>
              <a:gd name="connsiteX7" fmla="*/ 0 w 12188825"/>
              <a:gd name="connsiteY7" fmla="*/ 0 h 1870938"/>
              <a:gd name="connsiteX0" fmla="*/ 0 w 12188825"/>
              <a:gd name="connsiteY0" fmla="*/ 0 h 1870938"/>
              <a:gd name="connsiteX1" fmla="*/ 12188825 w 12188825"/>
              <a:gd name="connsiteY1" fmla="*/ 0 h 1870938"/>
              <a:gd name="connsiteX2" fmla="*/ 12188825 w 12188825"/>
              <a:gd name="connsiteY2" fmla="*/ 335280 h 1870938"/>
              <a:gd name="connsiteX3" fmla="*/ 12188825 w 12188825"/>
              <a:gd name="connsiteY3" fmla="*/ 1868714 h 1870938"/>
              <a:gd name="connsiteX4" fmla="*/ 6105607 w 12188825"/>
              <a:gd name="connsiteY4" fmla="*/ 1600444 h 1870938"/>
              <a:gd name="connsiteX5" fmla="*/ 1 w 12188825"/>
              <a:gd name="connsiteY5" fmla="*/ 1870938 h 1870938"/>
              <a:gd name="connsiteX6" fmla="*/ 0 w 12188825"/>
              <a:gd name="connsiteY6" fmla="*/ 0 h 1870938"/>
              <a:gd name="connsiteX0" fmla="*/ 0 w 12188825"/>
              <a:gd name="connsiteY0" fmla="*/ 0 h 1870938"/>
              <a:gd name="connsiteX1" fmla="*/ 12188825 w 12188825"/>
              <a:gd name="connsiteY1" fmla="*/ 0 h 1870938"/>
              <a:gd name="connsiteX2" fmla="*/ 12188825 w 12188825"/>
              <a:gd name="connsiteY2" fmla="*/ 1868714 h 1870938"/>
              <a:gd name="connsiteX3" fmla="*/ 6105607 w 12188825"/>
              <a:gd name="connsiteY3" fmla="*/ 1600444 h 1870938"/>
              <a:gd name="connsiteX4" fmla="*/ 1 w 12188825"/>
              <a:gd name="connsiteY4" fmla="*/ 1870938 h 1870938"/>
              <a:gd name="connsiteX5" fmla="*/ 0 w 12188825"/>
              <a:gd name="connsiteY5" fmla="*/ 0 h 1870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88825" h="1870938">
                <a:moveTo>
                  <a:pt x="0" y="0"/>
                </a:moveTo>
                <a:lnTo>
                  <a:pt x="12188825" y="0"/>
                </a:lnTo>
                <a:lnTo>
                  <a:pt x="12188825" y="1868714"/>
                </a:lnTo>
                <a:cubicBezTo>
                  <a:pt x="10420785" y="1698493"/>
                  <a:pt x="8336850" y="1600444"/>
                  <a:pt x="6105607" y="1600444"/>
                </a:cubicBezTo>
                <a:cubicBezTo>
                  <a:pt x="3864934" y="1600444"/>
                  <a:pt x="1772815" y="1699323"/>
                  <a:pt x="1" y="1870938"/>
                </a:cubicBezTo>
                <a:cubicBezTo>
                  <a:pt x="1" y="1247292"/>
                  <a:pt x="0" y="623646"/>
                  <a:pt x="0" y="0"/>
                </a:cubicBez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3" name="Rettangolo 12"/>
          <p:cNvSpPr/>
          <p:nvPr/>
        </p:nvSpPr>
        <p:spPr>
          <a:xfrm>
            <a:off x="1" y="0"/>
            <a:ext cx="12188824" cy="1812642"/>
          </a:xfrm>
          <a:custGeom>
            <a:avLst/>
            <a:gdLst>
              <a:gd name="connsiteX0" fmla="*/ 0 w 12188824"/>
              <a:gd name="connsiteY0" fmla="*/ 0 h 1812642"/>
              <a:gd name="connsiteX1" fmla="*/ 12188824 w 12188824"/>
              <a:gd name="connsiteY1" fmla="*/ 0 h 1812642"/>
              <a:gd name="connsiteX2" fmla="*/ 12188824 w 12188824"/>
              <a:gd name="connsiteY2" fmla="*/ 1812642 h 1812642"/>
              <a:gd name="connsiteX3" fmla="*/ 6105607 w 12188824"/>
              <a:gd name="connsiteY3" fmla="*/ 1498429 h 1812642"/>
              <a:gd name="connsiteX4" fmla="*/ 1 w 12188824"/>
              <a:gd name="connsiteY4" fmla="*/ 1723203 h 1812642"/>
              <a:gd name="connsiteX5" fmla="*/ 1 w 12188824"/>
              <a:gd name="connsiteY5" fmla="*/ 187545 h 1812642"/>
              <a:gd name="connsiteX6" fmla="*/ 0 w 12188824"/>
              <a:gd name="connsiteY6" fmla="*/ 0 h 1812642"/>
              <a:gd name="connsiteX0" fmla="*/ 0 w 12188824"/>
              <a:gd name="connsiteY0" fmla="*/ 0 h 1812642"/>
              <a:gd name="connsiteX1" fmla="*/ 12188824 w 12188824"/>
              <a:gd name="connsiteY1" fmla="*/ 0 h 1812642"/>
              <a:gd name="connsiteX2" fmla="*/ 12188824 w 12188824"/>
              <a:gd name="connsiteY2" fmla="*/ 1812642 h 1812642"/>
              <a:gd name="connsiteX3" fmla="*/ 6105607 w 12188824"/>
              <a:gd name="connsiteY3" fmla="*/ 1498429 h 1812642"/>
              <a:gd name="connsiteX4" fmla="*/ 1 w 12188824"/>
              <a:gd name="connsiteY4" fmla="*/ 1723203 h 1812642"/>
              <a:gd name="connsiteX5" fmla="*/ 0 w 12188824"/>
              <a:gd name="connsiteY5" fmla="*/ 0 h 181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88824" h="1812642">
                <a:moveTo>
                  <a:pt x="0" y="0"/>
                </a:moveTo>
                <a:lnTo>
                  <a:pt x="12188824" y="0"/>
                </a:lnTo>
                <a:lnTo>
                  <a:pt x="12188824" y="1812642"/>
                </a:lnTo>
                <a:cubicBezTo>
                  <a:pt x="10427038" y="1644563"/>
                  <a:pt x="8126377" y="1513957"/>
                  <a:pt x="6105607" y="1498429"/>
                </a:cubicBezTo>
                <a:cubicBezTo>
                  <a:pt x="4065906" y="1482756"/>
                  <a:pt x="1772815" y="1551588"/>
                  <a:pt x="1" y="1723203"/>
                </a:cubicBezTo>
                <a:cubicBezTo>
                  <a:pt x="1" y="1148802"/>
                  <a:pt x="0" y="574401"/>
                  <a:pt x="0" y="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7" name="Rettangolo 7"/>
          <p:cNvSpPr/>
          <p:nvPr/>
        </p:nvSpPr>
        <p:spPr bwMode="hidden">
          <a:xfrm>
            <a:off x="1" y="6354411"/>
            <a:ext cx="12188824" cy="503589"/>
          </a:xfrm>
          <a:custGeom>
            <a:avLst/>
            <a:gdLst/>
            <a:ahLst/>
            <a:cxnLst/>
            <a:rect l="l" t="t" r="r" b="b"/>
            <a:pathLst>
              <a:path w="12188824" h="503589">
                <a:moveTo>
                  <a:pt x="6105606" y="0"/>
                </a:moveTo>
                <a:cubicBezTo>
                  <a:pt x="8336849" y="0"/>
                  <a:pt x="10420784" y="98049"/>
                  <a:pt x="12188824" y="268270"/>
                </a:cubicBezTo>
                <a:lnTo>
                  <a:pt x="12188824" y="503589"/>
                </a:lnTo>
                <a:lnTo>
                  <a:pt x="0" y="503589"/>
                </a:lnTo>
                <a:lnTo>
                  <a:pt x="0" y="270494"/>
                </a:lnTo>
                <a:cubicBezTo>
                  <a:pt x="1772814" y="98879"/>
                  <a:pt x="3864933" y="0"/>
                  <a:pt x="6105606" y="0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 bwMode="white">
          <a:xfrm>
            <a:off x="1522414" y="274638"/>
            <a:ext cx="9144000" cy="10969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dirty="0"/>
              <a:t>Fare clic per modificare gli stili del testo dello schema</a:t>
            </a:r>
          </a:p>
          <a:p>
            <a:pPr lvl="1" rtl="0"/>
            <a:r>
              <a:rPr lang="it-IT" dirty="0"/>
              <a:t>Secondo livello</a:t>
            </a:r>
          </a:p>
          <a:p>
            <a:pPr lvl="2" rtl="0"/>
            <a:r>
              <a:rPr lang="it-IT" dirty="0"/>
              <a:t>Terzo livello</a:t>
            </a:r>
          </a:p>
          <a:p>
            <a:pPr lvl="3" rtl="0"/>
            <a:r>
              <a:rPr lang="it-IT" dirty="0"/>
              <a:t>Quarto livello</a:t>
            </a:r>
          </a:p>
          <a:p>
            <a:pPr lvl="4" rtl="0"/>
            <a:r>
              <a:rPr lang="it-IT" dirty="0"/>
              <a:t>Quinto livello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525138" y="6518274"/>
            <a:ext cx="5864674" cy="3206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7618412" y="6518274"/>
            <a:ext cx="1676400" cy="3206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951CC203-179B-4B22-8A8D-EAE8C7FA48C3}" type="datetime1">
              <a:rPr lang="it-IT" smtClean="0"/>
              <a:t>28/06/23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523412" y="6518274"/>
            <a:ext cx="1143002" cy="3206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5382E9EE-A870-438B-947A-FF671DFAFC96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4876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3838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51560" indent="-18288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8288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417320" indent="-18288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indent="-18288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83080" indent="-18288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i_Microsoft_Word.docx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29916" y="404664"/>
            <a:ext cx="9144000" cy="606896"/>
          </a:xfrm>
        </p:spPr>
        <p:txBody>
          <a:bodyPr rtlCol="0"/>
          <a:lstStyle/>
          <a:p>
            <a:r>
              <a:rPr lang="en-US" dirty="0"/>
              <a:t>Past Perfect Simple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3772" y="1817440"/>
            <a:ext cx="11593288" cy="4707904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en-US" sz="2300" dirty="0"/>
              <a:t>The Past Perfect simple expresses action in the </a:t>
            </a:r>
            <a:r>
              <a:rPr lang="en-US" sz="2300" b="1" dirty="0"/>
              <a:t>past</a:t>
            </a:r>
            <a:r>
              <a:rPr lang="en-US" sz="2300" dirty="0"/>
              <a:t> </a:t>
            </a:r>
            <a:r>
              <a:rPr lang="en-US" sz="2300" i="1" dirty="0"/>
              <a:t>before</a:t>
            </a:r>
            <a:r>
              <a:rPr lang="en-US" sz="2300" dirty="0"/>
              <a:t> another action in the </a:t>
            </a:r>
            <a:r>
              <a:rPr lang="en-US" sz="2300" b="1" dirty="0"/>
              <a:t>past</a:t>
            </a:r>
            <a:r>
              <a:rPr lang="en-US" sz="2300" dirty="0"/>
              <a:t>. This is the </a:t>
            </a:r>
            <a:r>
              <a:rPr lang="en-US" sz="2300" b="1" dirty="0"/>
              <a:t>past in the past</a:t>
            </a:r>
            <a:r>
              <a:rPr lang="en-US" sz="2300" dirty="0"/>
              <a:t>.</a:t>
            </a:r>
          </a:p>
          <a:p>
            <a:r>
              <a:rPr lang="en-US" sz="2300" i="1" dirty="0"/>
              <a:t>The train left at 9am. We arrived at 9:15am. When we arrived, the train </a:t>
            </a:r>
            <a:r>
              <a:rPr lang="en-US" sz="2300" b="1" i="1" dirty="0"/>
              <a:t>had left</a:t>
            </a:r>
            <a:r>
              <a:rPr lang="en-US" sz="2300" i="1" dirty="0"/>
              <a:t>.</a:t>
            </a:r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endParaRPr lang="en-US" sz="1200" dirty="0"/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en-US" sz="2300" dirty="0"/>
              <a:t>The past perfect refers to time up to a point in the past (time </a:t>
            </a:r>
            <a:r>
              <a:rPr lang="en-US" sz="2300" i="1" dirty="0"/>
              <a:t>up to then</a:t>
            </a:r>
            <a:r>
              <a:rPr lang="en-US" sz="2300" dirty="0"/>
              <a:t>), just as the present perfect refers to something that happened in the time up to the moment of speaking (time </a:t>
            </a:r>
            <a:r>
              <a:rPr lang="en-US" sz="2300" i="1" dirty="0"/>
              <a:t>up to now).</a:t>
            </a:r>
          </a:p>
          <a:p>
            <a:pPr marL="0" lvl="1" indent="0">
              <a:lnSpc>
                <a:spcPct val="140000"/>
              </a:lnSpc>
              <a:spcBef>
                <a:spcPts val="0"/>
              </a:spcBef>
              <a:buNone/>
            </a:pPr>
            <a:endParaRPr lang="en-US" sz="1300" dirty="0">
              <a:solidFill>
                <a:srgbClr val="FF0000"/>
              </a:solidFill>
            </a:endParaRPr>
          </a:p>
          <a:p>
            <a:pPr marL="0" lvl="1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en-US" sz="2300" dirty="0"/>
              <a:t>You can sometimes think of the </a:t>
            </a:r>
            <a:r>
              <a:rPr lang="en-US" sz="2300" b="1" dirty="0"/>
              <a:t>past perfect </a:t>
            </a:r>
            <a:r>
              <a:rPr lang="en-US" sz="2300" dirty="0"/>
              <a:t>like the </a:t>
            </a:r>
            <a:r>
              <a:rPr lang="en-US" sz="2300" i="1" dirty="0"/>
              <a:t>present perfect</a:t>
            </a:r>
            <a:r>
              <a:rPr lang="en-US" sz="2300" dirty="0"/>
              <a:t>, but instead of the time being </a:t>
            </a:r>
            <a:r>
              <a:rPr lang="en-US" sz="2300" b="1" dirty="0"/>
              <a:t>now</a:t>
            </a:r>
            <a:r>
              <a:rPr lang="en-US" sz="2300" dirty="0"/>
              <a:t> the time is </a:t>
            </a:r>
            <a:r>
              <a:rPr lang="en-US" sz="2300" b="1" u="sng" dirty="0"/>
              <a:t>before</a:t>
            </a:r>
            <a:r>
              <a:rPr lang="en-US" sz="2300" dirty="0"/>
              <a:t>.</a:t>
            </a:r>
            <a:endParaRPr lang="en-US" sz="2300" dirty="0">
              <a:solidFill>
                <a:srgbClr val="FF0000"/>
              </a:solidFill>
            </a:endParaRP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300" b="1" dirty="0">
                <a:solidFill>
                  <a:srgbClr val="FF0000"/>
                </a:solidFill>
              </a:rPr>
              <a:t>								</a:t>
            </a:r>
          </a:p>
          <a:p>
            <a:pPr>
              <a:spcBef>
                <a:spcPts val="0"/>
              </a:spcBef>
            </a:pPr>
            <a:r>
              <a:rPr lang="en-US" sz="2300" i="1" dirty="0"/>
              <a:t>I wasn't hungry. I </a:t>
            </a:r>
            <a:r>
              <a:rPr lang="en-US" sz="2300" b="1" i="1" dirty="0"/>
              <a:t>had</a:t>
            </a:r>
            <a:r>
              <a:rPr lang="en-US" sz="2300" i="1" dirty="0"/>
              <a:t> just </a:t>
            </a:r>
            <a:r>
              <a:rPr lang="en-US" sz="2300" b="1" i="1" dirty="0"/>
              <a:t>eaten</a:t>
            </a:r>
            <a:r>
              <a:rPr lang="en-US" sz="2300" i="1" dirty="0"/>
              <a:t>.</a:t>
            </a:r>
            <a:r>
              <a:rPr lang="en-US" sz="2300" b="1" dirty="0">
                <a:solidFill>
                  <a:srgbClr val="FF0000"/>
                </a:solidFill>
              </a:rPr>
              <a:t> 							</a:t>
            </a:r>
            <a:r>
              <a:rPr lang="en-US" sz="2300" dirty="0"/>
              <a:t>now</a:t>
            </a:r>
            <a:endParaRPr lang="en-US" sz="2300" i="1" dirty="0"/>
          </a:p>
          <a:p>
            <a:r>
              <a:rPr lang="en-US" sz="2300" i="1" dirty="0"/>
              <a:t>They were hungry. They </a:t>
            </a:r>
            <a:r>
              <a:rPr lang="en-US" sz="2300" b="1" i="1" dirty="0"/>
              <a:t>had</a:t>
            </a:r>
            <a:r>
              <a:rPr lang="en-US" sz="2300" i="1" dirty="0"/>
              <a:t> not </a:t>
            </a:r>
            <a:r>
              <a:rPr lang="en-US" sz="2300" b="1" i="1" dirty="0"/>
              <a:t>eaten</a:t>
            </a:r>
            <a:r>
              <a:rPr lang="en-US" sz="2300" i="1" dirty="0"/>
              <a:t> for five hours.</a:t>
            </a:r>
          </a:p>
          <a:p>
            <a:r>
              <a:rPr lang="en-US" sz="2300" i="1" dirty="0"/>
              <a:t>I didn't know who he was. I </a:t>
            </a:r>
            <a:r>
              <a:rPr lang="en-US" sz="2300" b="1" i="1" dirty="0"/>
              <a:t>had</a:t>
            </a:r>
            <a:r>
              <a:rPr lang="en-US" sz="2300" i="1" dirty="0"/>
              <a:t> never </a:t>
            </a:r>
            <a:r>
              <a:rPr lang="en-US" sz="2300" b="1" i="1" dirty="0"/>
              <a:t>seen</a:t>
            </a:r>
            <a:r>
              <a:rPr lang="en-US" sz="2300" i="1" dirty="0"/>
              <a:t> him before.</a:t>
            </a:r>
            <a:r>
              <a:rPr lang="en-US" sz="2300" b="1" dirty="0">
                <a:solidFill>
                  <a:srgbClr val="FF0000"/>
                </a:solidFill>
              </a:rPr>
              <a:t> 			X</a:t>
            </a:r>
            <a:r>
              <a:rPr lang="en-US" sz="2300" dirty="0"/>
              <a:t>            </a:t>
            </a:r>
            <a:r>
              <a:rPr lang="en-US" sz="2300" b="1" dirty="0">
                <a:solidFill>
                  <a:srgbClr val="FF0000"/>
                </a:solidFill>
              </a:rPr>
              <a:t>X</a:t>
            </a:r>
            <a:endParaRPr lang="en-US" sz="2300" i="1" dirty="0"/>
          </a:p>
          <a:p>
            <a:r>
              <a:rPr lang="en-US" sz="2300" i="1" dirty="0"/>
              <a:t>"Mary wasn't at home when I arrived." / "Really? Where </a:t>
            </a:r>
            <a:r>
              <a:rPr lang="en-US" sz="2300" b="1" i="1" dirty="0"/>
              <a:t>had</a:t>
            </a:r>
            <a:r>
              <a:rPr lang="en-US" sz="2300" i="1" dirty="0"/>
              <a:t> she </a:t>
            </a:r>
            <a:r>
              <a:rPr lang="en-US" sz="2300" b="1" i="1" dirty="0"/>
              <a:t>gone</a:t>
            </a:r>
            <a:r>
              <a:rPr lang="en-US" sz="2300" i="1" dirty="0"/>
              <a:t>?"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lvl="1" indent="0">
              <a:spcBef>
                <a:spcPts val="0"/>
              </a:spcBef>
              <a:buNone/>
            </a:pPr>
            <a:endParaRPr lang="en-US" i="1" dirty="0"/>
          </a:p>
          <a:p>
            <a:pPr marL="0" indent="0">
              <a:spcBef>
                <a:spcPts val="0"/>
              </a:spcBef>
              <a:buNone/>
            </a:pPr>
            <a:endParaRPr lang="en-US" i="1" dirty="0"/>
          </a:p>
        </p:txBody>
      </p:sp>
      <p:cxnSp>
        <p:nvCxnSpPr>
          <p:cNvPr id="6" name="Connettore 2 5"/>
          <p:cNvCxnSpPr/>
          <p:nvPr/>
        </p:nvCxnSpPr>
        <p:spPr>
          <a:xfrm flipV="1">
            <a:off x="8182644" y="5733256"/>
            <a:ext cx="3765663" cy="8315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 flipV="1">
            <a:off x="10702924" y="5229200"/>
            <a:ext cx="1" cy="864526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3096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29916" y="404664"/>
            <a:ext cx="9144000" cy="606896"/>
          </a:xfrm>
        </p:spPr>
        <p:txBody>
          <a:bodyPr rtlCol="0"/>
          <a:lstStyle/>
          <a:p>
            <a:r>
              <a:rPr lang="en-US" dirty="0"/>
              <a:t>Exercises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1764" y="1844824"/>
            <a:ext cx="11593288" cy="475252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b="1" dirty="0"/>
              <a:t>Make the past perfect progressive positive: 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en-US" dirty="0"/>
              <a:t>I _______________________________ (work) all day, so I didn’t want to go out. 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en-US" dirty="0"/>
              <a:t>She _______________________________ (sleep) for ten hours when I woke her. 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en-US" dirty="0"/>
              <a:t>They _______________________________ (live) in Beijing for three years when he lost his job.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en-US" dirty="0"/>
              <a:t>When we met, you _______________________________ (work) at that company for six months.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en-US" dirty="0"/>
              <a:t>We _______________________________ (eat) all day, so we felt a bit ill. 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en-US" dirty="0"/>
              <a:t>He was red in the face because he _______________________________ (run). 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en-US" dirty="0"/>
              <a:t>It _______________________________ (rain), and the road was covered in water. 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en-US" dirty="0"/>
              <a:t>I was really tired because I _______________________________ (study). 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en-US" dirty="0"/>
              <a:t>We _______________________________ (go) out for three years when we got married. 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en-US" dirty="0"/>
              <a:t>It _______________________________ (snow) for three days.</a:t>
            </a:r>
            <a:endParaRPr lang="en-US" u="sng" spc="300" dirty="0"/>
          </a:p>
        </p:txBody>
      </p:sp>
    </p:spTree>
    <p:extLst>
      <p:ext uri="{BB962C8B-B14F-4D97-AF65-F5344CB8AC3E}">
        <p14:creationId xmlns:p14="http://schemas.microsoft.com/office/powerpoint/2010/main" val="1922884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29916" y="404664"/>
            <a:ext cx="9144000" cy="606896"/>
          </a:xfrm>
        </p:spPr>
        <p:txBody>
          <a:bodyPr rtlCol="0"/>
          <a:lstStyle/>
          <a:p>
            <a:r>
              <a:rPr lang="en-US" dirty="0"/>
              <a:t>Exercises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1764" y="1628800"/>
            <a:ext cx="11809312" cy="482453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500" b="1" dirty="0"/>
              <a:t>Make the past perfect progressive or the simple past: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500" dirty="0"/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n-US" sz="1500" dirty="0"/>
              <a:t>I ________________________ (wait) for hours, so I was really glad when the bus finally ________________________ (arrive). 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n-US" sz="1500" dirty="0"/>
              <a:t>Why ________________________ (be) the baby’s face so dirty? He ________________________ (eat) chocolate. 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n-US" sz="1500" dirty="0"/>
              <a:t>I ________________________ (see) John yesterday, but he ________________________ (run) so he was too tired to chat. 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n-US" sz="1500" dirty="0"/>
              <a:t>It ________________________ (rain) and the pavement ________________________ (be) covered with puddles. 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n-US" sz="1500" dirty="0"/>
              <a:t>When I ________________________ (arrive), it was clear that she ________________________ (work). There were papers all over the floor and books everywhere. 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n-US" sz="1500" dirty="0"/>
              <a:t>They ________________________ (study) all day so, when we ________________________ (meet), they were exhausted. 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n-US" sz="1500" dirty="0"/>
              <a:t>The boss ________________________ (talk) to clients on Skype for hours, so she ________________________ (want) a break. 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n-US" sz="1500" dirty="0"/>
              <a:t>I ________________________ (drink) coffee all morning. By lunchtime, I ________________________ (feel) really strange. 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n-US" sz="1500" dirty="0"/>
              <a:t>Lucy ________________________ (hope) for a new car, so she was delighted when she ________________________ (get) one. 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n-US" sz="1500" dirty="0"/>
              <a:t>I ________________________ (dream) about a holiday in Greece! I couldn’t believe it when my husband ________________________ (book) one as a surprise!</a:t>
            </a:r>
            <a:endParaRPr lang="en-US" sz="1500" u="sng" spc="300" dirty="0"/>
          </a:p>
        </p:txBody>
      </p:sp>
    </p:spTree>
    <p:extLst>
      <p:ext uri="{BB962C8B-B14F-4D97-AF65-F5344CB8AC3E}">
        <p14:creationId xmlns:p14="http://schemas.microsoft.com/office/powerpoint/2010/main" val="2297034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7828" y="548680"/>
            <a:ext cx="10441160" cy="648072"/>
          </a:xfrm>
        </p:spPr>
        <p:txBody>
          <a:bodyPr rtlCol="0">
            <a:normAutofit fontScale="90000"/>
          </a:bodyPr>
          <a:lstStyle/>
          <a:p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</a:t>
            </a:r>
            <a:r>
              <a:rPr lang="it-IT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help </a:t>
            </a:r>
            <a:r>
              <a:rPr lang="it-IT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diagnose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respiratory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diseases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1804" y="1844824"/>
            <a:ext cx="11305256" cy="446449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Monash University </a:t>
            </a:r>
            <a:r>
              <a:rPr lang="it-IT" sz="20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researchers</a:t>
            </a:r>
            <a:r>
              <a:rPr lang="it-IT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Australia </a:t>
            </a:r>
            <a:r>
              <a:rPr lang="it-IT" sz="20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it-IT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developed</a:t>
            </a:r>
            <a:r>
              <a:rPr lang="it-IT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radical non-invasive </a:t>
            </a:r>
            <a:r>
              <a:rPr lang="it-IT" sz="20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</a:t>
            </a:r>
            <a:r>
              <a:rPr lang="it-IT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it-IT" sz="20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can be </a:t>
            </a:r>
            <a:r>
              <a:rPr lang="it-IT" sz="20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used</a:t>
            </a:r>
            <a:r>
              <a:rPr lang="it-IT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20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diagnose</a:t>
            </a:r>
            <a:r>
              <a:rPr lang="it-IT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it-IT" sz="20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respiratory</a:t>
            </a:r>
            <a:r>
              <a:rPr lang="it-IT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lung</a:t>
            </a:r>
            <a:r>
              <a:rPr lang="it-IT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diseases</a:t>
            </a:r>
            <a:r>
              <a:rPr lang="it-IT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20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such</a:t>
            </a:r>
            <a:r>
              <a:rPr lang="it-IT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it-IT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it-IT" sz="20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cystic</a:t>
            </a:r>
            <a:r>
              <a:rPr lang="it-IT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fibrosis</a:t>
            </a:r>
            <a:r>
              <a:rPr lang="it-IT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and </a:t>
            </a:r>
            <a:r>
              <a:rPr lang="it-IT" sz="20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lung</a:t>
            </a:r>
            <a:r>
              <a:rPr lang="it-IT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cancer</a:t>
            </a:r>
            <a:r>
              <a:rPr lang="it-IT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</a:t>
            </a:r>
            <a:r>
              <a:rPr lang="it-IT" sz="20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potentially</a:t>
            </a:r>
            <a:r>
              <a:rPr lang="it-IT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fast-track treatments for </a:t>
            </a:r>
            <a:r>
              <a:rPr lang="it-IT" sz="20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patients</a:t>
            </a:r>
            <a:r>
              <a:rPr lang="it-IT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it-IT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Researchers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the first time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taken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usually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confined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high-tech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synchrotron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facilities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into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common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laboratory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setting, and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applied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new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four-dimensional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X-ray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velocity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(XV Technology) imaging to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high-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sensitive real-time images of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airflow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lungs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live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organisms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it-IT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study, led by Dr.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Rhiannon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Murrie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from the Department of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Mechanical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Aerospace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Engineering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Monash University, shows the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likely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impact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respiratory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disease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detection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monitoring and treatment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non-invasive and non-terminal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means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it-IT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also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potential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whether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treatments for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respiratory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illnesses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working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much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earlier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The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since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been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commercialised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Australian-based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-tech company 4Dx Limited, led by CEO and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former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Monash University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researcher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Professor Andreas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Fouras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The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been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upscaled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human clinical trials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taking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place in the USA, with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Phase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already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completed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successfully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it-IT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7000"/>
              </a:lnSpc>
              <a:spcBef>
                <a:spcPts val="0"/>
              </a:spcBef>
              <a:buNone/>
            </a:pP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The study </a:t>
            </a:r>
            <a:r>
              <a:rPr lang="it-IT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published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in the </a:t>
            </a:r>
            <a:r>
              <a:rPr lang="it-IT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internationally-renowned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Nature </a:t>
            </a:r>
            <a:r>
              <a:rPr lang="it-IT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Research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 Scientific Reports in </a:t>
            </a:r>
            <a:r>
              <a:rPr lang="it-IT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January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2020. "The </a:t>
            </a:r>
            <a:r>
              <a:rPr lang="it-IT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early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diagnosis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ongoing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monitoring of </a:t>
            </a:r>
            <a:r>
              <a:rPr lang="it-IT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genetic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and </a:t>
            </a:r>
            <a:r>
              <a:rPr lang="it-IT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chronic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lung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diseases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such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cystic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fibrosis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asthma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lung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cancer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currently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hampered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by the </a:t>
            </a:r>
            <a:r>
              <a:rPr lang="it-IT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inability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capture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spatial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distribution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lung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function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in a </a:t>
            </a:r>
            <a:r>
              <a:rPr lang="it-IT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breathing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lung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," Dr. </a:t>
            </a:r>
            <a:r>
              <a:rPr lang="it-IT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Murrie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said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4089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29916" y="404664"/>
            <a:ext cx="9144000" cy="606896"/>
          </a:xfrm>
        </p:spPr>
        <p:txBody>
          <a:bodyPr rtlCol="0"/>
          <a:lstStyle/>
          <a:p>
            <a:r>
              <a:rPr lang="en-US" dirty="0"/>
              <a:t>Reading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7788" y="1844824"/>
            <a:ext cx="11305256" cy="4824536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Since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pulmonary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function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tests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 are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measured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mouth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these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tests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unable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localise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where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in the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lung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any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change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function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originates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Additionally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, CT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scans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providing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quality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3D images,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cannot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image the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lung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breathing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means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airflow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through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airways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into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lung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tissue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cannot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be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measured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».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it-IT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Research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by Dr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Murrie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and the multi-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disciplinary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collaboration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physicists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engineers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biologists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clinicians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changing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approach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to the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diagnosis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and treatment of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lung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diseases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, by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determining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functional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lung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movement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airflow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in live mice,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acquired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through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X-ray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technology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30 frames per second.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it-IT" sz="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comparison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of a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cystic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fibrosis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mouse model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against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healthy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control mouse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allowed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researchers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observe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dramatic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reduction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lung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aeration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in the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left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lung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diseased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mouse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largely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due to an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obstructed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airway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path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Researchers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were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able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pinpoint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exact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locations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where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lung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deficiencies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were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present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and the location of the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obstruction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causing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the restricted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airflow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it-IT" sz="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successful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trial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opens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up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avenues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respiratory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diseases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to be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diagnosed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treated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managed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earlier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than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current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technology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allows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lower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radiation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dose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than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current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CT scanning. "The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ability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perform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technique in the lab makes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longitudinal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studies on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disease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progression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and treatment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development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feasible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readily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accessible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facilities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across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the world," Dr.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Murrie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said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it-IT" sz="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"This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finding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an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exciting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step in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advancing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understanding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lung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diseases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and treatments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affect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millions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of people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globally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, and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particularly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those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with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cystic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fibrosis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affects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more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than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70,000 people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worldwide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."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Professor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Fouras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said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: «I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am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pleased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see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technology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originally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developed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Monash University, and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now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being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commercialised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maximise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clinical impact,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also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enabling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cutting-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edge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medical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research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 like </a:t>
            </a:r>
            <a:r>
              <a:rPr lang="it-IT" sz="17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it-IT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2895401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6158F485-0236-5F46-05E2-7E6F2D3531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322104" y="3658"/>
            <a:ext cx="5544616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610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540B0F0E-2D2A-6459-D669-1231348D89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6312" y="0"/>
            <a:ext cx="51562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135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29916" y="404664"/>
            <a:ext cx="9144000" cy="606896"/>
          </a:xfrm>
        </p:spPr>
        <p:txBody>
          <a:bodyPr rtlCol="0"/>
          <a:lstStyle/>
          <a:p>
            <a:r>
              <a:rPr lang="en-US" dirty="0"/>
              <a:t>Past Perfect Simple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7747" y="1916832"/>
            <a:ext cx="11881321" cy="4620344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The past perfect is often used in </a:t>
            </a:r>
            <a:r>
              <a:rPr lang="en-US" sz="1800" i="1" dirty="0"/>
              <a:t>reported speech</a:t>
            </a:r>
            <a:r>
              <a:rPr lang="en-US" sz="1800" dirty="0"/>
              <a:t> after verbs like: </a:t>
            </a:r>
            <a:r>
              <a:rPr lang="en-US" sz="1800" i="1" dirty="0"/>
              <a:t>said, told, asked, thought, wondered</a:t>
            </a:r>
            <a:r>
              <a:rPr lang="en-US" sz="1800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en-US" sz="1000" dirty="0"/>
          </a:p>
          <a:p>
            <a:pPr>
              <a:spcBef>
                <a:spcPts val="1200"/>
              </a:spcBef>
            </a:pPr>
            <a:r>
              <a:rPr lang="en-US" sz="1800" i="1" dirty="0"/>
              <a:t>He told us that the train </a:t>
            </a:r>
            <a:r>
              <a:rPr lang="en-US" sz="1800" b="1" i="1" dirty="0"/>
              <a:t>had left</a:t>
            </a:r>
            <a:r>
              <a:rPr lang="en-US" sz="1800" i="1" dirty="0"/>
              <a:t>.</a:t>
            </a:r>
          </a:p>
          <a:p>
            <a:pPr>
              <a:spcBef>
                <a:spcPts val="1200"/>
              </a:spcBef>
            </a:pPr>
            <a:r>
              <a:rPr lang="en-US" sz="1800" i="1" dirty="0"/>
              <a:t>I thought I </a:t>
            </a:r>
            <a:r>
              <a:rPr lang="en-US" sz="1800" b="1" i="1" dirty="0"/>
              <a:t>had met</a:t>
            </a:r>
            <a:r>
              <a:rPr lang="en-US" sz="1800" i="1" dirty="0"/>
              <a:t> her before, but I was wrong.</a:t>
            </a:r>
          </a:p>
          <a:p>
            <a:pPr>
              <a:spcBef>
                <a:spcPts val="1200"/>
              </a:spcBef>
            </a:pPr>
            <a:r>
              <a:rPr lang="en-US" sz="1800" i="1" dirty="0"/>
              <a:t>He explained that he </a:t>
            </a:r>
            <a:r>
              <a:rPr lang="en-US" sz="1800" b="1" i="1" dirty="0"/>
              <a:t>had closed</a:t>
            </a:r>
            <a:r>
              <a:rPr lang="en-US" sz="1800" i="1" dirty="0"/>
              <a:t> the window because of the rain.</a:t>
            </a:r>
          </a:p>
          <a:p>
            <a:pPr>
              <a:spcBef>
                <a:spcPts val="1200"/>
              </a:spcBef>
            </a:pPr>
            <a:r>
              <a:rPr lang="en-US" sz="1800" i="1" dirty="0"/>
              <a:t>I wondered if I </a:t>
            </a:r>
            <a:r>
              <a:rPr lang="en-US" sz="1800" b="1" i="1" dirty="0"/>
              <a:t>had been</a:t>
            </a:r>
            <a:r>
              <a:rPr lang="en-US" sz="1800" i="1" dirty="0"/>
              <a:t> there before.</a:t>
            </a:r>
          </a:p>
          <a:p>
            <a:pPr>
              <a:spcBef>
                <a:spcPts val="1200"/>
              </a:spcBef>
            </a:pPr>
            <a:r>
              <a:rPr lang="en-US" sz="1800" i="1" dirty="0"/>
              <a:t>I asked them why they </a:t>
            </a:r>
            <a:r>
              <a:rPr lang="en-US" sz="1800" b="1" i="1" dirty="0"/>
              <a:t>had</a:t>
            </a:r>
            <a:r>
              <a:rPr lang="en-US" sz="1800" i="1" dirty="0"/>
              <a:t> not </a:t>
            </a:r>
            <a:r>
              <a:rPr lang="en-US" sz="1800" b="1" i="1" dirty="0"/>
              <a:t>finished</a:t>
            </a:r>
            <a:r>
              <a:rPr lang="en-US" sz="1800" i="1" dirty="0"/>
              <a:t>.</a:t>
            </a:r>
          </a:p>
          <a:p>
            <a:pPr marL="0" indent="0">
              <a:buNone/>
            </a:pPr>
            <a:r>
              <a:rPr lang="en-US" sz="1800" dirty="0"/>
              <a:t>The past perfect is often found in more formal writing, such as fiction. The simple past can be used to say that a certain event happened, but then the fiction writer uses the past perfect to explain what had happened before that event:</a:t>
            </a:r>
          </a:p>
          <a:p>
            <a:pPr marL="0" indent="0">
              <a:spcBef>
                <a:spcPts val="0"/>
              </a:spcBef>
              <a:buNone/>
            </a:pPr>
            <a:endParaRPr lang="en-US" sz="1000" dirty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1800" i="1" dirty="0"/>
              <a:t>Billy felt great that evening. Earlier in the day, Annie had caught one fish, and he had caught three. They had had a delicious picnic near the lake and they had gone swimming again. It had been a nearly perfect vacation day.</a:t>
            </a:r>
          </a:p>
        </p:txBody>
      </p:sp>
    </p:spTree>
    <p:extLst>
      <p:ext uri="{BB962C8B-B14F-4D97-AF65-F5344CB8AC3E}">
        <p14:creationId xmlns:p14="http://schemas.microsoft.com/office/powerpoint/2010/main" val="3912502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29916" y="404664"/>
            <a:ext cx="9144000" cy="606896"/>
          </a:xfrm>
        </p:spPr>
        <p:txBody>
          <a:bodyPr rtlCol="0"/>
          <a:lstStyle/>
          <a:p>
            <a:r>
              <a:rPr lang="en-US" dirty="0"/>
              <a:t>Past Perfect Simple</a:t>
            </a:r>
            <a:endParaRPr lang="it-IT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77788" y="1947609"/>
            <a:ext cx="1000874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We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it-IT" altLang="it-IT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often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use the </a:t>
            </a:r>
            <a:r>
              <a:rPr kumimoji="0" lang="it-IT" altLang="it-IT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past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it-IT" altLang="it-IT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perfect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to </a:t>
            </a:r>
            <a:r>
              <a:rPr kumimoji="0" lang="it-IT" altLang="it-IT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refer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to </a:t>
            </a:r>
            <a:r>
              <a:rPr kumimoji="0" lang="it-IT" altLang="it-IT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situations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it-IT" altLang="it-IT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which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it-IT" altLang="it-IT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have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it-IT" altLang="it-IT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changed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. In </a:t>
            </a:r>
            <a:r>
              <a:rPr kumimoji="0" lang="it-IT" altLang="it-IT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speaking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, </a:t>
            </a:r>
            <a:r>
              <a:rPr kumimoji="0" lang="it-IT" altLang="it-IT" b="0" i="1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had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 </a:t>
            </a:r>
            <a:r>
              <a:rPr kumimoji="0" lang="it-IT" altLang="it-IT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is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it-IT" altLang="it-IT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often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it-IT" altLang="it-IT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stressed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:</a:t>
            </a:r>
            <a:endParaRPr kumimoji="0" lang="it-IT" altLang="it-IT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</a:pPr>
            <a:r>
              <a:rPr kumimoji="0" lang="it-IT" altLang="it-IT" b="0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Are </a:t>
            </a:r>
            <a:r>
              <a:rPr kumimoji="0" lang="it-IT" altLang="it-IT" b="0" i="1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you</a:t>
            </a:r>
            <a:r>
              <a:rPr kumimoji="0" lang="it-IT" altLang="it-IT" b="0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it-IT" altLang="it-IT" b="0" i="1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going</a:t>
            </a:r>
            <a:r>
              <a:rPr kumimoji="0" lang="it-IT" altLang="it-IT" b="0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it-IT" altLang="it-IT" b="0" i="1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anywhere</a:t>
            </a:r>
            <a:r>
              <a:rPr kumimoji="0" lang="it-IT" altLang="it-IT" b="0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it-IT" altLang="it-IT" b="0" i="1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today</a:t>
            </a:r>
            <a:r>
              <a:rPr kumimoji="0" lang="it-IT" altLang="it-IT" b="0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?</a:t>
            </a:r>
            <a:endParaRPr kumimoji="0" lang="it-IT" altLang="it-IT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b="0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I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 </a:t>
            </a:r>
            <a:r>
              <a:rPr kumimoji="0" lang="it-IT" altLang="it-IT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had</a:t>
            </a:r>
            <a:r>
              <a:rPr kumimoji="0" lang="it-IT" altLang="it-IT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it-IT" altLang="it-IT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planned</a:t>
            </a:r>
            <a:r>
              <a:rPr kumimoji="0" lang="it-IT" altLang="it-IT" b="1" i="0" u="none" strike="noStrike" cap="none" normalizeH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it-IT" altLang="it-IT" b="0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to go to the beach </a:t>
            </a:r>
            <a:r>
              <a:rPr kumimoji="0" lang="it-IT" altLang="it-IT" b="0" i="1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but</a:t>
            </a:r>
            <a:r>
              <a:rPr kumimoji="0" lang="it-IT" altLang="it-IT" b="0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look </a:t>
            </a:r>
            <a:r>
              <a:rPr kumimoji="0" lang="it-IT" altLang="it-IT" b="0" i="1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at</a:t>
            </a:r>
            <a:r>
              <a:rPr kumimoji="0" lang="it-IT" altLang="it-IT" b="0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the </a:t>
            </a:r>
            <a:r>
              <a:rPr kumimoji="0" lang="it-IT" altLang="it-IT" b="0" i="1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rain</a:t>
            </a:r>
            <a:r>
              <a:rPr kumimoji="0" lang="it-IT" altLang="it-IT" b="0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!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 (</a:t>
            </a:r>
            <a:r>
              <a:rPr kumimoji="0" lang="it-IT" altLang="it-IT" b="1" i="1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had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 </a:t>
            </a:r>
            <a:r>
              <a:rPr kumimoji="0" lang="it-IT" altLang="it-IT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is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it-IT" altLang="it-IT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stressed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; the </a:t>
            </a:r>
            <a:r>
              <a:rPr kumimoji="0" lang="it-IT" altLang="it-IT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meaning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it-IT" altLang="it-IT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is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‘I </a:t>
            </a:r>
            <a:r>
              <a:rPr kumimoji="0" lang="it-IT" altLang="it-IT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have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it-IT" altLang="it-IT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now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it-IT" altLang="it-IT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changed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it-IT" altLang="it-IT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my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it-IT" altLang="it-IT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mind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’).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</a:pPr>
            <a:r>
              <a:rPr kumimoji="0" lang="it-IT" altLang="it-IT" b="0" i="1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I’m</a:t>
            </a:r>
            <a:r>
              <a:rPr kumimoji="0" lang="it-IT" altLang="it-IT" b="0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it-IT" altLang="it-IT" b="0" i="1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very</a:t>
            </a:r>
            <a:r>
              <a:rPr kumimoji="0" lang="it-IT" altLang="it-IT" b="0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happy </a:t>
            </a:r>
            <a:r>
              <a:rPr kumimoji="0" lang="it-IT" altLang="it-IT" b="0" i="1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working</a:t>
            </a:r>
            <a:r>
              <a:rPr kumimoji="0" lang="it-IT" altLang="it-IT" b="0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it-IT" altLang="it-IT" b="0" i="1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as</a:t>
            </a:r>
            <a:r>
              <a:rPr kumimoji="0" lang="it-IT" altLang="it-IT" b="0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an </a:t>
            </a:r>
            <a:r>
              <a:rPr kumimoji="0" lang="it-IT" altLang="it-IT" b="0" i="1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engineer</a:t>
            </a:r>
            <a:r>
              <a:rPr kumimoji="0" lang="it-IT" altLang="it-IT" b="0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it-IT" altLang="it-IT" b="0" i="1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but</a:t>
            </a:r>
            <a:r>
              <a:rPr kumimoji="0" lang="it-IT" altLang="it-IT" b="0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I </a:t>
            </a:r>
            <a:r>
              <a:rPr kumimoji="0" lang="it-IT" altLang="it-IT" b="1" i="1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had</a:t>
            </a:r>
            <a:r>
              <a:rPr kumimoji="0" lang="it-IT" altLang="it-IT" b="1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it-IT" altLang="it-IT" b="1" i="1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wanted</a:t>
            </a:r>
            <a:r>
              <a:rPr lang="it-IT" altLang="it-IT" b="1" dirty="0">
                <a:latin typeface="Arial" panose="020B0604020202020204" pitchFamily="34" charset="0"/>
              </a:rPr>
              <a:t> </a:t>
            </a:r>
            <a:r>
              <a:rPr kumimoji="0" lang="it-IT" altLang="it-IT" b="0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to be an </a:t>
            </a:r>
            <a:r>
              <a:rPr kumimoji="0" lang="it-IT" altLang="it-IT" b="0" i="1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actor</a:t>
            </a:r>
            <a:r>
              <a:rPr kumimoji="0" lang="it-IT" altLang="it-IT" b="0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it-IT" altLang="it-IT" b="0" i="1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when</a:t>
            </a:r>
            <a:r>
              <a:rPr kumimoji="0" lang="it-IT" altLang="it-IT" b="0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I </a:t>
            </a:r>
            <a:r>
              <a:rPr kumimoji="0" lang="it-IT" altLang="it-IT" b="0" i="1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was</a:t>
            </a:r>
            <a:r>
              <a:rPr kumimoji="0" lang="it-IT" altLang="it-IT" b="0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it-IT" altLang="it-IT" b="0" i="1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younger</a:t>
            </a:r>
            <a:r>
              <a:rPr kumimoji="0" lang="it-IT" altLang="it-IT" b="0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.</a:t>
            </a:r>
            <a:endParaRPr kumimoji="0" lang="it-IT" altLang="it-IT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949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ggetto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1143646"/>
              </p:ext>
            </p:extLst>
          </p:nvPr>
        </p:nvGraphicFramePr>
        <p:xfrm>
          <a:off x="1416050" y="2706688"/>
          <a:ext cx="10363200" cy="404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o" r:id="rId3" imgW="6122670" imgH="2387515" progId="Word.Document.12">
                  <p:embed/>
                </p:oleObj>
              </mc:Choice>
              <mc:Fallback>
                <p:oleObj name="Documento" r:id="rId3" imgW="6122670" imgH="238751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16050" y="2706688"/>
                        <a:ext cx="10363200" cy="4043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itolo 1"/>
          <p:cNvSpPr>
            <a:spLocks noGrp="1"/>
          </p:cNvSpPr>
          <p:nvPr>
            <p:ph type="title"/>
          </p:nvPr>
        </p:nvSpPr>
        <p:spPr>
          <a:xfrm>
            <a:off x="1629916" y="332656"/>
            <a:ext cx="9144000" cy="678904"/>
          </a:xfrm>
        </p:spPr>
        <p:txBody>
          <a:bodyPr rtlCol="0"/>
          <a:lstStyle/>
          <a:p>
            <a:r>
              <a:rPr lang="en-US" dirty="0"/>
              <a:t>Past Perfect Progressive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1485900" y="1988840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Past Perfect Progressive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03342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29916" y="404664"/>
            <a:ext cx="9144000" cy="606896"/>
          </a:xfrm>
        </p:spPr>
        <p:txBody>
          <a:bodyPr rtlCol="0"/>
          <a:lstStyle/>
          <a:p>
            <a:r>
              <a:rPr lang="en-US" dirty="0"/>
              <a:t>Past Perfect Progressive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9756" y="2060848"/>
            <a:ext cx="11881320" cy="4692352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The past perfect progressive emphasizes the </a:t>
            </a:r>
            <a:r>
              <a:rPr lang="en-US" u="sng" dirty="0"/>
              <a:t>duration</a:t>
            </a:r>
            <a:r>
              <a:rPr lang="en-US" dirty="0"/>
              <a:t> of an activity that was in progress before another activity or time in the past.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This tense may also express an activity in progress close in time to another activity or time in the past.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It also occurs in reported speech.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This tense is used less frequently compared to other verb tenses.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The Past Perfect progressive is like the past perfect tense, but it expresses longer actions in the </a:t>
            </a:r>
            <a:r>
              <a:rPr lang="en-US" b="1" dirty="0"/>
              <a:t>past</a:t>
            </a:r>
            <a:r>
              <a:rPr lang="en-US" dirty="0"/>
              <a:t> before another action in the </a:t>
            </a:r>
            <a:r>
              <a:rPr lang="en-US" b="1" dirty="0"/>
              <a:t>past</a:t>
            </a:r>
            <a:r>
              <a:rPr lang="en-US" dirty="0"/>
              <a:t>:</a:t>
            </a:r>
          </a:p>
          <a:p>
            <a:r>
              <a:rPr lang="en-US" i="1" dirty="0"/>
              <a:t>John started waiting at 9am. I arrived at 11am. When I arrived, John </a:t>
            </a:r>
            <a:r>
              <a:rPr lang="en-US" b="1" i="1" dirty="0"/>
              <a:t>had been waiting</a:t>
            </a:r>
            <a:r>
              <a:rPr lang="en-US" i="1" dirty="0"/>
              <a:t> for two hours.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						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								</a:t>
            </a:r>
          </a:p>
          <a:p>
            <a:pPr marL="0" indent="0">
              <a:spcBef>
                <a:spcPts val="0"/>
              </a:spcBef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								X	         X</a:t>
            </a:r>
          </a:p>
          <a:p>
            <a:pPr marL="0" indent="0">
              <a:spcBef>
                <a:spcPts val="0"/>
              </a:spcBef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						     duration	now</a:t>
            </a:r>
          </a:p>
        </p:txBody>
      </p:sp>
      <p:cxnSp>
        <p:nvCxnSpPr>
          <p:cNvPr id="4" name="Connettore 2 3"/>
          <p:cNvCxnSpPr/>
          <p:nvPr/>
        </p:nvCxnSpPr>
        <p:spPr>
          <a:xfrm flipV="1">
            <a:off x="7030516" y="5868957"/>
            <a:ext cx="3765663" cy="8315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2 4"/>
          <p:cNvCxnSpPr/>
          <p:nvPr/>
        </p:nvCxnSpPr>
        <p:spPr>
          <a:xfrm flipV="1">
            <a:off x="9694812" y="5589240"/>
            <a:ext cx="0" cy="648072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>
            <a:cxnSpLocks/>
          </p:cNvCxnSpPr>
          <p:nvPr/>
        </p:nvCxnSpPr>
        <p:spPr>
          <a:xfrm>
            <a:off x="7678588" y="6165304"/>
            <a:ext cx="1512168" cy="0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 flipV="1">
            <a:off x="7678588" y="5661248"/>
            <a:ext cx="0" cy="504056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 flipV="1">
            <a:off x="9190756" y="5661248"/>
            <a:ext cx="0" cy="504056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584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29916" y="404664"/>
            <a:ext cx="9144000" cy="606896"/>
          </a:xfrm>
        </p:spPr>
        <p:txBody>
          <a:bodyPr rtlCol="0"/>
          <a:lstStyle/>
          <a:p>
            <a:r>
              <a:rPr lang="en-US" dirty="0"/>
              <a:t>Past Perfect Progressive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9756" y="2060848"/>
            <a:ext cx="11881320" cy="4692352"/>
          </a:xfrm>
        </p:spPr>
        <p:txBody>
          <a:bodyPr>
            <a:normAutofit/>
          </a:bodyPr>
          <a:lstStyle/>
          <a:p>
            <a:r>
              <a:rPr lang="en-US" i="1" dirty="0"/>
              <a:t>John was very tired. He </a:t>
            </a:r>
            <a:r>
              <a:rPr lang="en-US" b="1" i="1" dirty="0"/>
              <a:t>had been running</a:t>
            </a:r>
            <a:r>
              <a:rPr lang="en-US" i="1" dirty="0"/>
              <a:t>.</a:t>
            </a:r>
          </a:p>
          <a:p>
            <a:r>
              <a:rPr lang="en-US" i="1" dirty="0"/>
              <a:t>I could smell cigarettes. Somebody </a:t>
            </a:r>
            <a:r>
              <a:rPr lang="en-US" b="1" i="1" dirty="0"/>
              <a:t>had been smoking</a:t>
            </a:r>
            <a:r>
              <a:rPr lang="en-US" i="1" dirty="0"/>
              <a:t>.</a:t>
            </a:r>
          </a:p>
          <a:p>
            <a:r>
              <a:rPr lang="en-US" i="1" dirty="0"/>
              <a:t>Suddenly, my car broke down. I was not surprised. It </a:t>
            </a:r>
            <a:r>
              <a:rPr lang="en-US" b="1" i="1" dirty="0"/>
              <a:t>had</a:t>
            </a:r>
            <a:r>
              <a:rPr lang="en-US" i="1" dirty="0"/>
              <a:t> not </a:t>
            </a:r>
            <a:r>
              <a:rPr lang="en-US" b="1" i="1" dirty="0"/>
              <a:t>been running</a:t>
            </a:r>
            <a:r>
              <a:rPr lang="en-US" i="1" dirty="0"/>
              <a:t> well for a long time.</a:t>
            </a:r>
          </a:p>
          <a:p>
            <a:r>
              <a:rPr lang="en-US" b="1" i="1" dirty="0"/>
              <a:t>Had</a:t>
            </a:r>
            <a:r>
              <a:rPr lang="en-US" i="1" dirty="0"/>
              <a:t> the pilot </a:t>
            </a:r>
            <a:r>
              <a:rPr lang="en-US" b="1" i="1" dirty="0"/>
              <a:t>been drinking</a:t>
            </a:r>
            <a:r>
              <a:rPr lang="en-US" i="1" dirty="0"/>
              <a:t> before the crash?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example, imagine that you meet Steve at 11:00 am. Steve says to you:</a:t>
            </a:r>
          </a:p>
          <a:p>
            <a:r>
              <a:rPr lang="en-US" i="1" dirty="0"/>
              <a:t>"I’</a:t>
            </a:r>
            <a:r>
              <a:rPr lang="en-US" b="1" i="1" dirty="0"/>
              <a:t>m</a:t>
            </a:r>
            <a:r>
              <a:rPr lang="en-US" i="1" dirty="0"/>
              <a:t> angry. I’</a:t>
            </a:r>
            <a:r>
              <a:rPr lang="en-US" b="1" i="1" dirty="0"/>
              <a:t>ve been waiting</a:t>
            </a:r>
            <a:r>
              <a:rPr lang="en-US" i="1" dirty="0"/>
              <a:t> for two hours”</a:t>
            </a:r>
          </a:p>
          <a:p>
            <a:pPr marL="0" indent="0">
              <a:buNone/>
            </a:pPr>
            <a:r>
              <a:rPr lang="en-US" dirty="0"/>
              <a:t>Later, you tell your friends:</a:t>
            </a:r>
          </a:p>
          <a:p>
            <a:r>
              <a:rPr lang="en-US" dirty="0"/>
              <a:t>“Steve </a:t>
            </a:r>
            <a:r>
              <a:rPr lang="en-US" b="1" dirty="0"/>
              <a:t>was</a:t>
            </a:r>
            <a:r>
              <a:rPr lang="en-US" dirty="0"/>
              <a:t> angry. He </a:t>
            </a:r>
            <a:r>
              <a:rPr lang="en-US" b="1" dirty="0"/>
              <a:t>had been waiting</a:t>
            </a:r>
            <a:r>
              <a:rPr lang="en-US" dirty="0"/>
              <a:t> for two hours”.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397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29916" y="404664"/>
            <a:ext cx="9144000" cy="606896"/>
          </a:xfrm>
        </p:spPr>
        <p:txBody>
          <a:bodyPr rtlCol="0"/>
          <a:lstStyle/>
          <a:p>
            <a:r>
              <a:rPr lang="en-US" dirty="0"/>
              <a:t>Exercises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1764" y="1916832"/>
            <a:ext cx="11593288" cy="4464496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800" b="1" dirty="0"/>
              <a:t>Make the past perfect simple: </a:t>
            </a: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buNone/>
            </a:pPr>
            <a:endParaRPr lang="en-US" sz="1800" dirty="0"/>
          </a:p>
          <a:p>
            <a:pPr marL="342900" indent="-342900" fontAlgn="base">
              <a:lnSpc>
                <a:spcPct val="120000"/>
              </a:lnSpc>
              <a:spcBef>
                <a:spcPts val="600"/>
              </a:spcBef>
              <a:buAutoNum type="arabicPeriod"/>
            </a:pPr>
            <a:r>
              <a:rPr lang="en-US" sz="1900" dirty="0"/>
              <a:t>When I arrived at the cinema, the film ____________________ (start). </a:t>
            </a:r>
          </a:p>
          <a:p>
            <a:pPr marL="342900" indent="-342900" fontAlgn="base">
              <a:lnSpc>
                <a:spcPct val="120000"/>
              </a:lnSpc>
              <a:spcBef>
                <a:spcPts val="600"/>
              </a:spcBef>
              <a:buAutoNum type="arabicPeriod"/>
            </a:pPr>
            <a:r>
              <a:rPr lang="en-US" sz="1900" dirty="0"/>
              <a:t>She ____________________ (live) in China before she went to Thailand. </a:t>
            </a:r>
          </a:p>
          <a:p>
            <a:pPr marL="342900" indent="-342900" fontAlgn="base">
              <a:lnSpc>
                <a:spcPct val="120000"/>
              </a:lnSpc>
              <a:spcBef>
                <a:spcPts val="600"/>
              </a:spcBef>
              <a:buAutoNum type="arabicPeriod"/>
            </a:pPr>
            <a:r>
              <a:rPr lang="en-US" sz="1900" dirty="0"/>
              <a:t>After they ____________________ (eat) the shellfish, they began to feel sick. </a:t>
            </a:r>
          </a:p>
          <a:p>
            <a:pPr marL="342900" indent="-342900" fontAlgn="base">
              <a:lnSpc>
                <a:spcPct val="120000"/>
              </a:lnSpc>
              <a:spcBef>
                <a:spcPts val="600"/>
              </a:spcBef>
              <a:buAutoNum type="arabicPeriod"/>
            </a:pPr>
            <a:r>
              <a:rPr lang="en-US" sz="1900" dirty="0"/>
              <a:t>If you ____________________ (listen) to me, you would have got the job. </a:t>
            </a:r>
          </a:p>
          <a:p>
            <a:pPr marL="342900" indent="-342900" fontAlgn="base">
              <a:lnSpc>
                <a:spcPct val="120000"/>
              </a:lnSpc>
              <a:spcBef>
                <a:spcPts val="600"/>
              </a:spcBef>
              <a:buAutoNum type="arabicPeriod"/>
            </a:pPr>
            <a:r>
              <a:rPr lang="en-US" sz="1900" dirty="0"/>
              <a:t>Julie didn’t arrive until after I ____________________ (leave). </a:t>
            </a:r>
          </a:p>
          <a:p>
            <a:pPr marL="342900" indent="-342900" fontAlgn="base">
              <a:lnSpc>
                <a:spcPct val="120000"/>
              </a:lnSpc>
              <a:spcBef>
                <a:spcPts val="600"/>
              </a:spcBef>
              <a:buAutoNum type="arabicPeriod"/>
            </a:pPr>
            <a:r>
              <a:rPr lang="en-US" sz="1900" dirty="0"/>
              <a:t>When we ____________________ (finish) dinner, we went out. </a:t>
            </a:r>
          </a:p>
          <a:p>
            <a:pPr marL="342900" indent="-342900" fontAlgn="base">
              <a:lnSpc>
                <a:spcPct val="120000"/>
              </a:lnSpc>
              <a:spcBef>
                <a:spcPts val="600"/>
              </a:spcBef>
              <a:buAutoNum type="arabicPeriod"/>
            </a:pPr>
            <a:r>
              <a:rPr lang="en-US" sz="1900" dirty="0"/>
              <a:t>The garden was dead because it ____________________ (be) dry all summer. </a:t>
            </a:r>
          </a:p>
          <a:p>
            <a:pPr marL="342900" indent="-342900" fontAlgn="base">
              <a:lnSpc>
                <a:spcPct val="120000"/>
              </a:lnSpc>
              <a:spcBef>
                <a:spcPts val="600"/>
              </a:spcBef>
              <a:buAutoNum type="arabicPeriod"/>
            </a:pPr>
            <a:r>
              <a:rPr lang="en-US" sz="1900" dirty="0"/>
              <a:t>He ____________________ (meet) her before somewhere. </a:t>
            </a:r>
          </a:p>
          <a:p>
            <a:pPr marL="342900" indent="-342900" fontAlgn="base">
              <a:lnSpc>
                <a:spcPct val="120000"/>
              </a:lnSpc>
              <a:spcBef>
                <a:spcPts val="600"/>
              </a:spcBef>
              <a:buAutoNum type="arabicPeriod"/>
            </a:pPr>
            <a:r>
              <a:rPr lang="en-US" sz="1900" dirty="0"/>
              <a:t>We were late for the plane because we ____________________ (forgot) our passports. </a:t>
            </a:r>
          </a:p>
          <a:p>
            <a:pPr marL="342900" indent="-342900" fontAlgn="base">
              <a:lnSpc>
                <a:spcPct val="120000"/>
              </a:lnSpc>
              <a:spcBef>
                <a:spcPts val="600"/>
              </a:spcBef>
              <a:buAutoNum type="arabicPeriod"/>
            </a:pPr>
            <a:r>
              <a:rPr lang="en-US" sz="1900" dirty="0"/>
              <a:t>She told me that she ____________________ (study) a lot before the exam. </a:t>
            </a:r>
            <a:endParaRPr lang="it-IT" sz="1900" dirty="0"/>
          </a:p>
        </p:txBody>
      </p:sp>
    </p:spTree>
    <p:extLst>
      <p:ext uri="{BB962C8B-B14F-4D97-AF65-F5344CB8AC3E}">
        <p14:creationId xmlns:p14="http://schemas.microsoft.com/office/powerpoint/2010/main" val="1793049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29916" y="404664"/>
            <a:ext cx="9144000" cy="606896"/>
          </a:xfrm>
        </p:spPr>
        <p:txBody>
          <a:bodyPr rtlCol="0"/>
          <a:lstStyle/>
          <a:p>
            <a:r>
              <a:rPr lang="en-US" dirty="0"/>
              <a:t>Exercises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1764" y="1988840"/>
            <a:ext cx="11593288" cy="4464496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US" sz="1800" dirty="0"/>
              <a:t>11. The grass was yellow because it ___________________ (not / rain) all summer. </a:t>
            </a:r>
          </a:p>
          <a:p>
            <a:pPr marL="0" indent="0" fontAlgn="base">
              <a:buNone/>
            </a:pPr>
            <a:r>
              <a:rPr lang="en-US" sz="1800" dirty="0"/>
              <a:t>12. The lights went off because we ___________________ (not / pay) the electricity bill. </a:t>
            </a:r>
          </a:p>
          <a:p>
            <a:pPr marL="0" indent="0" fontAlgn="base">
              <a:buNone/>
            </a:pPr>
            <a:r>
              <a:rPr lang="en-US" sz="1800" dirty="0"/>
              <a:t>13. The children ___________________ (not / do) their homework, so they were in trouble. </a:t>
            </a:r>
          </a:p>
          <a:p>
            <a:pPr marL="0" indent="0" fontAlgn="base">
              <a:buNone/>
            </a:pPr>
            <a:r>
              <a:rPr lang="en-US" sz="1800" dirty="0"/>
              <a:t>14. They ___________________ (not / eat) so we went to a restaurant. </a:t>
            </a:r>
          </a:p>
          <a:p>
            <a:pPr marL="0" indent="0" fontAlgn="base">
              <a:buNone/>
            </a:pPr>
            <a:r>
              <a:rPr lang="en-US" sz="1800" dirty="0"/>
              <a:t>15. We couldn’t go into the concert because we ___________________ (not / bring) our tickets. </a:t>
            </a:r>
          </a:p>
          <a:p>
            <a:pPr marL="0" indent="0" fontAlgn="base">
              <a:buNone/>
            </a:pPr>
            <a:r>
              <a:rPr lang="en-US" sz="1800" dirty="0"/>
              <a:t>16. She said that she ___________________ (not / visit) the UK before. </a:t>
            </a:r>
          </a:p>
          <a:p>
            <a:pPr marL="0" indent="0" fontAlgn="base">
              <a:buNone/>
            </a:pPr>
            <a:r>
              <a:rPr lang="en-US" sz="1800" dirty="0"/>
              <a:t>17. Julie and Anne ___________________ (not / meet) before the party. </a:t>
            </a:r>
          </a:p>
          <a:p>
            <a:pPr marL="0" indent="0" fontAlgn="base">
              <a:buNone/>
            </a:pPr>
            <a:r>
              <a:rPr lang="en-US" sz="1800" dirty="0"/>
              <a:t>18. I ___________________ (not / have) breakfast when he arrived. </a:t>
            </a:r>
          </a:p>
          <a:p>
            <a:pPr marL="0" indent="0" fontAlgn="base">
              <a:buNone/>
            </a:pPr>
            <a:r>
              <a:rPr lang="en-US" sz="1800" dirty="0"/>
              <a:t>19. He ___________________ (not / use) email before, so I showed him how to use it. </a:t>
            </a:r>
          </a:p>
          <a:p>
            <a:pPr marL="0" indent="0" fontAlgn="base">
              <a:buNone/>
            </a:pPr>
            <a:r>
              <a:rPr lang="en-US" sz="1800" dirty="0"/>
              <a:t>20. You ___________________ (not / study) for the test, so you were very nervous. 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3304671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29916" y="404664"/>
            <a:ext cx="9144000" cy="606896"/>
          </a:xfrm>
        </p:spPr>
        <p:txBody>
          <a:bodyPr rtlCol="0"/>
          <a:lstStyle/>
          <a:p>
            <a:r>
              <a:rPr lang="en-US" dirty="0"/>
              <a:t>Exercises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1764" y="1916832"/>
            <a:ext cx="11593288" cy="4464496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1800" dirty="0"/>
              <a:t>The storm destroyed the sandcastle that we ________________ (build). </a:t>
            </a:r>
            <a:endParaRPr lang="it-IT" sz="1800" dirty="0"/>
          </a:p>
          <a:p>
            <a:pPr lvl="0"/>
            <a:r>
              <a:rPr lang="en-US" sz="1800" dirty="0"/>
              <a:t>He (not / be) ______________ to Cape Town before 1997.</a:t>
            </a:r>
            <a:endParaRPr lang="it-IT" sz="1800" dirty="0"/>
          </a:p>
          <a:p>
            <a:pPr lvl="0"/>
            <a:r>
              <a:rPr lang="en-US" sz="1800" dirty="0"/>
              <a:t>When she went out to play, she (do / already) ______________ her homework.</a:t>
            </a:r>
            <a:endParaRPr lang="it-IT" sz="1800" dirty="0"/>
          </a:p>
          <a:p>
            <a:pPr lvl="0"/>
            <a:r>
              <a:rPr lang="en-US" sz="1800" dirty="0"/>
              <a:t>My brother ate all of the cake that our mum _________________ (make) .</a:t>
            </a:r>
            <a:endParaRPr lang="it-IT" sz="1800" dirty="0"/>
          </a:p>
          <a:p>
            <a:pPr lvl="0"/>
            <a:r>
              <a:rPr lang="en-US" sz="1800" dirty="0"/>
              <a:t>The doctor took off the plaster that he (put on) _______________ six weeks before.</a:t>
            </a:r>
            <a:endParaRPr lang="it-IT" sz="1800" dirty="0"/>
          </a:p>
          <a:p>
            <a:pPr lvl="0"/>
            <a:r>
              <a:rPr lang="en-US" sz="1800" dirty="0"/>
              <a:t>The waiter brought a drink that I (not / order) ___________________ .</a:t>
            </a:r>
            <a:endParaRPr lang="it-IT" sz="1800" dirty="0"/>
          </a:p>
          <a:p>
            <a:pPr lvl="0"/>
            <a:r>
              <a:rPr lang="en-US" sz="1800" dirty="0"/>
              <a:t>I could not remember the poem we (learn) _________________ the week before.</a:t>
            </a:r>
            <a:endParaRPr lang="it-IT" sz="1800" dirty="0"/>
          </a:p>
          <a:p>
            <a:pPr lvl="0"/>
            <a:r>
              <a:rPr lang="en-US" sz="1800" dirty="0"/>
              <a:t>The children collected the chestnuts that (fall) ____________________ from the tree.</a:t>
            </a:r>
            <a:endParaRPr lang="it-IT" sz="1800" dirty="0"/>
          </a:p>
          <a:p>
            <a:pPr lvl="0"/>
            <a:r>
              <a:rPr lang="en-US" sz="1800" dirty="0"/>
              <a:t>(he / phone) ________________  Angie before he went to see her in London?</a:t>
            </a:r>
            <a:endParaRPr lang="it-IT" sz="1800" dirty="0"/>
          </a:p>
          <a:p>
            <a:pPr lvl="0"/>
            <a:r>
              <a:rPr lang="en-US" sz="1800" dirty="0"/>
              <a:t>She (not / ride) ________________ a horse before that day.</a:t>
            </a:r>
            <a:endParaRPr lang="it-IT" sz="1800" dirty="0"/>
          </a:p>
          <a:p>
            <a:pPr marL="0" indent="0" fontAlgn="base">
              <a:buNone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493038916"/>
      </p:ext>
    </p:extLst>
  </p:cSld>
  <p:clrMapOvr>
    <a:masterClrMapping/>
  </p:clrMapOvr>
</p:sld>
</file>

<file path=ppt/theme/theme1.xml><?xml version="1.0" encoding="utf-8"?>
<a:theme xmlns:a="http://schemas.openxmlformats.org/drawingml/2006/main" name="Curve 16x9">
  <a:themeElements>
    <a:clrScheme name="Curves_16x9">
      <a:dk1>
        <a:sysClr val="windowText" lastClr="000000"/>
      </a:dk1>
      <a:lt1>
        <a:sysClr val="window" lastClr="FFFFFF"/>
      </a:lt1>
      <a:dk2>
        <a:srgbClr val="1D4D53"/>
      </a:dk2>
      <a:lt2>
        <a:srgbClr val="96D2DA"/>
      </a:lt2>
      <a:accent1>
        <a:srgbClr val="00B1C5"/>
      </a:accent1>
      <a:accent2>
        <a:srgbClr val="49AF0A"/>
      </a:accent2>
      <a:accent3>
        <a:srgbClr val="6457DB"/>
      </a:accent3>
      <a:accent4>
        <a:srgbClr val="CF4895"/>
      </a:accent4>
      <a:accent5>
        <a:srgbClr val="0065E1"/>
      </a:accent5>
      <a:accent6>
        <a:srgbClr val="A84BE1"/>
      </a:accent6>
      <a:hlink>
        <a:srgbClr val="CF4895"/>
      </a:hlink>
      <a:folHlink>
        <a:srgbClr val="7F7F7F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845_TF02801094.potx" id="{AB249BD6-F299-49AA-99CB-A473772D58C3}" vid="{59D2B81E-935F-4101-ABAA-736719E4A085}"/>
    </a:ext>
  </a:extLst>
</a:theme>
</file>

<file path=ppt/theme/theme2.xml><?xml version="1.0" encoding="utf-8"?>
<a:theme xmlns:a="http://schemas.openxmlformats.org/drawingml/2006/main" name="Tema di Office">
  <a:themeElements>
    <a:clrScheme name="Curves_16x9">
      <a:dk1>
        <a:sysClr val="windowText" lastClr="000000"/>
      </a:dk1>
      <a:lt1>
        <a:sysClr val="window" lastClr="FFFFFF"/>
      </a:lt1>
      <a:dk2>
        <a:srgbClr val="1D4D53"/>
      </a:dk2>
      <a:lt2>
        <a:srgbClr val="96D2DA"/>
      </a:lt2>
      <a:accent1>
        <a:srgbClr val="00B1C5"/>
      </a:accent1>
      <a:accent2>
        <a:srgbClr val="49AF0A"/>
      </a:accent2>
      <a:accent3>
        <a:srgbClr val="6457DB"/>
      </a:accent3>
      <a:accent4>
        <a:srgbClr val="CF4895"/>
      </a:accent4>
      <a:accent5>
        <a:srgbClr val="0065E1"/>
      </a:accent5>
      <a:accent6>
        <a:srgbClr val="A84BE1"/>
      </a:accent6>
      <a:hlink>
        <a:srgbClr val="CF4895"/>
      </a:hlink>
      <a:folHlink>
        <a:srgbClr val="7F7F7F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Curves_16x9">
      <a:dk1>
        <a:sysClr val="windowText" lastClr="000000"/>
      </a:dk1>
      <a:lt1>
        <a:sysClr val="window" lastClr="FFFFFF"/>
      </a:lt1>
      <a:dk2>
        <a:srgbClr val="1D4D53"/>
      </a:dk2>
      <a:lt2>
        <a:srgbClr val="96D2DA"/>
      </a:lt2>
      <a:accent1>
        <a:srgbClr val="00B1C5"/>
      </a:accent1>
      <a:accent2>
        <a:srgbClr val="49AF0A"/>
      </a:accent2>
      <a:accent3>
        <a:srgbClr val="6457DB"/>
      </a:accent3>
      <a:accent4>
        <a:srgbClr val="CF4895"/>
      </a:accent4>
      <a:accent5>
        <a:srgbClr val="0065E1"/>
      </a:accent5>
      <a:accent6>
        <a:srgbClr val="A84BE1"/>
      </a:accent6>
      <a:hlink>
        <a:srgbClr val="CF4895"/>
      </a:hlink>
      <a:folHlink>
        <a:srgbClr val="7F7F7F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curve musicali (widescreen)</Template>
  <TotalTime>3085</TotalTime>
  <Words>2128</Words>
  <Application>Microsoft Macintosh PowerPoint</Application>
  <PresentationFormat>Personalizzato</PresentationFormat>
  <Paragraphs>157</Paragraphs>
  <Slides>15</Slides>
  <Notes>15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0" baseType="lpstr">
      <vt:lpstr>Arial</vt:lpstr>
      <vt:lpstr>Calibri</vt:lpstr>
      <vt:lpstr>Euphemia</vt:lpstr>
      <vt:lpstr>Curve 16x9</vt:lpstr>
      <vt:lpstr>Documento</vt:lpstr>
      <vt:lpstr>Past Perfect Simple</vt:lpstr>
      <vt:lpstr>Past Perfect Simple</vt:lpstr>
      <vt:lpstr>Past Perfect Simple</vt:lpstr>
      <vt:lpstr>Past Perfect Progressive</vt:lpstr>
      <vt:lpstr>Past Perfect Progressive</vt:lpstr>
      <vt:lpstr>Past Perfect Progressive</vt:lpstr>
      <vt:lpstr>Exercises</vt:lpstr>
      <vt:lpstr>Exercises</vt:lpstr>
      <vt:lpstr>Exercises</vt:lpstr>
      <vt:lpstr>Exercises</vt:lpstr>
      <vt:lpstr>Exercises</vt:lpstr>
      <vt:lpstr>New technology to help diagnose and manage respiratory diseases</vt:lpstr>
      <vt:lpstr>Reading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Elena</dc:creator>
  <cp:lastModifiedBy>BARZELATTO ELENA</cp:lastModifiedBy>
  <cp:revision>277</cp:revision>
  <dcterms:created xsi:type="dcterms:W3CDTF">2020-10-31T18:58:30Z</dcterms:created>
  <dcterms:modified xsi:type="dcterms:W3CDTF">2023-06-28T16:58:13Z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