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4" r:id="rId2"/>
    <p:sldId id="277" r:id="rId3"/>
    <p:sldId id="279" r:id="rId4"/>
    <p:sldId id="273" r:id="rId5"/>
    <p:sldId id="278" r:id="rId6"/>
    <p:sldId id="305" r:id="rId7"/>
    <p:sldId id="288" r:id="rId8"/>
    <p:sldId id="290" r:id="rId9"/>
    <p:sldId id="297" r:id="rId10"/>
    <p:sldId id="287" r:id="rId11"/>
    <p:sldId id="306" r:id="rId12"/>
    <p:sldId id="303" r:id="rId13"/>
    <p:sldId id="304" r:id="rId14"/>
    <p:sldId id="307" r:id="rId15"/>
    <p:sldId id="308" r:id="rId16"/>
  </p:sldIdLst>
  <p:sldSz cx="12188825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843" autoAdjust="0"/>
  </p:normalViewPr>
  <p:slideViewPr>
    <p:cSldViewPr>
      <p:cViewPr>
        <p:scale>
          <a:sx n="100" d="100"/>
          <a:sy n="100" d="100"/>
        </p:scale>
        <p:origin x="488" y="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1722" y="5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40121C-3CF2-4F7E-BF88-A3FD2E82A5D2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F2C6B-0C1B-4F88-BCBA-898BA50DE78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5196F5-00C6-4DF0-88C4-20326F658C4D}" type="datetime1">
              <a:rPr lang="it-IT" noProof="0" smtClean="0"/>
              <a:t>28/06/23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F8E53BB-F993-49A1-9E37-CA3E5BE0709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1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15418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10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47742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11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29573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12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94559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13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997452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14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97674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15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64372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2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84755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3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41176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6753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5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93350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6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07977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7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909133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8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210049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it-IT" noProof="0" smtClean="0"/>
              <a:t>9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78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" name="Rettangolo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8" name="Rettangolo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 rtlCol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1" name="Rettangolo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2" name="Rettangolo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21E4CA3-C5F5-4D08-BFB3-BA92E20F338D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30BB0B-CB30-4F42-9624-66C3501A3394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8" name="Rettangolo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801C1D99-5E29-4B3B-83BD-D7E03CA7C5BE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0A3D4A-6815-4612-B33C-0C366740C830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" name="Rettangolo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8" name="Rettangolo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7" name="Segnaposto immagine 16" descr="Segnaposto vuoto per aggiungere un'immagine. Fare clic sul segnaposto e selezionare l'immagine che si vuole aggiungere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dirty="0"/>
              <a:t>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Rettangolo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39528D-61C1-47CF-8DD6-238D9857F741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53461E-F04F-40CC-9472-61787D58F587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86F417-EE2F-4017-87FE-372B291C78A4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B7956A-9850-4FA3-B009-222AFCE29B80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8" name="Rettangolo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65DE9E1-39AB-465C-A084-6477BB556317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1" name="Rettangolo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2" name="Rettangolo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0AC58265-54F0-4590-A6E7-99BFC4398592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3" name="Rettangolo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" name="Rettangolo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/>
              <a:t>Fare clic per modificare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951CC203-179B-4B22-8A8D-EAE8C7FA48C3}" type="datetime1">
              <a:rPr lang="it-IT" smtClean="0"/>
              <a:t>28/06/23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382E9EE-A870-438B-947A-FF671DFAFC9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Past Perfect Simple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772" y="1817440"/>
            <a:ext cx="11593288" cy="470790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300" dirty="0"/>
              <a:t>The Past Perfect simple expresses action in the </a:t>
            </a:r>
            <a:r>
              <a:rPr lang="en-US" sz="2300" b="1" dirty="0"/>
              <a:t>past</a:t>
            </a:r>
            <a:r>
              <a:rPr lang="en-US" sz="2300" dirty="0"/>
              <a:t> </a:t>
            </a:r>
            <a:r>
              <a:rPr lang="en-US" sz="2300" i="1" dirty="0"/>
              <a:t>before</a:t>
            </a:r>
            <a:r>
              <a:rPr lang="en-US" sz="2300" dirty="0"/>
              <a:t> another action in the </a:t>
            </a:r>
            <a:r>
              <a:rPr lang="en-US" sz="2300" b="1" dirty="0"/>
              <a:t>past</a:t>
            </a:r>
            <a:r>
              <a:rPr lang="en-US" sz="2300" dirty="0"/>
              <a:t>. This is the </a:t>
            </a:r>
            <a:r>
              <a:rPr lang="en-US" sz="2300" b="1" dirty="0"/>
              <a:t>past in the past</a:t>
            </a:r>
            <a:r>
              <a:rPr lang="en-US" sz="2300" dirty="0"/>
              <a:t>.</a:t>
            </a:r>
          </a:p>
          <a:p>
            <a:r>
              <a:rPr lang="en-US" sz="2300" i="1" dirty="0"/>
              <a:t>The train left at 9am. We arrived at 9:15am. When we arrived, the train </a:t>
            </a:r>
            <a:r>
              <a:rPr lang="en-US" sz="2300" b="1" i="1" dirty="0"/>
              <a:t>had left</a:t>
            </a:r>
            <a:r>
              <a:rPr lang="en-US" sz="2300" i="1" dirty="0"/>
              <a:t>.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300" dirty="0"/>
              <a:t>The past perfect refers to time up to a point in the past (time </a:t>
            </a:r>
            <a:r>
              <a:rPr lang="en-US" sz="2300" i="1" dirty="0"/>
              <a:t>up to then</a:t>
            </a:r>
            <a:r>
              <a:rPr lang="en-US" sz="2300" dirty="0"/>
              <a:t>), just as the present perfect refers to something that happened in the time up to the moment of speaking (time </a:t>
            </a:r>
            <a:r>
              <a:rPr lang="en-US" sz="2300" i="1" dirty="0"/>
              <a:t>up to now).</a:t>
            </a:r>
          </a:p>
          <a:p>
            <a:pPr marL="0" lvl="1" indent="0">
              <a:lnSpc>
                <a:spcPct val="140000"/>
              </a:lnSpc>
              <a:spcBef>
                <a:spcPts val="0"/>
              </a:spcBef>
              <a:buNone/>
            </a:pPr>
            <a:endParaRPr lang="en-US" sz="1300" dirty="0">
              <a:solidFill>
                <a:srgbClr val="FF0000"/>
              </a:solidFill>
            </a:endParaRPr>
          </a:p>
          <a:p>
            <a:pPr marL="0" lvl="1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300" dirty="0"/>
              <a:t>You can sometimes think of the </a:t>
            </a:r>
            <a:r>
              <a:rPr lang="en-US" sz="2300" b="1" dirty="0"/>
              <a:t>past perfect </a:t>
            </a:r>
            <a:r>
              <a:rPr lang="en-US" sz="2300" dirty="0"/>
              <a:t>like the </a:t>
            </a:r>
            <a:r>
              <a:rPr lang="en-US" sz="2300" i="1" dirty="0"/>
              <a:t>present perfect</a:t>
            </a:r>
            <a:r>
              <a:rPr lang="en-US" sz="2300" dirty="0"/>
              <a:t>, but instead of the time being </a:t>
            </a:r>
            <a:r>
              <a:rPr lang="en-US" sz="2300" b="1" dirty="0"/>
              <a:t>now</a:t>
            </a:r>
            <a:r>
              <a:rPr lang="en-US" sz="2300" dirty="0"/>
              <a:t> the time is </a:t>
            </a:r>
            <a:r>
              <a:rPr lang="en-US" sz="2300" b="1" u="sng" dirty="0"/>
              <a:t>before</a:t>
            </a:r>
            <a:r>
              <a:rPr lang="en-US" sz="2300" dirty="0"/>
              <a:t>.</a:t>
            </a:r>
            <a:endParaRPr lang="en-US" sz="2300" dirty="0">
              <a:solidFill>
                <a:srgbClr val="FF0000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>
                <a:solidFill>
                  <a:srgbClr val="FF0000"/>
                </a:solidFill>
              </a:rPr>
              <a:t>								</a:t>
            </a:r>
          </a:p>
          <a:p>
            <a:pPr>
              <a:spcBef>
                <a:spcPts val="0"/>
              </a:spcBef>
            </a:pPr>
            <a:r>
              <a:rPr lang="en-US" sz="2300" i="1" dirty="0"/>
              <a:t>I wasn't hungry. I </a:t>
            </a:r>
            <a:r>
              <a:rPr lang="en-US" sz="2300" b="1" i="1" dirty="0"/>
              <a:t>had</a:t>
            </a:r>
            <a:r>
              <a:rPr lang="en-US" sz="2300" i="1" dirty="0"/>
              <a:t> just </a:t>
            </a:r>
            <a:r>
              <a:rPr lang="en-US" sz="2300" b="1" i="1" dirty="0"/>
              <a:t>eaten</a:t>
            </a:r>
            <a:r>
              <a:rPr lang="en-US" sz="2300" i="1" dirty="0"/>
              <a:t>.</a:t>
            </a:r>
            <a:r>
              <a:rPr lang="en-US" sz="2300" b="1" dirty="0">
                <a:solidFill>
                  <a:srgbClr val="FF0000"/>
                </a:solidFill>
              </a:rPr>
              <a:t> 							</a:t>
            </a:r>
            <a:r>
              <a:rPr lang="en-US" sz="2300" dirty="0"/>
              <a:t>now</a:t>
            </a:r>
            <a:endParaRPr lang="en-US" sz="2300" i="1" dirty="0"/>
          </a:p>
          <a:p>
            <a:r>
              <a:rPr lang="en-US" sz="2300" i="1" dirty="0"/>
              <a:t>They were hungry. They </a:t>
            </a:r>
            <a:r>
              <a:rPr lang="en-US" sz="2300" b="1" i="1" dirty="0"/>
              <a:t>had</a:t>
            </a:r>
            <a:r>
              <a:rPr lang="en-US" sz="2300" i="1" dirty="0"/>
              <a:t> not </a:t>
            </a:r>
            <a:r>
              <a:rPr lang="en-US" sz="2300" b="1" i="1" dirty="0"/>
              <a:t>eaten</a:t>
            </a:r>
            <a:r>
              <a:rPr lang="en-US" sz="2300" i="1" dirty="0"/>
              <a:t> for five hours.</a:t>
            </a:r>
          </a:p>
          <a:p>
            <a:r>
              <a:rPr lang="en-US" sz="2300" i="1" dirty="0"/>
              <a:t>I didn't know who he was. I </a:t>
            </a:r>
            <a:r>
              <a:rPr lang="en-US" sz="2300" b="1" i="1" dirty="0"/>
              <a:t>had</a:t>
            </a:r>
            <a:r>
              <a:rPr lang="en-US" sz="2300" i="1" dirty="0"/>
              <a:t> never </a:t>
            </a:r>
            <a:r>
              <a:rPr lang="en-US" sz="2300" b="1" i="1" dirty="0"/>
              <a:t>seen</a:t>
            </a:r>
            <a:r>
              <a:rPr lang="en-US" sz="2300" i="1" dirty="0"/>
              <a:t> him before.</a:t>
            </a:r>
            <a:r>
              <a:rPr lang="en-US" sz="2300" b="1" dirty="0">
                <a:solidFill>
                  <a:srgbClr val="FF0000"/>
                </a:solidFill>
              </a:rPr>
              <a:t> 			X</a:t>
            </a:r>
            <a:r>
              <a:rPr lang="en-US" sz="2300" dirty="0"/>
              <a:t>            </a:t>
            </a:r>
            <a:r>
              <a:rPr lang="en-US" sz="2300" b="1" dirty="0">
                <a:solidFill>
                  <a:srgbClr val="FF0000"/>
                </a:solidFill>
              </a:rPr>
              <a:t>X</a:t>
            </a:r>
            <a:endParaRPr lang="en-US" sz="2300" i="1" dirty="0"/>
          </a:p>
          <a:p>
            <a:r>
              <a:rPr lang="en-US" sz="2300" i="1" dirty="0"/>
              <a:t>"Mary wasn't at home when I arrived." / "Really? Where </a:t>
            </a:r>
            <a:r>
              <a:rPr lang="en-US" sz="2300" b="1" i="1" dirty="0"/>
              <a:t>had</a:t>
            </a:r>
            <a:r>
              <a:rPr lang="en-US" sz="2300" i="1" dirty="0"/>
              <a:t> she </a:t>
            </a:r>
            <a:r>
              <a:rPr lang="en-US" sz="2300" b="1" i="1" dirty="0"/>
              <a:t>gone</a:t>
            </a:r>
            <a:r>
              <a:rPr lang="en-US" sz="2300" i="1" dirty="0"/>
              <a:t>?"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buNone/>
            </a:pPr>
            <a:endParaRPr lang="en-US" i="1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8182644" y="5733256"/>
            <a:ext cx="3765663" cy="831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10702924" y="5229200"/>
            <a:ext cx="1" cy="86452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96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Exercises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764" y="1844824"/>
            <a:ext cx="11593288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/>
              <a:t>Make the past perfect progressive positive: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I _______________________________ (work) all day, so I didn’t want to go out.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She _______________________________ (sleep) for ten hours when I woke her.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They _______________________________ (live) in Beijing for three years when he lost his job.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When we met, you _______________________________ (work) at that company for six months.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We _______________________________ (eat) all day, so we felt a bit ill.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He was red in the face because he _______________________________ (run).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It _______________________________ (rain), and the road was covered in water.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I was really tired because I _______________________________ (study).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We _______________________________ (go) out for three years when we got married.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dirty="0"/>
              <a:t>It _______________________________ (snow) for three days.</a:t>
            </a:r>
            <a:endParaRPr lang="en-US" u="sng" spc="300" dirty="0"/>
          </a:p>
        </p:txBody>
      </p:sp>
    </p:spTree>
    <p:extLst>
      <p:ext uri="{BB962C8B-B14F-4D97-AF65-F5344CB8AC3E}">
        <p14:creationId xmlns:p14="http://schemas.microsoft.com/office/powerpoint/2010/main" val="192288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Exercises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764" y="1628800"/>
            <a:ext cx="11809312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500" b="1" dirty="0"/>
              <a:t>Make the past perfect progressive or the simple past: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I ________________________ (wait) for hours, so I was really glad when the bus finally ________________________ (arrive).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Why ________________________ (be) the baby’s face so dirty? He ________________________ (eat) chocolate.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I ________________________ (see) John yesterday, but he ________________________ (run) so he was too tired to chat.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It ________________________ (rain) and the pavement ________________________ (be) covered with puddles.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When I ________________________ (arrive), it was clear that she ________________________ (work). There were papers all over the floor and books everywhere.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They ________________________ (study) all day so, when we ________________________ (meet), they were exhausted.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The boss ________________________ (talk) to clients on Skype for hours, so she ________________________ (want) a break.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I ________________________ (drink) coffee all morning. By lunchtime, I ________________________ (feel) really strange.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Lucy ________________________ (hope) for a new car, so she was delighted when she ________________________ (get) one.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500" dirty="0"/>
              <a:t>I ________________________ (dream) about a holiday in Greece! I couldn’t believe it when my husband ________________________ (book) one as a surprise!</a:t>
            </a:r>
            <a:endParaRPr lang="en-US" sz="1500" u="sng" spc="300" dirty="0"/>
          </a:p>
        </p:txBody>
      </p:sp>
    </p:spTree>
    <p:extLst>
      <p:ext uri="{BB962C8B-B14F-4D97-AF65-F5344CB8AC3E}">
        <p14:creationId xmlns:p14="http://schemas.microsoft.com/office/powerpoint/2010/main" val="229703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7828" y="548680"/>
            <a:ext cx="10441160" cy="648072"/>
          </a:xfrm>
        </p:spPr>
        <p:txBody>
          <a:bodyPr rtlCol="0">
            <a:normAutofit fontScale="90000"/>
          </a:bodyPr>
          <a:lstStyle/>
          <a:p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help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diagnose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1804" y="1844824"/>
            <a:ext cx="11305256" cy="44644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Monash University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Australia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radical non-invasive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be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diagnose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cystic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fibrosis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and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potentially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fast-track treatments for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first time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confined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high-tech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synchrotron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facilities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common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setting, and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four-dimensional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X-ray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velocity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(XV Technology) imaging to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high-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sensitive real-time images of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airflow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live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study, led by Dr.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Rhiannon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Murrie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Department of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Aerospace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Engineering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Monash University, shows the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likely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impact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detection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monitoring and treatment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non-invasive and non-terminal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treatments for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illnesses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working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earlier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commercialised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Australian-based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-tech company 4Dx Limited, led by CEO and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Monash University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Professor Andreas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Fouras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upscaled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human clinical trials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in the USA, with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successfully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7000"/>
              </a:lnSpc>
              <a:spcBef>
                <a:spcPts val="0"/>
              </a:spcBef>
              <a:buNone/>
            </a:pP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The study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published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internationally-renowned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Nature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 Scientific Reports in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January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2020. "The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ongoing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monitoring of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genetic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and 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cystic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fibrosis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asthma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currently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hampered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inability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capture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spatial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breathing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," Dr.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Murrie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said</a:t>
            </a:r>
            <a:r>
              <a:rPr lang="it-IT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08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Reading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88" y="1844824"/>
            <a:ext cx="11305256" cy="48245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Since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pulmonary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 are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measured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mouth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unable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localise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originates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Additionally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 CT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scans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providing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quality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3D images,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cannot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image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breathing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airflow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airways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tissue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cannot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measured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by Dr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Murrie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the multi-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disciplinary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physicists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engineers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biologists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clinicians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changing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treatment of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by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determining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functional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airflow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in live mice,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acquired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X-ray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30 frames per second.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comparison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cystic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fibrosis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mouse model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against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control mouse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allowed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observe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dramatic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aeration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left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diseased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mouse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largely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due to an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obstructed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airway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path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able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pinpoint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exact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locations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deficiencies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the location of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obstruction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causing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the restricted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airflow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successful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trial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opens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up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avenues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respiratory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to be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diagnosed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treated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managed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earlier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allows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lower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radiation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dose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CT scanning. "The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ability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perform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technique in the lab makes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longitudinal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studies on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progression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treatment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feasible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readily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accessible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facilities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across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the world," Dr.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Murrie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said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"This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finding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exciting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step in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advancing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understanding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and treatments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affect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millions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of people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globally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particularly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cystic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fibrosis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affects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70,000 people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worldwide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."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Professor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Fouras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said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: «I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pleased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originally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Monash University, and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commercialised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maximise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clinical impact,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enabling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cutting-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edge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medical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 like </a:t>
            </a:r>
            <a:r>
              <a:rPr lang="it-IT" sz="17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895401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6158F485-0236-5F46-05E2-7E6F2D353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22104" y="3658"/>
            <a:ext cx="554461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10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40B0F0E-2D2A-6459-D669-1231348D8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312" y="0"/>
            <a:ext cx="5156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3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Past Perfect Simple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747" y="1916832"/>
            <a:ext cx="11881321" cy="46203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The past perfect is often used in </a:t>
            </a:r>
            <a:r>
              <a:rPr lang="en-US" sz="1800" i="1" dirty="0"/>
              <a:t>reported speech</a:t>
            </a:r>
            <a:r>
              <a:rPr lang="en-US" sz="1800" dirty="0"/>
              <a:t> after verbs like: </a:t>
            </a:r>
            <a:r>
              <a:rPr lang="en-US" sz="1800" i="1" dirty="0"/>
              <a:t>said, told, asked, thought, wondered</a:t>
            </a:r>
            <a:r>
              <a:rPr lang="en-US" sz="18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/>
          </a:p>
          <a:p>
            <a:pPr>
              <a:spcBef>
                <a:spcPts val="1200"/>
              </a:spcBef>
            </a:pPr>
            <a:r>
              <a:rPr lang="en-US" sz="1800" i="1" dirty="0"/>
              <a:t>He told us that the train </a:t>
            </a:r>
            <a:r>
              <a:rPr lang="en-US" sz="1800" b="1" i="1" dirty="0"/>
              <a:t>had left</a:t>
            </a:r>
            <a:r>
              <a:rPr lang="en-US" sz="1800" i="1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1800" i="1" dirty="0"/>
              <a:t>I thought I </a:t>
            </a:r>
            <a:r>
              <a:rPr lang="en-US" sz="1800" b="1" i="1" dirty="0"/>
              <a:t>had met</a:t>
            </a:r>
            <a:r>
              <a:rPr lang="en-US" sz="1800" i="1" dirty="0"/>
              <a:t> her before, but I was wrong.</a:t>
            </a:r>
          </a:p>
          <a:p>
            <a:pPr>
              <a:spcBef>
                <a:spcPts val="1200"/>
              </a:spcBef>
            </a:pPr>
            <a:r>
              <a:rPr lang="en-US" sz="1800" i="1" dirty="0"/>
              <a:t>He explained that he </a:t>
            </a:r>
            <a:r>
              <a:rPr lang="en-US" sz="1800" b="1" i="1" dirty="0"/>
              <a:t>had closed</a:t>
            </a:r>
            <a:r>
              <a:rPr lang="en-US" sz="1800" i="1" dirty="0"/>
              <a:t> the window because of the rain.</a:t>
            </a:r>
          </a:p>
          <a:p>
            <a:pPr>
              <a:spcBef>
                <a:spcPts val="1200"/>
              </a:spcBef>
            </a:pPr>
            <a:r>
              <a:rPr lang="en-US" sz="1800" i="1" dirty="0"/>
              <a:t>I wondered if I </a:t>
            </a:r>
            <a:r>
              <a:rPr lang="en-US" sz="1800" b="1" i="1" dirty="0"/>
              <a:t>had been</a:t>
            </a:r>
            <a:r>
              <a:rPr lang="en-US" sz="1800" i="1" dirty="0"/>
              <a:t> there before.</a:t>
            </a:r>
          </a:p>
          <a:p>
            <a:pPr>
              <a:spcBef>
                <a:spcPts val="1200"/>
              </a:spcBef>
            </a:pPr>
            <a:r>
              <a:rPr lang="en-US" sz="1800" i="1" dirty="0"/>
              <a:t>I asked them why they </a:t>
            </a:r>
            <a:r>
              <a:rPr lang="en-US" sz="1800" b="1" i="1" dirty="0"/>
              <a:t>had</a:t>
            </a:r>
            <a:r>
              <a:rPr lang="en-US" sz="1800" i="1" dirty="0"/>
              <a:t> not </a:t>
            </a:r>
            <a:r>
              <a:rPr lang="en-US" sz="1800" b="1" i="1" dirty="0"/>
              <a:t>finished</a:t>
            </a:r>
            <a:r>
              <a:rPr lang="en-US" sz="1800" i="1" dirty="0"/>
              <a:t>.</a:t>
            </a:r>
          </a:p>
          <a:p>
            <a:pPr marL="0" indent="0">
              <a:buNone/>
            </a:pPr>
            <a:r>
              <a:rPr lang="en-US" sz="1800" dirty="0"/>
              <a:t>The past perfect is often found in more formal writing, such as fiction. The simple past can be used to say that a certain event happened, but then the fiction writer uses the past perfect to explain what had happened before that event: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1800" i="1" dirty="0"/>
              <a:t>Billy felt great that evening. Earlier in the day, Annie had caught one fish, and he had caught three. They had had a delicious picnic near the lake and they had gone swimming again. It had been a nearly perfect vacation day.</a:t>
            </a:r>
          </a:p>
        </p:txBody>
      </p:sp>
    </p:spTree>
    <p:extLst>
      <p:ext uri="{BB962C8B-B14F-4D97-AF65-F5344CB8AC3E}">
        <p14:creationId xmlns:p14="http://schemas.microsoft.com/office/powerpoint/2010/main" val="391250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Past Perfect Simple</a:t>
            </a:r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77788" y="1947609"/>
            <a:ext cx="1000874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We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often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use the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past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perfect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to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refer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to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situations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which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have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changed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. In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speaking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 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had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 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is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often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stressed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: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Are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you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going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anywhere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today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?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I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 </a:t>
            </a:r>
            <a:r>
              <a:rPr kumimoji="0" lang="it-IT" altLang="it-IT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had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planned</a:t>
            </a:r>
            <a:r>
              <a:rPr kumimoji="0" lang="it-IT" altLang="it-IT" b="1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to go to the beach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but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look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at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the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rain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!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 (</a:t>
            </a:r>
            <a:r>
              <a:rPr kumimoji="0" lang="it-IT" altLang="it-IT" b="1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had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 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is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stressed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; the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meaning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is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‘I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have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now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changed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my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mind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’).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I’m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very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happy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working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as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an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engineer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but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I </a:t>
            </a:r>
            <a:r>
              <a:rPr kumimoji="0" lang="it-IT" altLang="it-IT" b="1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had</a:t>
            </a:r>
            <a:r>
              <a:rPr kumimoji="0" lang="it-IT" altLang="it-IT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1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wanted</a:t>
            </a:r>
            <a:r>
              <a:rPr lang="it-IT" altLang="it-IT" b="1" dirty="0"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to be an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actor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when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I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was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younger</a:t>
            </a:r>
            <a:r>
              <a:rPr kumimoji="0" lang="it-IT" altLang="it-IT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.</a:t>
            </a:r>
            <a:endParaRPr kumimoji="0" lang="it-IT" altLang="it-IT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4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143646"/>
              </p:ext>
            </p:extLst>
          </p:nvPr>
        </p:nvGraphicFramePr>
        <p:xfrm>
          <a:off x="1416050" y="2706688"/>
          <a:ext cx="10363200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3" imgW="6122670" imgH="2387515" progId="Word.Document.12">
                  <p:embed/>
                </p:oleObj>
              </mc:Choice>
              <mc:Fallback>
                <p:oleObj name="Documento" r:id="rId3" imgW="6122670" imgH="23875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6050" y="2706688"/>
                        <a:ext cx="10363200" cy="404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1629916" y="332656"/>
            <a:ext cx="9144000" cy="678904"/>
          </a:xfrm>
        </p:spPr>
        <p:txBody>
          <a:bodyPr rtlCol="0"/>
          <a:lstStyle/>
          <a:p>
            <a:r>
              <a:rPr lang="en-US" dirty="0"/>
              <a:t>Past Perfect Progressive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485900" y="19888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Past Perfect Progressive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334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Past Perfect Progressive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756" y="2060848"/>
            <a:ext cx="11881320" cy="469235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The past perfect progressive emphasizes the </a:t>
            </a:r>
            <a:r>
              <a:rPr lang="en-US" u="sng" dirty="0"/>
              <a:t>duration</a:t>
            </a:r>
            <a:r>
              <a:rPr lang="en-US" dirty="0"/>
              <a:t> of an activity that was in progress before another activity or time in the past.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This tense may also express an activity in progress close in time to another activity or time in the past.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It also occurs in reported speech.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This tense is used less frequently compared to other verb tenses.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Past Perfect progressive is like the past perfect tense, but it expresses longer actions in the </a:t>
            </a:r>
            <a:r>
              <a:rPr lang="en-US" b="1" dirty="0"/>
              <a:t>past</a:t>
            </a:r>
            <a:r>
              <a:rPr lang="en-US" dirty="0"/>
              <a:t> before another action in the </a:t>
            </a:r>
            <a:r>
              <a:rPr lang="en-US" b="1" dirty="0"/>
              <a:t>past</a:t>
            </a:r>
            <a:r>
              <a:rPr lang="en-US" dirty="0"/>
              <a:t>:</a:t>
            </a:r>
          </a:p>
          <a:p>
            <a:r>
              <a:rPr lang="en-US" i="1" dirty="0"/>
              <a:t>John started waiting at 9am. I arrived at 11am. When I arrived, John </a:t>
            </a:r>
            <a:r>
              <a:rPr lang="en-US" b="1" i="1" dirty="0"/>
              <a:t>had been waiting</a:t>
            </a:r>
            <a:r>
              <a:rPr lang="en-US" i="1" dirty="0"/>
              <a:t> for two hours.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					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					X	         X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					     duration	now</a:t>
            </a:r>
          </a:p>
        </p:txBody>
      </p:sp>
      <p:cxnSp>
        <p:nvCxnSpPr>
          <p:cNvPr id="4" name="Connettore 2 3"/>
          <p:cNvCxnSpPr/>
          <p:nvPr/>
        </p:nvCxnSpPr>
        <p:spPr>
          <a:xfrm flipV="1">
            <a:off x="7030516" y="5868957"/>
            <a:ext cx="3765663" cy="831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9694812" y="5589240"/>
            <a:ext cx="0" cy="64807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cxnSpLocks/>
          </p:cNvCxnSpPr>
          <p:nvPr/>
        </p:nvCxnSpPr>
        <p:spPr>
          <a:xfrm>
            <a:off x="7678588" y="6165304"/>
            <a:ext cx="1512168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7678588" y="5661248"/>
            <a:ext cx="0" cy="504056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9190756" y="5661248"/>
            <a:ext cx="0" cy="50405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58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Past Perfect Progressive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756" y="2060848"/>
            <a:ext cx="11881320" cy="4692352"/>
          </a:xfrm>
        </p:spPr>
        <p:txBody>
          <a:bodyPr>
            <a:normAutofit/>
          </a:bodyPr>
          <a:lstStyle/>
          <a:p>
            <a:r>
              <a:rPr lang="en-US" i="1" dirty="0"/>
              <a:t>John was very tired. He </a:t>
            </a:r>
            <a:r>
              <a:rPr lang="en-US" b="1" i="1" dirty="0"/>
              <a:t>had been running</a:t>
            </a:r>
            <a:r>
              <a:rPr lang="en-US" i="1" dirty="0"/>
              <a:t>.</a:t>
            </a:r>
          </a:p>
          <a:p>
            <a:r>
              <a:rPr lang="en-US" i="1" dirty="0"/>
              <a:t>I could smell cigarettes. Somebody </a:t>
            </a:r>
            <a:r>
              <a:rPr lang="en-US" b="1" i="1" dirty="0"/>
              <a:t>had been smoking</a:t>
            </a:r>
            <a:r>
              <a:rPr lang="en-US" i="1" dirty="0"/>
              <a:t>.</a:t>
            </a:r>
          </a:p>
          <a:p>
            <a:r>
              <a:rPr lang="en-US" i="1" dirty="0"/>
              <a:t>Suddenly, my car broke down. I was not surprised. It </a:t>
            </a:r>
            <a:r>
              <a:rPr lang="en-US" b="1" i="1" dirty="0"/>
              <a:t>had</a:t>
            </a:r>
            <a:r>
              <a:rPr lang="en-US" i="1" dirty="0"/>
              <a:t> not </a:t>
            </a:r>
            <a:r>
              <a:rPr lang="en-US" b="1" i="1" dirty="0"/>
              <a:t>been running</a:t>
            </a:r>
            <a:r>
              <a:rPr lang="en-US" i="1" dirty="0"/>
              <a:t> well for a long time.</a:t>
            </a:r>
          </a:p>
          <a:p>
            <a:r>
              <a:rPr lang="en-US" b="1" i="1" dirty="0"/>
              <a:t>Had</a:t>
            </a:r>
            <a:r>
              <a:rPr lang="en-US" i="1" dirty="0"/>
              <a:t> the pilot </a:t>
            </a:r>
            <a:r>
              <a:rPr lang="en-US" b="1" i="1" dirty="0"/>
              <a:t>been drinking</a:t>
            </a:r>
            <a:r>
              <a:rPr lang="en-US" i="1" dirty="0"/>
              <a:t> before the crash?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example, imagine that you meet Steve at 11:00 am. Steve says to you:</a:t>
            </a:r>
          </a:p>
          <a:p>
            <a:r>
              <a:rPr lang="en-US" i="1" dirty="0"/>
              <a:t>"I’</a:t>
            </a:r>
            <a:r>
              <a:rPr lang="en-US" b="1" i="1" dirty="0"/>
              <a:t>m</a:t>
            </a:r>
            <a:r>
              <a:rPr lang="en-US" i="1" dirty="0"/>
              <a:t> angry. I’</a:t>
            </a:r>
            <a:r>
              <a:rPr lang="en-US" b="1" i="1" dirty="0"/>
              <a:t>ve been waiting</a:t>
            </a:r>
            <a:r>
              <a:rPr lang="en-US" i="1" dirty="0"/>
              <a:t> for two hours”</a:t>
            </a:r>
          </a:p>
          <a:p>
            <a:pPr marL="0" indent="0">
              <a:buNone/>
            </a:pPr>
            <a:r>
              <a:rPr lang="en-US" dirty="0"/>
              <a:t>Later, you tell your friends:</a:t>
            </a:r>
          </a:p>
          <a:p>
            <a:r>
              <a:rPr lang="en-US" dirty="0"/>
              <a:t>“Steve </a:t>
            </a:r>
            <a:r>
              <a:rPr lang="en-US" b="1" dirty="0"/>
              <a:t>was</a:t>
            </a:r>
            <a:r>
              <a:rPr lang="en-US" dirty="0"/>
              <a:t> angry. He </a:t>
            </a:r>
            <a:r>
              <a:rPr lang="en-US" b="1" dirty="0"/>
              <a:t>had been waiting</a:t>
            </a:r>
            <a:r>
              <a:rPr lang="en-US" dirty="0"/>
              <a:t> for two hours”.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9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Exercises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764" y="1916832"/>
            <a:ext cx="11593288" cy="4464496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1" dirty="0"/>
              <a:t>Make the past perfect simple: 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When I arrived at the cinema, the film ____________________ (start).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She ____________________ (live) in China before she went to Thailand.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After they ____________________ (eat) the shellfish, they began to feel sick.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If you ____________________ (listen) to me, you would have got the job.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Julie didn’t arrive until after I ____________________ (leave).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When we ____________________ (finish) dinner, we went out.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The garden was dead because it ____________________ (be) dry all summer.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He ____________________ (meet) her before somewhere.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We were late for the plane because we ____________________ (forgot) our passports. 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1900" dirty="0"/>
              <a:t>She told me that she ____________________ (study) a lot before the exam. </a:t>
            </a: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179304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Exercises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764" y="1988840"/>
            <a:ext cx="11593288" cy="4464496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1800" dirty="0"/>
              <a:t>11. The grass was yellow because it ___________________ (not / rain) all summer. </a:t>
            </a:r>
          </a:p>
          <a:p>
            <a:pPr marL="0" indent="0" fontAlgn="base">
              <a:buNone/>
            </a:pPr>
            <a:r>
              <a:rPr lang="en-US" sz="1800" dirty="0"/>
              <a:t>12. The lights went off because we ___________________ (not / pay) the electricity bill. </a:t>
            </a:r>
          </a:p>
          <a:p>
            <a:pPr marL="0" indent="0" fontAlgn="base">
              <a:buNone/>
            </a:pPr>
            <a:r>
              <a:rPr lang="en-US" sz="1800" dirty="0"/>
              <a:t>13. The children ___________________ (not / do) their homework, so they were in trouble. </a:t>
            </a:r>
          </a:p>
          <a:p>
            <a:pPr marL="0" indent="0" fontAlgn="base">
              <a:buNone/>
            </a:pPr>
            <a:r>
              <a:rPr lang="en-US" sz="1800" dirty="0"/>
              <a:t>14. They ___________________ (not / eat) so we went to a restaurant. </a:t>
            </a:r>
          </a:p>
          <a:p>
            <a:pPr marL="0" indent="0" fontAlgn="base">
              <a:buNone/>
            </a:pPr>
            <a:r>
              <a:rPr lang="en-US" sz="1800" dirty="0"/>
              <a:t>15. We couldn’t go into the concert because we ___________________ (not / bring) our tickets. </a:t>
            </a:r>
          </a:p>
          <a:p>
            <a:pPr marL="0" indent="0" fontAlgn="base">
              <a:buNone/>
            </a:pPr>
            <a:r>
              <a:rPr lang="en-US" sz="1800" dirty="0"/>
              <a:t>16. She said that she ___________________ (not / visit) the UK before. </a:t>
            </a:r>
          </a:p>
          <a:p>
            <a:pPr marL="0" indent="0" fontAlgn="base">
              <a:buNone/>
            </a:pPr>
            <a:r>
              <a:rPr lang="en-US" sz="1800" dirty="0"/>
              <a:t>17. Julie and Anne ___________________ (not / meet) before the party. </a:t>
            </a:r>
          </a:p>
          <a:p>
            <a:pPr marL="0" indent="0" fontAlgn="base">
              <a:buNone/>
            </a:pPr>
            <a:r>
              <a:rPr lang="en-US" sz="1800" dirty="0"/>
              <a:t>18. I ___________________ (not / have) breakfast when he arrived. </a:t>
            </a:r>
          </a:p>
          <a:p>
            <a:pPr marL="0" indent="0" fontAlgn="base">
              <a:buNone/>
            </a:pPr>
            <a:r>
              <a:rPr lang="en-US" sz="1800" dirty="0"/>
              <a:t>19. He ___________________ (not / use) email before, so I showed him how to use it. </a:t>
            </a:r>
          </a:p>
          <a:p>
            <a:pPr marL="0" indent="0" fontAlgn="base">
              <a:buNone/>
            </a:pPr>
            <a:r>
              <a:rPr lang="en-US" sz="1800" dirty="0"/>
              <a:t>20. You ___________________ (not / study) for the test, so you were very nervous.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30467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916" y="404664"/>
            <a:ext cx="9144000" cy="606896"/>
          </a:xfrm>
        </p:spPr>
        <p:txBody>
          <a:bodyPr rtlCol="0"/>
          <a:lstStyle/>
          <a:p>
            <a:r>
              <a:rPr lang="en-US" dirty="0"/>
              <a:t>Exercises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764" y="1916832"/>
            <a:ext cx="11593288" cy="4464496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1800" dirty="0"/>
              <a:t>The storm destroyed the sandcastle that we ________________ (build). </a:t>
            </a:r>
            <a:endParaRPr lang="it-IT" sz="1800" dirty="0"/>
          </a:p>
          <a:p>
            <a:pPr lvl="0"/>
            <a:r>
              <a:rPr lang="en-US" sz="1800" dirty="0"/>
              <a:t>He (not / be) ______________ to Cape Town before 1997.</a:t>
            </a:r>
            <a:endParaRPr lang="it-IT" sz="1800" dirty="0"/>
          </a:p>
          <a:p>
            <a:pPr lvl="0"/>
            <a:r>
              <a:rPr lang="en-US" sz="1800" dirty="0"/>
              <a:t>When she went out to play, she (do / already) ______________ her homework.</a:t>
            </a:r>
            <a:endParaRPr lang="it-IT" sz="1800" dirty="0"/>
          </a:p>
          <a:p>
            <a:pPr lvl="0"/>
            <a:r>
              <a:rPr lang="en-US" sz="1800" dirty="0"/>
              <a:t>My brother ate all of the cake that our mum _________________ (make) .</a:t>
            </a:r>
            <a:endParaRPr lang="it-IT" sz="1800" dirty="0"/>
          </a:p>
          <a:p>
            <a:pPr lvl="0"/>
            <a:r>
              <a:rPr lang="en-US" sz="1800" dirty="0"/>
              <a:t>The doctor took off the plaster that he (put on) _______________ six weeks before.</a:t>
            </a:r>
            <a:endParaRPr lang="it-IT" sz="1800" dirty="0"/>
          </a:p>
          <a:p>
            <a:pPr lvl="0"/>
            <a:r>
              <a:rPr lang="en-US" sz="1800" dirty="0"/>
              <a:t>The waiter brought a drink that I (not / order) ___________________ .</a:t>
            </a:r>
            <a:endParaRPr lang="it-IT" sz="1800" dirty="0"/>
          </a:p>
          <a:p>
            <a:pPr lvl="0"/>
            <a:r>
              <a:rPr lang="en-US" sz="1800" dirty="0"/>
              <a:t>I could not remember the poem we (learn) _________________ the week before.</a:t>
            </a:r>
            <a:endParaRPr lang="it-IT" sz="1800" dirty="0"/>
          </a:p>
          <a:p>
            <a:pPr lvl="0"/>
            <a:r>
              <a:rPr lang="en-US" sz="1800" dirty="0"/>
              <a:t>The children collected the chestnuts that (fall) ____________________ from the tree.</a:t>
            </a:r>
            <a:endParaRPr lang="it-IT" sz="1800" dirty="0"/>
          </a:p>
          <a:p>
            <a:pPr lvl="0"/>
            <a:r>
              <a:rPr lang="en-US" sz="1800" dirty="0"/>
              <a:t>(he / phone) ________________  Angie before he went to see her in London?</a:t>
            </a:r>
            <a:endParaRPr lang="it-IT" sz="1800" dirty="0"/>
          </a:p>
          <a:p>
            <a:pPr lvl="0"/>
            <a:r>
              <a:rPr lang="en-US" sz="1800" dirty="0"/>
              <a:t>She (not / ride) ________________ a horse before that day.</a:t>
            </a:r>
            <a:endParaRPr lang="it-IT" sz="1800" dirty="0"/>
          </a:p>
          <a:p>
            <a:pPr marL="0" indent="0" fontAlgn="base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93038916"/>
      </p:ext>
    </p:extLst>
  </p:cSld>
  <p:clrMapOvr>
    <a:masterClrMapping/>
  </p:clrMapOvr>
</p:sld>
</file>

<file path=ppt/theme/theme1.xml><?xml version="1.0" encoding="utf-8"?>
<a:theme xmlns:a="http://schemas.openxmlformats.org/drawingml/2006/main" name="Curve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45_TF02801094.potx" id="{AB249BD6-F299-49AA-99CB-A473772D58C3}" vid="{59D2B81E-935F-4101-ABAA-736719E4A085}"/>
    </a:ext>
  </a:extLst>
</a:theme>
</file>

<file path=ppt/theme/theme2.xml><?xml version="1.0" encoding="utf-8"?>
<a:theme xmlns:a="http://schemas.openxmlformats.org/drawingml/2006/main" name="Tema di Offic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curve musicali (widescreen)</Template>
  <TotalTime>3085</TotalTime>
  <Words>2128</Words>
  <Application>Microsoft Macintosh PowerPoint</Application>
  <PresentationFormat>Personalizzato</PresentationFormat>
  <Paragraphs>157</Paragraphs>
  <Slides>15</Slides>
  <Notes>15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Euphemia</vt:lpstr>
      <vt:lpstr>Curve 16x9</vt:lpstr>
      <vt:lpstr>Documento</vt:lpstr>
      <vt:lpstr>Past Perfect Simple</vt:lpstr>
      <vt:lpstr>Past Perfect Simple</vt:lpstr>
      <vt:lpstr>Past Perfect Simple</vt:lpstr>
      <vt:lpstr>Past Perfect Progressive</vt:lpstr>
      <vt:lpstr>Past Perfect Progressive</vt:lpstr>
      <vt:lpstr>Past Perfect Progressive</vt:lpstr>
      <vt:lpstr>Exercises</vt:lpstr>
      <vt:lpstr>Exercises</vt:lpstr>
      <vt:lpstr>Exercises</vt:lpstr>
      <vt:lpstr>Exercises</vt:lpstr>
      <vt:lpstr>Exercises</vt:lpstr>
      <vt:lpstr>New technology to help diagnose and manage respiratory diseases</vt:lpstr>
      <vt:lpstr>Reading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</dc:creator>
  <cp:lastModifiedBy>BARZELATTO ELENA</cp:lastModifiedBy>
  <cp:revision>277</cp:revision>
  <dcterms:created xsi:type="dcterms:W3CDTF">2020-10-31T18:58:30Z</dcterms:created>
  <dcterms:modified xsi:type="dcterms:W3CDTF">2023-06-28T16:58:13Z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