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4" r:id="rId4"/>
    <p:sldId id="257" r:id="rId5"/>
    <p:sldId id="258" r:id="rId6"/>
    <p:sldId id="265" r:id="rId7"/>
    <p:sldId id="268" r:id="rId8"/>
    <p:sldId id="266" r:id="rId9"/>
    <p:sldId id="267" r:id="rId10"/>
    <p:sldId id="271" r:id="rId11"/>
    <p:sldId id="272" r:id="rId12"/>
    <p:sldId id="269" r:id="rId13"/>
    <p:sldId id="270" r:id="rId14"/>
    <p:sldId id="273" r:id="rId15"/>
    <p:sldId id="274" r:id="rId16"/>
    <p:sldId id="276" r:id="rId17"/>
    <p:sldId id="277" r:id="rId18"/>
    <p:sldId id="278" r:id="rId19"/>
    <p:sldId id="282" r:id="rId20"/>
    <p:sldId id="283" r:id="rId21"/>
    <p:sldId id="284" r:id="rId22"/>
    <p:sldId id="285" r:id="rId23"/>
    <p:sldId id="286" r:id="rId24"/>
    <p:sldId id="288" r:id="rId25"/>
    <p:sldId id="289" r:id="rId26"/>
    <p:sldId id="29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837B"/>
    <a:srgbClr val="AB5D53"/>
    <a:srgbClr val="B75447"/>
    <a:srgbClr val="B24340"/>
    <a:srgbClr val="B55A3D"/>
    <a:srgbClr val="C1514B"/>
    <a:srgbClr val="B64A30"/>
    <a:srgbClr val="B6664A"/>
    <a:srgbClr val="CF8783"/>
    <a:srgbClr val="DC9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2" d="100"/>
          <a:sy n="92"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6/28/23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6/28/23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Documento_di_Microsoft_Word.docx"/><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package" Target="../embeddings/Documento_di_Microsoft_Word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993" y="0"/>
            <a:ext cx="8063345" cy="6858000"/>
          </a:xfrm>
          <a:prstGeom prst="rect">
            <a:avLst/>
          </a:prstGeom>
        </p:spPr>
      </p:pic>
    </p:spTree>
    <p:extLst>
      <p:ext uri="{BB962C8B-B14F-4D97-AF65-F5344CB8AC3E}">
        <p14:creationId xmlns:p14="http://schemas.microsoft.com/office/powerpoint/2010/main" val="3916682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815879"/>
            <a:ext cx="9601196" cy="713664"/>
          </a:xfrm>
        </p:spPr>
        <p:txBody>
          <a:bodyPr>
            <a:normAutofit fontScale="90000"/>
          </a:bodyPr>
          <a:lstStyle/>
          <a:p>
            <a:r>
              <a:rPr lang="en-US" b="1" i="1" dirty="0"/>
              <a:t>Will</a:t>
            </a:r>
            <a:r>
              <a:rPr lang="en-US" b="1" dirty="0"/>
              <a:t>  vs. </a:t>
            </a:r>
            <a:r>
              <a:rPr lang="en-US" b="1" i="1" dirty="0"/>
              <a:t>going to</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449133704"/>
              </p:ext>
            </p:extLst>
          </p:nvPr>
        </p:nvGraphicFramePr>
        <p:xfrm>
          <a:off x="931027" y="1534986"/>
          <a:ext cx="10249593" cy="4668704"/>
        </p:xfrm>
        <a:graphic>
          <a:graphicData uri="http://schemas.openxmlformats.org/drawingml/2006/table">
            <a:tbl>
              <a:tblPr firstRow="1" firstCol="1" bandRow="1">
                <a:tableStyleId>{21E4AEA4-8DFA-4A89-87EB-49C32662AFE0}</a:tableStyleId>
              </a:tblPr>
              <a:tblGrid>
                <a:gridCol w="5066088">
                  <a:extLst>
                    <a:ext uri="{9D8B030D-6E8A-4147-A177-3AD203B41FA5}">
                      <a16:colId xmlns:a16="http://schemas.microsoft.com/office/drawing/2014/main" val="20000"/>
                    </a:ext>
                  </a:extLst>
                </a:gridCol>
                <a:gridCol w="5183505">
                  <a:extLst>
                    <a:ext uri="{9D8B030D-6E8A-4147-A177-3AD203B41FA5}">
                      <a16:colId xmlns:a16="http://schemas.microsoft.com/office/drawing/2014/main" val="20001"/>
                    </a:ext>
                  </a:extLst>
                </a:gridCol>
              </a:tblGrid>
              <a:tr h="341483">
                <a:tc>
                  <a:txBody>
                    <a:bodyPr/>
                    <a:lstStyle/>
                    <a:p>
                      <a:pPr algn="l">
                        <a:lnSpc>
                          <a:spcPct val="100000"/>
                        </a:lnSpc>
                        <a:spcAft>
                          <a:spcPts val="0"/>
                        </a:spcAft>
                      </a:pPr>
                      <a:r>
                        <a:rPr lang="it-IT" sz="2000" dirty="0">
                          <a:effectLst/>
                        </a:rPr>
                        <a:t>Will + infinitive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BF837B">
                            <a:shade val="30000"/>
                            <a:satMod val="115000"/>
                          </a:srgbClr>
                        </a:gs>
                        <a:gs pos="50000">
                          <a:srgbClr val="BF837B">
                            <a:shade val="67500"/>
                            <a:satMod val="115000"/>
                          </a:srgbClr>
                        </a:gs>
                        <a:gs pos="100000">
                          <a:srgbClr val="BF837B">
                            <a:shade val="100000"/>
                            <a:satMod val="115000"/>
                          </a:srgbClr>
                        </a:gs>
                      </a:gsLst>
                      <a:lin ang="5400000" scaled="1"/>
                      <a:tileRect/>
                    </a:gradFill>
                  </a:tcPr>
                </a:tc>
                <a:tc>
                  <a:txBody>
                    <a:bodyPr/>
                    <a:lstStyle/>
                    <a:p>
                      <a:pPr algn="l">
                        <a:lnSpc>
                          <a:spcPct val="100000"/>
                        </a:lnSpc>
                        <a:spcAft>
                          <a:spcPts val="0"/>
                        </a:spcAft>
                      </a:pPr>
                      <a:r>
                        <a:rPr lang="it-IT" sz="2000" dirty="0" err="1">
                          <a:effectLst/>
                        </a:rPr>
                        <a:t>Going</a:t>
                      </a:r>
                      <a:r>
                        <a:rPr lang="it-IT" sz="2000" dirty="0">
                          <a:effectLst/>
                        </a:rPr>
                        <a:t> to + infinitive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BF837B">
                            <a:shade val="30000"/>
                            <a:satMod val="115000"/>
                          </a:srgbClr>
                        </a:gs>
                        <a:gs pos="50000">
                          <a:srgbClr val="BF837B">
                            <a:shade val="67500"/>
                            <a:satMod val="115000"/>
                          </a:srgbClr>
                        </a:gs>
                        <a:gs pos="100000">
                          <a:srgbClr val="BF837B">
                            <a:shade val="100000"/>
                            <a:satMod val="115000"/>
                          </a:srgbClr>
                        </a:gs>
                      </a:gsLst>
                      <a:lin ang="5400000" scaled="1"/>
                      <a:tileRect/>
                    </a:gradFill>
                  </a:tcPr>
                </a:tc>
                <a:extLst>
                  <a:ext uri="{0D108BD9-81ED-4DB2-BD59-A6C34878D82A}">
                    <a16:rowId xmlns:a16="http://schemas.microsoft.com/office/drawing/2014/main" val="10000"/>
                  </a:ext>
                </a:extLst>
              </a:tr>
              <a:tr h="1260254">
                <a:tc>
                  <a:txBody>
                    <a:bodyPr/>
                    <a:lstStyle/>
                    <a:p>
                      <a:pPr algn="l">
                        <a:lnSpc>
                          <a:spcPct val="100000"/>
                        </a:lnSpc>
                        <a:spcAft>
                          <a:spcPts val="0"/>
                        </a:spcAft>
                      </a:pPr>
                      <a:r>
                        <a:rPr lang="en-US" sz="1800" dirty="0">
                          <a:effectLst/>
                        </a:rPr>
                        <a:t>A decision at the moment of speaking:</a:t>
                      </a:r>
                      <a:br>
                        <a:rPr lang="en-US" sz="1800" dirty="0">
                          <a:effectLst/>
                        </a:rPr>
                      </a:br>
                      <a:br>
                        <a:rPr lang="en-US" sz="1000" dirty="0">
                          <a:effectLst/>
                        </a:rPr>
                      </a:br>
                      <a:r>
                        <a:rPr lang="en-US" sz="1800" dirty="0">
                          <a:effectLst/>
                        </a:rPr>
                        <a:t>Julie: There's no milk.</a:t>
                      </a:r>
                      <a:br>
                        <a:rPr lang="en-US" sz="1800" dirty="0">
                          <a:effectLst/>
                        </a:rPr>
                      </a:br>
                      <a:r>
                        <a:rPr lang="en-US" sz="1800" dirty="0">
                          <a:effectLst/>
                        </a:rPr>
                        <a:t>John: Really? In that case, I'll go and get some.</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r>
                        <a:rPr lang="en-US" sz="1800" b="1" dirty="0">
                          <a:effectLst/>
                        </a:rPr>
                        <a:t>A decision before the moment of speaking:</a:t>
                      </a:r>
                      <a:br>
                        <a:rPr lang="en-US" sz="1800" b="1" dirty="0">
                          <a:effectLst/>
                        </a:rPr>
                      </a:br>
                      <a:br>
                        <a:rPr lang="en-US" sz="1000" b="1" dirty="0">
                          <a:effectLst/>
                        </a:rPr>
                      </a:br>
                      <a:r>
                        <a:rPr lang="en-US" sz="1800" b="1" dirty="0">
                          <a:effectLst/>
                        </a:rPr>
                        <a:t>Julie: There's no milk.</a:t>
                      </a:r>
                      <a:br>
                        <a:rPr lang="en-US" sz="1800" b="1" dirty="0">
                          <a:effectLst/>
                        </a:rPr>
                      </a:br>
                      <a:r>
                        <a:rPr lang="en-US" sz="1800" b="1" dirty="0">
                          <a:effectLst/>
                        </a:rPr>
                        <a:t>John: I know. I'm going to go and get some when this TV program finishes.</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tc>
                <a:extLst>
                  <a:ext uri="{0D108BD9-81ED-4DB2-BD59-A6C34878D82A}">
                    <a16:rowId xmlns:a16="http://schemas.microsoft.com/office/drawing/2014/main" val="10001"/>
                  </a:ext>
                </a:extLst>
              </a:tr>
              <a:tr h="1116137">
                <a:tc>
                  <a:txBody>
                    <a:bodyPr/>
                    <a:lstStyle/>
                    <a:p>
                      <a:pPr algn="l">
                        <a:lnSpc>
                          <a:spcPct val="100000"/>
                        </a:lnSpc>
                        <a:spcAft>
                          <a:spcPts val="0"/>
                        </a:spcAft>
                      </a:pPr>
                      <a:r>
                        <a:rPr lang="en-US" sz="1800" dirty="0">
                          <a:effectLst/>
                        </a:rPr>
                        <a:t>A prediction based on opinion:</a:t>
                      </a:r>
                      <a:br>
                        <a:rPr lang="en-US" sz="1800" dirty="0">
                          <a:effectLst/>
                        </a:rPr>
                      </a:br>
                      <a:br>
                        <a:rPr lang="en-US" sz="1000" dirty="0">
                          <a:effectLst/>
                        </a:rPr>
                      </a:br>
                      <a:r>
                        <a:rPr lang="en-US" sz="1800" dirty="0">
                          <a:effectLst/>
                        </a:rPr>
                        <a:t>I think the Conservatives will win the next election.</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r>
                        <a:rPr lang="en-US" sz="1800" b="1" dirty="0">
                          <a:effectLst/>
                        </a:rPr>
                        <a:t>A prediction based on something we can see (or hear) now:</a:t>
                      </a:r>
                      <a:br>
                        <a:rPr lang="en-US" sz="1800" b="1" dirty="0">
                          <a:effectLst/>
                        </a:rPr>
                      </a:br>
                      <a:br>
                        <a:rPr lang="en-US" sz="1000" b="1" dirty="0">
                          <a:effectLst/>
                        </a:rPr>
                      </a:br>
                      <a:r>
                        <a:rPr lang="en-US" sz="1800" b="1" dirty="0">
                          <a:effectLst/>
                        </a:rPr>
                        <a:t>The Conservatives are going to win the election. </a:t>
                      </a:r>
                      <a:r>
                        <a:rPr lang="en-US" sz="1800" b="1" noProof="0" dirty="0">
                          <a:effectLst/>
                        </a:rPr>
                        <a:t>They already have most of the votes.</a:t>
                      </a:r>
                      <a:endParaRPr lang="en-US"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tc>
                <a:extLst>
                  <a:ext uri="{0D108BD9-81ED-4DB2-BD59-A6C34878D82A}">
                    <a16:rowId xmlns:a16="http://schemas.microsoft.com/office/drawing/2014/main" val="10002"/>
                  </a:ext>
                </a:extLst>
              </a:tr>
              <a:tr h="800869">
                <a:tc>
                  <a:txBody>
                    <a:bodyPr/>
                    <a:lstStyle/>
                    <a:p>
                      <a:pPr algn="l">
                        <a:lnSpc>
                          <a:spcPct val="100000"/>
                        </a:lnSpc>
                        <a:spcAft>
                          <a:spcPts val="0"/>
                        </a:spcAft>
                      </a:pPr>
                      <a:r>
                        <a:rPr lang="en-US" sz="1800" dirty="0">
                          <a:effectLst/>
                        </a:rPr>
                        <a:t>A future fact:</a:t>
                      </a:r>
                      <a:br>
                        <a:rPr lang="en-US" sz="1800" dirty="0">
                          <a:effectLst/>
                        </a:rPr>
                      </a:br>
                      <a:br>
                        <a:rPr lang="en-US" sz="1000" dirty="0">
                          <a:effectLst/>
                        </a:rPr>
                      </a:br>
                      <a:r>
                        <a:rPr lang="en-US" sz="1800" dirty="0">
                          <a:effectLst/>
                        </a:rPr>
                        <a:t>The sun will rise tomorrow.</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endParaRPr lang="it-IT" sz="1000" dirty="0">
                        <a:effectLst/>
                        <a:latin typeface="Calibri" panose="020F0502020204030204" pitchFamily="34" charset="0"/>
                        <a:cs typeface="Times New Roman" panose="02020603050405020304" pitchFamily="18" charset="0"/>
                      </a:endParaRPr>
                    </a:p>
                  </a:txBody>
                  <a:tcPr marL="43801" marR="43801" marT="43801" marB="43801" anchor="ctr"/>
                </a:tc>
                <a:extLst>
                  <a:ext uri="{0D108BD9-81ED-4DB2-BD59-A6C34878D82A}">
                    <a16:rowId xmlns:a16="http://schemas.microsoft.com/office/drawing/2014/main" val="10003"/>
                  </a:ext>
                </a:extLst>
              </a:tr>
              <a:tr h="800869">
                <a:tc>
                  <a:txBody>
                    <a:bodyPr/>
                    <a:lstStyle/>
                    <a:p>
                      <a:pPr algn="l">
                        <a:lnSpc>
                          <a:spcPct val="100000"/>
                        </a:lnSpc>
                        <a:spcAft>
                          <a:spcPts val="0"/>
                        </a:spcAft>
                      </a:pPr>
                      <a:r>
                        <a:rPr lang="en-US" sz="1800" dirty="0">
                          <a:effectLst/>
                        </a:rPr>
                        <a:t>For promises / requests / refusals / offers:</a:t>
                      </a:r>
                      <a:br>
                        <a:rPr lang="en-US" sz="1800" dirty="0">
                          <a:effectLst/>
                        </a:rPr>
                      </a:br>
                      <a:br>
                        <a:rPr lang="en-US" sz="1000" dirty="0">
                          <a:effectLst/>
                        </a:rPr>
                      </a:br>
                      <a:r>
                        <a:rPr lang="en-US" sz="1800" dirty="0">
                          <a:effectLst/>
                        </a:rPr>
                        <a:t>I'll help you tomorrow, if you like.</a:t>
                      </a:r>
                      <a:endParaRPr lang="it-IT" sz="1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1" marR="43801" marT="43801" marB="43801" anchor="ctr">
                    <a:gradFill flip="none" rotWithShape="1">
                      <a:gsLst>
                        <a:gs pos="0">
                          <a:srgbClr val="CF8783">
                            <a:shade val="30000"/>
                            <a:satMod val="115000"/>
                          </a:srgbClr>
                        </a:gs>
                        <a:gs pos="50000">
                          <a:srgbClr val="CF8783">
                            <a:shade val="67500"/>
                            <a:satMod val="115000"/>
                          </a:srgbClr>
                        </a:gs>
                        <a:gs pos="100000">
                          <a:srgbClr val="CF8783">
                            <a:shade val="100000"/>
                            <a:satMod val="115000"/>
                          </a:srgbClr>
                        </a:gs>
                      </a:gsLst>
                      <a:path path="circle">
                        <a:fillToRect t="100000" r="100000"/>
                      </a:path>
                      <a:tileRect l="-100000" b="-100000"/>
                    </a:gradFill>
                  </a:tcPr>
                </a:tc>
                <a:tc>
                  <a:txBody>
                    <a:bodyPr/>
                    <a:lstStyle/>
                    <a:p>
                      <a:pPr algn="l">
                        <a:lnSpc>
                          <a:spcPct val="100000"/>
                        </a:lnSpc>
                        <a:spcAft>
                          <a:spcPts val="0"/>
                        </a:spcAft>
                      </a:pPr>
                      <a:endParaRPr lang="it-IT" sz="1000" dirty="0">
                        <a:effectLst/>
                        <a:latin typeface="Calibri" panose="020F0502020204030204" pitchFamily="34" charset="0"/>
                        <a:cs typeface="Times New Roman" panose="02020603050405020304" pitchFamily="18" charset="0"/>
                      </a:endParaRPr>
                    </a:p>
                  </a:txBody>
                  <a:tcPr marL="43801" marR="43801" marT="43801" marB="43801"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009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39338" y="872826"/>
            <a:ext cx="10440786" cy="5170646"/>
          </a:xfrm>
          <a:prstGeom prst="rect">
            <a:avLst/>
          </a:prstGeom>
          <a:noFill/>
        </p:spPr>
        <p:txBody>
          <a:bodyPr wrap="square" rtlCol="0">
            <a:spAutoFit/>
          </a:bodyPr>
          <a:lstStyle/>
          <a:p>
            <a:r>
              <a:rPr lang="en-US" sz="2000" b="1" dirty="0"/>
              <a:t>Other points about the future:</a:t>
            </a:r>
            <a:br>
              <a:rPr lang="en-US" b="1" dirty="0"/>
            </a:br>
            <a:br>
              <a:rPr lang="en-US" b="1" dirty="0"/>
            </a:br>
            <a:r>
              <a:rPr lang="en-US" dirty="0"/>
              <a:t>We use the </a:t>
            </a:r>
            <a:r>
              <a:rPr lang="en-US" b="1" dirty="0"/>
              <a:t>present progressive</a:t>
            </a:r>
            <a:r>
              <a:rPr lang="en-US" dirty="0"/>
              <a:t> for definite future arrangements. Often, it doesn't really matter if we choose 'be going to' or the present progressive. In the following example, there is really very little difference in meaning:</a:t>
            </a:r>
          </a:p>
          <a:p>
            <a:endParaRPr lang="it-IT" sz="1200" dirty="0"/>
          </a:p>
          <a:p>
            <a:pPr marL="285750" lvl="0" indent="-285750">
              <a:buClr>
                <a:schemeClr val="accent1"/>
              </a:buClr>
              <a:buFont typeface="Wingdings" panose="05000000000000000000" pitchFamily="2" charset="2"/>
              <a:buChar char="§"/>
            </a:pPr>
            <a:r>
              <a:rPr lang="en-US" dirty="0"/>
              <a:t>I</a:t>
            </a:r>
            <a:r>
              <a:rPr lang="en-US" b="1" dirty="0"/>
              <a:t>'m going</a:t>
            </a:r>
            <a:r>
              <a:rPr lang="en-US" dirty="0"/>
              <a:t> to the cinema tonight.</a:t>
            </a:r>
            <a:endParaRPr lang="it-IT" dirty="0"/>
          </a:p>
          <a:p>
            <a:pPr marL="285750" lvl="0" indent="-285750">
              <a:buClr>
                <a:schemeClr val="accent1"/>
              </a:buClr>
              <a:buFont typeface="Wingdings" panose="05000000000000000000" pitchFamily="2" charset="2"/>
              <a:buChar char="§"/>
            </a:pPr>
            <a:r>
              <a:rPr lang="en-US" dirty="0"/>
              <a:t>I</a:t>
            </a:r>
            <a:r>
              <a:rPr lang="en-US" b="1" dirty="0"/>
              <a:t>'m going to go </a:t>
            </a:r>
            <a:r>
              <a:rPr lang="en-US" dirty="0"/>
              <a:t>to the cinema tonight.</a:t>
            </a:r>
          </a:p>
          <a:p>
            <a:pPr lvl="0"/>
            <a:endParaRPr lang="it-IT" sz="1200" dirty="0"/>
          </a:p>
          <a:p>
            <a:r>
              <a:rPr lang="en-US" dirty="0"/>
              <a:t>We use the </a:t>
            </a:r>
            <a:r>
              <a:rPr lang="en-US" b="1" dirty="0"/>
              <a:t>simple present</a:t>
            </a:r>
            <a:r>
              <a:rPr lang="en-US" dirty="0"/>
              <a:t> in two cases. First, we use it for a timetabled event in the future, like public transport or the start of a class:</a:t>
            </a:r>
          </a:p>
          <a:p>
            <a:endParaRPr lang="it-IT" sz="1200" dirty="0"/>
          </a:p>
          <a:p>
            <a:pPr marL="285750" lvl="0" indent="-285750">
              <a:buClr>
                <a:schemeClr val="accent1"/>
              </a:buClr>
              <a:buFont typeface="Wingdings" panose="05000000000000000000" pitchFamily="2" charset="2"/>
              <a:buChar char="§"/>
            </a:pPr>
            <a:r>
              <a:rPr lang="en-US" dirty="0"/>
              <a:t>My train </a:t>
            </a:r>
            <a:r>
              <a:rPr lang="en-US" b="1" dirty="0"/>
              <a:t>leaves</a:t>
            </a:r>
            <a:r>
              <a:rPr lang="en-US" dirty="0"/>
              <a:t> at six tonight.</a:t>
            </a:r>
            <a:endParaRPr lang="it-IT" dirty="0"/>
          </a:p>
          <a:p>
            <a:pPr marL="285750" lvl="0" indent="-285750">
              <a:buClr>
                <a:schemeClr val="accent1"/>
              </a:buClr>
              <a:buFont typeface="Wingdings" panose="05000000000000000000" pitchFamily="2" charset="2"/>
              <a:buChar char="§"/>
            </a:pPr>
            <a:r>
              <a:rPr lang="en-US" dirty="0"/>
              <a:t>His class </a:t>
            </a:r>
            <a:r>
              <a:rPr lang="en-US" b="1" dirty="0"/>
              <a:t>starts</a:t>
            </a:r>
            <a:r>
              <a:rPr lang="en-US" dirty="0"/>
              <a:t> at 9am tomorrow.</a:t>
            </a:r>
          </a:p>
          <a:p>
            <a:pPr lvl="0"/>
            <a:endParaRPr lang="it-IT" sz="1200" dirty="0"/>
          </a:p>
          <a:p>
            <a:r>
              <a:rPr lang="en-US" dirty="0"/>
              <a:t>Second, we use it after certain words, when the sentence has a future meaning. </a:t>
            </a:r>
          </a:p>
          <a:p>
            <a:r>
              <a:rPr lang="en-US" dirty="0"/>
              <a:t>These words are: </a:t>
            </a:r>
            <a:r>
              <a:rPr lang="en-US" b="1" dirty="0"/>
              <a:t>before / after / as soon as / until / when</a:t>
            </a:r>
            <a:r>
              <a:rPr lang="en-US" dirty="0"/>
              <a:t>:</a:t>
            </a:r>
          </a:p>
          <a:p>
            <a:endParaRPr lang="it-IT" sz="1200" dirty="0"/>
          </a:p>
          <a:p>
            <a:pPr marL="285750" lvl="0" indent="-285750">
              <a:buClr>
                <a:schemeClr val="accent1"/>
              </a:buClr>
              <a:buFont typeface="Wingdings" panose="05000000000000000000" pitchFamily="2" charset="2"/>
              <a:buChar char="§"/>
            </a:pPr>
            <a:r>
              <a:rPr lang="en-US" dirty="0"/>
              <a:t>I'll call you when I </a:t>
            </a:r>
            <a:r>
              <a:rPr lang="en-US" b="1" dirty="0"/>
              <a:t>get</a:t>
            </a:r>
            <a:r>
              <a:rPr lang="en-US" dirty="0"/>
              <a:t> home.</a:t>
            </a:r>
            <a:endParaRPr lang="it-IT" dirty="0"/>
          </a:p>
          <a:p>
            <a:pPr marL="285750" lvl="0" indent="-285750">
              <a:buClr>
                <a:schemeClr val="accent1"/>
              </a:buClr>
              <a:buFont typeface="Wingdings" panose="05000000000000000000" pitchFamily="2" charset="2"/>
              <a:buChar char="§"/>
            </a:pPr>
            <a:r>
              <a:rPr lang="en-US" dirty="0"/>
              <a:t>She's going to study after she </a:t>
            </a:r>
            <a:r>
              <a:rPr lang="en-US" b="1" dirty="0"/>
              <a:t>finishes</a:t>
            </a:r>
            <a:r>
              <a:rPr lang="en-US" dirty="0"/>
              <a:t> dinner.</a:t>
            </a:r>
            <a:endParaRPr lang="it-IT" dirty="0"/>
          </a:p>
          <a:p>
            <a:pPr marL="285750" lvl="0" indent="-285750">
              <a:buClr>
                <a:schemeClr val="accent1"/>
              </a:buClr>
              <a:buFont typeface="Wingdings" panose="05000000000000000000" pitchFamily="2" charset="2"/>
              <a:buChar char="§"/>
            </a:pPr>
            <a:r>
              <a:rPr lang="en-US" dirty="0"/>
              <a:t>Please drink some water as soon as you </a:t>
            </a:r>
            <a:r>
              <a:rPr lang="en-US" b="1" dirty="0"/>
              <a:t>complete</a:t>
            </a:r>
            <a:r>
              <a:rPr lang="en-US" dirty="0"/>
              <a:t> the race.</a:t>
            </a:r>
            <a:endParaRPr lang="it-IT" dirty="0"/>
          </a:p>
        </p:txBody>
      </p:sp>
    </p:spTree>
    <p:extLst>
      <p:ext uri="{BB962C8B-B14F-4D97-AF65-F5344CB8AC3E}">
        <p14:creationId xmlns:p14="http://schemas.microsoft.com/office/powerpoint/2010/main" val="230095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12027" y="1023695"/>
            <a:ext cx="9601196" cy="1303867"/>
          </a:xfrm>
        </p:spPr>
        <p:txBody>
          <a:bodyPr>
            <a:normAutofit/>
          </a:bodyPr>
          <a:lstStyle/>
          <a:p>
            <a:pPr algn="l"/>
            <a:r>
              <a:rPr lang="en-US" sz="3600" dirty="0"/>
              <a:t>	Exercises</a:t>
            </a:r>
          </a:p>
        </p:txBody>
      </p:sp>
      <p:sp>
        <p:nvSpPr>
          <p:cNvPr id="3" name="Segnaposto contenuto 2"/>
          <p:cNvSpPr>
            <a:spLocks noGrp="1"/>
          </p:cNvSpPr>
          <p:nvPr>
            <p:ph idx="1"/>
          </p:nvPr>
        </p:nvSpPr>
        <p:spPr>
          <a:xfrm>
            <a:off x="1287088" y="2432240"/>
            <a:ext cx="9601196" cy="3677613"/>
          </a:xfrm>
        </p:spPr>
        <p:txBody>
          <a:bodyPr>
            <a:noAutofit/>
          </a:bodyPr>
          <a:lstStyle/>
          <a:p>
            <a:pPr marL="0" indent="0" algn="ctr">
              <a:spcBef>
                <a:spcPts val="0"/>
              </a:spcBef>
              <a:spcAft>
                <a:spcPts val="0"/>
              </a:spcAft>
              <a:buNone/>
            </a:pPr>
            <a:r>
              <a:rPr lang="en-US" sz="2000" b="1" dirty="0"/>
              <a:t>‘Will’ or ‘be going to’?</a:t>
            </a:r>
          </a:p>
          <a:p>
            <a:pPr marL="0" indent="0" algn="ctr">
              <a:spcBef>
                <a:spcPts val="0"/>
              </a:spcBef>
              <a:spcAft>
                <a:spcPts val="0"/>
              </a:spcAft>
              <a:buNone/>
            </a:pPr>
            <a:endParaRPr lang="en-US" sz="1000" dirty="0"/>
          </a:p>
          <a:p>
            <a:pPr marL="457200" indent="-457200">
              <a:spcBef>
                <a:spcPts val="0"/>
              </a:spcBef>
              <a:spcAft>
                <a:spcPts val="0"/>
              </a:spcAft>
              <a:buAutoNum type="arabicPeriod"/>
            </a:pPr>
            <a:r>
              <a:rPr lang="en-US" sz="2000" dirty="0"/>
              <a:t>A: We don’t have any bread. </a:t>
            </a:r>
          </a:p>
          <a:p>
            <a:pPr marL="0" indent="0">
              <a:spcBef>
                <a:spcPts val="0"/>
              </a:spcBef>
              <a:spcAft>
                <a:spcPts val="0"/>
              </a:spcAft>
              <a:buNone/>
            </a:pPr>
            <a:r>
              <a:rPr lang="en-US" sz="2000" dirty="0"/>
              <a:t>	B: I know. I __________________ get some from the shop. </a:t>
            </a:r>
          </a:p>
          <a:p>
            <a:pPr marL="457200" indent="-457200">
              <a:spcBef>
                <a:spcPts val="0"/>
              </a:spcBef>
              <a:spcAft>
                <a:spcPts val="0"/>
              </a:spcAft>
              <a:buFont typeface="+mj-lt"/>
              <a:buAutoNum type="arabicPeriod" startAt="2"/>
            </a:pPr>
            <a:r>
              <a:rPr lang="en-US" sz="2000" dirty="0"/>
              <a:t>A: We don’t have any bread. </a:t>
            </a:r>
          </a:p>
          <a:p>
            <a:pPr marL="0" indent="0">
              <a:spcBef>
                <a:spcPts val="0"/>
              </a:spcBef>
              <a:spcAft>
                <a:spcPts val="0"/>
              </a:spcAft>
              <a:buNone/>
            </a:pPr>
            <a:r>
              <a:rPr lang="en-US" sz="2000" dirty="0"/>
              <a:t>	B: Really? I __________________ get some from the shop then.</a:t>
            </a:r>
          </a:p>
          <a:p>
            <a:pPr marL="457200" indent="-457200">
              <a:spcBef>
                <a:spcPts val="0"/>
              </a:spcBef>
              <a:spcAft>
                <a:spcPts val="0"/>
              </a:spcAft>
              <a:buFont typeface="+mj-lt"/>
              <a:buAutoNum type="arabicPeriod" startAt="3"/>
            </a:pPr>
            <a:r>
              <a:rPr lang="en-US" sz="2000" dirty="0"/>
              <a:t>A: Why do you need to borrow my suitcase? </a:t>
            </a:r>
          </a:p>
          <a:p>
            <a:pPr marL="0" indent="0">
              <a:spcBef>
                <a:spcPts val="0"/>
              </a:spcBef>
              <a:spcAft>
                <a:spcPts val="0"/>
              </a:spcAft>
              <a:buNone/>
            </a:pPr>
            <a:r>
              <a:rPr lang="en-US" sz="2000" dirty="0"/>
              <a:t>	B: I __________________ visit my mother in Scotland next month. </a:t>
            </a:r>
          </a:p>
          <a:p>
            <a:pPr marL="457200" indent="-457200">
              <a:spcBef>
                <a:spcPts val="0"/>
              </a:spcBef>
              <a:spcAft>
                <a:spcPts val="0"/>
              </a:spcAft>
              <a:buFont typeface="+mj-lt"/>
              <a:buAutoNum type="arabicPeriod" startAt="4"/>
            </a:pPr>
            <a:r>
              <a:rPr lang="en-US" sz="2000" dirty="0"/>
              <a:t>A: I’m really cold. </a:t>
            </a:r>
          </a:p>
          <a:p>
            <a:pPr marL="0" indent="0">
              <a:spcBef>
                <a:spcPts val="0"/>
              </a:spcBef>
              <a:spcAft>
                <a:spcPts val="0"/>
              </a:spcAft>
              <a:buNone/>
            </a:pPr>
            <a:r>
              <a:rPr lang="en-US" sz="2000" dirty="0"/>
              <a:t>	B: I __________________ turn the heating on. </a:t>
            </a:r>
          </a:p>
          <a:p>
            <a:pPr marL="457200" indent="-457200">
              <a:spcBef>
                <a:spcPts val="0"/>
              </a:spcBef>
              <a:spcAft>
                <a:spcPts val="0"/>
              </a:spcAft>
              <a:buFont typeface="+mj-lt"/>
              <a:buAutoNum type="arabicPeriod" startAt="5"/>
            </a:pPr>
            <a:r>
              <a:rPr lang="en-US" sz="2000" dirty="0"/>
              <a:t>A: Are you going to John’s party tonight? </a:t>
            </a:r>
          </a:p>
          <a:p>
            <a:pPr marL="0" indent="0">
              <a:spcBef>
                <a:spcPts val="0"/>
              </a:spcBef>
              <a:spcAft>
                <a:spcPts val="0"/>
              </a:spcAft>
              <a:buNone/>
            </a:pPr>
            <a:r>
              <a:rPr lang="en-US" sz="2000" dirty="0"/>
              <a:t>	B: Yes. Are you going too? I __________________ give you a lift. </a:t>
            </a:r>
          </a:p>
        </p:txBody>
      </p:sp>
    </p:spTree>
    <p:extLst>
      <p:ext uri="{BB962C8B-B14F-4D97-AF65-F5344CB8AC3E}">
        <p14:creationId xmlns:p14="http://schemas.microsoft.com/office/powerpoint/2010/main" val="59744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en-US" sz="3600" dirty="0"/>
              <a:t>	Exercises</a:t>
            </a:r>
          </a:p>
        </p:txBody>
      </p:sp>
      <p:sp>
        <p:nvSpPr>
          <p:cNvPr id="3" name="Segnaposto contenuto 2"/>
          <p:cNvSpPr>
            <a:spLocks noGrp="1"/>
          </p:cNvSpPr>
          <p:nvPr>
            <p:ph idx="1"/>
          </p:nvPr>
        </p:nvSpPr>
        <p:spPr/>
        <p:txBody>
          <a:bodyPr>
            <a:normAutofit fontScale="77500" lnSpcReduction="20000"/>
          </a:bodyPr>
          <a:lstStyle/>
          <a:p>
            <a:pPr marL="457200" indent="-457200">
              <a:buFont typeface="+mj-lt"/>
              <a:buAutoNum type="arabicPeriod" startAt="6"/>
            </a:pPr>
            <a:r>
              <a:rPr lang="en-US" dirty="0"/>
              <a:t>A: What are your plans after you leave university? </a:t>
            </a:r>
          </a:p>
          <a:p>
            <a:pPr marL="0" indent="0">
              <a:buNone/>
            </a:pPr>
            <a:r>
              <a:rPr lang="en-US" dirty="0"/>
              <a:t>	B: I __________________ work in a hospital in Africa. I leave on the 28</a:t>
            </a:r>
            <a:r>
              <a:rPr lang="en-US" baseline="30000" dirty="0"/>
              <a:t>th</a:t>
            </a:r>
            <a:r>
              <a:rPr lang="en-US" dirty="0"/>
              <a:t>. </a:t>
            </a:r>
          </a:p>
          <a:p>
            <a:pPr marL="457200" indent="-457200">
              <a:buFont typeface="+mj-lt"/>
              <a:buAutoNum type="arabicPeriod" startAt="7"/>
            </a:pPr>
            <a:r>
              <a:rPr lang="en-US" dirty="0"/>
              <a:t>(The phone rings) A: I __________________ get it! </a:t>
            </a:r>
          </a:p>
          <a:p>
            <a:pPr marL="457200" indent="-457200">
              <a:buFont typeface="+mj-lt"/>
              <a:buAutoNum type="arabicPeriod" startAt="8"/>
            </a:pPr>
            <a:r>
              <a:rPr lang="en-US" dirty="0"/>
              <a:t>A: Are you ready to order? </a:t>
            </a:r>
          </a:p>
          <a:p>
            <a:pPr marL="0" indent="0">
              <a:buNone/>
            </a:pPr>
            <a:r>
              <a:rPr lang="en-US" dirty="0"/>
              <a:t>	B: I can’t decide … Okay, I __________________ have the steak, please. </a:t>
            </a:r>
          </a:p>
          <a:p>
            <a:pPr marL="457200" indent="-457200">
              <a:buFont typeface="+mj-lt"/>
              <a:buAutoNum type="arabicPeriod" startAt="9"/>
            </a:pPr>
            <a:r>
              <a:rPr lang="en-US" dirty="0"/>
              <a:t>A: Are you busy tonight? Would you like to have coffee? </a:t>
            </a:r>
          </a:p>
          <a:p>
            <a:pPr marL="0" indent="0">
              <a:buNone/>
            </a:pPr>
            <a:r>
              <a:rPr lang="en-US" dirty="0"/>
              <a:t>	B: Sorry. I __________________ go to the library. I’ve been planning to study all day. </a:t>
            </a:r>
          </a:p>
          <a:p>
            <a:pPr marL="457200" indent="-457200">
              <a:buFont typeface="+mj-lt"/>
              <a:buAutoNum type="arabicPeriod" startAt="10"/>
            </a:pPr>
            <a:r>
              <a:rPr lang="en-US" dirty="0"/>
              <a:t>A: Why are you carrying a hammer? </a:t>
            </a:r>
          </a:p>
          <a:p>
            <a:pPr marL="0" indent="0">
              <a:buNone/>
            </a:pPr>
            <a:r>
              <a:rPr lang="en-US" dirty="0"/>
              <a:t>	B: I __________________ put up some pictures.</a:t>
            </a:r>
          </a:p>
        </p:txBody>
      </p:sp>
    </p:spTree>
    <p:extLst>
      <p:ext uri="{BB962C8B-B14F-4D97-AF65-F5344CB8AC3E}">
        <p14:creationId xmlns:p14="http://schemas.microsoft.com/office/powerpoint/2010/main" val="119884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38108"/>
          </a:xfrm>
        </p:spPr>
        <p:txBody>
          <a:bodyPr>
            <a:normAutofit/>
          </a:bodyPr>
          <a:lstStyle/>
          <a:p>
            <a:pPr algn="l"/>
            <a:r>
              <a:rPr lang="en-US" sz="3600" dirty="0"/>
              <a:t>	Exercises</a:t>
            </a:r>
          </a:p>
        </p:txBody>
      </p:sp>
      <p:sp>
        <p:nvSpPr>
          <p:cNvPr id="3" name="Segnaposto contenuto 2"/>
          <p:cNvSpPr>
            <a:spLocks noGrp="1"/>
          </p:cNvSpPr>
          <p:nvPr>
            <p:ph idx="1"/>
          </p:nvPr>
        </p:nvSpPr>
        <p:spPr>
          <a:xfrm>
            <a:off x="1113905" y="2556931"/>
            <a:ext cx="10208030" cy="3552923"/>
          </a:xfrm>
        </p:spPr>
        <p:txBody>
          <a:bodyPr>
            <a:normAutofit fontScale="92500" lnSpcReduction="20000"/>
          </a:bodyPr>
          <a:lstStyle/>
          <a:p>
            <a:pPr marL="457200" indent="-457200">
              <a:buSzPct val="110000"/>
              <a:buFont typeface="+mj-lt"/>
              <a:buAutoNum type="arabicPeriod"/>
            </a:pPr>
            <a:r>
              <a:rPr lang="en-US" dirty="0"/>
              <a:t>A: Why are you holding a piece of paper?</a:t>
            </a:r>
            <a:br>
              <a:rPr lang="en-US" dirty="0"/>
            </a:br>
            <a:r>
              <a:rPr lang="en-US" dirty="0"/>
              <a:t>B: I (write) ______________ a letter to my friends back home in Texas.</a:t>
            </a:r>
          </a:p>
          <a:p>
            <a:pPr marL="457200" indent="-457200">
              <a:buSzPct val="110000"/>
              <a:buFont typeface="+mj-lt"/>
              <a:buAutoNum type="arabicPeriod"/>
            </a:pPr>
            <a:r>
              <a:rPr lang="en-US" dirty="0"/>
              <a:t>A: I'm about to fall asleep. I need to wake up!</a:t>
            </a:r>
            <a:br>
              <a:rPr lang="en-US" dirty="0"/>
            </a:br>
            <a:r>
              <a:rPr lang="en-US" dirty="0"/>
              <a:t>B: I (get) ____________ you a cup of coffee. That will wake you up.</a:t>
            </a:r>
          </a:p>
          <a:p>
            <a:pPr marL="457200" indent="-457200">
              <a:buSzPct val="110000"/>
              <a:buFont typeface="+mj-lt"/>
              <a:buAutoNum type="arabicPeriod"/>
            </a:pPr>
            <a:r>
              <a:rPr lang="en-US" dirty="0"/>
              <a:t>A: I can't hear the television!</a:t>
            </a:r>
            <a:br>
              <a:rPr lang="en-US" dirty="0"/>
            </a:br>
            <a:r>
              <a:rPr lang="en-US" dirty="0"/>
              <a:t>B: I (turn) _______________ it up so you can hear it.</a:t>
            </a:r>
          </a:p>
          <a:p>
            <a:pPr marL="457200" indent="-457200">
              <a:buSzPct val="110000"/>
              <a:buFont typeface="+mj-lt"/>
              <a:buAutoNum type="arabicPeriod"/>
            </a:pPr>
            <a:r>
              <a:rPr lang="en-US" dirty="0"/>
              <a:t>We are so excited about our trip next month to France.  We (visit) ____________ Paris, Nice and Grenoble.</a:t>
            </a:r>
          </a:p>
          <a:p>
            <a:pPr marL="457200" indent="-457200">
              <a:buSzPct val="110000"/>
              <a:buFont typeface="+mj-lt"/>
              <a:buAutoNum type="arabicPeriod"/>
            </a:pPr>
            <a:r>
              <a:rPr lang="en-US" dirty="0"/>
              <a:t>Sarah (come) _________________ to the party. Oliver (be) ____________ there as well.</a:t>
            </a:r>
          </a:p>
        </p:txBody>
      </p:sp>
    </p:spTree>
    <p:extLst>
      <p:ext uri="{BB962C8B-B14F-4D97-AF65-F5344CB8AC3E}">
        <p14:creationId xmlns:p14="http://schemas.microsoft.com/office/powerpoint/2010/main" val="164305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13170"/>
          </a:xfrm>
        </p:spPr>
        <p:txBody>
          <a:bodyPr>
            <a:normAutofit/>
          </a:bodyPr>
          <a:lstStyle/>
          <a:p>
            <a:pPr algn="l"/>
            <a:r>
              <a:rPr lang="en-US" sz="3600" dirty="0"/>
              <a:t>	Exercises</a:t>
            </a:r>
          </a:p>
        </p:txBody>
      </p:sp>
      <p:sp>
        <p:nvSpPr>
          <p:cNvPr id="3" name="Segnaposto contenuto 2"/>
          <p:cNvSpPr>
            <a:spLocks noGrp="1"/>
          </p:cNvSpPr>
          <p:nvPr>
            <p:ph idx="1"/>
          </p:nvPr>
        </p:nvSpPr>
        <p:spPr>
          <a:xfrm>
            <a:off x="1138844" y="2556932"/>
            <a:ext cx="10191403" cy="3318936"/>
          </a:xfrm>
        </p:spPr>
        <p:txBody>
          <a:bodyPr>
            <a:normAutofit fontScale="85000" lnSpcReduction="10000"/>
          </a:bodyPr>
          <a:lstStyle/>
          <a:p>
            <a:pPr marL="457200" indent="-457200">
              <a:buSzPct val="110000"/>
              <a:buFont typeface="+mj-lt"/>
              <a:buAutoNum type="arabicPeriod" startAt="6"/>
            </a:pPr>
            <a:r>
              <a:rPr lang="en-US" dirty="0"/>
              <a:t>Ted: It is so hot in here!</a:t>
            </a:r>
            <a:br>
              <a:rPr lang="en-US" dirty="0"/>
            </a:br>
            <a:r>
              <a:rPr lang="en-US" dirty="0"/>
              <a:t>Sarah: I (turn) _______________ the air-conditioning on.</a:t>
            </a:r>
          </a:p>
          <a:p>
            <a:pPr marL="457200" indent="-457200">
              <a:buSzPct val="110000"/>
              <a:buFont typeface="+mj-lt"/>
              <a:buAutoNum type="arabicPeriod" startAt="6"/>
            </a:pPr>
            <a:r>
              <a:rPr lang="en-US" dirty="0"/>
              <a:t>I think he (be) _______________ the next President of the United States.</a:t>
            </a:r>
          </a:p>
          <a:p>
            <a:pPr marL="457200" indent="-457200">
              <a:buSzPct val="110000"/>
              <a:buFont typeface="+mj-lt"/>
              <a:buAutoNum type="arabicPeriod" startAt="6"/>
            </a:pPr>
            <a:r>
              <a:rPr lang="en-US" dirty="0"/>
              <a:t>After I graduate, I (attend) _______________ medical school and become a doctor. I have wanted to be a doctor all my life.</a:t>
            </a:r>
          </a:p>
          <a:p>
            <a:pPr marL="457200" indent="-457200">
              <a:buSzPct val="110000"/>
              <a:buFont typeface="+mj-lt"/>
              <a:buAutoNum type="arabicPeriod" startAt="6"/>
            </a:pPr>
            <a:r>
              <a:rPr lang="en-US" dirty="0"/>
              <a:t>A: Excuse me, I need to talk to someone about our hotel room. I am afraid it is simply too small for four people.</a:t>
            </a:r>
            <a:br>
              <a:rPr lang="en-US" dirty="0"/>
            </a:br>
            <a:r>
              <a:rPr lang="en-US" dirty="0"/>
              <a:t>B: That man at the service counter (help) ______________ you.</a:t>
            </a:r>
          </a:p>
          <a:p>
            <a:pPr marL="457200" indent="-457200">
              <a:buSzPct val="110000"/>
              <a:buFont typeface="+mj-lt"/>
              <a:buAutoNum type="arabicPeriod" startAt="6"/>
            </a:pPr>
            <a:r>
              <a:rPr lang="en-US" dirty="0"/>
              <a:t>As soon as the weather clears up, we (walk) ___________ down to the beach and go swimming.</a:t>
            </a:r>
          </a:p>
        </p:txBody>
      </p:sp>
    </p:spTree>
    <p:extLst>
      <p:ext uri="{BB962C8B-B14F-4D97-AF65-F5344CB8AC3E}">
        <p14:creationId xmlns:p14="http://schemas.microsoft.com/office/powerpoint/2010/main" val="2382944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979672"/>
          </a:xfrm>
        </p:spPr>
        <p:txBody>
          <a:bodyPr>
            <a:normAutofit/>
          </a:bodyPr>
          <a:lstStyle/>
          <a:p>
            <a:pPr algn="l"/>
            <a:r>
              <a:rPr lang="en-US" sz="3600" dirty="0"/>
              <a:t>	Exercises</a:t>
            </a:r>
          </a:p>
        </p:txBody>
      </p:sp>
      <p:sp>
        <p:nvSpPr>
          <p:cNvPr id="3" name="Segnaposto contenuto 2"/>
          <p:cNvSpPr>
            <a:spLocks noGrp="1"/>
          </p:cNvSpPr>
          <p:nvPr>
            <p:ph idx="1"/>
          </p:nvPr>
        </p:nvSpPr>
        <p:spPr>
          <a:xfrm>
            <a:off x="1295401" y="2556931"/>
            <a:ext cx="9601196" cy="3602799"/>
          </a:xfrm>
        </p:spPr>
        <p:txBody>
          <a:bodyPr>
            <a:normAutofit fontScale="92500" lnSpcReduction="20000"/>
          </a:bodyPr>
          <a:lstStyle/>
          <a:p>
            <a:pPr marL="457200" indent="-457200">
              <a:buSzPct val="110000"/>
              <a:buFont typeface="+mj-lt"/>
              <a:buAutoNum type="arabicPeriod"/>
            </a:pPr>
            <a:r>
              <a:rPr lang="en-US" dirty="0"/>
              <a:t>- Have you got any plans for tomorrow?</a:t>
            </a:r>
            <a:br>
              <a:rPr lang="en-US" dirty="0"/>
            </a:br>
            <a:r>
              <a:rPr lang="en-US" dirty="0"/>
              <a:t>- Yes, I _______________ visit my grandparents.</a:t>
            </a:r>
            <a:endParaRPr lang="it-IT" dirty="0"/>
          </a:p>
          <a:p>
            <a:pPr marL="457200" indent="-457200">
              <a:buSzPct val="110000"/>
              <a:buFont typeface="+mj-lt"/>
              <a:buAutoNum type="arabicPeriod"/>
            </a:pPr>
            <a:r>
              <a:rPr lang="en-US" dirty="0"/>
              <a:t>- Why is she learning Spanish?</a:t>
            </a:r>
            <a:br>
              <a:rPr lang="en-US" dirty="0"/>
            </a:br>
            <a:r>
              <a:rPr lang="en-US" dirty="0"/>
              <a:t>- She _____________ travel to Spain.</a:t>
            </a:r>
            <a:endParaRPr lang="it-IT" dirty="0"/>
          </a:p>
          <a:p>
            <a:pPr marL="457200" indent="-457200">
              <a:buSzPct val="110000"/>
              <a:buFont typeface="+mj-lt"/>
              <a:buAutoNum type="arabicPeriod"/>
            </a:pPr>
            <a:r>
              <a:rPr lang="en-US" dirty="0"/>
              <a:t>- We are thirsty.</a:t>
            </a:r>
            <a:br>
              <a:rPr lang="en-US" dirty="0"/>
            </a:br>
            <a:r>
              <a:rPr lang="en-US" dirty="0"/>
              <a:t>- Wait here. I _______________ get some water.</a:t>
            </a:r>
            <a:endParaRPr lang="it-IT" dirty="0"/>
          </a:p>
          <a:p>
            <a:pPr marL="457200" indent="-457200">
              <a:buSzPct val="110000"/>
              <a:buFont typeface="+mj-lt"/>
              <a:buAutoNum type="arabicPeriod"/>
            </a:pPr>
            <a:r>
              <a:rPr lang="en-US" dirty="0"/>
              <a:t>- Meat or fish?</a:t>
            </a:r>
            <a:br>
              <a:rPr lang="en-US" dirty="0"/>
            </a:br>
            <a:r>
              <a:rPr lang="en-US" dirty="0"/>
              <a:t>- I _______________ have some fish, please.</a:t>
            </a:r>
            <a:endParaRPr lang="it-IT" dirty="0"/>
          </a:p>
          <a:p>
            <a:pPr marL="457200" indent="-457200">
              <a:buSzPct val="110000"/>
              <a:buFont typeface="+mj-lt"/>
              <a:buAutoNum type="arabicPeriod"/>
            </a:pPr>
            <a:r>
              <a:rPr lang="en-US" dirty="0"/>
              <a:t>- What do you want the keys for?</a:t>
            </a:r>
            <a:br>
              <a:rPr lang="en-US" dirty="0"/>
            </a:br>
            <a:r>
              <a:rPr lang="en-US" dirty="0"/>
              <a:t>- I ______________ close the door.</a:t>
            </a:r>
            <a:endParaRPr lang="it-IT" dirty="0"/>
          </a:p>
        </p:txBody>
      </p:sp>
    </p:spTree>
    <p:extLst>
      <p:ext uri="{BB962C8B-B14F-4D97-AF65-F5344CB8AC3E}">
        <p14:creationId xmlns:p14="http://schemas.microsoft.com/office/powerpoint/2010/main" val="173161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896544"/>
          </a:xfrm>
        </p:spPr>
        <p:txBody>
          <a:bodyPr>
            <a:normAutofit/>
          </a:bodyPr>
          <a:lstStyle/>
          <a:p>
            <a:pPr algn="l"/>
            <a:r>
              <a:rPr lang="en-US" sz="3600" dirty="0"/>
              <a:t>	 Exercises</a:t>
            </a:r>
          </a:p>
        </p:txBody>
      </p:sp>
      <p:sp>
        <p:nvSpPr>
          <p:cNvPr id="3" name="Segnaposto contenuto 2"/>
          <p:cNvSpPr>
            <a:spLocks noGrp="1"/>
          </p:cNvSpPr>
          <p:nvPr>
            <p:ph idx="1"/>
          </p:nvPr>
        </p:nvSpPr>
        <p:spPr>
          <a:xfrm>
            <a:off x="1295401" y="2556931"/>
            <a:ext cx="9601196" cy="3586173"/>
          </a:xfrm>
        </p:spPr>
        <p:txBody>
          <a:bodyPr>
            <a:normAutofit fontScale="92500" lnSpcReduction="10000"/>
          </a:bodyPr>
          <a:lstStyle/>
          <a:p>
            <a:pPr marL="457200" indent="-457200">
              <a:buSzPct val="110000"/>
              <a:buFont typeface="+mj-lt"/>
              <a:buAutoNum type="arabicPeriod" startAt="6"/>
            </a:pPr>
            <a:r>
              <a:rPr lang="en-US" dirty="0"/>
              <a:t>- If you don't take a taxi, you _____________ arrive on time.</a:t>
            </a:r>
            <a:endParaRPr lang="it-IT" dirty="0"/>
          </a:p>
          <a:p>
            <a:pPr marL="457200" indent="-457200">
              <a:buSzPct val="110000"/>
              <a:buFont typeface="+mj-lt"/>
              <a:buAutoNum type="arabicPeriod" startAt="6"/>
            </a:pPr>
            <a:r>
              <a:rPr lang="en-US" dirty="0"/>
              <a:t>- Why do you want so many oranges?</a:t>
            </a:r>
            <a:br>
              <a:rPr lang="en-US" dirty="0"/>
            </a:br>
            <a:r>
              <a:rPr lang="en-US" dirty="0"/>
              <a:t>- I ________________ make an orange juice.</a:t>
            </a:r>
            <a:endParaRPr lang="it-IT" dirty="0"/>
          </a:p>
          <a:p>
            <a:pPr marL="457200" indent="-457200">
              <a:buSzPct val="110000"/>
              <a:buFont typeface="+mj-lt"/>
              <a:buAutoNum type="arabicPeriod" startAt="6"/>
            </a:pPr>
            <a:r>
              <a:rPr lang="en-US" dirty="0"/>
              <a:t>- Oh! I haven't got enough money to pay!</a:t>
            </a:r>
            <a:br>
              <a:rPr lang="en-US" dirty="0"/>
            </a:br>
            <a:r>
              <a:rPr lang="en-US" dirty="0"/>
              <a:t>- Don't worry. I _____________ lend you some.</a:t>
            </a:r>
            <a:endParaRPr lang="it-IT" dirty="0"/>
          </a:p>
          <a:p>
            <a:pPr marL="457200" indent="-457200">
              <a:buSzPct val="110000"/>
              <a:buFont typeface="+mj-lt"/>
              <a:buAutoNum type="arabicPeriod" startAt="6"/>
            </a:pPr>
            <a:r>
              <a:rPr lang="en-US" dirty="0"/>
              <a:t>- We need one more player.</a:t>
            </a:r>
            <a:br>
              <a:rPr lang="en-US" dirty="0"/>
            </a:br>
            <a:r>
              <a:rPr lang="en-US" dirty="0"/>
              <a:t>- ____________ you play with us tomorrow?</a:t>
            </a:r>
            <a:endParaRPr lang="it-IT" dirty="0"/>
          </a:p>
          <a:p>
            <a:pPr marL="457200" indent="-457200">
              <a:buSzPct val="110000"/>
              <a:buFont typeface="+mj-lt"/>
              <a:buAutoNum type="arabicPeriod" startAt="6"/>
            </a:pPr>
            <a:r>
              <a:rPr lang="en-US" dirty="0"/>
              <a:t>- Why are you turning on the TV?</a:t>
            </a:r>
            <a:br>
              <a:rPr lang="en-US" dirty="0"/>
            </a:br>
            <a:r>
              <a:rPr lang="en-US" dirty="0"/>
              <a:t>- I _________________ watch a football match.</a:t>
            </a:r>
          </a:p>
        </p:txBody>
      </p:sp>
    </p:spTree>
    <p:extLst>
      <p:ext uri="{BB962C8B-B14F-4D97-AF65-F5344CB8AC3E}">
        <p14:creationId xmlns:p14="http://schemas.microsoft.com/office/powerpoint/2010/main" val="79935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3487E9-E908-F4EA-06BC-C78F0824AC3B}"/>
              </a:ext>
            </a:extLst>
          </p:cNvPr>
          <p:cNvSpPr>
            <a:spLocks noGrp="1"/>
          </p:cNvSpPr>
          <p:nvPr>
            <p:ph type="ctrTitle"/>
          </p:nvPr>
        </p:nvSpPr>
        <p:spPr/>
        <p:txBody>
          <a:bodyPr/>
          <a:lstStyle/>
          <a:p>
            <a:r>
              <a:rPr lang="it-IT" sz="3200" dirty="0"/>
              <a:t>The Human Body</a:t>
            </a:r>
          </a:p>
        </p:txBody>
      </p:sp>
    </p:spTree>
    <p:extLst>
      <p:ext uri="{BB962C8B-B14F-4D97-AF65-F5344CB8AC3E}">
        <p14:creationId xmlns:p14="http://schemas.microsoft.com/office/powerpoint/2010/main" val="1137641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0F26B32-5024-86AD-3274-03089AEF3129}"/>
              </a:ext>
            </a:extLst>
          </p:cNvPr>
          <p:cNvSpPr txBox="1"/>
          <p:nvPr/>
        </p:nvSpPr>
        <p:spPr>
          <a:xfrm>
            <a:off x="858982" y="551289"/>
            <a:ext cx="10501745" cy="535531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buClr>
                <a:srgbClr val="AB946B"/>
              </a:buClr>
              <a:buSzPct val="115000"/>
              <a:buFont typeface="Arial"/>
              <a:buNone/>
              <a:tabLst/>
              <a:defRPr/>
            </a:pPr>
            <a:r>
              <a:rPr lang="it-IT" sz="2800" dirty="0">
                <a:latin typeface="+mj-lt"/>
              </a:rPr>
              <a:t>The Human Brain</a:t>
            </a:r>
            <a:endParaRPr lang="en-US" sz="2800" dirty="0">
              <a:solidFill>
                <a:prstClr val="black">
                  <a:lumMod val="85000"/>
                  <a:lumOff val="15000"/>
                </a:prstClr>
              </a:solidFill>
              <a:latin typeface="+mj-lt"/>
            </a:endParaRP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 human brain is a complex organ made up of billions of neurons that communicate with one another to control the functions of the body and mind. Neurons are specialized cells that transmit electrical and chemical signals to other neurons, muscles, and glands. </a:t>
            </a: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 brain has different regions that are responsible for different functions, such as vision, hearing, movement, and language. </a:t>
            </a: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These regions are connected by neural pathways that allow information to be transmitted between them.</a:t>
            </a: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One of the most important functions of the brain is learning and memory. </a:t>
            </a: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Learning is the process of acquiring new information and skills, while memory is the ability to store and retrieve that information. </a:t>
            </a: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There are different types of memory, including short-term memory, long-term memory, and working memory. </a:t>
            </a: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Short-term memory is the ability to hold information for a brief period of time, while working memory is the ability to hold information in the mind while performing a task. Long-term memory is the ability to store information for a longer period of time and retrieve it later.</a:t>
            </a:r>
            <a:endParaRPr kumimoji="0" lang="it-IT"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42552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5069" y="1886989"/>
            <a:ext cx="8158688" cy="1421476"/>
          </a:xfrm>
        </p:spPr>
        <p:txBody>
          <a:bodyPr>
            <a:normAutofit fontScale="90000"/>
          </a:bodyPr>
          <a:lstStyle/>
          <a:p>
            <a:r>
              <a:rPr lang="en-US" b="1" dirty="0">
                <a:solidFill>
                  <a:schemeClr val="accent1"/>
                </a:solidFill>
              </a:rPr>
              <a:t>Simple Future (I) – </a:t>
            </a:r>
            <a:r>
              <a:rPr lang="en-US" b="1" i="1" dirty="0">
                <a:solidFill>
                  <a:schemeClr val="accent1"/>
                </a:solidFill>
              </a:rPr>
              <a:t>Will</a:t>
            </a:r>
            <a:br>
              <a:rPr lang="en-US" b="1" dirty="0">
                <a:solidFill>
                  <a:schemeClr val="accent1"/>
                </a:solidFill>
              </a:rPr>
            </a:br>
            <a:r>
              <a:rPr lang="en-US" b="1" dirty="0">
                <a:solidFill>
                  <a:schemeClr val="accent1"/>
                </a:solidFill>
              </a:rPr>
              <a:t>Simple Future (I) – </a:t>
            </a:r>
            <a:r>
              <a:rPr lang="en-US" b="1" i="1" dirty="0">
                <a:solidFill>
                  <a:schemeClr val="accent1"/>
                </a:solidFill>
              </a:rPr>
              <a:t>Going to</a:t>
            </a:r>
            <a:endParaRPr lang="en-US" dirty="0">
              <a:solidFill>
                <a:schemeClr val="accent1"/>
              </a:solidFill>
            </a:endParaRPr>
          </a:p>
        </p:txBody>
      </p:sp>
    </p:spTree>
    <p:extLst>
      <p:ext uri="{BB962C8B-B14F-4D97-AF65-F5344CB8AC3E}">
        <p14:creationId xmlns:p14="http://schemas.microsoft.com/office/powerpoint/2010/main" val="4041473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0F26B32-5024-86AD-3274-03089AEF3129}"/>
              </a:ext>
            </a:extLst>
          </p:cNvPr>
          <p:cNvSpPr txBox="1"/>
          <p:nvPr/>
        </p:nvSpPr>
        <p:spPr>
          <a:xfrm>
            <a:off x="858982" y="551289"/>
            <a:ext cx="10501745" cy="56692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buClr>
                <a:srgbClr val="AB946B"/>
              </a:buClr>
              <a:buSzPct val="115000"/>
              <a:buFont typeface="Arial"/>
              <a:buNone/>
              <a:tabLst/>
              <a:defRPr/>
            </a:pPr>
            <a:r>
              <a:rPr lang="it-IT" sz="2400" dirty="0">
                <a:latin typeface="+mj-lt"/>
              </a:rPr>
              <a:t>The human brain</a:t>
            </a:r>
            <a:endParaRPr lang="it-IT" sz="2400" dirty="0">
              <a:solidFill>
                <a:prstClr val="black">
                  <a:lumMod val="85000"/>
                  <a:lumOff val="15000"/>
                </a:prstClr>
              </a:solidFill>
              <a:latin typeface="+mj-lt"/>
            </a:endParaRP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endParaRPr lang="it-IT" sz="1200" dirty="0">
              <a:solidFill>
                <a:prstClr val="black">
                  <a:lumMod val="85000"/>
                  <a:lumOff val="15000"/>
                </a:prstClr>
              </a:solidFill>
              <a:latin typeface="+mj-lt"/>
            </a:endParaRPr>
          </a:p>
          <a:p>
            <a:pPr marL="0" marR="0" lvl="0" indent="0" algn="just" defTabSz="457200" rtl="0" eaLnBrk="1" fontAlgn="auto" latinLnBrk="0" hangingPunct="1">
              <a:lnSpc>
                <a:spcPct val="120000"/>
              </a:lnSpc>
              <a:spcBef>
                <a:spcPts val="0"/>
              </a:spcBef>
              <a:buClr>
                <a:srgbClr val="AB946B"/>
              </a:buClr>
              <a:buSzPct val="115000"/>
              <a:buFont typeface="Arial"/>
              <a:buNone/>
              <a:tabLst/>
              <a:defRPr/>
            </a:pPr>
            <a:r>
              <a:rPr kumimoji="0" lang="en-US" sz="1700" b="0" i="0" u="sng"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Choose the correct word to fill in the blank.</a:t>
            </a:r>
          </a:p>
          <a:p>
            <a:pPr marL="0" marR="0" lvl="0" indent="0" algn="just" defTabSz="457200" rtl="0" eaLnBrk="1" fontAlgn="auto" latinLnBrk="0" hangingPunct="1">
              <a:spcBef>
                <a:spcPts val="0"/>
              </a:spcBef>
              <a:buClr>
                <a:srgbClr val="AB946B"/>
              </a:buClr>
              <a:buSzPct val="115000"/>
              <a:buFont typeface="Arial"/>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1) The human brain is made up of _______ of neurons.</a:t>
            </a:r>
          </a:p>
          <a:p>
            <a:pPr marL="0" marR="0" lvl="0" indent="0" algn="just" defTabSz="457200" rtl="0" eaLnBrk="1" fontAlgn="auto" latinLnBrk="0" hangingPunct="1">
              <a:spcBef>
                <a:spcPts val="0"/>
              </a:spcBef>
              <a:buClr>
                <a:srgbClr val="AB946B"/>
              </a:buClr>
              <a:buSzPct val="115000"/>
              <a:buFont typeface="Arial"/>
              <a:buNone/>
              <a:tabLst/>
              <a:defRPr/>
            </a:pPr>
            <a:endParaRPr kumimoji="0" lang="en-US" sz="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 millions</a:t>
            </a: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b) billions</a:t>
            </a: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 thousands</a:t>
            </a: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d) trillions</a:t>
            </a:r>
          </a:p>
          <a:p>
            <a:pPr marL="0" marR="0" lvl="0" indent="0" algn="just" defTabSz="457200" rtl="0" eaLnBrk="1" fontAlgn="auto" latinLnBrk="0" hangingPunct="1">
              <a:spcBef>
                <a:spcPts val="0"/>
              </a:spcBef>
              <a:buClr>
                <a:srgbClr val="AB946B"/>
              </a:buClr>
              <a:buSzPct val="115000"/>
              <a:buFont typeface="Arial"/>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2) Neurons transmit ___________ and _____________ signals to other neurons, muscles, and glands.</a:t>
            </a:r>
          </a:p>
          <a:p>
            <a:pPr marL="0" marR="0" lvl="0" indent="0" algn="just" defTabSz="457200" rtl="0" eaLnBrk="1" fontAlgn="auto" latinLnBrk="0" hangingPunct="1">
              <a:spcBef>
                <a:spcPts val="0"/>
              </a:spcBef>
              <a:buClr>
                <a:srgbClr val="AB946B"/>
              </a:buClr>
              <a:buSzPct val="115000"/>
              <a:buFont typeface="Arial"/>
              <a:buNone/>
              <a:tabLst/>
              <a:defRPr/>
            </a:pPr>
            <a:endParaRPr kumimoji="0" lang="en-US" sz="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 electrical, mechanical</a:t>
            </a: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b) electrical, chemical</a:t>
            </a: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 mechanical, chemical</a:t>
            </a: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d) magnetic, chemical</a:t>
            </a:r>
          </a:p>
          <a:p>
            <a:pPr marL="0" marR="0" lvl="0" indent="0" algn="just" defTabSz="457200" rtl="0" eaLnBrk="1" fontAlgn="auto" latinLnBrk="0" hangingPunct="1">
              <a:spcBef>
                <a:spcPts val="0"/>
              </a:spcBef>
              <a:buClr>
                <a:srgbClr val="AB946B"/>
              </a:buClr>
              <a:buSzPct val="115000"/>
              <a:buFont typeface="Arial"/>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3) Different regions of the brain are responsible for different functions such as ____________ and _____________.</a:t>
            </a:r>
          </a:p>
          <a:p>
            <a:pPr marL="0" marR="0" lvl="0" indent="0" algn="just" defTabSz="457200" rtl="0" eaLnBrk="1" fontAlgn="auto" latinLnBrk="0" hangingPunct="1">
              <a:spcBef>
                <a:spcPts val="0"/>
              </a:spcBef>
              <a:buClr>
                <a:srgbClr val="AB946B"/>
              </a:buClr>
              <a:buSzPct val="115000"/>
              <a:buFont typeface="Arial"/>
              <a:buNone/>
              <a:tabLst/>
              <a:defRPr/>
            </a:pPr>
            <a:endParaRPr kumimoji="0" lang="en-US" sz="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 vision, hearing</a:t>
            </a: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b) movement, language</a:t>
            </a:r>
          </a:p>
          <a:p>
            <a:pPr marL="0" marR="0" lvl="0" indent="0" algn="just" defTabSz="457200" rtl="0" eaLnBrk="1" fontAlgn="auto" latinLnBrk="0" hangingPunct="1">
              <a:spcBef>
                <a:spcPts val="0"/>
              </a:spcBef>
              <a:buClr>
                <a:srgbClr val="AB946B"/>
              </a:buClr>
              <a:buSzPct val="115000"/>
              <a:buFont typeface="Arial"/>
              <a:buNone/>
              <a:tabLst/>
              <a:defRPr/>
            </a:pPr>
            <a:r>
              <a:rPr kumimoji="0" lang="en-US" sz="17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 any of the above</a:t>
            </a:r>
            <a:endParaRPr lang="it-IT" sz="2800" dirty="0">
              <a:latin typeface="+mj-lt"/>
            </a:endParaRPr>
          </a:p>
        </p:txBody>
      </p:sp>
    </p:spTree>
    <p:extLst>
      <p:ext uri="{BB962C8B-B14F-4D97-AF65-F5344CB8AC3E}">
        <p14:creationId xmlns:p14="http://schemas.microsoft.com/office/powerpoint/2010/main" val="254065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0F26B32-5024-86AD-3274-03089AEF3129}"/>
              </a:ext>
            </a:extLst>
          </p:cNvPr>
          <p:cNvSpPr txBox="1"/>
          <p:nvPr/>
        </p:nvSpPr>
        <p:spPr>
          <a:xfrm>
            <a:off x="858982" y="551289"/>
            <a:ext cx="10501745" cy="46474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buClr>
                <a:srgbClr val="AB946B"/>
              </a:buClr>
              <a:buSzPct val="115000"/>
              <a:buFont typeface="Arial"/>
              <a:buNone/>
              <a:tabLst/>
              <a:defRPr/>
            </a:pPr>
            <a:r>
              <a:rPr lang="it-IT" sz="2400" dirty="0">
                <a:latin typeface="+mj-lt"/>
              </a:rPr>
              <a:t>The Human Body</a:t>
            </a:r>
            <a:endParaRPr lang="en-US" sz="2400" dirty="0">
              <a:solidFill>
                <a:prstClr val="black">
                  <a:lumMod val="85000"/>
                  <a:lumOff val="15000"/>
                </a:prstClr>
              </a:solidFill>
              <a:latin typeface="+mj-lt"/>
            </a:endParaRP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 human body is composed of various organs and systems that work together to maintain life. One such system is the circulatory system, which is responsible for the transportation of blood, nutrients, and oxygen to various parts of the body.</a:t>
            </a: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 circulatory system is composed of the heart, blood vessels, and blood. The heart is a muscular organ that pumps blood throughout the body and is divided into four chambers: the right atrium, left atrium, right ventricle, and left ventricle. The blood vessels are divided into three types: arteries, veins, and capillaries. Arteries carry blood away from the heart, while veins carry blood towards the heart. Capillaries are small, thin-walled vessels that allow for the exchange of nutrients, oxygen, and waste products between the blood and body tissues.</a:t>
            </a: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Blood is composed of plasma, red blood cells, white blood cells, and platelets. Plasma is the liquid component of blood and carries nutrients, hormones, and waste products. Red blood cells are responsible for carrying oxygen from the lungs to the body tissues, while white blood cells are responsible for fighting infections and diseases. Platelets are responsible for clotting blood to prevent excessive bleeding.</a:t>
            </a:r>
            <a:endParaRPr kumimoji="0" lang="it-IT"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41157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0F26B32-5024-86AD-3274-03089AEF3129}"/>
              </a:ext>
            </a:extLst>
          </p:cNvPr>
          <p:cNvSpPr txBox="1"/>
          <p:nvPr/>
        </p:nvSpPr>
        <p:spPr>
          <a:xfrm>
            <a:off x="845127" y="703692"/>
            <a:ext cx="10501745" cy="48628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buClr>
                <a:srgbClr val="AB946B"/>
              </a:buClr>
              <a:buSzPct val="115000"/>
              <a:buFont typeface="Arial"/>
              <a:buNone/>
              <a:tabLst/>
              <a:defRPr/>
            </a:pPr>
            <a:r>
              <a:rPr lang="it-IT" sz="2400" dirty="0">
                <a:latin typeface="+mj-lt"/>
              </a:rPr>
              <a:t>The Human Body</a:t>
            </a:r>
            <a:endParaRPr lang="en-US" sz="2400" dirty="0">
              <a:solidFill>
                <a:prstClr val="black">
                  <a:lumMod val="85000"/>
                  <a:lumOff val="15000"/>
                </a:prstClr>
              </a:solidFill>
              <a:latin typeface="+mj-lt"/>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lang="en-US" sz="2000" dirty="0">
              <a:solidFill>
                <a:prstClr val="black">
                  <a:lumMod val="85000"/>
                  <a:lumOff val="15000"/>
                </a:prstClr>
              </a:solidFill>
              <a:latin typeface="Garamond" panose="02020404030301010803"/>
            </a:endParaRPr>
          </a:p>
          <a:p>
            <a:pPr marL="0" marR="0" lvl="0" indent="0" algn="just" defTabSz="457200" rtl="0" eaLnBrk="1" fontAlgn="auto" latinLnBrk="0" hangingPunct="1">
              <a:spcBef>
                <a:spcPts val="0"/>
              </a:spcBef>
              <a:spcAft>
                <a:spcPts val="0"/>
              </a:spcAft>
              <a:buClr>
                <a:srgbClr val="AB946B"/>
              </a:buClr>
              <a:buSzPct val="115000"/>
              <a:buFont typeface="Arial"/>
              <a:buNone/>
              <a:tabLst/>
              <a:defRPr/>
            </a:pPr>
            <a:r>
              <a:rPr lang="en-US" dirty="0">
                <a:solidFill>
                  <a:prstClr val="black">
                    <a:lumMod val="85000"/>
                    <a:lumOff val="15000"/>
                  </a:prstClr>
                </a:solidFill>
                <a:latin typeface="Garamond" panose="02020404030301010803"/>
              </a:rPr>
              <a:t>The respiratory system is another important system in the body, responsible for the exchange of gases between the body and the environment. It is composed of the lungs, trachea, bronchi, and alveoli. The trachea is a tube that connects the mouth and nose to the lungs, while the bronchi are tubes that branch off from the trachea and lead to the lungs. The alveoli are small air sacs in the lungs where the exchange of oxygen and carbon dioxide takes place.</a:t>
            </a:r>
          </a:p>
          <a:p>
            <a:pPr marL="0" marR="0" lvl="0" indent="0" algn="just" defTabSz="457200" rtl="0" eaLnBrk="1" fontAlgn="auto" latinLnBrk="0" hangingPunct="1">
              <a:spcBef>
                <a:spcPts val="0"/>
              </a:spcBef>
              <a:spcAft>
                <a:spcPts val="0"/>
              </a:spcAft>
              <a:buClr>
                <a:srgbClr val="AB946B"/>
              </a:buClr>
              <a:buSzPct val="115000"/>
              <a:buFont typeface="Arial"/>
              <a:buNone/>
              <a:tabLst/>
              <a:defRPr/>
            </a:pPr>
            <a:endParaRPr lang="en-US" dirty="0">
              <a:solidFill>
                <a:prstClr val="black">
                  <a:lumMod val="85000"/>
                  <a:lumOff val="15000"/>
                </a:prstClr>
              </a:solidFill>
              <a:latin typeface="Garamond" panose="02020404030301010803"/>
            </a:endParaRPr>
          </a:p>
          <a:p>
            <a:pPr marL="0" marR="0" lvl="0" indent="0" algn="just" defTabSz="457200" rtl="0" eaLnBrk="1" fontAlgn="auto" latinLnBrk="0" hangingPunct="1">
              <a:spcBef>
                <a:spcPts val="0"/>
              </a:spcBef>
              <a:spcAft>
                <a:spcPts val="0"/>
              </a:spcAft>
              <a:buClr>
                <a:srgbClr val="AB946B"/>
              </a:buClr>
              <a:buSzPct val="115000"/>
              <a:buFont typeface="Arial"/>
              <a:buNone/>
              <a:tabLst/>
              <a:defRPr/>
            </a:pPr>
            <a:r>
              <a:rPr lang="en-US" dirty="0">
                <a:solidFill>
                  <a:prstClr val="black">
                    <a:lumMod val="85000"/>
                    <a:lumOff val="15000"/>
                  </a:prstClr>
                </a:solidFill>
                <a:latin typeface="Garamond" panose="02020404030301010803"/>
              </a:rPr>
              <a:t>1 -  </a:t>
            </a:r>
            <a:r>
              <a:rPr lang="en-US" u="sng" dirty="0">
                <a:solidFill>
                  <a:prstClr val="black">
                    <a:lumMod val="85000"/>
                    <a:lumOff val="15000"/>
                  </a:prstClr>
                </a:solidFill>
                <a:latin typeface="Garamond" panose="02020404030301010803"/>
              </a:rPr>
              <a:t>Comprehension questions</a:t>
            </a:r>
          </a:p>
          <a:p>
            <a:pPr marL="0" marR="0" lvl="0" indent="0" algn="just" defTabSz="457200" rtl="0" eaLnBrk="1" fontAlgn="auto" latinLnBrk="0" hangingPunct="1">
              <a:spcBef>
                <a:spcPts val="0"/>
              </a:spcBef>
              <a:spcAft>
                <a:spcPts val="0"/>
              </a:spcAft>
              <a:buClr>
                <a:srgbClr val="AB946B"/>
              </a:buClr>
              <a:buSzPct val="115000"/>
              <a:buFont typeface="Arial"/>
              <a:buNone/>
              <a:tabLst/>
              <a:defRPr/>
            </a:pPr>
            <a:endParaRPr lang="en-US" dirty="0">
              <a:solidFill>
                <a:prstClr val="black">
                  <a:lumMod val="85000"/>
                  <a:lumOff val="15000"/>
                </a:prstClr>
              </a:solidFill>
              <a:latin typeface="Garamond" panose="02020404030301010803"/>
            </a:endParaRPr>
          </a:p>
          <a:p>
            <a:pPr marL="0" marR="0" lvl="0" indent="0" algn="just" defTabSz="457200" rtl="0" eaLnBrk="1" fontAlgn="auto" latinLnBrk="0" hangingPunct="1">
              <a:spcBef>
                <a:spcPts val="0"/>
              </a:spcBef>
              <a:spcAft>
                <a:spcPts val="0"/>
              </a:spcAft>
              <a:buClr>
                <a:srgbClr val="AB946B"/>
              </a:buClr>
              <a:buSzPct val="115000"/>
              <a:buFont typeface="Arial"/>
              <a:buNone/>
              <a:tabLst/>
              <a:defRPr/>
            </a:pPr>
            <a:r>
              <a:rPr lang="en-US" dirty="0">
                <a:solidFill>
                  <a:prstClr val="black">
                    <a:lumMod val="85000"/>
                    <a:lumOff val="15000"/>
                  </a:prstClr>
                </a:solidFill>
                <a:latin typeface="Garamond" panose="02020404030301010803"/>
              </a:rPr>
              <a:t>What is the circulatory system responsible for?</a:t>
            </a:r>
          </a:p>
          <a:p>
            <a:pPr marL="0" marR="0" lvl="0" indent="0" algn="just" defTabSz="457200" rtl="0" eaLnBrk="1" fontAlgn="auto" latinLnBrk="0" hangingPunct="1">
              <a:spcBef>
                <a:spcPts val="0"/>
              </a:spcBef>
              <a:spcAft>
                <a:spcPts val="0"/>
              </a:spcAft>
              <a:buClr>
                <a:srgbClr val="AB946B"/>
              </a:buClr>
              <a:buSzPct val="115000"/>
              <a:buFont typeface="Arial"/>
              <a:buNone/>
              <a:tabLst/>
              <a:defRPr/>
            </a:pPr>
            <a:r>
              <a:rPr lang="en-US" dirty="0">
                <a:solidFill>
                  <a:prstClr val="black">
                    <a:lumMod val="85000"/>
                    <a:lumOff val="15000"/>
                  </a:prstClr>
                </a:solidFill>
                <a:latin typeface="Garamond" panose="02020404030301010803"/>
              </a:rPr>
              <a:t>What are the three types of blood vessels?</a:t>
            </a:r>
          </a:p>
          <a:p>
            <a:pPr marL="0" marR="0" lvl="0" indent="0" algn="just" defTabSz="457200" rtl="0" eaLnBrk="1" fontAlgn="auto" latinLnBrk="0" hangingPunct="1">
              <a:spcBef>
                <a:spcPts val="0"/>
              </a:spcBef>
              <a:spcAft>
                <a:spcPts val="0"/>
              </a:spcAft>
              <a:buClr>
                <a:srgbClr val="AB946B"/>
              </a:buClr>
              <a:buSzPct val="115000"/>
              <a:buFont typeface="Arial"/>
              <a:buNone/>
              <a:tabLst/>
              <a:defRPr/>
            </a:pPr>
            <a:r>
              <a:rPr lang="en-US" dirty="0">
                <a:solidFill>
                  <a:prstClr val="black">
                    <a:lumMod val="85000"/>
                    <a:lumOff val="15000"/>
                  </a:prstClr>
                </a:solidFill>
                <a:latin typeface="Garamond" panose="02020404030301010803"/>
              </a:rPr>
              <a:t>What is plasma responsible for carrying?</a:t>
            </a:r>
          </a:p>
          <a:p>
            <a:pPr marL="0" marR="0" lvl="0" indent="0" algn="just" defTabSz="457200" rtl="0" eaLnBrk="1" fontAlgn="auto" latinLnBrk="0" hangingPunct="1">
              <a:spcBef>
                <a:spcPts val="0"/>
              </a:spcBef>
              <a:spcAft>
                <a:spcPts val="0"/>
              </a:spcAft>
              <a:buClr>
                <a:srgbClr val="AB946B"/>
              </a:buClr>
              <a:buSzPct val="115000"/>
              <a:buFont typeface="Arial"/>
              <a:buNone/>
              <a:tabLst/>
              <a:defRPr/>
            </a:pPr>
            <a:r>
              <a:rPr lang="en-US" dirty="0">
                <a:solidFill>
                  <a:prstClr val="black">
                    <a:lumMod val="85000"/>
                    <a:lumOff val="15000"/>
                  </a:prstClr>
                </a:solidFill>
                <a:latin typeface="Garamond" panose="02020404030301010803"/>
              </a:rPr>
              <a:t>What is the function of red blood cells?</a:t>
            </a:r>
          </a:p>
          <a:p>
            <a:pPr marL="0" marR="0" lvl="0" indent="0" algn="just" defTabSz="457200" rtl="0" eaLnBrk="1" fontAlgn="auto" latinLnBrk="0" hangingPunct="1">
              <a:spcBef>
                <a:spcPts val="0"/>
              </a:spcBef>
              <a:spcAft>
                <a:spcPts val="0"/>
              </a:spcAft>
              <a:buClr>
                <a:srgbClr val="AB946B"/>
              </a:buClr>
              <a:buSzPct val="115000"/>
              <a:buFont typeface="Arial"/>
              <a:buNone/>
              <a:tabLst/>
              <a:defRPr/>
            </a:pPr>
            <a:r>
              <a:rPr lang="en-US" dirty="0">
                <a:solidFill>
                  <a:prstClr val="black">
                    <a:lumMod val="85000"/>
                    <a:lumOff val="15000"/>
                  </a:prstClr>
                </a:solidFill>
                <a:latin typeface="Garamond" panose="02020404030301010803"/>
              </a:rPr>
              <a:t>What are the alveoli?</a:t>
            </a:r>
          </a:p>
          <a:p>
            <a:pPr marL="0" marR="0" lvl="0" indent="0" algn="just" defTabSz="457200" rtl="0" eaLnBrk="1" fontAlgn="auto" latinLnBrk="0" hangingPunct="1">
              <a:spcBef>
                <a:spcPts val="0"/>
              </a:spcBef>
              <a:buClr>
                <a:srgbClr val="AB946B"/>
              </a:buClr>
              <a:buSzPct val="115000"/>
              <a:buFont typeface="Arial"/>
              <a:buNone/>
              <a:tabLst/>
              <a:defRPr/>
            </a:pPr>
            <a:endParaRPr lang="en-US" dirty="0">
              <a:solidFill>
                <a:prstClr val="black">
                  <a:lumMod val="85000"/>
                  <a:lumOff val="15000"/>
                </a:prstClr>
              </a:solidFill>
              <a:latin typeface="Garamond" panose="02020404030301010803"/>
            </a:endParaRPr>
          </a:p>
          <a:p>
            <a:pPr marL="0" marR="0" lvl="0" indent="0" algn="just" defTabSz="457200" rtl="0" eaLnBrk="1" fontAlgn="auto" latinLnBrk="0" hangingPunct="1">
              <a:lnSpc>
                <a:spcPct val="100000"/>
              </a:lnSpc>
              <a:spcBef>
                <a:spcPts val="0"/>
              </a:spcBef>
              <a:buClr>
                <a:srgbClr val="AB946B"/>
              </a:buClr>
              <a:buSzPct val="115000"/>
              <a:buFont typeface="Arial"/>
              <a:buNone/>
              <a:tabLst/>
              <a:defRPr/>
            </a:pPr>
            <a:endParaRPr lang="en-US" sz="2000" dirty="0">
              <a:solidFill>
                <a:prstClr val="black">
                  <a:lumMod val="85000"/>
                  <a:lumOff val="15000"/>
                </a:prstClr>
              </a:solidFill>
              <a:latin typeface="Garamond" panose="02020404030301010803"/>
            </a:endParaRPr>
          </a:p>
        </p:txBody>
      </p:sp>
    </p:spTree>
    <p:extLst>
      <p:ext uri="{BB962C8B-B14F-4D97-AF65-F5344CB8AC3E}">
        <p14:creationId xmlns:p14="http://schemas.microsoft.com/office/powerpoint/2010/main" val="3764590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0F26B32-5024-86AD-3274-03089AEF3129}"/>
              </a:ext>
            </a:extLst>
          </p:cNvPr>
          <p:cNvSpPr txBox="1"/>
          <p:nvPr/>
        </p:nvSpPr>
        <p:spPr>
          <a:xfrm>
            <a:off x="845127" y="551287"/>
            <a:ext cx="10501745" cy="57273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buClr>
                <a:srgbClr val="AB946B"/>
              </a:buClr>
              <a:buSzPct val="115000"/>
              <a:buFont typeface="Arial"/>
              <a:buNone/>
              <a:tabLst/>
              <a:defRPr/>
            </a:pPr>
            <a:r>
              <a:rPr lang="it-IT" sz="2400" dirty="0">
                <a:latin typeface="+mj-lt"/>
              </a:rPr>
              <a:t>The Human Body</a:t>
            </a:r>
            <a:endParaRPr lang="en-US" sz="2400" dirty="0">
              <a:solidFill>
                <a:prstClr val="black">
                  <a:lumMod val="85000"/>
                  <a:lumOff val="15000"/>
                </a:prstClr>
              </a:solidFill>
              <a:latin typeface="+mj-lt"/>
            </a:endParaRP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2 -  </a:t>
            </a:r>
            <a:r>
              <a:rPr kumimoji="0" lang="en-US" sz="2000" b="0" i="0" u="sng"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Vocabulary</a:t>
            </a:r>
          </a:p>
          <a:p>
            <a:pPr marL="0" marR="0" lvl="0" indent="0" algn="just" defTabSz="457200" rtl="0" eaLnBrk="1" fontAlgn="auto" latinLnBrk="0" hangingPunct="1">
              <a:lnSpc>
                <a:spcPct val="90000"/>
              </a:lnSpc>
              <a:spcBef>
                <a:spcPts val="0"/>
              </a:spcBef>
              <a:spcAft>
                <a:spcPts val="0"/>
              </a:spcAft>
              <a:buClr>
                <a:srgbClr val="AB946B"/>
              </a:buClr>
              <a:buSzPct val="115000"/>
              <a:buFont typeface="Arial"/>
              <a:buNone/>
              <a:tabLst/>
              <a:defRPr/>
            </a:pPr>
            <a:endParaRPr kumimoji="0" lang="en-US" sz="1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Match the following words with their definitions: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endParaRPr kumimoji="0" lang="en-US" sz="1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9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Capillaries</a:t>
            </a:r>
          </a:p>
          <a:p>
            <a:pPr marL="0" marR="0" lvl="0" indent="0" algn="just" defTabSz="457200" rtl="0" eaLnBrk="1" fontAlgn="auto" latinLnBrk="0" hangingPunct="1">
              <a:lnSpc>
                <a:spcPct val="9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Plasma</a:t>
            </a:r>
          </a:p>
          <a:p>
            <a:pPr marL="0" marR="0" lvl="0" indent="0" algn="just" defTabSz="457200" rtl="0" eaLnBrk="1" fontAlgn="auto" latinLnBrk="0" hangingPunct="1">
              <a:lnSpc>
                <a:spcPct val="9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Trachea</a:t>
            </a:r>
          </a:p>
          <a:p>
            <a:pPr marL="0" marR="0" lvl="0" indent="0" algn="just" defTabSz="457200" rtl="0" eaLnBrk="1" fontAlgn="auto" latinLnBrk="0" hangingPunct="1">
              <a:lnSpc>
                <a:spcPct val="9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Alveoli</a:t>
            </a:r>
          </a:p>
          <a:p>
            <a:pPr marL="0" marR="0" lvl="0" indent="0" algn="just" defTabSz="457200" rtl="0" eaLnBrk="1" fontAlgn="auto" latinLnBrk="0" hangingPunct="1">
              <a:lnSpc>
                <a:spcPct val="9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Platelets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endParaRPr lang="en-US" sz="1000" dirty="0">
              <a:solidFill>
                <a:prstClr val="black">
                  <a:lumMod val="85000"/>
                  <a:lumOff val="15000"/>
                </a:prstClr>
              </a:solidFill>
              <a:latin typeface="Garamond" panose="02020404030301010803"/>
            </a:endParaRPr>
          </a:p>
          <a:p>
            <a:pPr algn="just">
              <a:lnSpc>
                <a:spcPct val="90000"/>
              </a:lnSpc>
              <a:buClr>
                <a:srgbClr val="AB946B"/>
              </a:buClr>
              <a:buSzPct val="115000"/>
              <a:defRPr/>
            </a:pPr>
            <a:r>
              <a:rPr lang="en-US" sz="2000" dirty="0">
                <a:solidFill>
                  <a:prstClr val="black">
                    <a:lumMod val="85000"/>
                    <a:lumOff val="15000"/>
                  </a:prstClr>
                </a:solidFill>
                <a:latin typeface="Garamond" panose="02020404030301010803"/>
              </a:rPr>
              <a:t>a. Small air sacs in the lungs where gas exchange takes place</a:t>
            </a:r>
          </a:p>
          <a:p>
            <a:pPr algn="just">
              <a:lnSpc>
                <a:spcPct val="90000"/>
              </a:lnSpc>
              <a:buClr>
                <a:srgbClr val="AB946B"/>
              </a:buClr>
              <a:buSzPct val="115000"/>
              <a:defRPr/>
            </a:pPr>
            <a:r>
              <a:rPr lang="en-US" sz="2000" dirty="0">
                <a:solidFill>
                  <a:prstClr val="black">
                    <a:lumMod val="85000"/>
                    <a:lumOff val="15000"/>
                  </a:prstClr>
                </a:solidFill>
                <a:latin typeface="Garamond" panose="02020404030301010803"/>
              </a:rPr>
              <a:t>b. The liquid component of blood that carries nutrients and hormones</a:t>
            </a:r>
          </a:p>
          <a:p>
            <a:pPr algn="just">
              <a:lnSpc>
                <a:spcPct val="90000"/>
              </a:lnSpc>
              <a:buClr>
                <a:srgbClr val="AB946B"/>
              </a:buClr>
              <a:buSzPct val="115000"/>
              <a:defRPr/>
            </a:pPr>
            <a:r>
              <a:rPr lang="en-US" sz="2000" dirty="0">
                <a:solidFill>
                  <a:prstClr val="black">
                    <a:lumMod val="85000"/>
                    <a:lumOff val="15000"/>
                  </a:prstClr>
                </a:solidFill>
                <a:latin typeface="Garamond" panose="02020404030301010803"/>
              </a:rPr>
              <a:t>c. Small, thin-walled vessels that allow for the exchange of nutrients and waste products between the blood and body tissues</a:t>
            </a:r>
          </a:p>
          <a:p>
            <a:pPr algn="just">
              <a:lnSpc>
                <a:spcPct val="90000"/>
              </a:lnSpc>
              <a:buClr>
                <a:srgbClr val="AB946B"/>
              </a:buClr>
              <a:buSzPct val="115000"/>
              <a:defRPr/>
            </a:pPr>
            <a:r>
              <a:rPr lang="en-US" sz="2000" dirty="0">
                <a:solidFill>
                  <a:prstClr val="black">
                    <a:lumMod val="85000"/>
                    <a:lumOff val="15000"/>
                  </a:prstClr>
                </a:solidFill>
                <a:latin typeface="Garamond" panose="02020404030301010803"/>
              </a:rPr>
              <a:t>d. Responsible for clotting blood to prevent excessive bleeding</a:t>
            </a:r>
          </a:p>
          <a:p>
            <a:pPr algn="just">
              <a:lnSpc>
                <a:spcPct val="90000"/>
              </a:lnSpc>
              <a:buClr>
                <a:srgbClr val="AB946B"/>
              </a:buClr>
              <a:buSzPct val="115000"/>
              <a:defRPr/>
            </a:pPr>
            <a:r>
              <a:rPr lang="en-US" sz="2000" dirty="0">
                <a:solidFill>
                  <a:prstClr val="black">
                    <a:lumMod val="85000"/>
                    <a:lumOff val="15000"/>
                  </a:prstClr>
                </a:solidFill>
                <a:latin typeface="Garamond" panose="02020404030301010803"/>
              </a:rPr>
              <a:t>e. A tube that connects the mouth and nose to the lungs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endParaRPr lang="en-US" sz="1000" dirty="0">
              <a:solidFill>
                <a:prstClr val="black">
                  <a:lumMod val="85000"/>
                  <a:lumOff val="15000"/>
                </a:prstClr>
              </a:solidFill>
              <a:latin typeface="Garamond" panose="02020404030301010803"/>
            </a:endParaRP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3 -  </a:t>
            </a:r>
            <a:r>
              <a:rPr kumimoji="0" lang="en-US" sz="2000" b="0" i="0" u="sng"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Writing</a:t>
            </a: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90000"/>
              </a:lnSpc>
              <a:spcBef>
                <a:spcPts val="0"/>
              </a:spcBef>
              <a:spcAft>
                <a:spcPts val="0"/>
              </a:spcAft>
              <a:buClr>
                <a:srgbClr val="AB946B"/>
              </a:buClr>
              <a:buSzPct val="115000"/>
              <a:buFont typeface="Arial"/>
              <a:buNone/>
              <a:tabLst/>
              <a:defRPr/>
            </a:pPr>
            <a:endParaRPr kumimoji="0" lang="en-US" sz="1000" b="0" i="0" u="sng"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9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Write a paragraph about the importance of the circulatory system in maintaining human life. Use at least </a:t>
            </a:r>
            <a:r>
              <a:rPr kumimoji="0" lang="en-US" sz="20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three</a:t>
            </a: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vocabulary words from Exercise 2 in your paragraph.</a:t>
            </a:r>
          </a:p>
        </p:txBody>
      </p:sp>
    </p:spTree>
    <p:extLst>
      <p:ext uri="{BB962C8B-B14F-4D97-AF65-F5344CB8AC3E}">
        <p14:creationId xmlns:p14="http://schemas.microsoft.com/office/powerpoint/2010/main" val="2487385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0F26B32-5024-86AD-3274-03089AEF3129}"/>
              </a:ext>
            </a:extLst>
          </p:cNvPr>
          <p:cNvSpPr txBox="1"/>
          <p:nvPr/>
        </p:nvSpPr>
        <p:spPr>
          <a:xfrm>
            <a:off x="845127" y="703692"/>
            <a:ext cx="10501745" cy="49040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buClr>
                <a:srgbClr val="AB946B"/>
              </a:buClr>
              <a:buSzPct val="115000"/>
              <a:buFont typeface="Arial"/>
              <a:buNone/>
              <a:tabLst/>
              <a:defRPr/>
            </a:pPr>
            <a:r>
              <a:rPr lang="it-IT" sz="2400" dirty="0">
                <a:latin typeface="+mj-lt"/>
              </a:rPr>
              <a:t>The Human Body</a:t>
            </a:r>
            <a:endParaRPr lang="en-US" sz="2400" dirty="0">
              <a:solidFill>
                <a:prstClr val="black">
                  <a:lumMod val="85000"/>
                  <a:lumOff val="15000"/>
                </a:prstClr>
              </a:solidFill>
              <a:latin typeface="+mj-lt"/>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lang="en-US" sz="2000" dirty="0">
              <a:solidFill>
                <a:prstClr val="black">
                  <a:lumMod val="85000"/>
                  <a:lumOff val="15000"/>
                </a:prstClr>
              </a:solidFill>
              <a:latin typeface="Garamond" panose="02020404030301010803"/>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 human body is supported and moved by the muscular and skeletal systems. The skeletal system is composed of bones, joints, and cartilage. The bones provide support, protect internal organs, and store minerals such as calcium. The joints allow for movement and are classified into three types: fibrous joints, cartilaginous joints, and synovial joints. Fibrous joints are immovable, while cartilaginous joints have limited movement, and synovial joints are freely movable and are the most common type of joint in the body.</a:t>
            </a: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 muscular system is responsible for movement and is composed of three types of muscles: skeletal, smooth, and cardiac muscles. Skeletal muscles are attached to bones and are responsible for voluntary movements such as walking, running, and lifting. Smooth muscles are found in the walls of organs and are responsible for involuntary movements such as digestion and breathing. Cardiac muscles are found in the heart and are responsible for pumping blood throughout the body.</a:t>
            </a: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Muscles are composed of muscle fibers, which are specialized cells that contract to produce movement. The fibers are connected to tendons, which attach the muscle to bones. When a muscle contracts, it shortens, pulling on the tendon and causing movement at the joint.</a:t>
            </a:r>
          </a:p>
        </p:txBody>
      </p:sp>
    </p:spTree>
    <p:extLst>
      <p:ext uri="{BB962C8B-B14F-4D97-AF65-F5344CB8AC3E}">
        <p14:creationId xmlns:p14="http://schemas.microsoft.com/office/powerpoint/2010/main" val="449210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0F26B32-5024-86AD-3274-03089AEF3129}"/>
              </a:ext>
            </a:extLst>
          </p:cNvPr>
          <p:cNvSpPr txBox="1"/>
          <p:nvPr/>
        </p:nvSpPr>
        <p:spPr>
          <a:xfrm>
            <a:off x="845127" y="703692"/>
            <a:ext cx="10501745" cy="49040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buClr>
                <a:srgbClr val="AB946B"/>
              </a:buClr>
              <a:buSzPct val="115000"/>
              <a:buFont typeface="Arial"/>
              <a:buNone/>
              <a:tabLst/>
              <a:defRPr/>
            </a:pPr>
            <a:r>
              <a:rPr lang="it-IT" sz="2400" dirty="0">
                <a:latin typeface="+mj-lt"/>
              </a:rPr>
              <a:t>The Human Body</a:t>
            </a:r>
            <a:endParaRPr lang="en-US" sz="2400" dirty="0">
              <a:solidFill>
                <a:prstClr val="black">
                  <a:lumMod val="85000"/>
                  <a:lumOff val="15000"/>
                </a:prstClr>
              </a:solidFill>
              <a:latin typeface="+mj-lt"/>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lang="en-US" sz="2000" dirty="0">
              <a:solidFill>
                <a:prstClr val="black">
                  <a:lumMod val="85000"/>
                  <a:lumOff val="15000"/>
                </a:prstClr>
              </a:solidFill>
              <a:latin typeface="Garamond" panose="02020404030301010803"/>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 human body is supported and moved by the muscular and skeletal systems. The skeletal system is composed of bones, joints, and cartilage. The bones provide support, protect internal organs, and store minerals such as calcium. The joints allow for movement and are classified into three types: fibrous joints, cartilaginous joints, and synovial joints. Fibrous joints are immovable, while cartilaginous joints have limited movement, and synovial joints are freely movable and are the most common type of joint in the body.</a:t>
            </a: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 muscular system is responsible for movement and is composed of three types of muscles: skeletal, smooth, and cardiac muscles. Skeletal muscles are attached to bones and are responsible for voluntary movements such as walking, running, and lifting. Smooth muscles are found in the walls of organs and are responsible for involuntary movements such as digestion and breathing. Cardiac muscles are found in the heart and are responsible for pumping blood throughout the body.</a:t>
            </a: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Muscles are composed of muscle fibers, which are specialized cells that contract to produce movement. The fibers are connected to tendons, which attach the muscle to bones. When a muscle contracts, it shortens, pulling on the tendon and causing movement at the joint.</a:t>
            </a:r>
          </a:p>
        </p:txBody>
      </p:sp>
    </p:spTree>
    <p:extLst>
      <p:ext uri="{BB962C8B-B14F-4D97-AF65-F5344CB8AC3E}">
        <p14:creationId xmlns:p14="http://schemas.microsoft.com/office/powerpoint/2010/main" val="3774281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0F26B32-5024-86AD-3274-03089AEF3129}"/>
              </a:ext>
            </a:extLst>
          </p:cNvPr>
          <p:cNvSpPr txBox="1"/>
          <p:nvPr/>
        </p:nvSpPr>
        <p:spPr>
          <a:xfrm>
            <a:off x="845127" y="551290"/>
            <a:ext cx="10501745" cy="57708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buClr>
                <a:srgbClr val="AB946B"/>
              </a:buClr>
              <a:buSzPct val="115000"/>
              <a:buFont typeface="Arial"/>
              <a:buNone/>
              <a:tabLst/>
              <a:defRPr/>
            </a:pPr>
            <a:r>
              <a:rPr lang="it-IT" sz="2400" dirty="0">
                <a:latin typeface="+mj-lt"/>
              </a:rPr>
              <a:t>The Human Body</a:t>
            </a:r>
            <a:endParaRPr lang="en-US" sz="2400" dirty="0">
              <a:solidFill>
                <a:prstClr val="black">
                  <a:lumMod val="85000"/>
                  <a:lumOff val="15000"/>
                </a:prstClr>
              </a:solidFill>
              <a:latin typeface="+mj-lt"/>
            </a:endParaRPr>
          </a:p>
          <a:p>
            <a:pPr marL="0" marR="0" lvl="0" indent="0" algn="just" defTabSz="457200" rtl="0" eaLnBrk="1" fontAlgn="auto" latinLnBrk="0" hangingPunct="1">
              <a:lnSpc>
                <a:spcPct val="80000"/>
              </a:lnSpc>
              <a:spcBef>
                <a:spcPts val="0"/>
              </a:spcBef>
              <a:spcAft>
                <a:spcPts val="0"/>
              </a:spcAft>
              <a:buClr>
                <a:srgbClr val="AB946B"/>
              </a:buClr>
              <a:buSzPct val="115000"/>
              <a:buFont typeface="Arial"/>
              <a:buNone/>
              <a:tabLst/>
              <a:defRPr/>
            </a:pPr>
            <a:endParaRPr kumimoji="0" lang="en-US" sz="15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1 -  </a:t>
            </a:r>
            <a:r>
              <a:rPr kumimoji="0" lang="en-US" sz="2000" b="0" i="0" u="sng"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Comprehension questions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endParaRPr kumimoji="0" lang="en-US" sz="15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lang="en-US" sz="2000" dirty="0">
                <a:solidFill>
                  <a:prstClr val="black">
                    <a:lumMod val="85000"/>
                    <a:lumOff val="15000"/>
                  </a:prstClr>
                </a:solidFill>
                <a:latin typeface="Garamond" panose="02020404030301010803"/>
              </a:rPr>
              <a:t>What is the skeletal system composed of?</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lang="en-US" sz="2000" dirty="0">
                <a:solidFill>
                  <a:prstClr val="black">
                    <a:lumMod val="85000"/>
                    <a:lumOff val="15000"/>
                  </a:prstClr>
                </a:solidFill>
                <a:latin typeface="Garamond" panose="02020404030301010803"/>
              </a:rPr>
              <a:t>What do joints allow for?</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lang="en-US" sz="2000" dirty="0">
                <a:solidFill>
                  <a:prstClr val="black">
                    <a:lumMod val="85000"/>
                    <a:lumOff val="15000"/>
                  </a:prstClr>
                </a:solidFill>
                <a:latin typeface="Garamond" panose="02020404030301010803"/>
              </a:rPr>
              <a:t>What are the three types of muscles in the muscular system?</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lang="en-US" sz="2000" dirty="0">
                <a:solidFill>
                  <a:prstClr val="black">
                    <a:lumMod val="85000"/>
                    <a:lumOff val="15000"/>
                  </a:prstClr>
                </a:solidFill>
                <a:latin typeface="Garamond" panose="02020404030301010803"/>
              </a:rPr>
              <a:t>What are muscle fibers responsible for?</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lang="en-US" sz="2000" dirty="0">
                <a:solidFill>
                  <a:prstClr val="black">
                    <a:lumMod val="85000"/>
                    <a:lumOff val="15000"/>
                  </a:prstClr>
                </a:solidFill>
                <a:latin typeface="Garamond" panose="02020404030301010803"/>
              </a:rPr>
              <a:t>What happens when a muscle contracts?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endParaRPr kumimoji="0" lang="en-US" sz="15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2 -  </a:t>
            </a:r>
            <a:r>
              <a:rPr kumimoji="0" lang="en-US" sz="2000" b="0" i="0" u="sng"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Vocabulary</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endParaRPr kumimoji="0" lang="en-US" sz="15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Match the following words with their definitions: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1) Fibrous joints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2) Smooth muscles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3) Cardiac muscles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4) Tendons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5) Cartilage</a:t>
            </a:r>
          </a:p>
        </p:txBody>
      </p:sp>
      <p:sp>
        <p:nvSpPr>
          <p:cNvPr id="2" name="CasellaDiTesto 1">
            <a:extLst>
              <a:ext uri="{FF2B5EF4-FFF2-40B4-BE49-F238E27FC236}">
                <a16:creationId xmlns:a16="http://schemas.microsoft.com/office/drawing/2014/main" id="{E515ECE7-67AD-5F63-DE23-24A690314667}"/>
              </a:ext>
            </a:extLst>
          </p:cNvPr>
          <p:cNvSpPr txBox="1"/>
          <p:nvPr/>
        </p:nvSpPr>
        <p:spPr>
          <a:xfrm>
            <a:off x="3726877" y="4419591"/>
            <a:ext cx="7924800" cy="163121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 Found in the walls of organs and responsible for involuntary movements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b. Connect muscle to bone</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 Immovable joints</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d. Composed of specialized cells that contract to produce movement</a:t>
            </a:r>
          </a:p>
          <a:p>
            <a:pPr marL="0" marR="0" lvl="0" indent="0" algn="just" defTabSz="457200" rtl="0" eaLnBrk="1" fontAlgn="auto" latinLnBrk="0" hangingPunct="1">
              <a:lnSpc>
                <a:spcPct val="100000"/>
              </a:lnSpc>
              <a:spcBef>
                <a:spcPts val="0"/>
              </a:spcBef>
              <a:spcAft>
                <a:spcPts val="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e. A type of connective tissue that cushions joints</a:t>
            </a:r>
          </a:p>
        </p:txBody>
      </p:sp>
    </p:spTree>
    <p:extLst>
      <p:ext uri="{BB962C8B-B14F-4D97-AF65-F5344CB8AC3E}">
        <p14:creationId xmlns:p14="http://schemas.microsoft.com/office/powerpoint/2010/main" val="201970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3"/>
            <a:ext cx="9601196" cy="1162552"/>
          </a:xfrm>
        </p:spPr>
        <p:txBody>
          <a:bodyPr>
            <a:normAutofit fontScale="90000"/>
          </a:bodyPr>
          <a:lstStyle/>
          <a:p>
            <a:r>
              <a:rPr lang="en-US" b="1" i="1" dirty="0"/>
              <a:t>Will</a:t>
            </a:r>
            <a:r>
              <a:rPr lang="en-US" b="1" dirty="0"/>
              <a:t>  – </a:t>
            </a:r>
            <a:r>
              <a:rPr lang="en-US" b="1" i="1" dirty="0"/>
              <a:t>Going to</a:t>
            </a:r>
            <a:br>
              <a:rPr lang="en-US" b="1" i="1" dirty="0"/>
            </a:br>
            <a:r>
              <a:rPr lang="en-US" b="1" dirty="0"/>
              <a:t>Structure</a:t>
            </a:r>
            <a:endParaRPr lang="en-US" dirty="0"/>
          </a:p>
        </p:txBody>
      </p:sp>
      <p:sp>
        <p:nvSpPr>
          <p:cNvPr id="16" name="Rectangle 11"/>
          <p:cNvSpPr>
            <a:spLocks noChangeArrowheads="1"/>
          </p:cNvSpPr>
          <p:nvPr/>
        </p:nvSpPr>
        <p:spPr bwMode="auto">
          <a:xfrm flipV="1">
            <a:off x="1761066" y="2900681"/>
            <a:ext cx="49360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7" name="Oggetto 16"/>
          <p:cNvGraphicFramePr>
            <a:graphicFrameLocks noChangeAspect="1"/>
          </p:cNvGraphicFramePr>
          <p:nvPr>
            <p:extLst>
              <p:ext uri="{D42A27DB-BD31-4B8C-83A1-F6EECF244321}">
                <p14:modId xmlns:p14="http://schemas.microsoft.com/office/powerpoint/2010/main" val="4103691393"/>
              </p:ext>
            </p:extLst>
          </p:nvPr>
        </p:nvGraphicFramePr>
        <p:xfrm>
          <a:off x="663456" y="2725362"/>
          <a:ext cx="5188704" cy="2860790"/>
        </p:xfrm>
        <a:graphic>
          <a:graphicData uri="http://schemas.openxmlformats.org/presentationml/2006/ole">
            <mc:AlternateContent xmlns:mc="http://schemas.openxmlformats.org/markup-compatibility/2006">
              <mc:Choice xmlns:v="urn:schemas-microsoft-com:vml" Requires="v">
                <p:oleObj name="Documento" r:id="rId2" imgW="4807737" imgH="2387515" progId="Word.Document.12">
                  <p:embed/>
                </p:oleObj>
              </mc:Choice>
              <mc:Fallback>
                <p:oleObj name="Documento" r:id="rId2" imgW="4807737" imgH="2387515" progId="Word.Document.12">
                  <p:embed/>
                  <p:pic>
                    <p:nvPicPr>
                      <p:cNvPr id="0" name="Object 10"/>
                      <p:cNvPicPr>
                        <a:picLocks noChangeAspect="1" noChangeArrowheads="1"/>
                      </p:cNvPicPr>
                      <p:nvPr/>
                    </p:nvPicPr>
                    <p:blipFill>
                      <a:blip r:embed="rId3"/>
                      <a:srcRect/>
                      <a:stretch>
                        <a:fillRect/>
                      </a:stretch>
                    </p:blipFill>
                    <p:spPr bwMode="auto">
                      <a:xfrm>
                        <a:off x="663456" y="2725362"/>
                        <a:ext cx="5188704" cy="2860790"/>
                      </a:xfrm>
                      <a:prstGeom prst="rect">
                        <a:avLst/>
                      </a:prstGeom>
                      <a:noFill/>
                    </p:spPr>
                  </p:pic>
                </p:oleObj>
              </mc:Fallback>
            </mc:AlternateContent>
          </a:graphicData>
        </a:graphic>
      </p:graphicFrame>
      <p:graphicFrame>
        <p:nvGraphicFramePr>
          <p:cNvPr id="19" name="Oggetto 18"/>
          <p:cNvGraphicFramePr>
            <a:graphicFrameLocks noChangeAspect="1"/>
          </p:cNvGraphicFramePr>
          <p:nvPr>
            <p:extLst>
              <p:ext uri="{D42A27DB-BD31-4B8C-83A1-F6EECF244321}">
                <p14:modId xmlns:p14="http://schemas.microsoft.com/office/powerpoint/2010/main" val="376901698"/>
              </p:ext>
            </p:extLst>
          </p:nvPr>
        </p:nvGraphicFramePr>
        <p:xfrm>
          <a:off x="5764213" y="2725738"/>
          <a:ext cx="5764212" cy="2859087"/>
        </p:xfrm>
        <a:graphic>
          <a:graphicData uri="http://schemas.openxmlformats.org/presentationml/2006/ole">
            <mc:AlternateContent xmlns:mc="http://schemas.openxmlformats.org/markup-compatibility/2006">
              <mc:Choice xmlns:v="urn:schemas-microsoft-com:vml" Requires="v">
                <p:oleObj name="Documento" r:id="rId4" imgW="4807737" imgH="2387515" progId="Word.Document.12">
                  <p:embed/>
                </p:oleObj>
              </mc:Choice>
              <mc:Fallback>
                <p:oleObj name="Documento" r:id="rId4" imgW="4807737" imgH="2387515" progId="Word.Document.12">
                  <p:embed/>
                  <p:pic>
                    <p:nvPicPr>
                      <p:cNvPr id="0" name=""/>
                      <p:cNvPicPr>
                        <a:picLocks noChangeAspect="1" noChangeArrowheads="1"/>
                      </p:cNvPicPr>
                      <p:nvPr/>
                    </p:nvPicPr>
                    <p:blipFill>
                      <a:blip r:embed="rId5"/>
                      <a:srcRect/>
                      <a:stretch>
                        <a:fillRect/>
                      </a:stretch>
                    </p:blipFill>
                    <p:spPr bwMode="auto">
                      <a:xfrm>
                        <a:off x="5764213" y="2725738"/>
                        <a:ext cx="5764212" cy="2859087"/>
                      </a:xfrm>
                      <a:prstGeom prst="rect">
                        <a:avLst/>
                      </a:prstGeom>
                      <a:noFill/>
                    </p:spPr>
                  </p:pic>
                </p:oleObj>
              </mc:Fallback>
            </mc:AlternateContent>
          </a:graphicData>
        </a:graphic>
      </p:graphicFrame>
    </p:spTree>
    <p:extLst>
      <p:ext uri="{BB962C8B-B14F-4D97-AF65-F5344CB8AC3E}">
        <p14:creationId xmlns:p14="http://schemas.microsoft.com/office/powerpoint/2010/main" val="375535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295402" y="982132"/>
            <a:ext cx="9601196" cy="971359"/>
          </a:xfrm>
        </p:spPr>
        <p:txBody>
          <a:bodyPr/>
          <a:lstStyle/>
          <a:p>
            <a:pPr algn="l"/>
            <a:r>
              <a:rPr lang="en-US" sz="3600" b="1" dirty="0"/>
              <a:t>	Simple Future</a:t>
            </a:r>
          </a:p>
        </p:txBody>
      </p:sp>
      <p:sp>
        <p:nvSpPr>
          <p:cNvPr id="5" name="Segnaposto contenuto 4"/>
          <p:cNvSpPr>
            <a:spLocks noGrp="1"/>
          </p:cNvSpPr>
          <p:nvPr>
            <p:ph idx="1"/>
          </p:nvPr>
        </p:nvSpPr>
        <p:spPr>
          <a:xfrm>
            <a:off x="1295401" y="2556932"/>
            <a:ext cx="9601196" cy="3478108"/>
          </a:xfrm>
        </p:spPr>
        <p:txBody>
          <a:bodyPr>
            <a:normAutofit/>
          </a:bodyPr>
          <a:lstStyle/>
          <a:p>
            <a:pPr marL="0" indent="0">
              <a:buNone/>
            </a:pPr>
            <a:r>
              <a:rPr lang="en-US" i="1" dirty="0"/>
              <a:t>Will</a:t>
            </a:r>
            <a:r>
              <a:rPr lang="en-US" dirty="0"/>
              <a:t> and </a:t>
            </a:r>
            <a:r>
              <a:rPr lang="en-US" i="1" dirty="0"/>
              <a:t>be going to</a:t>
            </a:r>
            <a:r>
              <a:rPr lang="en-US" dirty="0"/>
              <a:t> express future time and often have essentially the same meaning.</a:t>
            </a:r>
          </a:p>
          <a:p>
            <a:pPr marL="0" indent="0">
              <a:spcBef>
                <a:spcPts val="0"/>
              </a:spcBef>
              <a:spcAft>
                <a:spcPts val="0"/>
              </a:spcAft>
              <a:buNone/>
            </a:pPr>
            <a:endParaRPr lang="en-US" sz="1200" dirty="0"/>
          </a:p>
          <a:p>
            <a:pPr marL="0" indent="0">
              <a:spcBef>
                <a:spcPts val="0"/>
              </a:spcBef>
              <a:spcAft>
                <a:spcPts val="0"/>
              </a:spcAft>
              <a:buNone/>
            </a:pPr>
            <a:r>
              <a:rPr lang="en-US" dirty="0"/>
              <a:t>As a general rule, the Future I simple with </a:t>
            </a:r>
            <a:r>
              <a:rPr lang="en-US" b="1" dirty="0"/>
              <a:t>will</a:t>
            </a:r>
            <a:r>
              <a:rPr lang="en-US" dirty="0"/>
              <a:t> is used for:</a:t>
            </a:r>
          </a:p>
          <a:p>
            <a:pPr marL="0" indent="0">
              <a:spcBef>
                <a:spcPts val="0"/>
              </a:spcBef>
              <a:spcAft>
                <a:spcPts val="0"/>
              </a:spcAft>
              <a:buNone/>
            </a:pPr>
            <a:endParaRPr lang="en-US" sz="2000" dirty="0"/>
          </a:p>
          <a:p>
            <a:pPr>
              <a:spcBef>
                <a:spcPts val="0"/>
              </a:spcBef>
              <a:spcAft>
                <a:spcPts val="0"/>
              </a:spcAft>
              <a:buFont typeface="Wingdings" panose="05000000000000000000" pitchFamily="2" charset="2"/>
              <a:buChar char="§"/>
            </a:pPr>
            <a:r>
              <a:rPr lang="en-US" dirty="0"/>
              <a:t>Actions/predictions in the future that cannot be influenced</a:t>
            </a:r>
            <a:endParaRPr lang="it-IT" dirty="0"/>
          </a:p>
          <a:p>
            <a:pPr>
              <a:spcBef>
                <a:spcPts val="0"/>
              </a:spcBef>
              <a:spcAft>
                <a:spcPts val="0"/>
              </a:spcAft>
              <a:buFont typeface="Wingdings" panose="05000000000000000000" pitchFamily="2" charset="2"/>
              <a:buChar char="§"/>
              <a:tabLst>
                <a:tab pos="2062163" algn="l"/>
              </a:tabLst>
            </a:pPr>
            <a:r>
              <a:rPr lang="en-US" dirty="0"/>
              <a:t>Spontaneous decisions</a:t>
            </a:r>
            <a:endParaRPr lang="it-IT" dirty="0"/>
          </a:p>
          <a:p>
            <a:pPr>
              <a:spcBef>
                <a:spcPts val="0"/>
              </a:spcBef>
              <a:spcAft>
                <a:spcPts val="0"/>
              </a:spcAft>
              <a:buFont typeface="Wingdings" panose="05000000000000000000" pitchFamily="2" charset="2"/>
              <a:buChar char="§"/>
            </a:pPr>
            <a:r>
              <a:rPr lang="en-US" dirty="0"/>
              <a:t>Assumptions with regard to the future</a:t>
            </a:r>
          </a:p>
          <a:p>
            <a:pPr>
              <a:spcBef>
                <a:spcPts val="0"/>
              </a:spcBef>
              <a:spcAft>
                <a:spcPts val="0"/>
              </a:spcAft>
              <a:buFont typeface="Wingdings" panose="05000000000000000000" pitchFamily="2" charset="2"/>
              <a:buChar char="§"/>
            </a:pPr>
            <a:r>
              <a:rPr lang="en-US" dirty="0"/>
              <a:t>Promises with regard to events set in the future</a:t>
            </a:r>
            <a:endParaRPr lang="it-IT" dirty="0"/>
          </a:p>
          <a:p>
            <a:pPr marL="0" indent="0">
              <a:spcBef>
                <a:spcPts val="0"/>
              </a:spcBef>
              <a:spcAft>
                <a:spcPts val="0"/>
              </a:spcAft>
              <a:buNone/>
            </a:pPr>
            <a:endParaRPr lang="en-US" dirty="0"/>
          </a:p>
        </p:txBody>
      </p:sp>
    </p:spTree>
    <p:extLst>
      <p:ext uri="{BB962C8B-B14F-4D97-AF65-F5344CB8AC3E}">
        <p14:creationId xmlns:p14="http://schemas.microsoft.com/office/powerpoint/2010/main" val="262110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a:t>	 Simple Future – </a:t>
            </a:r>
            <a:r>
              <a:rPr lang="en-US" sz="3600" b="1" i="1" dirty="0"/>
              <a:t>will </a:t>
            </a:r>
            <a:endParaRPr lang="en-US" sz="3600" i="1" dirty="0"/>
          </a:p>
        </p:txBody>
      </p:sp>
      <p:sp>
        <p:nvSpPr>
          <p:cNvPr id="5" name="Segnaposto contenuto 4"/>
          <p:cNvSpPr>
            <a:spLocks noGrp="1"/>
          </p:cNvSpPr>
          <p:nvPr>
            <p:ph idx="1"/>
          </p:nvPr>
        </p:nvSpPr>
        <p:spPr>
          <a:xfrm>
            <a:off x="1295401" y="2556931"/>
            <a:ext cx="9601196" cy="3586173"/>
          </a:xfrm>
        </p:spPr>
        <p:txBody>
          <a:bodyPr/>
          <a:lstStyle/>
          <a:p>
            <a:pPr marL="0" indent="0">
              <a:buNone/>
            </a:pPr>
            <a:r>
              <a:rPr lang="en-US" b="1" dirty="0"/>
              <a:t>Actions/predictions in the future that cannot be influenced</a:t>
            </a:r>
          </a:p>
          <a:p>
            <a:pPr>
              <a:buFont typeface="Wingdings" panose="05000000000000000000" pitchFamily="2" charset="2"/>
              <a:buChar char="§"/>
            </a:pPr>
            <a:r>
              <a:rPr lang="it-IT" dirty="0" err="1"/>
              <a:t>It</a:t>
            </a:r>
            <a:r>
              <a:rPr lang="it-IT" dirty="0"/>
              <a:t> </a:t>
            </a:r>
            <a:r>
              <a:rPr lang="it-IT" b="1" dirty="0" err="1"/>
              <a:t>will</a:t>
            </a:r>
            <a:r>
              <a:rPr lang="it-IT" b="1" dirty="0"/>
              <a:t> </a:t>
            </a:r>
            <a:r>
              <a:rPr lang="it-IT" b="1" dirty="0" err="1"/>
              <a:t>rain</a:t>
            </a:r>
            <a:r>
              <a:rPr lang="it-IT" dirty="0"/>
              <a:t> </a:t>
            </a:r>
            <a:r>
              <a:rPr lang="it-IT" dirty="0" err="1"/>
              <a:t>tomorrow</a:t>
            </a:r>
            <a:r>
              <a:rPr lang="it-IT" dirty="0"/>
              <a:t>.</a:t>
            </a:r>
          </a:p>
          <a:p>
            <a:pPr>
              <a:buFont typeface="Wingdings" panose="05000000000000000000" pitchFamily="2" charset="2"/>
              <a:buChar char="§"/>
            </a:pPr>
            <a:r>
              <a:rPr lang="en-US" dirty="0"/>
              <a:t>People </a:t>
            </a:r>
            <a:r>
              <a:rPr lang="en-US" b="1" dirty="0"/>
              <a:t>won't go</a:t>
            </a:r>
            <a:r>
              <a:rPr lang="en-US" dirty="0"/>
              <a:t> to Jupiter before the 22nd century.</a:t>
            </a:r>
          </a:p>
          <a:p>
            <a:pPr marL="0" indent="0">
              <a:spcBef>
                <a:spcPts val="0"/>
              </a:spcBef>
              <a:spcAft>
                <a:spcPts val="0"/>
              </a:spcAft>
              <a:buNone/>
            </a:pPr>
            <a:endParaRPr lang="en-US" b="1" dirty="0"/>
          </a:p>
          <a:p>
            <a:pPr marL="0" indent="0">
              <a:buNone/>
            </a:pPr>
            <a:r>
              <a:rPr lang="en-US" b="1" dirty="0"/>
              <a:t>Spontaneous decisions </a:t>
            </a:r>
            <a:r>
              <a:rPr lang="en-US" dirty="0"/>
              <a:t>(not planned)</a:t>
            </a:r>
            <a:endParaRPr lang="it-IT" dirty="0"/>
          </a:p>
          <a:p>
            <a:pPr>
              <a:buFont typeface="Wingdings" panose="05000000000000000000" pitchFamily="2" charset="2"/>
              <a:buChar char="§"/>
            </a:pPr>
            <a:r>
              <a:rPr lang="en-US" dirty="0"/>
              <a:t>“Wait, I </a:t>
            </a:r>
            <a:r>
              <a:rPr lang="en-US" b="1" dirty="0"/>
              <a:t>will help</a:t>
            </a:r>
            <a:r>
              <a:rPr lang="en-US" dirty="0"/>
              <a:t> you!” (I’</a:t>
            </a:r>
            <a:r>
              <a:rPr lang="en-US" b="1" dirty="0"/>
              <a:t>ll</a:t>
            </a:r>
            <a:r>
              <a:rPr lang="en-US" dirty="0"/>
              <a:t> help you)</a:t>
            </a:r>
          </a:p>
          <a:p>
            <a:pPr>
              <a:buFont typeface="Wingdings" panose="05000000000000000000" pitchFamily="2" charset="2"/>
              <a:buChar char="§"/>
            </a:pPr>
            <a:r>
              <a:rPr lang="en-US" dirty="0"/>
              <a:t>“Hold on. I</a:t>
            </a:r>
            <a:r>
              <a:rPr lang="en-US" b="1" dirty="0"/>
              <a:t>'ll get</a:t>
            </a:r>
            <a:r>
              <a:rPr lang="en-US" dirty="0"/>
              <a:t> a pen”.</a:t>
            </a:r>
          </a:p>
        </p:txBody>
      </p:sp>
    </p:spTree>
    <p:extLst>
      <p:ext uri="{BB962C8B-B14F-4D97-AF65-F5344CB8AC3E}">
        <p14:creationId xmlns:p14="http://schemas.microsoft.com/office/powerpoint/2010/main" val="427570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a:t>	 Simple Future – </a:t>
            </a:r>
            <a:r>
              <a:rPr lang="en-US" sz="3600" b="1" i="1" dirty="0"/>
              <a:t>will</a:t>
            </a:r>
            <a:r>
              <a:rPr lang="en-US" sz="3600" b="1" dirty="0"/>
              <a:t> </a:t>
            </a:r>
            <a:endParaRPr lang="en-US" sz="3600" dirty="0"/>
          </a:p>
        </p:txBody>
      </p:sp>
      <p:sp>
        <p:nvSpPr>
          <p:cNvPr id="5" name="Segnaposto contenuto 4"/>
          <p:cNvSpPr>
            <a:spLocks noGrp="1"/>
          </p:cNvSpPr>
          <p:nvPr>
            <p:ph idx="1"/>
          </p:nvPr>
        </p:nvSpPr>
        <p:spPr>
          <a:xfrm>
            <a:off x="1295401" y="2556931"/>
            <a:ext cx="9601196" cy="3586173"/>
          </a:xfrm>
        </p:spPr>
        <p:txBody>
          <a:bodyPr>
            <a:normAutofit/>
          </a:bodyPr>
          <a:lstStyle/>
          <a:p>
            <a:pPr marL="0" indent="0">
              <a:spcBef>
                <a:spcPts val="576"/>
              </a:spcBef>
              <a:buNone/>
            </a:pPr>
            <a:r>
              <a:rPr lang="en-US" b="1" dirty="0"/>
              <a:t>An opinion, hope, uncertainty or assumption regarding the future</a:t>
            </a:r>
          </a:p>
          <a:p>
            <a:pPr>
              <a:spcBef>
                <a:spcPts val="576"/>
              </a:spcBef>
              <a:buFont typeface="Wingdings" panose="05000000000000000000" pitchFamily="2" charset="2"/>
              <a:buChar char="§"/>
            </a:pPr>
            <a:r>
              <a:rPr lang="en-US" dirty="0"/>
              <a:t>He </a:t>
            </a:r>
            <a:r>
              <a:rPr lang="en-US" b="1" dirty="0"/>
              <a:t>will</a:t>
            </a:r>
            <a:r>
              <a:rPr lang="en-US" dirty="0"/>
              <a:t> </a:t>
            </a:r>
            <a:r>
              <a:rPr lang="en-US" u="sng" dirty="0"/>
              <a:t>probably</a:t>
            </a:r>
            <a:r>
              <a:rPr lang="en-US" dirty="0"/>
              <a:t> </a:t>
            </a:r>
            <a:r>
              <a:rPr lang="en-US" b="1" dirty="0"/>
              <a:t>come back</a:t>
            </a:r>
            <a:r>
              <a:rPr lang="en-US" dirty="0"/>
              <a:t> on Tuesday.</a:t>
            </a:r>
          </a:p>
          <a:p>
            <a:pPr>
              <a:spcBef>
                <a:spcPts val="576"/>
              </a:spcBef>
              <a:buFont typeface="Wingdings" panose="05000000000000000000" pitchFamily="2" charset="2"/>
              <a:buChar char="§"/>
            </a:pPr>
            <a:r>
              <a:rPr lang="en-US" dirty="0"/>
              <a:t>I </a:t>
            </a:r>
            <a:r>
              <a:rPr lang="en-US" u="sng" dirty="0"/>
              <a:t>think</a:t>
            </a:r>
            <a:r>
              <a:rPr lang="en-US" dirty="0"/>
              <a:t> I</a:t>
            </a:r>
            <a:r>
              <a:rPr lang="en-US" b="1" dirty="0"/>
              <a:t>'ll go </a:t>
            </a:r>
            <a:r>
              <a:rPr lang="en-US" dirty="0"/>
              <a:t>to the gym tomorrow.</a:t>
            </a:r>
          </a:p>
          <a:p>
            <a:pPr marL="0" indent="0">
              <a:spcBef>
                <a:spcPts val="0"/>
              </a:spcBef>
              <a:spcAft>
                <a:spcPts val="0"/>
              </a:spcAft>
              <a:buNone/>
            </a:pPr>
            <a:endParaRPr lang="en-US" b="1" dirty="0"/>
          </a:p>
          <a:p>
            <a:pPr marL="0" indent="0">
              <a:buNone/>
            </a:pPr>
            <a:r>
              <a:rPr lang="en-US" b="1" dirty="0"/>
              <a:t>A promise</a:t>
            </a:r>
            <a:endParaRPr lang="it-IT" b="1" dirty="0"/>
          </a:p>
          <a:p>
            <a:pPr>
              <a:buFont typeface="Wingdings" panose="05000000000000000000" pitchFamily="2" charset="2"/>
              <a:buChar char="§"/>
            </a:pPr>
            <a:r>
              <a:rPr lang="en-US" dirty="0"/>
              <a:t>“I will not watch TV tonight”.</a:t>
            </a:r>
          </a:p>
          <a:p>
            <a:pPr>
              <a:buFont typeface="Wingdings" panose="05000000000000000000" pitchFamily="2" charset="2"/>
              <a:buChar char="§"/>
            </a:pPr>
            <a:r>
              <a:rPr lang="en-US" dirty="0"/>
              <a:t>“I will babysit for you on Saturday!”</a:t>
            </a:r>
          </a:p>
        </p:txBody>
      </p:sp>
    </p:spTree>
    <p:extLst>
      <p:ext uri="{BB962C8B-B14F-4D97-AF65-F5344CB8AC3E}">
        <p14:creationId xmlns:p14="http://schemas.microsoft.com/office/powerpoint/2010/main" val="21458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en-US" sz="3600" b="1" dirty="0"/>
              <a:t>	 Simple Future – </a:t>
            </a:r>
            <a:r>
              <a:rPr lang="en-US" sz="3600" b="1" i="1" dirty="0"/>
              <a:t>will</a:t>
            </a:r>
            <a:endParaRPr lang="en-US" sz="3600" dirty="0"/>
          </a:p>
        </p:txBody>
      </p:sp>
      <p:sp>
        <p:nvSpPr>
          <p:cNvPr id="3" name="Segnaposto contenuto 2"/>
          <p:cNvSpPr>
            <a:spLocks noGrp="1"/>
          </p:cNvSpPr>
          <p:nvPr>
            <p:ph idx="1"/>
          </p:nvPr>
        </p:nvSpPr>
        <p:spPr/>
        <p:txBody>
          <a:bodyPr>
            <a:normAutofit/>
          </a:bodyPr>
          <a:lstStyle/>
          <a:p>
            <a:pPr marL="0" indent="0">
              <a:buNone/>
            </a:pPr>
            <a:r>
              <a:rPr lang="en-US" b="1" i="1" dirty="0"/>
              <a:t>Be</a:t>
            </a:r>
            <a:endParaRPr lang="en-US" b="1" dirty="0"/>
          </a:p>
          <a:p>
            <a:pPr marL="0" indent="0">
              <a:buNone/>
            </a:pPr>
            <a:r>
              <a:rPr lang="en-US" dirty="0"/>
              <a:t>When the main verb is </a:t>
            </a:r>
            <a:r>
              <a:rPr lang="en-US" b="1" i="1" dirty="0"/>
              <a:t>be</a:t>
            </a:r>
            <a:r>
              <a:rPr lang="en-US" dirty="0"/>
              <a:t>, we can use the future I simple with </a:t>
            </a:r>
            <a:r>
              <a:rPr lang="en-US" b="1" i="1" dirty="0"/>
              <a:t>will</a:t>
            </a:r>
            <a:r>
              <a:rPr lang="en-US" dirty="0"/>
              <a:t> even if we have a firm plan or decision before speaking:</a:t>
            </a:r>
          </a:p>
          <a:p>
            <a:pPr>
              <a:buFont typeface="Wingdings" panose="05000000000000000000" pitchFamily="2" charset="2"/>
              <a:buChar char="§"/>
            </a:pPr>
            <a:r>
              <a:rPr lang="en-US" dirty="0"/>
              <a:t>I</a:t>
            </a:r>
            <a:r>
              <a:rPr lang="en-US" b="1" dirty="0"/>
              <a:t>'ll be</a:t>
            </a:r>
            <a:r>
              <a:rPr lang="en-US" dirty="0"/>
              <a:t> in London tomorrow.</a:t>
            </a:r>
          </a:p>
          <a:p>
            <a:pPr>
              <a:buFont typeface="Wingdings" panose="05000000000000000000" pitchFamily="2" charset="2"/>
              <a:buChar char="§"/>
            </a:pPr>
            <a:r>
              <a:rPr lang="en-US" dirty="0"/>
              <a:t>I'm going shopping. I </a:t>
            </a:r>
            <a:r>
              <a:rPr lang="en-US" b="1" dirty="0"/>
              <a:t>won't be</a:t>
            </a:r>
            <a:r>
              <a:rPr lang="en-US" dirty="0"/>
              <a:t> very long.</a:t>
            </a:r>
          </a:p>
          <a:p>
            <a:pPr>
              <a:buFont typeface="Wingdings" panose="05000000000000000000" pitchFamily="2" charset="2"/>
              <a:buChar char="§"/>
            </a:pPr>
            <a:r>
              <a:rPr lang="en-US" b="1" dirty="0"/>
              <a:t>Will</a:t>
            </a:r>
            <a:r>
              <a:rPr lang="en-US" dirty="0"/>
              <a:t> you </a:t>
            </a:r>
            <a:r>
              <a:rPr lang="en-US" b="1" dirty="0"/>
              <a:t>be</a:t>
            </a:r>
            <a:r>
              <a:rPr lang="en-US" dirty="0"/>
              <a:t> at work tomorrow?</a:t>
            </a:r>
            <a:br>
              <a:rPr lang="en-US" dirty="0"/>
            </a:br>
            <a:endParaRPr lang="en-US" dirty="0"/>
          </a:p>
        </p:txBody>
      </p:sp>
    </p:spTree>
    <p:extLst>
      <p:ext uri="{BB962C8B-B14F-4D97-AF65-F5344CB8AC3E}">
        <p14:creationId xmlns:p14="http://schemas.microsoft.com/office/powerpoint/2010/main" val="403351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a:t>	 Simple Future – </a:t>
            </a:r>
            <a:r>
              <a:rPr lang="en-US" sz="3600" b="1" i="1" dirty="0"/>
              <a:t>going to</a:t>
            </a:r>
            <a:r>
              <a:rPr lang="en-US" sz="3600" b="1" dirty="0"/>
              <a:t> </a:t>
            </a:r>
            <a:endParaRPr lang="en-US" sz="3600" dirty="0"/>
          </a:p>
        </p:txBody>
      </p:sp>
      <p:sp>
        <p:nvSpPr>
          <p:cNvPr id="5" name="Segnaposto contenuto 4"/>
          <p:cNvSpPr>
            <a:spLocks noGrp="1"/>
          </p:cNvSpPr>
          <p:nvPr>
            <p:ph idx="1"/>
          </p:nvPr>
        </p:nvSpPr>
        <p:spPr>
          <a:xfrm>
            <a:off x="1278776" y="2457179"/>
            <a:ext cx="9601196" cy="3544610"/>
          </a:xfrm>
        </p:spPr>
        <p:txBody>
          <a:bodyPr>
            <a:noAutofit/>
          </a:bodyPr>
          <a:lstStyle/>
          <a:p>
            <a:pPr marL="0" indent="0">
              <a:spcBef>
                <a:spcPts val="0"/>
              </a:spcBef>
              <a:spcAft>
                <a:spcPts val="0"/>
              </a:spcAft>
              <a:buNone/>
            </a:pPr>
            <a:r>
              <a:rPr lang="en-US" sz="2000" b="1" i="1" dirty="0"/>
              <a:t>Going to</a:t>
            </a:r>
            <a:r>
              <a:rPr lang="en-US" sz="2000" dirty="0"/>
              <a:t> is not a tense. It is a special structure used to express predictions about the future.</a:t>
            </a:r>
            <a:r>
              <a:rPr lang="en-US" sz="2000" b="1" i="1" dirty="0"/>
              <a:t> </a:t>
            </a:r>
          </a:p>
          <a:p>
            <a:pPr marL="0" indent="0">
              <a:spcBef>
                <a:spcPts val="0"/>
              </a:spcBef>
              <a:spcAft>
                <a:spcPts val="0"/>
              </a:spcAft>
              <a:buNone/>
            </a:pPr>
            <a:endParaRPr lang="en-US" sz="1200" b="1" i="1" dirty="0"/>
          </a:p>
          <a:p>
            <a:pPr marL="0" indent="0">
              <a:spcBef>
                <a:spcPts val="0"/>
              </a:spcBef>
              <a:spcAft>
                <a:spcPts val="0"/>
              </a:spcAft>
              <a:buNone/>
            </a:pPr>
            <a:r>
              <a:rPr lang="en-US" sz="2000" b="1" i="1" dirty="0"/>
              <a:t>We use going to</a:t>
            </a:r>
            <a:r>
              <a:rPr lang="en-US" sz="2000" dirty="0"/>
              <a:t> for:</a:t>
            </a:r>
          </a:p>
          <a:p>
            <a:pPr marL="0" indent="0">
              <a:spcBef>
                <a:spcPts val="0"/>
              </a:spcBef>
              <a:spcAft>
                <a:spcPts val="0"/>
              </a:spcAft>
              <a:buNone/>
            </a:pPr>
            <a:endParaRPr lang="en-US" sz="1200" dirty="0"/>
          </a:p>
          <a:p>
            <a:pPr marL="0" indent="0">
              <a:spcBef>
                <a:spcPts val="0"/>
              </a:spcBef>
              <a:spcAft>
                <a:spcPts val="0"/>
              </a:spcAft>
              <a:buNone/>
            </a:pPr>
            <a:r>
              <a:rPr lang="en-US" sz="2000" b="1" u="sng" dirty="0"/>
              <a:t>Intention</a:t>
            </a:r>
          </a:p>
          <a:p>
            <a:pPr marL="0" indent="0">
              <a:spcBef>
                <a:spcPts val="0"/>
              </a:spcBef>
              <a:spcAft>
                <a:spcPts val="0"/>
              </a:spcAft>
              <a:buNone/>
            </a:pPr>
            <a:endParaRPr lang="en-US" sz="1200" b="1" u="sng" dirty="0"/>
          </a:p>
          <a:p>
            <a:pPr marL="0" indent="0">
              <a:spcBef>
                <a:spcPts val="0"/>
              </a:spcBef>
              <a:spcAft>
                <a:spcPts val="0"/>
              </a:spcAft>
              <a:buNone/>
            </a:pPr>
            <a:r>
              <a:rPr lang="en-US" sz="2000" dirty="0"/>
              <a:t>When we have the intention to do something before we speak. We have already made a decision before speaking:</a:t>
            </a:r>
          </a:p>
          <a:p>
            <a:pPr marL="0" indent="0">
              <a:spcBef>
                <a:spcPts val="0"/>
              </a:spcBef>
              <a:spcAft>
                <a:spcPts val="0"/>
              </a:spcAft>
              <a:buNone/>
            </a:pPr>
            <a:endParaRPr lang="en-US" sz="2000" dirty="0"/>
          </a:p>
          <a:p>
            <a:pPr>
              <a:spcBef>
                <a:spcPts val="0"/>
              </a:spcBef>
              <a:spcAft>
                <a:spcPts val="0"/>
              </a:spcAft>
              <a:buFont typeface="Wingdings" panose="05000000000000000000" pitchFamily="2" charset="2"/>
              <a:buChar char="§"/>
            </a:pPr>
            <a:r>
              <a:rPr lang="en-US" sz="2000" dirty="0"/>
              <a:t>Jo has won the lottery. He says he</a:t>
            </a:r>
            <a:r>
              <a:rPr lang="en-US" sz="2000" b="1" dirty="0"/>
              <a:t>'s going to buy</a:t>
            </a:r>
            <a:r>
              <a:rPr lang="en-US" sz="2000" dirty="0"/>
              <a:t> a Porsche.</a:t>
            </a:r>
          </a:p>
          <a:p>
            <a:pPr>
              <a:spcBef>
                <a:spcPts val="0"/>
              </a:spcBef>
              <a:spcAft>
                <a:spcPts val="0"/>
              </a:spcAft>
              <a:buFont typeface="Wingdings" panose="05000000000000000000" pitchFamily="2" charset="2"/>
              <a:buChar char="§"/>
            </a:pPr>
            <a:r>
              <a:rPr lang="en-US" sz="2000" dirty="0"/>
              <a:t>We</a:t>
            </a:r>
            <a:r>
              <a:rPr lang="en-US" sz="2000" b="1" dirty="0"/>
              <a:t>'re</a:t>
            </a:r>
            <a:r>
              <a:rPr lang="en-US" sz="2000" dirty="0"/>
              <a:t> not </a:t>
            </a:r>
            <a:r>
              <a:rPr lang="en-US" sz="2000" b="1" dirty="0"/>
              <a:t>going to paint</a:t>
            </a:r>
            <a:r>
              <a:rPr lang="en-US" sz="2000" dirty="0"/>
              <a:t> our bedroom tomorrow.</a:t>
            </a:r>
          </a:p>
          <a:p>
            <a:pPr>
              <a:spcBef>
                <a:spcPts val="0"/>
              </a:spcBef>
              <a:spcAft>
                <a:spcPts val="0"/>
              </a:spcAft>
              <a:buFont typeface="Wingdings" panose="05000000000000000000" pitchFamily="2" charset="2"/>
              <a:buChar char="§"/>
            </a:pPr>
            <a:r>
              <a:rPr lang="en-US" sz="2000" dirty="0"/>
              <a:t>When </a:t>
            </a:r>
            <a:r>
              <a:rPr lang="en-US" sz="2000" b="1" dirty="0"/>
              <a:t>are</a:t>
            </a:r>
            <a:r>
              <a:rPr lang="en-US" sz="2000" dirty="0"/>
              <a:t> you </a:t>
            </a:r>
            <a:r>
              <a:rPr lang="en-US" sz="2000" b="1" dirty="0"/>
              <a:t>going to go</a:t>
            </a:r>
            <a:r>
              <a:rPr lang="en-US" sz="2000" dirty="0"/>
              <a:t> on holiday?</a:t>
            </a:r>
          </a:p>
        </p:txBody>
      </p:sp>
    </p:spTree>
    <p:extLst>
      <p:ext uri="{BB962C8B-B14F-4D97-AF65-F5344CB8AC3E}">
        <p14:creationId xmlns:p14="http://schemas.microsoft.com/office/powerpoint/2010/main" val="243379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l"/>
            <a:r>
              <a:rPr lang="en-US" sz="3600" b="1" dirty="0"/>
              <a:t>	 Simple Future – </a:t>
            </a:r>
            <a:r>
              <a:rPr lang="en-US" sz="3600" b="1" i="1" dirty="0"/>
              <a:t>going to</a:t>
            </a:r>
            <a:r>
              <a:rPr lang="en-US" sz="3600" b="1" dirty="0"/>
              <a:t> </a:t>
            </a:r>
            <a:endParaRPr lang="en-US" sz="3600" dirty="0"/>
          </a:p>
        </p:txBody>
      </p:sp>
      <p:sp>
        <p:nvSpPr>
          <p:cNvPr id="5" name="Segnaposto contenuto 4"/>
          <p:cNvSpPr>
            <a:spLocks noGrp="1"/>
          </p:cNvSpPr>
          <p:nvPr>
            <p:ph idx="1"/>
          </p:nvPr>
        </p:nvSpPr>
        <p:spPr>
          <a:xfrm>
            <a:off x="1278776" y="2457179"/>
            <a:ext cx="9601196" cy="3536297"/>
          </a:xfrm>
        </p:spPr>
        <p:txBody>
          <a:bodyPr>
            <a:noAutofit/>
          </a:bodyPr>
          <a:lstStyle/>
          <a:p>
            <a:pPr marL="0" indent="0">
              <a:spcBef>
                <a:spcPts val="0"/>
              </a:spcBef>
              <a:spcAft>
                <a:spcPts val="0"/>
              </a:spcAft>
              <a:buNone/>
            </a:pPr>
            <a:r>
              <a:rPr lang="it-IT" sz="2000" b="1" u="sng" dirty="0" err="1"/>
              <a:t>Prediction</a:t>
            </a:r>
            <a:endParaRPr lang="it-IT" sz="2000" b="1" u="sng" dirty="0"/>
          </a:p>
          <a:p>
            <a:pPr marL="0" indent="0">
              <a:buNone/>
            </a:pPr>
            <a:endParaRPr lang="en-US" sz="1200" dirty="0"/>
          </a:p>
          <a:p>
            <a:pPr marL="0" indent="0">
              <a:spcBef>
                <a:spcPts val="0"/>
              </a:spcBef>
              <a:spcAft>
                <a:spcPts val="0"/>
              </a:spcAft>
              <a:buNone/>
            </a:pPr>
            <a:r>
              <a:rPr lang="en-US" sz="2000" dirty="0"/>
              <a:t>We often use </a:t>
            </a:r>
            <a:r>
              <a:rPr lang="en-US" sz="2000" i="1" dirty="0"/>
              <a:t>going to</a:t>
            </a:r>
            <a:r>
              <a:rPr lang="en-US" sz="2000" dirty="0"/>
              <a:t> </a:t>
            </a:r>
            <a:r>
              <a:rPr lang="en-US" sz="2000" dirty="0" err="1"/>
              <a:t>to</a:t>
            </a:r>
            <a:r>
              <a:rPr lang="en-US" sz="2000" dirty="0"/>
              <a:t> make a prediction about the future. Our prediction is based on present evidence. We are saying what we think will happen:</a:t>
            </a:r>
          </a:p>
          <a:p>
            <a:pPr marL="0" indent="0">
              <a:spcBef>
                <a:spcPts val="0"/>
              </a:spcBef>
              <a:spcAft>
                <a:spcPts val="0"/>
              </a:spcAft>
              <a:buNone/>
            </a:pPr>
            <a:endParaRPr lang="en-US" sz="1200" dirty="0"/>
          </a:p>
          <a:p>
            <a:pPr>
              <a:spcBef>
                <a:spcPts val="0"/>
              </a:spcBef>
              <a:spcAft>
                <a:spcPts val="0"/>
              </a:spcAft>
              <a:buFont typeface="Wingdings" panose="05000000000000000000" pitchFamily="2" charset="2"/>
              <a:buChar char="§"/>
            </a:pPr>
            <a:r>
              <a:rPr lang="en-US" sz="2000" dirty="0"/>
              <a:t>The sky is very black. It</a:t>
            </a:r>
            <a:r>
              <a:rPr lang="en-US" sz="2000" b="1" dirty="0"/>
              <a:t>'s going to snow</a:t>
            </a:r>
            <a:r>
              <a:rPr lang="en-US" sz="2000" dirty="0"/>
              <a:t>.</a:t>
            </a:r>
          </a:p>
          <a:p>
            <a:pPr>
              <a:spcBef>
                <a:spcPts val="0"/>
              </a:spcBef>
              <a:spcAft>
                <a:spcPts val="0"/>
              </a:spcAft>
              <a:buFont typeface="Wingdings" panose="05000000000000000000" pitchFamily="2" charset="2"/>
              <a:buChar char="§"/>
            </a:pPr>
            <a:r>
              <a:rPr lang="en-US" sz="2000" dirty="0"/>
              <a:t>It's 8.30! You</a:t>
            </a:r>
            <a:r>
              <a:rPr lang="en-US" sz="2000" b="1" dirty="0"/>
              <a:t>'re going to miss</a:t>
            </a:r>
            <a:r>
              <a:rPr lang="en-US" sz="2000" dirty="0"/>
              <a:t> your train!</a:t>
            </a:r>
          </a:p>
          <a:p>
            <a:pPr>
              <a:spcBef>
                <a:spcPts val="0"/>
              </a:spcBef>
              <a:spcAft>
                <a:spcPts val="0"/>
              </a:spcAft>
              <a:buFont typeface="Wingdings" panose="05000000000000000000" pitchFamily="2" charset="2"/>
              <a:buChar char="§"/>
            </a:pPr>
            <a:r>
              <a:rPr lang="en-US" sz="2000" dirty="0"/>
              <a:t>I crashed the company car. My boss </a:t>
            </a:r>
            <a:r>
              <a:rPr lang="en-US" sz="2000" b="1" dirty="0"/>
              <a:t>isn't going to be</a:t>
            </a:r>
            <a:r>
              <a:rPr lang="en-US" sz="2000" dirty="0"/>
              <a:t> very happy!</a:t>
            </a:r>
          </a:p>
          <a:p>
            <a:pPr marL="0" indent="0">
              <a:spcBef>
                <a:spcPts val="0"/>
              </a:spcBef>
              <a:spcAft>
                <a:spcPts val="0"/>
              </a:spcAft>
              <a:buNone/>
            </a:pPr>
            <a:endParaRPr lang="en-US" sz="1200" dirty="0"/>
          </a:p>
          <a:p>
            <a:pPr marL="0" indent="0">
              <a:spcBef>
                <a:spcPts val="0"/>
              </a:spcBef>
              <a:spcAft>
                <a:spcPts val="0"/>
              </a:spcAft>
              <a:buNone/>
            </a:pPr>
            <a:r>
              <a:rPr lang="en-US" sz="2000" dirty="0"/>
              <a:t>The </a:t>
            </a:r>
            <a:r>
              <a:rPr lang="en-US" sz="2000" b="1" dirty="0"/>
              <a:t>present situation</a:t>
            </a:r>
            <a:r>
              <a:rPr lang="en-US" sz="2000" dirty="0"/>
              <a:t> (black sky, the time, damaged car) gives us a good idea of what is going to happen.</a:t>
            </a:r>
          </a:p>
        </p:txBody>
      </p:sp>
    </p:spTree>
    <p:extLst>
      <p:ext uri="{BB962C8B-B14F-4D97-AF65-F5344CB8AC3E}">
        <p14:creationId xmlns:p14="http://schemas.microsoft.com/office/powerpoint/2010/main" val="5146330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2469</TotalTime>
  <Words>2823</Words>
  <Application>Microsoft Macintosh PowerPoint</Application>
  <PresentationFormat>Widescreen</PresentationFormat>
  <Paragraphs>240</Paragraphs>
  <Slides>26</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32" baseType="lpstr">
      <vt:lpstr>Arial</vt:lpstr>
      <vt:lpstr>Calibri</vt:lpstr>
      <vt:lpstr>Garamond</vt:lpstr>
      <vt:lpstr>Wingdings</vt:lpstr>
      <vt:lpstr>Organico</vt:lpstr>
      <vt:lpstr>Documento</vt:lpstr>
      <vt:lpstr>Presentazione standard di PowerPoint</vt:lpstr>
      <vt:lpstr>Simple Future (I) – Will Simple Future (I) – Going to</vt:lpstr>
      <vt:lpstr>Will  – Going to Structure</vt:lpstr>
      <vt:lpstr> Simple Future</vt:lpstr>
      <vt:lpstr>  Simple Future – will </vt:lpstr>
      <vt:lpstr>  Simple Future – will </vt:lpstr>
      <vt:lpstr>  Simple Future – will</vt:lpstr>
      <vt:lpstr>  Simple Future – going to </vt:lpstr>
      <vt:lpstr>  Simple Future – going to </vt:lpstr>
      <vt:lpstr>Will  vs. going to</vt:lpstr>
      <vt:lpstr>Presentazione standard di PowerPoint</vt:lpstr>
      <vt:lpstr> Exercises</vt:lpstr>
      <vt:lpstr> Exercises</vt:lpstr>
      <vt:lpstr> Exercises</vt:lpstr>
      <vt:lpstr> Exercises</vt:lpstr>
      <vt:lpstr> Exercises</vt:lpstr>
      <vt:lpstr>  Exercises</vt:lpstr>
      <vt:lpstr>The Human Body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Elena</dc:creator>
  <cp:lastModifiedBy>BARZELATTO ELENA</cp:lastModifiedBy>
  <cp:revision>75</cp:revision>
  <dcterms:created xsi:type="dcterms:W3CDTF">2020-11-12T22:39:29Z</dcterms:created>
  <dcterms:modified xsi:type="dcterms:W3CDTF">2023-06-28T16:03:57Z</dcterms:modified>
</cp:coreProperties>
</file>