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1"/>
  </p:notesMasterIdLst>
  <p:sldIdLst>
    <p:sldId id="256" r:id="rId2"/>
    <p:sldId id="280" r:id="rId3"/>
    <p:sldId id="288" r:id="rId4"/>
    <p:sldId id="282" r:id="rId5"/>
    <p:sldId id="283" r:id="rId6"/>
    <p:sldId id="284" r:id="rId7"/>
    <p:sldId id="293" r:id="rId8"/>
    <p:sldId id="294" r:id="rId9"/>
    <p:sldId id="290" r:id="rId10"/>
    <p:sldId id="295" r:id="rId11"/>
    <p:sldId id="296" r:id="rId12"/>
    <p:sldId id="286" r:id="rId13"/>
    <p:sldId id="297" r:id="rId14"/>
    <p:sldId id="298" r:id="rId15"/>
    <p:sldId id="299" r:id="rId16"/>
    <p:sldId id="289" r:id="rId17"/>
    <p:sldId id="292" r:id="rId18"/>
    <p:sldId id="300" r:id="rId19"/>
    <p:sldId id="30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3222"/>
    <a:srgbClr val="4A2318"/>
    <a:srgbClr val="E9F0E8"/>
    <a:srgbClr val="D1DFCE"/>
    <a:srgbClr val="FDE5BF"/>
    <a:srgbClr val="F9BB5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843" autoAdjust="0"/>
  </p:normalViewPr>
  <p:slideViewPr>
    <p:cSldViewPr snapToGrid="0">
      <p:cViewPr varScale="1">
        <p:scale>
          <a:sx n="93" d="100"/>
          <a:sy n="93" d="100"/>
        </p:scale>
        <p:origin x="1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A27E-1886-48C7-8EDD-FEAB4F9D3070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AA522-1827-41FC-AB5C-B2E382A9B85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08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A522-1827-41FC-AB5C-B2E382A9B8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1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AA522-1827-41FC-AB5C-B2E382A9B8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9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150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63079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1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47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033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36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 userDrawn="1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5184" userDrawn="1">
          <p15:clr>
            <a:srgbClr val="F26B43"/>
          </p15:clr>
        </p15:guide>
        <p15:guide id="9" pos="702" userDrawn="1">
          <p15:clr>
            <a:srgbClr val="F26B43"/>
          </p15:clr>
        </p15:guide>
        <p15:guide id="1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393" y="1072106"/>
            <a:ext cx="5569034" cy="4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65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03813" y="1030383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0456" y="588893"/>
            <a:ext cx="82545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Asking for permission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latin typeface="Garamond" panose="02020404030301010803" pitchFamily="18" charset="0"/>
              </a:rPr>
              <a:t> to </a:t>
            </a:r>
            <a:r>
              <a:rPr lang="en-US" sz="2200" u="sng" dirty="0">
                <a:latin typeface="Garamond" panose="02020404030301010803" pitchFamily="18" charset="0"/>
              </a:rPr>
              <a:t>ask for permission</a:t>
            </a:r>
            <a:r>
              <a:rPr lang="en-US" sz="2200" dirty="0">
                <a:latin typeface="Garamond" panose="02020404030301010803" pitchFamily="18" charset="0"/>
              </a:rPr>
              <a:t> to do something: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Can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Can we go home now?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200" dirty="0">
                <a:latin typeface="Garamond" panose="02020404030301010803" pitchFamily="18" charset="0"/>
              </a:rPr>
              <a:t> is more formal and polite than </a:t>
            </a:r>
            <a:r>
              <a:rPr lang="en-US" sz="2200" i="1" dirty="0">
                <a:latin typeface="Garamond" panose="02020404030301010803" pitchFamily="18" charset="0"/>
              </a:rPr>
              <a:t>can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Could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Could we go home now?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>
                <a:latin typeface="Garamond" panose="02020404030301010803" pitchFamily="18" charset="0"/>
              </a:rPr>
              <a:t> is another more formal and polite way of asking for permission:</a:t>
            </a:r>
          </a:p>
          <a:p>
            <a:endParaRPr lang="en-US" sz="10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May I ask a question, please?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May we go home now?</a:t>
            </a:r>
          </a:p>
        </p:txBody>
      </p:sp>
    </p:spTree>
    <p:extLst>
      <p:ext uri="{BB962C8B-B14F-4D97-AF65-F5344CB8AC3E}">
        <p14:creationId xmlns:p14="http://schemas.microsoft.com/office/powerpoint/2010/main" val="302155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70809" y="1171699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0214" y="-8877"/>
            <a:ext cx="8433786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Giving permission</a:t>
            </a:r>
          </a:p>
          <a:p>
            <a:endParaRPr lang="en-US" sz="700" b="1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to </a:t>
            </a:r>
            <a:r>
              <a:rPr lang="en-US" sz="2200" u="sng" dirty="0">
                <a:latin typeface="Garamond" panose="02020404030301010803" pitchFamily="18" charset="0"/>
              </a:rPr>
              <a:t>give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now.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borrow my pen if you like.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>
                <a:latin typeface="Garamond" panose="02020404030301010803" pitchFamily="18" charset="0"/>
              </a:rPr>
              <a:t> is a more formal and polite way of giving permission: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now.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</a:rPr>
              <a:t>to say that someone </a:t>
            </a:r>
            <a:r>
              <a:rPr lang="en-US" sz="2200" u="sng" dirty="0">
                <a:latin typeface="Garamond" panose="02020404030301010803" pitchFamily="18" charset="0"/>
              </a:rPr>
              <a:t>has permission </a:t>
            </a:r>
            <a:r>
              <a:rPr lang="en-US" sz="2200" dirty="0">
                <a:latin typeface="Garamond" panose="02020404030301010803" pitchFamily="18" charset="0"/>
              </a:rPr>
              <a:t>to do something: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We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out whenever we want.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dirty="0">
                <a:latin typeface="Garamond" panose="02020404030301010803" pitchFamily="18" charset="0"/>
              </a:rPr>
              <a:t> is a more formal and polite way of saying that someone </a:t>
            </a:r>
            <a:r>
              <a:rPr lang="en-US" sz="2200" u="sng" dirty="0">
                <a:latin typeface="Garamond" panose="02020404030301010803" pitchFamily="18" charset="0"/>
              </a:rPr>
              <a:t>has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  <a:p>
            <a:pPr>
              <a:buClr>
                <a:srgbClr val="693222"/>
              </a:buClr>
            </a:pPr>
            <a:endParaRPr lang="en-US" sz="700" i="1" dirty="0"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Refusing permission</a:t>
            </a:r>
          </a:p>
          <a:p>
            <a:endParaRPr lang="en-US" sz="7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200" dirty="0">
                <a:latin typeface="Garamond" panose="02020404030301010803" pitchFamily="18" charset="0"/>
              </a:rPr>
              <a:t> and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may not </a:t>
            </a:r>
            <a:r>
              <a:rPr lang="en-US" sz="2200" dirty="0">
                <a:latin typeface="Garamond" panose="02020404030301010803" pitchFamily="18" charset="0"/>
              </a:rPr>
              <a:t>to </a:t>
            </a:r>
            <a:r>
              <a:rPr lang="en-US" sz="2200" u="sng" dirty="0">
                <a:latin typeface="Garamond" panose="02020404030301010803" pitchFamily="18" charset="0"/>
              </a:rPr>
              <a:t>refuse permission </a:t>
            </a:r>
            <a:r>
              <a:rPr lang="en-US" sz="2200" dirty="0">
                <a:latin typeface="Garamond" panose="02020404030301010803" pitchFamily="18" charset="0"/>
              </a:rPr>
              <a:t>or say that someone </a:t>
            </a:r>
            <a:r>
              <a:rPr lang="en-US" sz="2200" u="sng" dirty="0">
                <a:latin typeface="Garamond" panose="02020404030301010803" pitchFamily="18" charset="0"/>
              </a:rPr>
              <a:t>does not have permission</a:t>
            </a:r>
            <a:r>
              <a:rPr lang="en-US" sz="22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</a:rPr>
              <a:t>go home yet.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Students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 not </a:t>
            </a:r>
            <a:r>
              <a:rPr lang="en-US" sz="2200" i="1" dirty="0">
                <a:latin typeface="Garamond" panose="02020404030301010803" pitchFamily="18" charset="0"/>
              </a:rPr>
              <a:t>travel for free.</a:t>
            </a:r>
          </a:p>
        </p:txBody>
      </p:sp>
    </p:spTree>
    <p:extLst>
      <p:ext uri="{BB962C8B-B14F-4D97-AF65-F5344CB8AC3E}">
        <p14:creationId xmlns:p14="http://schemas.microsoft.com/office/powerpoint/2010/main" val="347413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82471" y="0"/>
            <a:ext cx="8301731" cy="670264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Requests, offers and invitations</a:t>
            </a:r>
            <a:endParaRPr lang="it-IT" sz="8800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Requests</a:t>
            </a:r>
            <a:endParaRPr lang="it-IT" sz="88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 you 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…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 you </a:t>
            </a:r>
            <a:r>
              <a:rPr lang="en-US" sz="8800" b="1" i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…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as polite ways of </a:t>
            </a:r>
            <a:r>
              <a:rPr lang="en-US" sz="8800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telling or asking someone to do something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take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a message, please?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carry this for me, please?</a:t>
            </a:r>
            <a:endParaRPr lang="it-IT" sz="8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i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are 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less polite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take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a message, please?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carry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this for me, please?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solidFill>
                <a:srgbClr val="693222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Offers and invitations</a:t>
            </a:r>
            <a:endParaRPr lang="it-IT" sz="88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 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to </a:t>
            </a:r>
            <a:r>
              <a:rPr lang="en-US" sz="8800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make offers</a:t>
            </a: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 help you?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do that for you?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can also use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shall I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Shall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help you with that?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Shall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call you on your mobile?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82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40907" y="307571"/>
            <a:ext cx="8301731" cy="552762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sometimes say 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I'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(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) 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make an offer:</a:t>
            </a:r>
            <a:endParaRPr lang="it-IT" sz="8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do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that for you if you like.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give you a lift to the station.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I'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do that for you if you like.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'l</a:t>
            </a: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l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give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a lift to the station.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would you like (to) ...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for </a:t>
            </a:r>
            <a:r>
              <a:rPr lang="en-US" sz="88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invitations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like to come round tomorrow?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Would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like another drink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?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We can use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must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or 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we must …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 for a </a:t>
            </a:r>
            <a:r>
              <a:rPr lang="en-US" sz="8800" b="1" dirty="0">
                <a:latin typeface="Garamond" panose="02020404030301010803" pitchFamily="18" charset="0"/>
                <a:ea typeface="Times New Roman" panose="02020603050405020304" pitchFamily="18" charset="0"/>
              </a:rPr>
              <a:t>very polite invitation</a:t>
            </a:r>
            <a:r>
              <a:rPr lang="en-US" sz="88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 must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come round and see us.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We </a:t>
            </a:r>
            <a:r>
              <a:rPr lang="en-US" sz="88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must </a:t>
            </a:r>
            <a:r>
              <a:rPr lang="en-US" sz="88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meet again soon.</a:t>
            </a:r>
            <a:endParaRPr lang="it-IT" sz="8800" i="1" dirty="0"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99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38082" y="399495"/>
            <a:ext cx="8301731" cy="593480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Suggestions</a:t>
            </a:r>
            <a:endParaRPr lang="it-IT" sz="2200" b="1" dirty="0">
              <a:solidFill>
                <a:srgbClr val="693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use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and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shouldn't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 make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suggestions and give advice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send an email.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shouldn’t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go by train.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also use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make positive suggestions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meet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at the weekend.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You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eat out tonight.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We can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conditionals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to </a:t>
            </a:r>
            <a:r>
              <a:rPr lang="en-US" sz="2200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give advice</a:t>
            </a: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Dan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will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help you 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if you ask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him.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(Past tenses are more polite):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 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</a:t>
            </a:r>
            <a:r>
              <a:rPr lang="en-US" sz="2200" b="1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2200" b="1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i="1" u="sng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asked</a:t>
            </a:r>
            <a:r>
              <a:rPr lang="en-US" sz="2200" i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him.</a:t>
            </a:r>
            <a:endParaRPr lang="it-IT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15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64208" y="695587"/>
            <a:ext cx="8301731" cy="5809716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Obligations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We use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and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mustn't</a:t>
            </a:r>
            <a:r>
              <a:rPr lang="en-US" sz="2200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to say that it is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necessary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 (or not)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to do something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stop at a red light.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Everyone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bring something to eat.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can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wear what you like, but 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look neat and tidy.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I’m sorry, but you </a:t>
            </a:r>
            <a:r>
              <a:rPr lang="en-US" sz="2200" b="1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mustn't</a:t>
            </a:r>
            <a:r>
              <a:rPr lang="en-US" sz="2200" i="1" dirty="0">
                <a:solidFill>
                  <a:srgbClr val="693222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make a noise in here.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We use </a:t>
            </a:r>
            <a:r>
              <a:rPr lang="en-US" sz="2200" b="1" dirty="0">
                <a:latin typeface="Garamond" panose="02020404030301010803" pitchFamily="18" charset="0"/>
                <a:ea typeface="Times New Roman" panose="02020603050405020304" pitchFamily="18" charset="0"/>
              </a:rPr>
              <a:t>had to 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(positive) and </a:t>
            </a:r>
            <a:r>
              <a:rPr lang="en-US" sz="2200" b="1" dirty="0">
                <a:latin typeface="Garamond" panose="02020404030301010803" pitchFamily="18" charset="0"/>
                <a:ea typeface="Times New Roman" panose="02020603050405020304" pitchFamily="18" charset="0"/>
              </a:rPr>
              <a:t>couldn't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 (negative) if we are talking about the </a:t>
            </a:r>
            <a:r>
              <a:rPr lang="en-US" sz="2200" u="sng" dirty="0">
                <a:latin typeface="Garamond" panose="02020404030301010803" pitchFamily="18" charset="0"/>
                <a:ea typeface="Times New Roman" panose="02020603050405020304" pitchFamily="18" charset="0"/>
              </a:rPr>
              <a:t>past</a:t>
            </a:r>
            <a:r>
              <a:rPr lang="en-US" sz="2200" dirty="0">
                <a:latin typeface="Garamond" panose="02020404030301010803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Everyone </a:t>
            </a:r>
            <a:r>
              <a:rPr lang="en-US" sz="22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had to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bring something to eat.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You </a:t>
            </a:r>
            <a:r>
              <a:rPr lang="en-US" sz="2200" b="1" i="1" dirty="0">
                <a:latin typeface="Garamond" panose="02020404030301010803" pitchFamily="18" charset="0"/>
                <a:ea typeface="Times New Roman" panose="02020603050405020304" pitchFamily="18" charset="0"/>
              </a:rPr>
              <a:t>couldn't </a:t>
            </a:r>
            <a:r>
              <a:rPr lang="en-US" sz="2200" i="1" dirty="0">
                <a:latin typeface="Garamond" panose="02020404030301010803" pitchFamily="18" charset="0"/>
                <a:ea typeface="Times New Roman" panose="02020603050405020304" pitchFamily="18" charset="0"/>
              </a:rPr>
              <a:t>make a noise in the library.</a:t>
            </a:r>
          </a:p>
        </p:txBody>
      </p:sp>
    </p:spTree>
    <p:extLst>
      <p:ext uri="{BB962C8B-B14F-4D97-AF65-F5344CB8AC3E}">
        <p14:creationId xmlns:p14="http://schemas.microsoft.com/office/powerpoint/2010/main" val="2504620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90204" y="323503"/>
            <a:ext cx="8462356" cy="605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Using modal verbs to talk about the present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22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8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Must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might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could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may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can’t</a:t>
            </a:r>
            <a:r>
              <a:rPr lang="en-US" dirty="0" err="1">
                <a:latin typeface="Garamond" panose="02020404030301010803" pitchFamily="18" charset="0"/>
              </a:rPr>
              <a:t>+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infinitive</a:t>
            </a:r>
            <a:endParaRPr lang="it-IT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A person who is 100% sure uses the verb </a:t>
            </a:r>
            <a:r>
              <a:rPr lang="en-US" i="1" dirty="0">
                <a:latin typeface="Garamond" panose="02020404030301010803" pitchFamily="18" charset="0"/>
              </a:rPr>
              <a:t>be,</a:t>
            </a:r>
            <a:r>
              <a:rPr lang="en-US" dirty="0">
                <a:latin typeface="Garamond" panose="02020404030301010803" pitchFamily="18" charset="0"/>
              </a:rPr>
              <a:t> as in: "</a:t>
            </a:r>
            <a:r>
              <a:rPr lang="en-US" i="1" dirty="0">
                <a:latin typeface="Garamond" panose="02020404030301010803" pitchFamily="18" charset="0"/>
              </a:rPr>
              <a:t>I am sick</a:t>
            </a:r>
            <a:r>
              <a:rPr lang="en-US" dirty="0">
                <a:latin typeface="Garamond" panose="02020404030301010803" pitchFamily="18" charset="0"/>
              </a:rPr>
              <a:t>".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If they are mostly sure, say 95%, they will use the modal </a:t>
            </a:r>
            <a:r>
              <a:rPr lang="en-US" i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, as in: "I </a:t>
            </a:r>
            <a:r>
              <a:rPr lang="en-US" i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 be sick".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When speakers are about 50 percent sure, they will use the modals </a:t>
            </a:r>
            <a:r>
              <a:rPr lang="en-US" i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, </a:t>
            </a:r>
            <a:r>
              <a:rPr lang="en-US" i="1" dirty="0">
                <a:latin typeface="Garamond" panose="02020404030301010803" pitchFamily="18" charset="0"/>
              </a:rPr>
              <a:t>might, </a:t>
            </a:r>
            <a:r>
              <a:rPr lang="en-US" dirty="0">
                <a:latin typeface="Garamond" panose="02020404030301010803" pitchFamily="18" charset="0"/>
              </a:rPr>
              <a:t>or </a:t>
            </a:r>
            <a:r>
              <a:rPr lang="en-US" i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; as in: "I </a:t>
            </a:r>
            <a:r>
              <a:rPr lang="en-US" i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 be sick. I </a:t>
            </a:r>
            <a:r>
              <a:rPr lang="en-US" i="1" dirty="0">
                <a:latin typeface="Garamond" panose="02020404030301010803" pitchFamily="18" charset="0"/>
              </a:rPr>
              <a:t>might</a:t>
            </a:r>
            <a:r>
              <a:rPr lang="en-US" dirty="0">
                <a:latin typeface="Garamond" panose="02020404030301010803" pitchFamily="18" charset="0"/>
              </a:rPr>
              <a:t> be sick. I </a:t>
            </a:r>
            <a:r>
              <a:rPr lang="en-US" i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 be sick".</a:t>
            </a: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Example:</a:t>
            </a:r>
            <a:br>
              <a:rPr lang="it-IT" dirty="0">
                <a:latin typeface="Garamond" panose="02020404030301010803" pitchFamily="18" charset="0"/>
              </a:rPr>
            </a:b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dirty="0">
                <a:latin typeface="Garamond" panose="02020404030301010803" pitchFamily="18" charset="0"/>
              </a:rPr>
              <a:t>I </a:t>
            </a:r>
            <a:r>
              <a:rPr lang="it-IT" dirty="0" err="1">
                <a:latin typeface="Garamond" panose="02020404030301010803" pitchFamily="18" charset="0"/>
              </a:rPr>
              <a:t>am</a:t>
            </a:r>
            <a:r>
              <a:rPr lang="it-IT" dirty="0">
                <a:latin typeface="Garamond" panose="02020404030301010803" pitchFamily="18" charset="0"/>
              </a:rPr>
              <a:t> </a:t>
            </a:r>
            <a:r>
              <a:rPr lang="it-IT" dirty="0" err="1">
                <a:latin typeface="Garamond" panose="02020404030301010803" pitchFamily="18" charset="0"/>
              </a:rPr>
              <a:t>waiting</a:t>
            </a:r>
            <a:r>
              <a:rPr lang="it-IT" dirty="0">
                <a:latin typeface="Garamond" panose="02020404030301010803" pitchFamily="18" charset="0"/>
              </a:rPr>
              <a:t> for Julie with </a:t>
            </a:r>
            <a:r>
              <a:rPr lang="it-IT" dirty="0" err="1">
                <a:latin typeface="Garamond" panose="02020404030301010803" pitchFamily="18" charset="0"/>
              </a:rPr>
              <a:t>another</a:t>
            </a:r>
            <a:r>
              <a:rPr lang="it-IT" dirty="0">
                <a:latin typeface="Garamond" panose="02020404030301010803" pitchFamily="18" charset="0"/>
              </a:rPr>
              <a:t> friend, David.</a:t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I ask: '</a:t>
            </a:r>
            <a:r>
              <a:rPr lang="en-US" i="1" dirty="0">
                <a:latin typeface="Garamond" panose="02020404030301010803" pitchFamily="18" charset="0"/>
              </a:rPr>
              <a:t>Where is Julie?</a:t>
            </a:r>
            <a:r>
              <a:rPr lang="en-US" dirty="0">
                <a:latin typeface="Garamond" panose="02020404030301010803" pitchFamily="18" charset="0"/>
              </a:rPr>
              <a:t>'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David </a:t>
            </a:r>
            <a:r>
              <a:rPr lang="en-US" u="dbl" dirty="0">
                <a:latin typeface="Garamond" panose="02020404030301010803" pitchFamily="18" charset="0"/>
              </a:rPr>
              <a:t>guesses</a:t>
            </a:r>
            <a:r>
              <a:rPr lang="en-US" dirty="0">
                <a:latin typeface="Garamond" panose="02020404030301010803" pitchFamily="18" charset="0"/>
              </a:rPr>
              <a:t>: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must</a:t>
            </a:r>
            <a:r>
              <a:rPr lang="en-US" i="1" dirty="0">
                <a:latin typeface="Garamond" panose="02020404030301010803" pitchFamily="18" charset="0"/>
              </a:rPr>
              <a:t> be on the bus. </a:t>
            </a:r>
            <a:r>
              <a:rPr lang="en-US" dirty="0">
                <a:latin typeface="Garamond" panose="02020404030301010803" pitchFamily="18" charset="0"/>
              </a:rPr>
              <a:t>(I'm fairly </a:t>
            </a:r>
            <a:r>
              <a:rPr lang="en-US" b="1" dirty="0">
                <a:latin typeface="Garamond" panose="02020404030301010803" pitchFamily="18" charset="0"/>
              </a:rPr>
              <a:t>sure</a:t>
            </a:r>
            <a:r>
              <a:rPr lang="en-US" dirty="0">
                <a:latin typeface="Garamond" panose="02020404030301010803" pitchFamily="18" charset="0"/>
              </a:rPr>
              <a:t> this is a good guess)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en-US" i="1" dirty="0">
                <a:latin typeface="Garamond" panose="02020404030301010803" pitchFamily="18" charset="0"/>
              </a:rPr>
              <a:t> come soon.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i="1" dirty="0">
                <a:latin typeface="Garamond" panose="02020404030301010803" pitchFamily="18" charset="0"/>
              </a:rPr>
              <a:t> be lost.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i="1" dirty="0">
                <a:latin typeface="Garamond" panose="02020404030301010803" pitchFamily="18" charset="0"/>
              </a:rPr>
              <a:t> be in the wrong room. </a:t>
            </a:r>
            <a:r>
              <a:rPr lang="en-US" dirty="0">
                <a:latin typeface="Garamond" panose="02020404030301010803" pitchFamily="18" charset="0"/>
              </a:rPr>
              <a:t>(maybe)</a:t>
            </a: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i="1" dirty="0">
                <a:latin typeface="Garamond" panose="02020404030301010803" pitchFamily="18" charset="0"/>
              </a:rPr>
              <a:t> be at home. </a:t>
            </a:r>
            <a:r>
              <a:rPr lang="en-US" dirty="0">
                <a:latin typeface="Garamond" panose="02020404030301010803" pitchFamily="18" charset="0"/>
              </a:rPr>
              <a:t>(I'm fairly </a:t>
            </a:r>
            <a:r>
              <a:rPr lang="en-US" b="1" dirty="0">
                <a:latin typeface="Garamond" panose="02020404030301010803" pitchFamily="18" charset="0"/>
              </a:rPr>
              <a:t>sure</a:t>
            </a:r>
            <a:r>
              <a:rPr lang="en-US" dirty="0">
                <a:latin typeface="Garamond" panose="02020404030301010803" pitchFamily="18" charset="0"/>
              </a:rPr>
              <a:t> this isn't true)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The opposite of '</a:t>
            </a:r>
            <a:r>
              <a:rPr lang="en-US" b="1" dirty="0">
                <a:latin typeface="Garamond" panose="02020404030301010803" pitchFamily="18" charset="0"/>
              </a:rPr>
              <a:t>must</a:t>
            </a:r>
            <a:r>
              <a:rPr lang="en-US" dirty="0">
                <a:latin typeface="Garamond" panose="02020404030301010803" pitchFamily="18" charset="0"/>
              </a:rPr>
              <a:t>' is '</a:t>
            </a:r>
            <a:r>
              <a:rPr lang="en-US" b="1" dirty="0">
                <a:latin typeface="Garamond" panose="02020404030301010803" pitchFamily="18" charset="0"/>
              </a:rPr>
              <a:t>can't</a:t>
            </a:r>
            <a:r>
              <a:rPr lang="en-US" dirty="0">
                <a:latin typeface="Garamond" panose="02020404030301010803" pitchFamily="18" charset="0"/>
              </a:rPr>
              <a:t>' in this case.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3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07188" y="356754"/>
            <a:ext cx="8353684" cy="590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Using modal verbs to talk about the past:</a:t>
            </a:r>
            <a:endParaRPr lang="it-IT" sz="2200" b="1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Must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could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dirty="0" err="1">
                <a:latin typeface="Garamond" panose="02020404030301010803" pitchFamily="18" charset="0"/>
              </a:rPr>
              <a:t>+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have</a:t>
            </a:r>
            <a:r>
              <a:rPr lang="en-US" dirty="0" err="1">
                <a:latin typeface="Garamond" panose="02020404030301010803" pitchFamily="18" charset="0"/>
              </a:rPr>
              <a:t>+</a:t>
            </a:r>
            <a:r>
              <a:rPr lang="en-US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past</a:t>
            </a:r>
            <a:r>
              <a:rPr lang="en-US" b="1" dirty="0">
                <a:solidFill>
                  <a:srgbClr val="693222"/>
                </a:solidFill>
                <a:latin typeface="Garamond" panose="02020404030301010803" pitchFamily="18" charset="0"/>
              </a:rPr>
              <a:t> participle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must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might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might not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could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couldn't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may</a:t>
            </a:r>
            <a:r>
              <a:rPr lang="en-US" dirty="0">
                <a:latin typeface="Garamond" panose="02020404030301010803" pitchFamily="18" charset="0"/>
              </a:rPr>
              <a:t> / </a:t>
            </a:r>
            <a:r>
              <a:rPr lang="en-US" b="1" dirty="0">
                <a:latin typeface="Garamond" panose="02020404030301010803" pitchFamily="18" charset="0"/>
              </a:rPr>
              <a:t>may not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lv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can't have</a:t>
            </a:r>
            <a:r>
              <a:rPr lang="en-US" dirty="0">
                <a:latin typeface="Garamond" panose="02020404030301010803" pitchFamily="18" charset="0"/>
              </a:rPr>
              <a:t> + past participle</a:t>
            </a: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i="1" dirty="0" err="1">
                <a:latin typeface="Garamond" panose="02020404030301010803" pitchFamily="18" charset="0"/>
              </a:rPr>
              <a:t>Where</a:t>
            </a:r>
            <a:r>
              <a:rPr lang="it-IT" i="1" dirty="0">
                <a:latin typeface="Garamond" panose="02020404030301010803" pitchFamily="18" charset="0"/>
              </a:rPr>
              <a:t> </a:t>
            </a:r>
            <a:r>
              <a:rPr lang="it-IT" i="1" dirty="0" err="1">
                <a:latin typeface="Garamond" panose="02020404030301010803" pitchFamily="18" charset="0"/>
              </a:rPr>
              <a:t>was</a:t>
            </a:r>
            <a:r>
              <a:rPr lang="it-IT" i="1" dirty="0">
                <a:latin typeface="Garamond" panose="02020404030301010803" pitchFamily="18" charset="0"/>
              </a:rPr>
              <a:t> Julie last night?</a:t>
            </a:r>
            <a:br>
              <a:rPr lang="it-IT" dirty="0">
                <a:latin typeface="Garamond" panose="02020404030301010803" pitchFamily="18" charset="0"/>
              </a:rPr>
            </a:br>
            <a:r>
              <a:rPr lang="it-IT" dirty="0">
                <a:latin typeface="Garamond" panose="02020404030301010803" pitchFamily="18" charset="0"/>
              </a:rPr>
              <a:t>David:</a:t>
            </a: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must have forgotten</a:t>
            </a:r>
            <a:r>
              <a:rPr lang="en-US" i="1" dirty="0">
                <a:latin typeface="Garamond" panose="02020404030301010803" pitchFamily="18" charset="0"/>
              </a:rPr>
              <a:t> about our date.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might have worked</a:t>
            </a:r>
            <a:r>
              <a:rPr lang="en-US" i="1" dirty="0">
                <a:latin typeface="Garamond" panose="02020404030301010803" pitchFamily="18" charset="0"/>
              </a:rPr>
              <a:t> late.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could have taken</a:t>
            </a:r>
            <a:r>
              <a:rPr lang="en-US" i="1" dirty="0">
                <a:latin typeface="Garamond" panose="02020404030301010803" pitchFamily="18" charset="0"/>
              </a:rPr>
              <a:t> the wrong bus.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may have felt</a:t>
            </a:r>
            <a:r>
              <a:rPr lang="en-US" i="1" dirty="0">
                <a:latin typeface="Garamond" panose="02020404030301010803" pitchFamily="18" charset="0"/>
              </a:rPr>
              <a:t> ill.</a:t>
            </a:r>
            <a:endParaRPr lang="it-IT" i="1" dirty="0">
              <a:latin typeface="Garamond" panose="02020404030301010803" pitchFamily="18" charset="0"/>
            </a:endParaRPr>
          </a:p>
          <a:p>
            <a:pPr lvl="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i="1" dirty="0">
                <a:latin typeface="Garamond" panose="02020404030301010803" pitchFamily="18" charset="0"/>
              </a:rPr>
              <a:t>She </a:t>
            </a:r>
            <a:r>
              <a:rPr lang="en-US" b="1" i="1" dirty="0">
                <a:latin typeface="Garamond" panose="02020404030301010803" pitchFamily="18" charset="0"/>
              </a:rPr>
              <a:t>can't have stayed</a:t>
            </a:r>
            <a:r>
              <a:rPr lang="en-US" i="1" dirty="0">
                <a:latin typeface="Garamond" panose="02020404030301010803" pitchFamily="18" charset="0"/>
              </a:rPr>
              <a:t> at home.</a:t>
            </a:r>
            <a:endParaRPr lang="it-IT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50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62198" y="236912"/>
            <a:ext cx="7200900" cy="685800"/>
          </a:xfrm>
        </p:spPr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3083" y="847701"/>
            <a:ext cx="8279475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Put in ‘can’ / ‘can’t’ / ‘could’ / ‘couldn’t’. 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If none is possible, use ‘</a:t>
            </a:r>
            <a:r>
              <a:rPr lang="en-US" b="1" i="1" dirty="0">
                <a:latin typeface="Garamond" panose="02020404030301010803" pitchFamily="18" charset="0"/>
              </a:rPr>
              <a:t>be able to</a:t>
            </a:r>
            <a:r>
              <a:rPr lang="en-US" b="1" dirty="0">
                <a:latin typeface="Garamond" panose="02020404030301010803" pitchFamily="18" charset="0"/>
              </a:rPr>
              <a:t>’ in the correct tense: </a:t>
            </a:r>
          </a:p>
          <a:p>
            <a:endParaRPr lang="en-US" sz="1400" dirty="0">
              <a:latin typeface="Garamond" panose="02020404030301010803" pitchFamily="18" charset="0"/>
            </a:endParaRP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_________________ you swim when you were 10?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We _________________ get to the meeting on time yesterday because the train was delayed by one hour.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He _________________ arrive at the party on time, even after missing the train, so he was very pleased.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He’s amazing, he _________________ speak 5 languages including Chinese.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_________________ drive a car until I was 34, then I moved to the countryside so I had to learn.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looked everywhere for my glasses but I _________________ find them anywhere.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searched for your house for ages, luckily I _________________ find it in the end.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She’s 7 years old but she _________________ read yet – her parents are getting her extra lessons.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I read the book three times but I _________________ understand it. </a:t>
            </a:r>
          </a:p>
          <a:p>
            <a:pPr marL="342900" indent="-342900">
              <a:buAutoNum type="arabicPeriod"/>
            </a:pPr>
            <a:r>
              <a:rPr lang="en-US" sz="1900" dirty="0">
                <a:latin typeface="Garamond" panose="02020404030301010803" pitchFamily="18" charset="0"/>
              </a:rPr>
              <a:t>James _________________ speak Japanese when he lived in Japan, but he’s forgotten most of it now. </a:t>
            </a:r>
          </a:p>
        </p:txBody>
      </p:sp>
    </p:spTree>
    <p:extLst>
      <p:ext uri="{BB962C8B-B14F-4D97-AF65-F5344CB8AC3E}">
        <p14:creationId xmlns:p14="http://schemas.microsoft.com/office/powerpoint/2010/main" val="378769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62198" y="236912"/>
            <a:ext cx="7200900" cy="685800"/>
          </a:xfrm>
        </p:spPr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44831" y="864523"/>
            <a:ext cx="72009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 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3083" y="847701"/>
            <a:ext cx="827947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Put in ‘can’ / ‘can’t’ / ‘could’ / ‘couldn’t’. 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If none is possible, use ‘</a:t>
            </a:r>
            <a:r>
              <a:rPr lang="en-US" b="1" i="1" dirty="0">
                <a:latin typeface="Garamond" panose="02020404030301010803" pitchFamily="18" charset="0"/>
              </a:rPr>
              <a:t>be able to</a:t>
            </a:r>
            <a:r>
              <a:rPr lang="en-US" b="1" dirty="0">
                <a:latin typeface="Garamond" panose="02020404030301010803" pitchFamily="18" charset="0"/>
              </a:rPr>
              <a:t>’ in the correct tense: </a:t>
            </a:r>
          </a:p>
          <a:p>
            <a:pPr algn="ctr"/>
            <a:endParaRPr lang="en-US" b="1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11. I _________________ understand the chapter we had to read for homework. It was so difficult.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12. I _________________ lift this box – it’s too heavy! Would you help me?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13. Lucy _________________ make it to our meeting after all. She’s stuck in traffic at the moment.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14. John _________________ play tennis really well. He’s champion of his club.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15. Unfortunately, I really _________________ sing at all! No-one in my family is musical either.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16. When the car broke down, I was really pleased because I ________________ solve the problem.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17. Julian _________________ play excellent golf when he was only ten.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18. My grandmother _________________ use a computer until last month. Since then, she’s been taking lessons at the library.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19. I _________________ open this window. I think it’s stuck!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20. Gill _________________ play the piano. She’s never studied it. </a:t>
            </a:r>
          </a:p>
        </p:txBody>
      </p:sp>
    </p:spTree>
    <p:extLst>
      <p:ext uri="{BB962C8B-B14F-4D97-AF65-F5344CB8AC3E}">
        <p14:creationId xmlns:p14="http://schemas.microsoft.com/office/powerpoint/2010/main" val="270513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31273" y="135173"/>
            <a:ext cx="8080466" cy="5714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4A2318"/>
                </a:solidFill>
                <a:latin typeface="Garamond" panose="02020404030301010803" pitchFamily="18" charset="0"/>
              </a:rPr>
              <a:t>Modal verbs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2401" y="747947"/>
            <a:ext cx="8461599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Modal verbs (called </a:t>
            </a:r>
            <a:r>
              <a:rPr lang="en-US" sz="2200" i="1" dirty="0">
                <a:latin typeface="Garamond" panose="02020404030301010803" pitchFamily="18" charset="0"/>
              </a:rPr>
              <a:t>modals</a:t>
            </a:r>
            <a:r>
              <a:rPr lang="en-US" sz="2200" dirty="0">
                <a:latin typeface="Garamond" panose="02020404030301010803" pitchFamily="18" charset="0"/>
              </a:rPr>
              <a:t> for short) are </a:t>
            </a:r>
            <a:r>
              <a:rPr lang="en-US" sz="2200" b="1" dirty="0">
                <a:latin typeface="Garamond" panose="02020404030301010803" pitchFamily="18" charset="0"/>
              </a:rPr>
              <a:t>auxiliary verbs</a:t>
            </a:r>
            <a:r>
              <a:rPr lang="en-US" sz="2200" dirty="0">
                <a:latin typeface="Garamond" panose="02020404030301010803" pitchFamily="18" charset="0"/>
              </a:rPr>
              <a:t> that express a speaker’s </a:t>
            </a:r>
            <a:r>
              <a:rPr lang="en-US" sz="2200" b="1" dirty="0">
                <a:latin typeface="Garamond" panose="02020404030301010803" pitchFamily="18" charset="0"/>
              </a:rPr>
              <a:t>attitude</a:t>
            </a:r>
            <a:r>
              <a:rPr lang="en-US" sz="2200" dirty="0">
                <a:latin typeface="Garamond" panose="02020404030301010803" pitchFamily="18" charset="0"/>
              </a:rPr>
              <a:t> and the </a:t>
            </a:r>
            <a:r>
              <a:rPr lang="en-US" sz="2200" u="sng" dirty="0">
                <a:latin typeface="Garamond" panose="02020404030301010803" pitchFamily="18" charset="0"/>
              </a:rPr>
              <a:t>strength</a:t>
            </a:r>
            <a:r>
              <a:rPr lang="en-US" sz="2200" dirty="0">
                <a:latin typeface="Garamond" panose="02020404030301010803" pitchFamily="18" charset="0"/>
              </a:rPr>
              <a:t> of that attitude. They have multiple meanings and sometimes overlap in ways that are confusing to English learners.</a:t>
            </a:r>
            <a:endParaRPr lang="it-IT" altLang="it-IT" sz="22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use 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modals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to show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if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believe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something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is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certain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possible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or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impossible</a:t>
            </a:r>
            <a:r>
              <a:rPr lang="it-IT" alt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My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keys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must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be in the car.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might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rain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tomorrow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That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can't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be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Peter's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coat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It's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too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small.</a:t>
            </a:r>
            <a:endParaRPr kumimoji="0" lang="it-IT" altLang="it-IT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also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use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them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to do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things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like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talk </a:t>
            </a:r>
            <a:r>
              <a:rPr kumimoji="0" lang="it-IT" altLang="it-IT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about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ability</a:t>
            </a: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</a:t>
            </a:r>
            <a:r>
              <a:rPr kumimoji="0" lang="it-IT" altLang="it-IT" sz="22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ask</a:t>
            </a:r>
            <a:r>
              <a:rPr kumimoji="0" lang="it-IT" altLang="it-IT" sz="2200" b="1" i="0" u="none" strike="noStrike" cap="none" normalizeH="0" dirty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permission</a:t>
            </a:r>
            <a:r>
              <a:rPr kumimoji="0" lang="it-IT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and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make</a:t>
            </a:r>
            <a:r>
              <a:rPr kumimoji="0" lang="it-IT" altLang="it-IT" sz="2200" b="1" i="0" u="none" strike="noStrike" cap="none" normalizeH="0" dirty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requests</a:t>
            </a:r>
            <a:r>
              <a:rPr kumimoji="0" lang="it-IT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and </a:t>
            </a:r>
            <a:r>
              <a:rPr kumimoji="0" lang="it-IT" altLang="it-IT" sz="2200" b="1" i="0" u="none" strike="noStrike" cap="none" normalizeH="0" dirty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Garamond" panose="02020404030301010803" pitchFamily="18" charset="0"/>
              </a:rPr>
              <a:t>offers</a:t>
            </a:r>
            <a:r>
              <a:rPr kumimoji="0" lang="it-IT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000" baseline="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 </a:t>
            </a: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can't</a:t>
            </a:r>
            <a:r>
              <a:rPr kumimoji="0" lang="it-IT" altLang="it-IT" sz="2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swim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.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May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I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ask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a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question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?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Could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I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have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some tea,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please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?</a:t>
            </a:r>
          </a:p>
          <a:p>
            <a:pPr defTabSz="914400">
              <a:lnSpc>
                <a:spcPct val="100000"/>
              </a:lnSpc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kumimoji="0" lang="it-IT" altLang="it-IT" sz="2200" b="1" i="1" u="none" strike="noStrike" cap="none" normalizeH="0" baseline="0" dirty="0" err="1">
                <a:ln>
                  <a:noFill/>
                </a:ln>
                <a:solidFill>
                  <a:srgbClr val="693222"/>
                </a:solidFill>
                <a:effectLst/>
                <a:latin typeface="Garamond" panose="02020404030301010803" pitchFamily="18" charset="0"/>
              </a:rPr>
              <a:t>Would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you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like</a:t>
            </a:r>
            <a:r>
              <a:rPr kumimoji="0" lang="it-IT" altLang="it-IT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some help?</a:t>
            </a:r>
            <a:endParaRPr kumimoji="0" lang="it-IT" altLang="it-IT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23455" y="549541"/>
            <a:ext cx="845404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List of </a:t>
            </a:r>
            <a:r>
              <a:rPr kumimoji="0" lang="it-IT" altLang="it-IT" sz="22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modal</a:t>
            </a:r>
            <a:r>
              <a:rPr kumimoji="0" lang="it-IT" altLang="it-IT" sz="2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kumimoji="0" lang="it-IT" altLang="it-IT" sz="22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verbs</a:t>
            </a:r>
            <a:r>
              <a:rPr lang="it-IT" altLang="it-IT" sz="2200" u="sng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0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>
                <a:latin typeface="Garamond" panose="02020404030301010803" pitchFamily="18" charset="0"/>
              </a:rPr>
              <a:t>Can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Could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May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Might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>
                <a:latin typeface="Garamond" panose="02020404030301010803" pitchFamily="18" charset="0"/>
              </a:rPr>
              <a:t>Will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Would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>
                <a:latin typeface="Garamond" panose="02020404030301010803" pitchFamily="18" charset="0"/>
              </a:rPr>
              <a:t>Must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Shall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Should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Ought</a:t>
            </a:r>
            <a:r>
              <a:rPr lang="it-IT" altLang="it-IT" sz="2200" dirty="0">
                <a:latin typeface="Garamond" panose="02020404030301010803" pitchFamily="18" charset="0"/>
              </a:rPr>
              <a:t> to</a:t>
            </a:r>
          </a:p>
          <a:p>
            <a:pPr marL="0" indent="0" defTabSz="914400">
              <a:lnSpc>
                <a:spcPct val="100000"/>
              </a:lnSpc>
              <a:buNone/>
            </a:pP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Modals are different from normal verbs:</a:t>
            </a:r>
          </a:p>
          <a:p>
            <a:pPr marL="0" indent="0" defTabSz="914400">
              <a:lnSpc>
                <a:spcPct val="100000"/>
              </a:lnSpc>
              <a:buNone/>
            </a:pP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1. They don't use an '</a:t>
            </a:r>
            <a:r>
              <a:rPr lang="en-US" sz="2200" b="1" dirty="0">
                <a:latin typeface="Garamond" panose="02020404030301010803" pitchFamily="18" charset="0"/>
              </a:rPr>
              <a:t>s</a:t>
            </a:r>
            <a:r>
              <a:rPr lang="en-US" sz="2200" dirty="0">
                <a:latin typeface="Garamond" panose="02020404030301010803" pitchFamily="18" charset="0"/>
              </a:rPr>
              <a:t>' for the third person singular.</a:t>
            </a:r>
            <a:br>
              <a:rPr lang="en-US" sz="22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2. They make questions by inversion ('she can go' becomes </a:t>
            </a:r>
            <a:r>
              <a:rPr lang="en-US" sz="2200" b="1" dirty="0">
                <a:latin typeface="Garamond" panose="02020404030301010803" pitchFamily="18" charset="0"/>
              </a:rPr>
              <a:t>'can she go?</a:t>
            </a:r>
            <a:r>
              <a:rPr lang="en-US" sz="2200" dirty="0">
                <a:latin typeface="Garamond" panose="02020404030301010803" pitchFamily="18" charset="0"/>
              </a:rPr>
              <a:t>').</a:t>
            </a:r>
            <a:br>
              <a:rPr lang="en-US" sz="2200" dirty="0">
                <a:latin typeface="Garamond" panose="02020404030301010803" pitchFamily="18" charset="0"/>
              </a:rPr>
            </a:br>
            <a:r>
              <a:rPr lang="en-US" sz="2200" dirty="0">
                <a:latin typeface="Garamond" panose="02020404030301010803" pitchFamily="18" charset="0"/>
              </a:rPr>
              <a:t>3. They are followed directly by the </a:t>
            </a:r>
            <a:r>
              <a:rPr lang="en-US" sz="2200" b="1" dirty="0">
                <a:latin typeface="Garamond" panose="02020404030301010803" pitchFamily="18" charset="0"/>
              </a:rPr>
              <a:t>infinitive</a:t>
            </a:r>
            <a:r>
              <a:rPr lang="en-US" sz="2200" dirty="0">
                <a:latin typeface="Garamond" panose="02020404030301010803" pitchFamily="18" charset="0"/>
              </a:rPr>
              <a:t> of another verb (without 'to').</a:t>
            </a:r>
          </a:p>
        </p:txBody>
      </p:sp>
    </p:spTree>
    <p:extLst>
      <p:ext uri="{BB962C8B-B14F-4D97-AF65-F5344CB8AC3E}">
        <p14:creationId xmlns:p14="http://schemas.microsoft.com/office/powerpoint/2010/main" val="284538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2924" y="592671"/>
            <a:ext cx="8140007" cy="567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1587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b="1" u="sng" dirty="0" err="1">
                <a:solidFill>
                  <a:srgbClr val="693222"/>
                </a:solidFill>
                <a:latin typeface="Garamond" panose="02020404030301010803" pitchFamily="18" charset="0"/>
              </a:rPr>
              <a:t>Certainty</a:t>
            </a:r>
            <a:r>
              <a:rPr lang="it-IT" altLang="it-IT" sz="2200" b="1" u="sng" dirty="0">
                <a:solidFill>
                  <a:srgbClr val="693222"/>
                </a:solidFill>
                <a:latin typeface="Garamond" panose="02020404030301010803" pitchFamily="18" charset="0"/>
              </a:rPr>
              <a:t>, </a:t>
            </a:r>
            <a:r>
              <a:rPr lang="it-IT" altLang="it-IT" sz="2200" b="1" u="sng" dirty="0" err="1">
                <a:solidFill>
                  <a:srgbClr val="693222"/>
                </a:solidFill>
                <a:latin typeface="Garamond" panose="02020404030301010803" pitchFamily="18" charset="0"/>
              </a:rPr>
              <a:t>probability</a:t>
            </a:r>
            <a:r>
              <a:rPr lang="it-IT" altLang="it-IT" sz="2200" b="1" u="sng" dirty="0">
                <a:solidFill>
                  <a:srgbClr val="693222"/>
                </a:solidFill>
                <a:latin typeface="Garamond" panose="02020404030301010803" pitchFamily="18" charset="0"/>
              </a:rPr>
              <a:t> and </a:t>
            </a:r>
            <a:r>
              <a:rPr lang="it-IT" altLang="it-IT" sz="2200" b="1" u="sng" dirty="0" err="1">
                <a:solidFill>
                  <a:srgbClr val="693222"/>
                </a:solidFill>
                <a:latin typeface="Garamond" panose="02020404030301010803" pitchFamily="18" charset="0"/>
              </a:rPr>
              <a:t>possibility</a:t>
            </a:r>
            <a:endParaRPr lang="it-IT" altLang="it-IT" sz="2200" b="1" u="sng" dirty="0">
              <a:solidFill>
                <a:srgbClr val="693222"/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latin typeface="Garamond" panose="02020404030301010803" pitchFamily="18" charset="0"/>
            </a:endParaRPr>
          </a:p>
          <a:p>
            <a:pPr marL="0" indent="0" defTabSz="914400">
              <a:lnSpc>
                <a:spcPct val="100000"/>
              </a:lnSpc>
              <a:buNone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use 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, 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dirty="0">
                <a:latin typeface="Garamond" panose="02020404030301010803" pitchFamily="18" charset="0"/>
              </a:rPr>
              <a:t>and 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 to </a:t>
            </a:r>
            <a:r>
              <a:rPr lang="it-IT" altLang="it-IT" sz="2200" dirty="0" err="1">
                <a:latin typeface="Garamond" panose="02020404030301010803" pitchFamily="18" charset="0"/>
              </a:rPr>
              <a:t>say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something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err="1">
                <a:latin typeface="Garamond" panose="02020404030301010803" pitchFamily="18" charset="0"/>
              </a:rPr>
              <a:t>possible</a:t>
            </a:r>
            <a:r>
              <a:rPr lang="it-IT" altLang="it-IT" sz="2200" dirty="0">
                <a:latin typeface="Garamond" panose="02020404030301010803" pitchFamily="18" charset="0"/>
              </a:rPr>
              <a:t>, </a:t>
            </a:r>
            <a:r>
              <a:rPr lang="it-IT" altLang="it-IT" sz="2200" dirty="0" err="1">
                <a:latin typeface="Garamond" panose="02020404030301010803" pitchFamily="18" charset="0"/>
              </a:rPr>
              <a:t>but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not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certain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</a:p>
          <a:p>
            <a:pPr marL="0" indent="0" defTabSz="914400">
              <a:lnSpc>
                <a:spcPct val="100000"/>
              </a:lnSpc>
              <a:buNone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use 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to </a:t>
            </a:r>
            <a:r>
              <a:rPr lang="it-IT" altLang="it-IT" sz="2200" dirty="0" err="1">
                <a:latin typeface="Garamond" panose="02020404030301010803" pitchFamily="18" charset="0"/>
              </a:rPr>
              <a:t>make</a:t>
            </a:r>
            <a:r>
              <a:rPr lang="it-IT" altLang="it-IT" sz="2200" dirty="0">
                <a:latin typeface="Garamond" panose="02020404030301010803" pitchFamily="18" charset="0"/>
              </a:rPr>
              <a:t> general </a:t>
            </a:r>
            <a:r>
              <a:rPr lang="it-IT" altLang="it-IT" sz="2200" dirty="0" err="1">
                <a:latin typeface="Garamond" panose="02020404030301010803" pitchFamily="18" charset="0"/>
              </a:rPr>
              <a:t>statements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dirty="0" err="1">
                <a:latin typeface="Garamond" panose="02020404030301010803" pitchFamily="18" charset="0"/>
              </a:rPr>
              <a:t>about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what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b="1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possible</a:t>
            </a:r>
            <a:r>
              <a:rPr lang="it-IT" altLang="it-IT" sz="2200" dirty="0">
                <a:latin typeface="Garamond" panose="02020404030301010803" pitchFamily="18" charset="0"/>
              </a:rPr>
              <a:t>.</a:t>
            </a: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These modal verbs can be used when we want to say </a:t>
            </a:r>
            <a:r>
              <a:rPr lang="en-US" sz="2200" u="sng" dirty="0">
                <a:latin typeface="Garamond" panose="02020404030301010803" pitchFamily="18" charset="0"/>
              </a:rPr>
              <a:t>how sure we are </a:t>
            </a:r>
            <a:r>
              <a:rPr lang="en-US" sz="2200" dirty="0">
                <a:latin typeface="Garamond" panose="02020404030301010803" pitchFamily="18" charset="0"/>
              </a:rPr>
              <a:t>that something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happened</a:t>
            </a:r>
            <a:r>
              <a:rPr lang="en-US" sz="2200" dirty="0">
                <a:latin typeface="Garamond" panose="02020404030301010803" pitchFamily="18" charset="0"/>
              </a:rPr>
              <a:t> /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is happening </a:t>
            </a:r>
            <a:r>
              <a:rPr lang="en-US" sz="2200" dirty="0">
                <a:latin typeface="Garamond" panose="02020404030301010803" pitchFamily="18" charset="0"/>
              </a:rPr>
              <a:t>/ </a:t>
            </a:r>
            <a:r>
              <a:rPr lang="en-US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will happen</a:t>
            </a:r>
            <a:r>
              <a:rPr lang="en-US" sz="2200" dirty="0">
                <a:latin typeface="Garamond" panose="02020404030301010803" pitchFamily="18" charset="0"/>
              </a:rPr>
              <a:t>. </a:t>
            </a: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en-US" sz="2200" dirty="0">
                <a:latin typeface="Garamond" panose="02020404030301010803" pitchFamily="18" charset="0"/>
              </a:rPr>
              <a:t>These are often called </a:t>
            </a:r>
            <a:r>
              <a:rPr lang="en-US" sz="2200" i="1" dirty="0">
                <a:latin typeface="Garamond" panose="02020404030301010803" pitchFamily="18" charset="0"/>
              </a:rPr>
              <a:t>'modals of deduction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speculation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certainty</a:t>
            </a:r>
            <a:r>
              <a:rPr lang="en-US" sz="2200" dirty="0">
                <a:latin typeface="Garamond" panose="02020404030301010803" pitchFamily="18" charset="0"/>
              </a:rPr>
              <a:t>' or '</a:t>
            </a:r>
            <a:r>
              <a:rPr lang="en-US" sz="2200" i="1" dirty="0">
                <a:latin typeface="Garamond" panose="02020404030301010803" pitchFamily="18" charset="0"/>
              </a:rPr>
              <a:t>probability</a:t>
            </a:r>
            <a:r>
              <a:rPr lang="en-US" sz="2200" dirty="0">
                <a:latin typeface="Garamond" panose="02020404030301010803" pitchFamily="18" charset="0"/>
              </a:rPr>
              <a:t>‘.</a:t>
            </a:r>
            <a:endParaRPr lang="it-IT" altLang="it-IT" sz="2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They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come by car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they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will</a:t>
            </a:r>
            <a:r>
              <a:rPr lang="it-IT" altLang="it-IT" sz="2200" dirty="0">
                <a:latin typeface="Garamond" panose="02020404030301010803" pitchFamily="18" charset="0"/>
              </a:rPr>
              <a:t> come by car).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They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at</a:t>
            </a:r>
            <a:r>
              <a:rPr lang="it-IT" altLang="it-IT" sz="2200" i="1" dirty="0">
                <a:latin typeface="Garamond" panose="02020404030301010803" pitchFamily="18" charset="0"/>
              </a:rPr>
              <a:t> home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they</a:t>
            </a:r>
            <a:r>
              <a:rPr lang="it-IT" altLang="it-IT" sz="2200" dirty="0">
                <a:latin typeface="Garamond" panose="02020404030301010803" pitchFamily="18" charset="0"/>
              </a:rPr>
              <a:t> are </a:t>
            </a:r>
            <a:r>
              <a:rPr lang="it-IT" altLang="it-IT" sz="2200" dirty="0" err="1">
                <a:latin typeface="Garamond" panose="02020404030301010803" pitchFamily="18" charset="0"/>
              </a:rPr>
              <a:t>at</a:t>
            </a:r>
            <a:r>
              <a:rPr lang="it-IT" altLang="it-IT" sz="2200" dirty="0">
                <a:latin typeface="Garamond" panose="02020404030301010803" pitchFamily="18" charset="0"/>
              </a:rPr>
              <a:t> home).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If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we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don't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hurry</a:t>
            </a:r>
            <a:r>
              <a:rPr lang="it-IT" altLang="it-IT" sz="2200" i="1" dirty="0">
                <a:latin typeface="Garamond" panose="02020404030301010803" pitchFamily="18" charset="0"/>
              </a:rPr>
              <a:t>, </a:t>
            </a:r>
            <a:r>
              <a:rPr lang="it-IT" altLang="it-IT" sz="2200" i="1" dirty="0" err="1">
                <a:latin typeface="Garamond" panose="02020404030301010803" pitchFamily="18" charset="0"/>
              </a:rPr>
              <a:t>we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i="1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200" i="1" dirty="0">
                <a:latin typeface="Garamond" panose="02020404030301010803" pitchFamily="18" charset="0"/>
              </a:rPr>
              <a:t>be late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Maybe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will</a:t>
            </a:r>
            <a:r>
              <a:rPr lang="it-IT" altLang="it-IT" sz="2200" dirty="0">
                <a:latin typeface="Garamond" panose="02020404030301010803" pitchFamily="18" charset="0"/>
              </a:rPr>
              <a:t> be late).</a:t>
            </a:r>
            <a:endParaRPr lang="it-IT" altLang="it-IT" sz="1200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It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 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very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cold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here</a:t>
            </a:r>
            <a:r>
              <a:rPr lang="it-IT" altLang="it-IT" sz="2200" i="1" dirty="0">
                <a:latin typeface="Garamond" panose="02020404030301010803" pitchFamily="18" charset="0"/>
              </a:rPr>
              <a:t>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winter</a:t>
            </a:r>
            <a:r>
              <a:rPr lang="it-IT" altLang="it-IT" sz="2200" dirty="0">
                <a:latin typeface="Garamond" panose="02020404030301010803" pitchFamily="18" charset="0"/>
              </a:rPr>
              <a:t>. (= </a:t>
            </a:r>
            <a:r>
              <a:rPr lang="it-IT" altLang="it-IT" sz="2200" dirty="0" err="1">
                <a:latin typeface="Garamond" panose="02020404030301010803" pitchFamily="18" charset="0"/>
              </a:rPr>
              <a:t>It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sometimes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very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cold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here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winter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You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easily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get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i="1" dirty="0" err="1">
                <a:latin typeface="Garamond" panose="02020404030301010803" pitchFamily="18" charset="0"/>
              </a:rPr>
              <a:t>lost</a:t>
            </a:r>
            <a:r>
              <a:rPr lang="it-IT" altLang="it-IT" sz="2200" i="1" dirty="0">
                <a:latin typeface="Garamond" panose="02020404030301010803" pitchFamily="18" charset="0"/>
              </a:rPr>
              <a:t>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this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town</a:t>
            </a:r>
            <a:r>
              <a:rPr lang="it-IT" altLang="it-IT" sz="2200" dirty="0">
                <a:latin typeface="Garamond" panose="02020404030301010803" pitchFamily="18" charset="0"/>
              </a:rPr>
              <a:t>. (= People </a:t>
            </a:r>
            <a:r>
              <a:rPr lang="it-IT" altLang="it-IT" sz="2200" dirty="0" err="1">
                <a:latin typeface="Garamond" panose="02020404030301010803" pitchFamily="18" charset="0"/>
              </a:rPr>
              <a:t>often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get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lost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this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town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1473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2250" y="639384"/>
            <a:ext cx="8353684" cy="483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We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don’t</a:t>
            </a:r>
            <a:r>
              <a:rPr lang="it-IT" altLang="it-IT" sz="2200" dirty="0">
                <a:latin typeface="Garamond" panose="02020404030301010803" pitchFamily="18" charset="0"/>
              </a:rPr>
              <a:t> use 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to talk </a:t>
            </a:r>
            <a:r>
              <a:rPr lang="it-IT" altLang="it-IT" sz="2200" dirty="0" err="1">
                <a:latin typeface="Garamond" panose="02020404030301010803" pitchFamily="18" charset="0"/>
              </a:rPr>
              <a:t>about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specific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events</a:t>
            </a:r>
            <a:r>
              <a:rPr lang="it-IT" altLang="it-IT" sz="2200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lvl="0" indent="0" defTabSz="914400">
              <a:lnSpc>
                <a:spcPct val="100000"/>
              </a:lnSpc>
              <a:buNone/>
            </a:pPr>
            <a:r>
              <a:rPr lang="it-IT" altLang="it-IT" sz="2200" i="1" dirty="0">
                <a:latin typeface="Garamond" panose="02020404030301010803" pitchFamily="18" charset="0"/>
              </a:rPr>
              <a:t>A: </a:t>
            </a:r>
            <a:r>
              <a:rPr lang="it-IT" altLang="it-IT" sz="2200" i="1" dirty="0" err="1">
                <a:latin typeface="Garamond" panose="02020404030301010803" pitchFamily="18" charset="0"/>
              </a:rPr>
              <a:t>Where's</a:t>
            </a:r>
            <a:r>
              <a:rPr lang="it-IT" altLang="it-IT" sz="2200" i="1" dirty="0">
                <a:latin typeface="Garamond" panose="02020404030301010803" pitchFamily="18" charset="0"/>
              </a:rPr>
              <a:t> John?</a:t>
            </a:r>
            <a:br>
              <a:rPr lang="it-IT" altLang="it-IT" sz="2200" i="1" dirty="0">
                <a:latin typeface="Garamond" panose="02020404030301010803" pitchFamily="18" charset="0"/>
              </a:rPr>
            </a:br>
            <a:r>
              <a:rPr lang="it-IT" altLang="it-IT" sz="2200" i="1" dirty="0">
                <a:latin typeface="Garamond" panose="02020404030301010803" pitchFamily="18" charset="0"/>
              </a:rPr>
              <a:t>B: </a:t>
            </a:r>
            <a:r>
              <a:rPr lang="it-IT" altLang="it-IT" sz="2200" i="1" dirty="0" err="1">
                <a:latin typeface="Garamond" panose="02020404030301010803" pitchFamily="18" charset="0"/>
              </a:rPr>
              <a:t>I'm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not</a:t>
            </a:r>
            <a:r>
              <a:rPr lang="it-IT" altLang="it-IT" sz="2200" i="1" dirty="0">
                <a:latin typeface="Garamond" panose="02020404030301010803" pitchFamily="18" charset="0"/>
              </a:rPr>
              <a:t> </a:t>
            </a:r>
            <a:r>
              <a:rPr lang="it-IT" altLang="it-IT" sz="2200" i="1" dirty="0" err="1">
                <a:latin typeface="Garamond" panose="02020404030301010803" pitchFamily="18" charset="0"/>
              </a:rPr>
              <a:t>sure</a:t>
            </a:r>
            <a:r>
              <a:rPr lang="it-IT" altLang="it-IT" sz="2200" i="1" dirty="0">
                <a:latin typeface="Garamond" panose="02020404030301010803" pitchFamily="18" charset="0"/>
              </a:rPr>
              <a:t>. He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i="1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i="1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i="1" dirty="0">
                <a:latin typeface="Garamond" panose="02020404030301010803" pitchFamily="18" charset="0"/>
              </a:rPr>
              <a:t> </a:t>
            </a:r>
            <a:r>
              <a:rPr lang="it-IT" altLang="it-IT" sz="2200" dirty="0">
                <a:latin typeface="Garamond" panose="02020404030301010803" pitchFamily="18" charset="0"/>
              </a:rPr>
              <a:t>(</a:t>
            </a:r>
            <a:r>
              <a:rPr lang="it-IT" altLang="it-IT" sz="2200" strike="sngStrike" dirty="0">
                <a:latin typeface="Garamond" panose="02020404030301010803" pitchFamily="18" charset="0"/>
              </a:rPr>
              <a:t>NOT can</a:t>
            </a:r>
            <a:r>
              <a:rPr lang="it-IT" altLang="it-IT" sz="2200" dirty="0">
                <a:latin typeface="Garamond" panose="02020404030301010803" pitchFamily="18" charset="0"/>
              </a:rPr>
              <a:t>) </a:t>
            </a:r>
            <a:r>
              <a:rPr lang="it-IT" altLang="it-IT" sz="2200" i="1" dirty="0">
                <a:latin typeface="Garamond" panose="02020404030301010803" pitchFamily="18" charset="0"/>
              </a:rPr>
              <a:t>be in </a:t>
            </a:r>
            <a:r>
              <a:rPr lang="it-IT" altLang="it-IT" sz="2200" i="1" dirty="0" err="1">
                <a:latin typeface="Garamond" panose="02020404030301010803" pitchFamily="18" charset="0"/>
              </a:rPr>
              <a:t>his</a:t>
            </a:r>
            <a:r>
              <a:rPr lang="it-IT" altLang="it-IT" sz="2200" i="1" dirty="0">
                <a:latin typeface="Garamond" panose="02020404030301010803" pitchFamily="18" charset="0"/>
              </a:rPr>
              <a:t> office</a:t>
            </a:r>
            <a:r>
              <a:rPr lang="it-IT" altLang="it-IT" sz="2200" dirty="0">
                <a:latin typeface="Garamond" panose="02020404030301010803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200" dirty="0" err="1">
                <a:latin typeface="Garamond" panose="02020404030301010803" pitchFamily="18" charset="0"/>
              </a:rPr>
              <a:t>Difference</a:t>
            </a:r>
            <a:r>
              <a:rPr lang="it-IT" altLang="it-IT" sz="2200" dirty="0">
                <a:latin typeface="Garamond" panose="02020404030301010803" pitchFamily="18" charset="0"/>
              </a:rPr>
              <a:t> in </a:t>
            </a:r>
            <a:r>
              <a:rPr lang="it-IT" altLang="it-IT" sz="2200" dirty="0" err="1">
                <a:latin typeface="Garamond" panose="02020404030301010803" pitchFamily="18" charset="0"/>
              </a:rPr>
              <a:t>meaning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between</a:t>
            </a:r>
            <a:r>
              <a:rPr lang="it-IT" altLang="it-IT" sz="2200" dirty="0">
                <a:latin typeface="Garamond" panose="02020404030301010803" pitchFamily="18" charset="0"/>
              </a:rPr>
              <a:t> </a:t>
            </a:r>
            <a:r>
              <a:rPr lang="it-IT" altLang="it-IT" sz="22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dirty="0">
                <a:latin typeface="Garamond" panose="02020404030301010803" pitchFamily="18" charset="0"/>
              </a:rPr>
              <a:t> and 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That</a:t>
            </a:r>
            <a:r>
              <a:rPr lang="it-IT" altLang="it-IT" sz="2200" i="1" dirty="0">
                <a:latin typeface="Garamond" panose="02020404030301010803" pitchFamily="18" charset="0"/>
              </a:rPr>
              <a:t> dog </a:t>
            </a:r>
            <a:r>
              <a:rPr lang="it-IT" altLang="it-IT" sz="2200" b="1" i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it-IT" altLang="it-IT" sz="2200" i="1" dirty="0">
                <a:latin typeface="Garamond" panose="02020404030301010803" pitchFamily="18" charset="0"/>
              </a:rPr>
              <a:t> be </a:t>
            </a:r>
            <a:r>
              <a:rPr lang="it-IT" altLang="it-IT" sz="2200" i="1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i="1" dirty="0">
                <a:latin typeface="Garamond" panose="02020404030301010803" pitchFamily="18" charset="0"/>
              </a:rPr>
              <a:t>.</a:t>
            </a:r>
            <a:r>
              <a:rPr lang="it-IT" altLang="it-IT" sz="2200" dirty="0">
                <a:latin typeface="Garamond" panose="02020404030301010803" pitchFamily="18" charset="0"/>
              </a:rPr>
              <a:t> (= </a:t>
            </a:r>
            <a:r>
              <a:rPr lang="it-IT" altLang="it-IT" sz="2200" b="1" dirty="0" err="1">
                <a:latin typeface="Garamond" panose="02020404030301010803" pitchFamily="18" charset="0"/>
              </a:rPr>
              <a:t>Sometimes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dog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  <a:r>
              <a:rPr lang="it-IT" altLang="it-IT" sz="2200" u="sng" dirty="0">
                <a:latin typeface="Garamond" panose="02020404030301010803" pitchFamily="18" charset="0"/>
              </a:rPr>
              <a:t>I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know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93222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i="1" dirty="0" err="1">
                <a:latin typeface="Garamond" panose="02020404030301010803" pitchFamily="18" charset="0"/>
              </a:rPr>
              <a:t>That</a:t>
            </a:r>
            <a:r>
              <a:rPr lang="it-IT" altLang="it-IT" sz="2200" i="1" dirty="0">
                <a:latin typeface="Garamond" panose="02020404030301010803" pitchFamily="18" charset="0"/>
              </a:rPr>
              <a:t> dog 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may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might</a:t>
            </a:r>
            <a:r>
              <a:rPr lang="it-IT" altLang="it-IT" sz="2200" dirty="0">
                <a:latin typeface="Garamond" panose="02020404030301010803" pitchFamily="18" charset="0"/>
              </a:rPr>
              <a:t>/</a:t>
            </a:r>
            <a:r>
              <a:rPr lang="it-IT" altLang="it-IT" sz="2200" b="1" i="1" dirty="0" err="1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it-IT" altLang="it-IT" sz="2200" dirty="0">
                <a:latin typeface="Garamond" panose="02020404030301010803" pitchFamily="18" charset="0"/>
              </a:rPr>
              <a:t> be 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(= </a:t>
            </a:r>
            <a:r>
              <a:rPr lang="it-IT" altLang="it-IT" sz="2200" b="1" dirty="0" err="1">
                <a:latin typeface="Garamond" panose="02020404030301010803" pitchFamily="18" charset="0"/>
              </a:rPr>
              <a:t>Perhaps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that</a:t>
            </a:r>
            <a:r>
              <a:rPr lang="it-IT" altLang="it-IT" sz="2200" dirty="0">
                <a:latin typeface="Garamond" panose="02020404030301010803" pitchFamily="18" charset="0"/>
              </a:rPr>
              <a:t> dog </a:t>
            </a:r>
            <a:r>
              <a:rPr lang="it-IT" altLang="it-IT" sz="2200" dirty="0" err="1">
                <a:latin typeface="Garamond" panose="02020404030301010803" pitchFamily="18" charset="0"/>
              </a:rPr>
              <a:t>is</a:t>
            </a:r>
            <a:r>
              <a:rPr lang="it-IT" altLang="it-IT" sz="2200" dirty="0">
                <a:latin typeface="Garamond" panose="02020404030301010803" pitchFamily="18" charset="0"/>
              </a:rPr>
              <a:t> </a:t>
            </a:r>
            <a:r>
              <a:rPr lang="it-IT" altLang="it-IT" sz="2200" dirty="0" err="1">
                <a:latin typeface="Garamond" panose="02020404030301010803" pitchFamily="18" charset="0"/>
              </a:rPr>
              <a:t>dangerous</a:t>
            </a:r>
            <a:r>
              <a:rPr lang="it-IT" altLang="it-IT" sz="2200" dirty="0">
                <a:latin typeface="Garamond" panose="02020404030301010803" pitchFamily="18" charset="0"/>
              </a:rPr>
              <a:t>. </a:t>
            </a:r>
            <a:r>
              <a:rPr lang="it-IT" altLang="it-IT" sz="2200" u="sng" dirty="0">
                <a:latin typeface="Garamond" panose="02020404030301010803" pitchFamily="18" charset="0"/>
              </a:rPr>
              <a:t>I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don't</a:t>
            </a:r>
            <a:r>
              <a:rPr lang="it-IT" altLang="it-IT" sz="2200" u="sng" dirty="0">
                <a:latin typeface="Garamond" panose="02020404030301010803" pitchFamily="18" charset="0"/>
              </a:rPr>
              <a:t> </a:t>
            </a:r>
            <a:r>
              <a:rPr lang="it-IT" altLang="it-IT" sz="2200" u="sng" dirty="0" err="1">
                <a:latin typeface="Garamond" panose="02020404030301010803" pitchFamily="18" charset="0"/>
              </a:rPr>
              <a:t>know</a:t>
            </a:r>
            <a:r>
              <a:rPr lang="it-IT" altLang="it-IT" sz="2200" dirty="0">
                <a:latin typeface="Garamond" panose="02020404030301010803" pitchFamily="18" charset="0"/>
              </a:rPr>
              <a:t>).</a:t>
            </a:r>
          </a:p>
          <a:p>
            <a:pPr marL="0" indent="0" defTabSz="914400">
              <a:lnSpc>
                <a:spcPct val="100000"/>
              </a:lnSpc>
              <a:buNone/>
            </a:pPr>
            <a:endParaRPr lang="it-IT" altLang="it-IT" sz="1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Garamond" panose="02020404030301010803" pitchFamily="18" charset="0"/>
              </a:rPr>
              <a:t>We use </a:t>
            </a:r>
            <a:r>
              <a:rPr lang="en-US" sz="2200" b="1" i="1" dirty="0">
                <a:latin typeface="Garamond" panose="02020404030301010803" pitchFamily="18" charset="0"/>
              </a:rPr>
              <a:t>must</a:t>
            </a:r>
            <a:r>
              <a:rPr lang="en-US" sz="2200" dirty="0">
                <a:latin typeface="Garamond" panose="02020404030301010803" pitchFamily="18" charset="0"/>
              </a:rPr>
              <a:t> to show </a:t>
            </a:r>
            <a:r>
              <a:rPr lang="en-US" sz="2200" b="1" dirty="0">
                <a:latin typeface="Garamond" panose="02020404030301010803" pitchFamily="18" charset="0"/>
              </a:rPr>
              <a:t>we are sure</a:t>
            </a:r>
            <a:r>
              <a:rPr lang="en-US" sz="2200" dirty="0">
                <a:latin typeface="Garamond" panose="02020404030301010803" pitchFamily="18" charset="0"/>
              </a:rPr>
              <a:t> something is true and </a:t>
            </a:r>
            <a:r>
              <a:rPr lang="en-US" sz="2200" b="1" dirty="0">
                <a:latin typeface="Garamond" panose="02020404030301010803" pitchFamily="18" charset="0"/>
              </a:rPr>
              <a:t>we have reasons</a:t>
            </a:r>
            <a:r>
              <a:rPr lang="en-US" sz="2200" dirty="0">
                <a:latin typeface="Garamond" panose="02020404030301010803" pitchFamily="18" charset="0"/>
              </a:rPr>
              <a:t> for our belief:</a:t>
            </a:r>
            <a:endParaRPr lang="it-IT" sz="2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It's getting dark. It </a:t>
            </a:r>
            <a:r>
              <a:rPr lang="en-US" sz="2200" b="1" i="1" dirty="0">
                <a:latin typeface="Garamond" panose="02020404030301010803" pitchFamily="18" charset="0"/>
              </a:rPr>
              <a:t>must be</a:t>
            </a:r>
            <a:r>
              <a:rPr lang="en-US" sz="2200" i="1" dirty="0">
                <a:latin typeface="Garamond" panose="02020404030301010803" pitchFamily="18" charset="0"/>
              </a:rPr>
              <a:t> quite late.</a:t>
            </a:r>
          </a:p>
          <a:p>
            <a:pPr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200" i="1" dirty="0">
                <a:latin typeface="Garamond" panose="02020404030301010803" pitchFamily="18" charset="0"/>
              </a:rPr>
              <a:t>You haven’t eaten all day. You </a:t>
            </a:r>
            <a:r>
              <a:rPr lang="en-US" sz="2200" b="1" i="1" dirty="0">
                <a:latin typeface="Garamond" panose="02020404030301010803" pitchFamily="18" charset="0"/>
              </a:rPr>
              <a:t>must be </a:t>
            </a:r>
            <a:r>
              <a:rPr lang="en-US" sz="2200" i="1" dirty="0">
                <a:latin typeface="Garamond" panose="02020404030301010803" pitchFamily="18" charset="0"/>
              </a:rPr>
              <a:t>hungry.</a:t>
            </a:r>
            <a:endParaRPr lang="it-IT" sz="2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8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490456"/>
            <a:ext cx="7957358" cy="6276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i="1" dirty="0">
                <a:latin typeface="Garamond" panose="02020404030301010803" pitchFamily="18" charset="0"/>
              </a:rPr>
              <a:t>should</a:t>
            </a:r>
            <a:r>
              <a:rPr lang="en-US" sz="2400" dirty="0">
                <a:latin typeface="Garamond" panose="02020404030301010803" pitchFamily="18" charset="0"/>
              </a:rPr>
              <a:t> to </a:t>
            </a:r>
            <a:r>
              <a:rPr lang="en-US" sz="2400" u="sng" dirty="0">
                <a:latin typeface="Garamond" panose="02020404030301010803" pitchFamily="18" charset="0"/>
              </a:rPr>
              <a:t>suggest</a:t>
            </a:r>
            <a:r>
              <a:rPr lang="en-US" sz="2400" dirty="0">
                <a:latin typeface="Garamond" panose="02020404030301010803" pitchFamily="18" charset="0"/>
              </a:rPr>
              <a:t> something is true and </a:t>
            </a:r>
            <a:r>
              <a:rPr lang="en-US" sz="2400" u="sng" dirty="0">
                <a:latin typeface="Garamond" panose="02020404030301010803" pitchFamily="18" charset="0"/>
              </a:rPr>
              <a:t>we have reasons</a:t>
            </a:r>
            <a:r>
              <a:rPr lang="en-US" sz="2400" dirty="0">
                <a:latin typeface="Garamond" panose="02020404030301010803" pitchFamily="18" charset="0"/>
              </a:rPr>
              <a:t> for our suggestion: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7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Ask Miranda. She </a:t>
            </a:r>
            <a:r>
              <a:rPr lang="en-US" sz="2400" b="1" i="1" dirty="0">
                <a:latin typeface="Garamond" panose="02020404030301010803" pitchFamily="18" charset="0"/>
              </a:rPr>
              <a:t>should know</a:t>
            </a:r>
            <a:r>
              <a:rPr lang="en-US" sz="2400" i="1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 nearly six o'clock. They </a:t>
            </a:r>
            <a:r>
              <a:rPr lang="en-US" sz="2400" b="1" i="1" dirty="0">
                <a:latin typeface="Garamond" panose="02020404030301010803" pitchFamily="18" charset="0"/>
              </a:rPr>
              <a:t>should arrive</a:t>
            </a:r>
            <a:r>
              <a:rPr lang="en-US" sz="2400" i="1" dirty="0">
                <a:latin typeface="Garamond" panose="02020404030301010803" pitchFamily="18" charset="0"/>
              </a:rPr>
              <a:t> soon.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Garamond" panose="02020404030301010803" pitchFamily="18" charset="0"/>
              </a:rPr>
              <a:t>Should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dirty="0">
                <a:latin typeface="Garamond" panose="02020404030301010803" pitchFamily="18" charset="0"/>
              </a:rPr>
              <a:t>shouldn't</a:t>
            </a:r>
            <a:r>
              <a:rPr lang="en-US" sz="2400" dirty="0">
                <a:latin typeface="Garamond" panose="02020404030301010803" pitchFamily="18" charset="0"/>
              </a:rPr>
              <a:t> are used to make an assumption about what is probably true if everything is as we expect: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should be there by now.</a:t>
            </a:r>
            <a:endParaRPr lang="it-IT" sz="2400" i="1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 shouldn't take long to drive here.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i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i="1" dirty="0">
                <a:latin typeface="Garamond" panose="02020404030301010803" pitchFamily="18" charset="0"/>
              </a:rPr>
              <a:t>must have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i="1" dirty="0">
                <a:latin typeface="Garamond" panose="02020404030301010803" pitchFamily="18" charset="0"/>
              </a:rPr>
              <a:t>should have</a:t>
            </a:r>
            <a:r>
              <a:rPr lang="en-US" sz="2400" dirty="0">
                <a:latin typeface="Garamond" panose="02020404030301010803" pitchFamily="18" charset="0"/>
              </a:rPr>
              <a:t> for the </a:t>
            </a:r>
            <a:r>
              <a:rPr lang="en-US" sz="2400" u="sng" dirty="0">
                <a:latin typeface="Garamond" panose="02020404030301010803" pitchFamily="18" charset="0"/>
              </a:rPr>
              <a:t>past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hadn't eaten all day. They </a:t>
            </a:r>
            <a:r>
              <a:rPr lang="en-US" sz="2400" b="1" i="1" dirty="0">
                <a:latin typeface="Garamond" panose="02020404030301010803" pitchFamily="18" charset="0"/>
              </a:rPr>
              <a:t>must have been</a:t>
            </a:r>
            <a:r>
              <a:rPr lang="en-US" sz="2400" i="1" dirty="0">
                <a:latin typeface="Garamond" panose="02020404030301010803" pitchFamily="18" charset="0"/>
              </a:rPr>
              <a:t> hungry.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look happy. You </a:t>
            </a:r>
            <a:r>
              <a:rPr lang="en-US" sz="2400" b="1" i="1" dirty="0">
                <a:latin typeface="Garamond" panose="02020404030301010803" pitchFamily="18" charset="0"/>
              </a:rPr>
              <a:t>must have heard</a:t>
            </a:r>
            <a:r>
              <a:rPr lang="en-US" sz="2400" i="1" dirty="0">
                <a:latin typeface="Garamond" panose="02020404030301010803" pitchFamily="18" charset="0"/>
              </a:rPr>
              <a:t> the good news.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 nearly eleven o'clock. They </a:t>
            </a:r>
            <a:r>
              <a:rPr lang="en-US" sz="2400" b="1" i="1" dirty="0">
                <a:latin typeface="Garamond" panose="02020404030301010803" pitchFamily="18" charset="0"/>
              </a:rPr>
              <a:t>should have arrived</a:t>
            </a:r>
            <a:r>
              <a:rPr lang="en-US" sz="2400" i="1" dirty="0">
                <a:latin typeface="Garamond" panose="02020404030301010803" pitchFamily="18" charset="0"/>
              </a:rPr>
              <a:t> by now.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b="1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Garamond" panose="02020404030301010803" pitchFamily="18" charset="0"/>
              </a:rPr>
              <a:t>Will / </a:t>
            </a:r>
            <a:r>
              <a:rPr lang="it-IT" sz="2400" b="1" dirty="0" err="1">
                <a:latin typeface="Garamond" panose="02020404030301010803" pitchFamily="18" charset="0"/>
              </a:rPr>
              <a:t>won't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 </a:t>
            </a:r>
            <a:r>
              <a:rPr lang="en-US" sz="2400" b="1" dirty="0">
                <a:latin typeface="Garamond" panose="02020404030301010803" pitchFamily="18" charset="0"/>
              </a:rPr>
              <a:t>will</a:t>
            </a:r>
            <a:r>
              <a:rPr lang="en-US" sz="2400" dirty="0">
                <a:latin typeface="Garamond" panose="02020404030301010803" pitchFamily="18" charset="0"/>
              </a:rPr>
              <a:t> and </a:t>
            </a:r>
            <a:r>
              <a:rPr lang="en-US" sz="2400" b="1" dirty="0">
                <a:latin typeface="Garamond" panose="02020404030301010803" pitchFamily="18" charset="0"/>
              </a:rPr>
              <a:t>won't</a:t>
            </a:r>
            <a:r>
              <a:rPr lang="en-US" sz="2400" dirty="0">
                <a:latin typeface="Garamond" panose="02020404030301010803" pitchFamily="18" charset="0"/>
              </a:rPr>
              <a:t> when we are </a:t>
            </a:r>
            <a:r>
              <a:rPr lang="en-US" sz="2400" u="sng" dirty="0">
                <a:latin typeface="Garamond" panose="02020404030301010803" pitchFamily="18" charset="0"/>
              </a:rPr>
              <a:t>very</a:t>
            </a:r>
            <a:r>
              <a:rPr lang="en-US" sz="2400" dirty="0">
                <a:latin typeface="Garamond" panose="02020404030301010803" pitchFamily="18" charset="0"/>
              </a:rPr>
              <a:t> sure:</a:t>
            </a:r>
            <a:endParaRPr lang="it-IT" sz="24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300" dirty="0">
              <a:latin typeface="Garamond" panose="02020404030301010803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She'll be at work now.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827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615145"/>
            <a:ext cx="7957358" cy="549470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may have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might have </a:t>
            </a:r>
            <a:r>
              <a:rPr lang="en-US" sz="2400" dirty="0">
                <a:latin typeface="Garamond" panose="02020404030301010803" pitchFamily="18" charset="0"/>
              </a:rPr>
              <a:t>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 have </a:t>
            </a:r>
            <a:r>
              <a:rPr lang="en-US" sz="2400" dirty="0">
                <a:latin typeface="Garamond" panose="02020404030301010803" pitchFamily="18" charset="0"/>
              </a:rPr>
              <a:t>to make </a:t>
            </a:r>
            <a:r>
              <a:rPr lang="en-US" sz="2400" u="dbl" dirty="0">
                <a:latin typeface="Garamond" panose="02020404030301010803" pitchFamily="18" charset="0"/>
              </a:rPr>
              <a:t>guesses</a:t>
            </a:r>
            <a:r>
              <a:rPr lang="en-US" sz="2400" dirty="0">
                <a:latin typeface="Garamond" panose="02020404030301010803" pitchFamily="18" charset="0"/>
              </a:rPr>
              <a:t> about the </a:t>
            </a:r>
            <a:r>
              <a:rPr lang="en-US" sz="2400" u="sng" dirty="0">
                <a:latin typeface="Garamond" panose="02020404030301010803" pitchFamily="18" charset="0"/>
              </a:rPr>
              <a:t>past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 haven't received your letter. It may have got lost in the post.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It's ten o'clock. They might have arrived by now.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Where are they? They could have got lost.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4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</a:rPr>
              <a:t>to make general statements about the past: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It could be very cold there in winter. </a:t>
            </a:r>
            <a:r>
              <a:rPr lang="en-US" sz="2400" dirty="0">
                <a:latin typeface="Garamond" panose="02020404030301010803" pitchFamily="18" charset="0"/>
              </a:rPr>
              <a:t>(= It was sometimes very cold there in winter).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could easily get lost in that town</a:t>
            </a:r>
            <a:r>
              <a:rPr lang="en-US" sz="2400" dirty="0">
                <a:latin typeface="Garamond" panose="02020404030301010803" pitchFamily="18" charset="0"/>
              </a:rPr>
              <a:t>. (= People often got lost in that town).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60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631" y="698273"/>
            <a:ext cx="7957358" cy="549470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Impossibility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400" dirty="0">
                <a:latin typeface="Garamond" panose="02020404030301010803" pitchFamily="18" charset="0"/>
              </a:rPr>
              <a:t> 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cannot</a:t>
            </a:r>
            <a:r>
              <a:rPr lang="en-US" sz="2400" dirty="0">
                <a:latin typeface="Garamond" panose="02020404030301010803" pitchFamily="18" charset="0"/>
              </a:rPr>
              <a:t> to say that something is </a:t>
            </a:r>
            <a:r>
              <a:rPr lang="en-US" sz="2400" u="sng" dirty="0">
                <a:latin typeface="Garamond" panose="02020404030301010803" pitchFamily="18" charset="0"/>
              </a:rPr>
              <a:t>impossible</a:t>
            </a:r>
            <a:r>
              <a:rPr lang="en-US" sz="2400" dirty="0"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That can't be true.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You cannot be serious.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Garamond" panose="02020404030301010803" pitchFamily="18" charset="0"/>
              </a:rPr>
              <a:t>We use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can't have </a:t>
            </a:r>
            <a:r>
              <a:rPr lang="en-US" sz="2400" dirty="0">
                <a:latin typeface="Garamond" panose="02020404030301010803" pitchFamily="18" charset="0"/>
              </a:rPr>
              <a:t>or </a:t>
            </a:r>
            <a:r>
              <a:rPr lang="en-US" sz="2400" b="1" dirty="0">
                <a:solidFill>
                  <a:srgbClr val="693222"/>
                </a:solidFill>
                <a:latin typeface="Garamond" panose="02020404030301010803" pitchFamily="18" charset="0"/>
              </a:rPr>
              <a:t>couldn't have </a:t>
            </a:r>
            <a:r>
              <a:rPr lang="en-US" sz="2400" dirty="0">
                <a:latin typeface="Garamond" panose="02020404030301010803" pitchFamily="18" charset="0"/>
              </a:rPr>
              <a:t>to say that a </a:t>
            </a:r>
            <a:r>
              <a:rPr lang="en-US" sz="2400" u="sng" dirty="0">
                <a:latin typeface="Garamond" panose="02020404030301010803" pitchFamily="18" charset="0"/>
              </a:rPr>
              <a:t>past event </a:t>
            </a:r>
            <a:r>
              <a:rPr lang="en-US" sz="2400" dirty="0">
                <a:latin typeface="Garamond" panose="02020404030301010803" pitchFamily="18" charset="0"/>
              </a:rPr>
              <a:t>was impossible: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They know the way here. They can't have got lost!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400" i="1" dirty="0">
                <a:latin typeface="Garamond" panose="02020404030301010803" pitchFamily="18" charset="0"/>
              </a:rPr>
              <a:t>If Jones was at work until six, he couldn't have done the murder.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6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31768" y="1180407"/>
            <a:ext cx="8379228" cy="51455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>
              <a:latin typeface="Garamond" panose="02020404030301010803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200" dirty="0">
              <a:latin typeface="Garamond" panose="02020404030301010803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50055" y="431615"/>
            <a:ext cx="84939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Ability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someone's </a:t>
            </a:r>
            <a:r>
              <a:rPr lang="en-US" sz="2100" u="sng" dirty="0">
                <a:latin typeface="Garamond" panose="02020404030301010803" pitchFamily="18" charset="0"/>
              </a:rPr>
              <a:t>skill</a:t>
            </a:r>
            <a:r>
              <a:rPr lang="en-US" sz="2100" dirty="0">
                <a:latin typeface="Garamond" panose="02020404030301010803" pitchFamily="18" charset="0"/>
              </a:rPr>
              <a:t> or </a:t>
            </a:r>
            <a:r>
              <a:rPr lang="en-US" sz="2100" u="sng" dirty="0">
                <a:latin typeface="Garamond" panose="02020404030301010803" pitchFamily="18" charset="0"/>
              </a:rPr>
              <a:t>general abilities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can speak several languages.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He can swim like a fish.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They can't dance very well.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can't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the ability to do something at a </a:t>
            </a:r>
            <a:r>
              <a:rPr lang="en-US" sz="2100" u="sng" dirty="0">
                <a:latin typeface="Garamond" panose="02020404030301010803" pitchFamily="18" charset="0"/>
              </a:rPr>
              <a:t>specific time in the present or future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can see you.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Help! I can't breathe.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and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couldn't</a:t>
            </a:r>
            <a:r>
              <a:rPr lang="en-US" sz="2100" dirty="0">
                <a:solidFill>
                  <a:srgbClr val="693222"/>
                </a:solidFill>
                <a:latin typeface="Garamond" panose="02020404030301010803" pitchFamily="18" charset="0"/>
              </a:rPr>
              <a:t> </a:t>
            </a:r>
            <a:r>
              <a:rPr lang="en-US" sz="2100" dirty="0">
                <a:latin typeface="Garamond" panose="02020404030301010803" pitchFamily="18" charset="0"/>
              </a:rPr>
              <a:t>to talk about the </a:t>
            </a:r>
            <a:r>
              <a:rPr lang="en-US" sz="2100" u="sng" dirty="0">
                <a:latin typeface="Garamond" panose="02020404030301010803" pitchFamily="18" charset="0"/>
              </a:rPr>
              <a:t>past</a:t>
            </a:r>
            <a:r>
              <a:rPr lang="en-US" sz="2100" dirty="0">
                <a:latin typeface="Garamond" panose="02020404030301010803" pitchFamily="18" charset="0"/>
              </a:rPr>
              <a:t>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could speak several languages.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couldn't see you.</a:t>
            </a:r>
          </a:p>
          <a:p>
            <a:pPr>
              <a:buClr>
                <a:srgbClr val="693222"/>
              </a:buClr>
            </a:pPr>
            <a:endParaRPr lang="en-US" sz="700" i="1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We use </a:t>
            </a:r>
            <a:r>
              <a:rPr lang="en-US" sz="2100" b="1" dirty="0">
                <a:solidFill>
                  <a:srgbClr val="693222"/>
                </a:solidFill>
                <a:latin typeface="Garamond" panose="02020404030301010803" pitchFamily="18" charset="0"/>
              </a:rPr>
              <a:t>could have</a:t>
            </a:r>
            <a:r>
              <a:rPr lang="en-US" sz="2100" dirty="0">
                <a:latin typeface="Garamond" panose="02020404030301010803" pitchFamily="18" charset="0"/>
              </a:rPr>
              <a:t> to say that someone </a:t>
            </a:r>
            <a:r>
              <a:rPr lang="en-US" sz="2100" b="1" u="sng" dirty="0">
                <a:latin typeface="Garamond" panose="02020404030301010803" pitchFamily="18" charset="0"/>
              </a:rPr>
              <a:t>had</a:t>
            </a:r>
            <a:r>
              <a:rPr lang="en-US" sz="2100" dirty="0">
                <a:latin typeface="Garamond" panose="02020404030301010803" pitchFamily="18" charset="0"/>
              </a:rPr>
              <a:t> the ability or opportunity to do something, but did not do it:</a:t>
            </a:r>
          </a:p>
          <a:p>
            <a:endParaRPr lang="en-US" sz="700" dirty="0">
              <a:latin typeface="Garamond" panose="02020404030301010803" pitchFamily="18" charset="0"/>
            </a:endParaRP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She could have learned Swahili, but she didn't want to.</a:t>
            </a:r>
          </a:p>
          <a:p>
            <a:pPr marL="342900" indent="-342900">
              <a:buClr>
                <a:srgbClr val="693222"/>
              </a:buClr>
              <a:buFont typeface="Wingdings" panose="05000000000000000000" pitchFamily="2" charset="2"/>
              <a:buChar char="§"/>
            </a:pPr>
            <a:r>
              <a:rPr lang="en-US" sz="2100" i="1" dirty="0">
                <a:latin typeface="Garamond" panose="02020404030301010803" pitchFamily="18" charset="0"/>
              </a:rPr>
              <a:t>I could have danced all night</a:t>
            </a:r>
            <a:r>
              <a:rPr lang="en-US" sz="2100" dirty="0">
                <a:latin typeface="Garamond" panose="02020404030301010803" pitchFamily="18" charset="0"/>
              </a:rPr>
              <a:t>. [but I didn’t]</a:t>
            </a:r>
          </a:p>
        </p:txBody>
      </p:sp>
    </p:spTree>
    <p:extLst>
      <p:ext uri="{BB962C8B-B14F-4D97-AF65-F5344CB8AC3E}">
        <p14:creationId xmlns:p14="http://schemas.microsoft.com/office/powerpoint/2010/main" val="91545827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2512</TotalTime>
  <Words>2246</Words>
  <Application>Microsoft Macintosh PowerPoint</Application>
  <PresentationFormat>Presentazione su schermo (4:3)</PresentationFormat>
  <Paragraphs>305</Paragraphs>
  <Slides>19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Calibri</vt:lpstr>
      <vt:lpstr>Franklin Gothic Book</vt:lpstr>
      <vt:lpstr>Garamond</vt:lpstr>
      <vt:lpstr>Times New Roman</vt:lpstr>
      <vt:lpstr>Wingdings</vt:lpstr>
      <vt:lpstr>Crop</vt:lpstr>
      <vt:lpstr>Presentazione standard di PowerPoint</vt:lpstr>
      <vt:lpstr>Modal verbs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Exercises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BARZELATTO ELENA</cp:lastModifiedBy>
  <cp:revision>208</cp:revision>
  <dcterms:created xsi:type="dcterms:W3CDTF">2020-11-19T19:51:37Z</dcterms:created>
  <dcterms:modified xsi:type="dcterms:W3CDTF">2023-07-10T15:32:55Z</dcterms:modified>
</cp:coreProperties>
</file>