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Stile chiaro 1 - Colore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505E3EF-67EA-436B-97B2-0124C06EBD24}" styleName="Stile medio 4 - Color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Stile medio 4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Stile medio 4 - Color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6" autoAdjust="0"/>
    <p:restoredTop sz="94660"/>
  </p:normalViewPr>
  <p:slideViewPr>
    <p:cSldViewPr snapToGrid="0">
      <p:cViewPr varScale="1">
        <p:scale>
          <a:sx n="84" d="100"/>
          <a:sy n="84" d="100"/>
        </p:scale>
        <p:origin x="63" y="7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3/19/2023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3/19/2023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F5DC7E62-78AA-348E-68CC-196094C0F969}"/>
              </a:ext>
            </a:extLst>
          </p:cNvPr>
          <p:cNvSpPr>
            <a:spLocks noGrp="1"/>
          </p:cNvSpPr>
          <p:nvPr>
            <p:ph type="subTitle" idx="1"/>
          </p:nvPr>
        </p:nvSpPr>
        <p:spPr>
          <a:xfrm>
            <a:off x="2192289" y="4118532"/>
            <a:ext cx="3903712" cy="1126283"/>
          </a:xfrm>
        </p:spPr>
        <p:txBody>
          <a:bodyPr anchor="ctr">
            <a:normAutofit/>
          </a:bodyPr>
          <a:lstStyle/>
          <a:p>
            <a:pPr algn="ctr"/>
            <a:r>
              <a:rPr lang="it-IT" sz="3600" dirty="0">
                <a:solidFill>
                  <a:schemeClr val="bg2">
                    <a:lumMod val="25000"/>
                  </a:schemeClr>
                </a:solidFill>
                <a:effectLst>
                  <a:outerShdw blurRad="38100" dist="38100" dir="2700000" algn="tl">
                    <a:srgbClr val="000000">
                      <a:alpha val="43137"/>
                    </a:srgbClr>
                  </a:outerShdw>
                </a:effectLst>
              </a:rPr>
              <a:t>PREPOSITIONS</a:t>
            </a:r>
          </a:p>
        </p:txBody>
      </p:sp>
    </p:spTree>
    <p:extLst>
      <p:ext uri="{BB962C8B-B14F-4D97-AF65-F5344CB8AC3E}">
        <p14:creationId xmlns:p14="http://schemas.microsoft.com/office/powerpoint/2010/main" val="3478684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862877" y="141988"/>
            <a:ext cx="9842579" cy="6662057"/>
          </a:xfrm>
        </p:spPr>
        <p:txBody>
          <a:bodyPr anchor="t">
            <a:normAutofit fontScale="32500" lnSpcReduction="20000"/>
          </a:bodyPr>
          <a:lstStyle/>
          <a:p>
            <a:pPr>
              <a:spcBef>
                <a:spcPts val="0"/>
              </a:spcBef>
            </a:pPr>
            <a:r>
              <a:rPr lang="en-US" sz="4500" b="1" dirty="0"/>
              <a:t>Choose the correct prepositions for the following adjectives</a:t>
            </a:r>
          </a:p>
          <a:p>
            <a:pPr>
              <a:lnSpc>
                <a:spcPct val="120000"/>
              </a:lnSpc>
              <a:spcBef>
                <a:spcPts val="0"/>
              </a:spcBef>
            </a:pPr>
            <a:endParaRPr lang="en-US" sz="4900" dirty="0"/>
          </a:p>
          <a:p>
            <a:pPr>
              <a:lnSpc>
                <a:spcPct val="120000"/>
              </a:lnSpc>
              <a:spcBef>
                <a:spcPts val="0"/>
              </a:spcBef>
            </a:pPr>
            <a:r>
              <a:rPr lang="en-US" sz="4300" dirty="0"/>
              <a:t>1. Katie is very similar in personality ________ her mother.</a:t>
            </a:r>
          </a:p>
          <a:p>
            <a:pPr>
              <a:lnSpc>
                <a:spcPct val="120000"/>
              </a:lnSpc>
              <a:spcBef>
                <a:spcPts val="0"/>
              </a:spcBef>
            </a:pPr>
            <a:r>
              <a:rPr lang="en-US" sz="4300" dirty="0"/>
              <a:t>a. to</a:t>
            </a:r>
          </a:p>
          <a:p>
            <a:pPr>
              <a:lnSpc>
                <a:spcPct val="120000"/>
              </a:lnSpc>
              <a:spcBef>
                <a:spcPts val="0"/>
              </a:spcBef>
            </a:pPr>
            <a:r>
              <a:rPr lang="en-US" sz="4300" dirty="0"/>
              <a:t>b. at</a:t>
            </a:r>
          </a:p>
          <a:p>
            <a:pPr>
              <a:lnSpc>
                <a:spcPct val="120000"/>
              </a:lnSpc>
              <a:spcBef>
                <a:spcPts val="0"/>
              </a:spcBef>
            </a:pPr>
            <a:r>
              <a:rPr lang="en-US" sz="4300" dirty="0"/>
              <a:t>c. of</a:t>
            </a:r>
          </a:p>
          <a:p>
            <a:pPr>
              <a:lnSpc>
                <a:spcPct val="120000"/>
              </a:lnSpc>
              <a:spcBef>
                <a:spcPts val="0"/>
              </a:spcBef>
            </a:pPr>
            <a:r>
              <a:rPr lang="en-US" sz="4300" dirty="0"/>
              <a:t>d. With</a:t>
            </a:r>
          </a:p>
          <a:p>
            <a:pPr>
              <a:lnSpc>
                <a:spcPct val="120000"/>
              </a:lnSpc>
              <a:spcBef>
                <a:spcPts val="0"/>
              </a:spcBef>
            </a:pPr>
            <a:endParaRPr lang="en-US" sz="3100" dirty="0"/>
          </a:p>
          <a:p>
            <a:pPr>
              <a:lnSpc>
                <a:spcPct val="120000"/>
              </a:lnSpc>
              <a:spcBef>
                <a:spcPts val="0"/>
              </a:spcBef>
            </a:pPr>
            <a:r>
              <a:rPr lang="en-US" sz="4300" dirty="0"/>
              <a:t>2. Too much TV is very bad _________ kids.</a:t>
            </a:r>
          </a:p>
          <a:p>
            <a:pPr>
              <a:lnSpc>
                <a:spcPct val="120000"/>
              </a:lnSpc>
              <a:spcBef>
                <a:spcPts val="0"/>
              </a:spcBef>
            </a:pPr>
            <a:r>
              <a:rPr lang="en-US" sz="4300" dirty="0"/>
              <a:t>a. with</a:t>
            </a:r>
          </a:p>
          <a:p>
            <a:pPr>
              <a:lnSpc>
                <a:spcPct val="120000"/>
              </a:lnSpc>
              <a:spcBef>
                <a:spcPts val="0"/>
              </a:spcBef>
            </a:pPr>
            <a:r>
              <a:rPr lang="en-US" sz="4300" dirty="0"/>
              <a:t>b. in</a:t>
            </a:r>
          </a:p>
          <a:p>
            <a:pPr>
              <a:lnSpc>
                <a:spcPct val="120000"/>
              </a:lnSpc>
              <a:spcBef>
                <a:spcPts val="0"/>
              </a:spcBef>
            </a:pPr>
            <a:r>
              <a:rPr lang="en-US" sz="4300" dirty="0"/>
              <a:t>c. for</a:t>
            </a:r>
          </a:p>
          <a:p>
            <a:pPr>
              <a:lnSpc>
                <a:spcPct val="120000"/>
              </a:lnSpc>
              <a:spcBef>
                <a:spcPts val="0"/>
              </a:spcBef>
            </a:pPr>
            <a:r>
              <a:rPr lang="en-US" sz="4300" dirty="0"/>
              <a:t>d. About</a:t>
            </a:r>
          </a:p>
          <a:p>
            <a:pPr>
              <a:lnSpc>
                <a:spcPct val="120000"/>
              </a:lnSpc>
              <a:spcBef>
                <a:spcPts val="0"/>
              </a:spcBef>
            </a:pPr>
            <a:endParaRPr lang="en-US" sz="3100" dirty="0"/>
          </a:p>
          <a:p>
            <a:pPr>
              <a:lnSpc>
                <a:spcPct val="120000"/>
              </a:lnSpc>
              <a:spcBef>
                <a:spcPts val="0"/>
              </a:spcBef>
            </a:pPr>
            <a:r>
              <a:rPr lang="en-US" sz="4300" dirty="0"/>
              <a:t>3. I'm sorry ________ not writing sooner.</a:t>
            </a:r>
          </a:p>
          <a:p>
            <a:pPr>
              <a:lnSpc>
                <a:spcPct val="120000"/>
              </a:lnSpc>
              <a:spcBef>
                <a:spcPts val="0"/>
              </a:spcBef>
            </a:pPr>
            <a:r>
              <a:rPr lang="en-US" sz="4300" dirty="0"/>
              <a:t>a. on</a:t>
            </a:r>
          </a:p>
          <a:p>
            <a:pPr>
              <a:lnSpc>
                <a:spcPct val="120000"/>
              </a:lnSpc>
              <a:spcBef>
                <a:spcPts val="0"/>
              </a:spcBef>
            </a:pPr>
            <a:r>
              <a:rPr lang="en-US" sz="4300" dirty="0"/>
              <a:t>b. for</a:t>
            </a:r>
          </a:p>
          <a:p>
            <a:pPr>
              <a:lnSpc>
                <a:spcPct val="120000"/>
              </a:lnSpc>
              <a:spcBef>
                <a:spcPts val="0"/>
              </a:spcBef>
            </a:pPr>
            <a:r>
              <a:rPr lang="en-US" sz="4300" dirty="0"/>
              <a:t>c. at</a:t>
            </a:r>
          </a:p>
          <a:p>
            <a:pPr>
              <a:lnSpc>
                <a:spcPct val="120000"/>
              </a:lnSpc>
              <a:spcBef>
                <a:spcPts val="0"/>
              </a:spcBef>
            </a:pPr>
            <a:r>
              <a:rPr lang="en-US" sz="4300" dirty="0"/>
              <a:t>d. To</a:t>
            </a:r>
          </a:p>
          <a:p>
            <a:pPr>
              <a:lnSpc>
                <a:spcPct val="120000"/>
              </a:lnSpc>
              <a:spcBef>
                <a:spcPts val="0"/>
              </a:spcBef>
            </a:pPr>
            <a:endParaRPr lang="en-US" sz="3100" dirty="0"/>
          </a:p>
          <a:p>
            <a:pPr>
              <a:lnSpc>
                <a:spcPct val="120000"/>
              </a:lnSpc>
              <a:spcBef>
                <a:spcPts val="0"/>
              </a:spcBef>
            </a:pPr>
            <a:r>
              <a:rPr lang="en-US" sz="4300" dirty="0"/>
              <a:t>4. I'm tired ___________ listening to you.</a:t>
            </a:r>
          </a:p>
          <a:p>
            <a:pPr>
              <a:lnSpc>
                <a:spcPct val="120000"/>
              </a:lnSpc>
              <a:spcBef>
                <a:spcPts val="0"/>
              </a:spcBef>
            </a:pPr>
            <a:r>
              <a:rPr lang="en-US" sz="4300" dirty="0"/>
              <a:t>a. in</a:t>
            </a:r>
          </a:p>
          <a:p>
            <a:pPr>
              <a:lnSpc>
                <a:spcPct val="120000"/>
              </a:lnSpc>
              <a:spcBef>
                <a:spcPts val="0"/>
              </a:spcBef>
            </a:pPr>
            <a:r>
              <a:rPr lang="en-US" sz="4300" dirty="0"/>
              <a:t>b. at</a:t>
            </a:r>
          </a:p>
          <a:p>
            <a:pPr>
              <a:lnSpc>
                <a:spcPct val="120000"/>
              </a:lnSpc>
              <a:spcBef>
                <a:spcPts val="0"/>
              </a:spcBef>
            </a:pPr>
            <a:r>
              <a:rPr lang="en-US" sz="4300" dirty="0"/>
              <a:t>c. about</a:t>
            </a:r>
          </a:p>
          <a:p>
            <a:pPr>
              <a:lnSpc>
                <a:spcPct val="120000"/>
              </a:lnSpc>
              <a:spcBef>
                <a:spcPts val="0"/>
              </a:spcBef>
            </a:pPr>
            <a:r>
              <a:rPr lang="en-US" sz="4300" dirty="0"/>
              <a:t>d. of</a:t>
            </a:r>
          </a:p>
          <a:p>
            <a:pPr>
              <a:lnSpc>
                <a:spcPct val="120000"/>
              </a:lnSpc>
              <a:spcBef>
                <a:spcPts val="0"/>
              </a:spcBef>
            </a:pPr>
            <a:endParaRPr lang="en-US" sz="3100" dirty="0"/>
          </a:p>
          <a:p>
            <a:pPr>
              <a:lnSpc>
                <a:spcPct val="120000"/>
              </a:lnSpc>
              <a:spcBef>
                <a:spcPts val="0"/>
              </a:spcBef>
            </a:pPr>
            <a:r>
              <a:rPr lang="en-US" sz="4300" dirty="0"/>
              <a:t>5. He's very kind ____________ the children.</a:t>
            </a:r>
          </a:p>
          <a:p>
            <a:pPr>
              <a:lnSpc>
                <a:spcPct val="120000"/>
              </a:lnSpc>
              <a:spcBef>
                <a:spcPts val="0"/>
              </a:spcBef>
            </a:pPr>
            <a:r>
              <a:rPr lang="en-US" sz="4300" dirty="0"/>
              <a:t>a. with</a:t>
            </a:r>
          </a:p>
          <a:p>
            <a:pPr>
              <a:lnSpc>
                <a:spcPct val="120000"/>
              </a:lnSpc>
              <a:spcBef>
                <a:spcPts val="0"/>
              </a:spcBef>
            </a:pPr>
            <a:r>
              <a:rPr lang="en-US" sz="4300" dirty="0"/>
              <a:t>b. to</a:t>
            </a:r>
          </a:p>
          <a:p>
            <a:pPr>
              <a:lnSpc>
                <a:spcPct val="120000"/>
              </a:lnSpc>
              <a:spcBef>
                <a:spcPts val="0"/>
              </a:spcBef>
            </a:pPr>
            <a:r>
              <a:rPr lang="en-US" sz="4300" dirty="0"/>
              <a:t>c. about</a:t>
            </a:r>
          </a:p>
          <a:p>
            <a:pPr>
              <a:lnSpc>
                <a:spcPct val="120000"/>
              </a:lnSpc>
              <a:spcBef>
                <a:spcPts val="0"/>
              </a:spcBef>
            </a:pPr>
            <a:r>
              <a:rPr lang="en-US" sz="4300" dirty="0"/>
              <a:t>d. of</a:t>
            </a:r>
            <a:endParaRPr lang="it-IT" sz="4300" dirty="0"/>
          </a:p>
        </p:txBody>
      </p:sp>
    </p:spTree>
    <p:extLst>
      <p:ext uri="{BB962C8B-B14F-4D97-AF65-F5344CB8AC3E}">
        <p14:creationId xmlns:p14="http://schemas.microsoft.com/office/powerpoint/2010/main" val="3182159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811762" y="313792"/>
            <a:ext cx="9842579" cy="6230415"/>
          </a:xfrm>
        </p:spPr>
        <p:txBody>
          <a:bodyPr anchor="t">
            <a:normAutofit fontScale="92500" lnSpcReduction="10000"/>
          </a:bodyPr>
          <a:lstStyle/>
          <a:p>
            <a:pPr>
              <a:spcBef>
                <a:spcPts val="0"/>
              </a:spcBef>
            </a:pPr>
            <a:r>
              <a:rPr lang="it-IT" sz="1600" dirty="0"/>
              <a:t>6. The British are </a:t>
            </a:r>
            <a:r>
              <a:rPr lang="it-IT" sz="1600" dirty="0" err="1"/>
              <a:t>very</a:t>
            </a:r>
            <a:r>
              <a:rPr lang="it-IT" sz="1600" dirty="0"/>
              <a:t> </a:t>
            </a:r>
            <a:r>
              <a:rPr lang="it-IT" sz="1600" dirty="0" err="1"/>
              <a:t>fond</a:t>
            </a:r>
            <a:r>
              <a:rPr lang="it-IT" sz="1600" dirty="0"/>
              <a:t> ________ tea.</a:t>
            </a:r>
          </a:p>
          <a:p>
            <a:pPr>
              <a:spcBef>
                <a:spcPts val="0"/>
              </a:spcBef>
            </a:pPr>
            <a:r>
              <a:rPr lang="it-IT" sz="1600" dirty="0"/>
              <a:t>a. of</a:t>
            </a:r>
          </a:p>
          <a:p>
            <a:pPr>
              <a:spcBef>
                <a:spcPts val="0"/>
              </a:spcBef>
            </a:pPr>
            <a:r>
              <a:rPr lang="it-IT" sz="1600" dirty="0"/>
              <a:t>b. </a:t>
            </a:r>
            <a:r>
              <a:rPr lang="it-IT" sz="1600" dirty="0" err="1"/>
              <a:t>about</a:t>
            </a:r>
            <a:endParaRPr lang="it-IT" sz="1600" dirty="0"/>
          </a:p>
          <a:p>
            <a:pPr>
              <a:spcBef>
                <a:spcPts val="0"/>
              </a:spcBef>
            </a:pPr>
            <a:r>
              <a:rPr lang="it-IT" sz="1600" dirty="0"/>
              <a:t>c. with</a:t>
            </a:r>
          </a:p>
          <a:p>
            <a:pPr>
              <a:spcBef>
                <a:spcPts val="0"/>
              </a:spcBef>
            </a:pPr>
            <a:r>
              <a:rPr lang="it-IT" sz="1600" dirty="0"/>
              <a:t>d. to</a:t>
            </a:r>
          </a:p>
          <a:p>
            <a:pPr>
              <a:spcBef>
                <a:spcPts val="0"/>
              </a:spcBef>
            </a:pPr>
            <a:endParaRPr lang="it-IT" sz="1600" dirty="0"/>
          </a:p>
          <a:p>
            <a:pPr>
              <a:spcBef>
                <a:spcPts val="0"/>
              </a:spcBef>
            </a:pPr>
            <a:r>
              <a:rPr lang="it-IT" sz="1600" dirty="0"/>
              <a:t>7. I think </a:t>
            </a:r>
            <a:r>
              <a:rPr lang="it-IT" sz="1600" dirty="0" err="1"/>
              <a:t>he's</a:t>
            </a:r>
            <a:r>
              <a:rPr lang="it-IT" sz="1600" dirty="0"/>
              <a:t> </a:t>
            </a:r>
            <a:r>
              <a:rPr lang="it-IT" sz="1600" dirty="0" err="1"/>
              <a:t>very</a:t>
            </a:r>
            <a:r>
              <a:rPr lang="it-IT" sz="1600" dirty="0"/>
              <a:t> </a:t>
            </a:r>
            <a:r>
              <a:rPr lang="it-IT" sz="1600" dirty="0" err="1"/>
              <a:t>angry</a:t>
            </a:r>
            <a:r>
              <a:rPr lang="it-IT" sz="1600" dirty="0"/>
              <a:t> _________ </a:t>
            </a:r>
            <a:r>
              <a:rPr lang="it-IT" sz="1600" dirty="0" err="1"/>
              <a:t>you</a:t>
            </a:r>
            <a:r>
              <a:rPr lang="it-IT" sz="1600" dirty="0"/>
              <a:t>.</a:t>
            </a:r>
          </a:p>
          <a:p>
            <a:pPr>
              <a:spcBef>
                <a:spcPts val="0"/>
              </a:spcBef>
            </a:pPr>
            <a:r>
              <a:rPr lang="it-IT" sz="1600" dirty="0"/>
              <a:t>a. with</a:t>
            </a:r>
          </a:p>
          <a:p>
            <a:pPr>
              <a:spcBef>
                <a:spcPts val="0"/>
              </a:spcBef>
            </a:pPr>
            <a:r>
              <a:rPr lang="it-IT" sz="1600" dirty="0"/>
              <a:t>b. of</a:t>
            </a:r>
          </a:p>
          <a:p>
            <a:pPr>
              <a:spcBef>
                <a:spcPts val="0"/>
              </a:spcBef>
            </a:pPr>
            <a:r>
              <a:rPr lang="it-IT" sz="1600" dirty="0"/>
              <a:t>c. to</a:t>
            </a:r>
          </a:p>
          <a:p>
            <a:pPr>
              <a:spcBef>
                <a:spcPts val="0"/>
              </a:spcBef>
            </a:pPr>
            <a:r>
              <a:rPr lang="it-IT" sz="1600" dirty="0"/>
              <a:t>d. for</a:t>
            </a:r>
          </a:p>
          <a:p>
            <a:pPr>
              <a:spcBef>
                <a:spcPts val="0"/>
              </a:spcBef>
            </a:pPr>
            <a:endParaRPr lang="it-IT" sz="1600" dirty="0"/>
          </a:p>
          <a:p>
            <a:pPr>
              <a:spcBef>
                <a:spcPts val="0"/>
              </a:spcBef>
            </a:pPr>
            <a:r>
              <a:rPr lang="it-IT" sz="1600" dirty="0"/>
              <a:t>8. The place </a:t>
            </a:r>
            <a:r>
              <a:rPr lang="it-IT" sz="1600" dirty="0" err="1"/>
              <a:t>was</a:t>
            </a:r>
            <a:r>
              <a:rPr lang="it-IT" sz="1600" dirty="0"/>
              <a:t> full ___________ people and energy.</a:t>
            </a:r>
          </a:p>
          <a:p>
            <a:pPr>
              <a:spcBef>
                <a:spcPts val="0"/>
              </a:spcBef>
            </a:pPr>
            <a:r>
              <a:rPr lang="it-IT" sz="1600" dirty="0"/>
              <a:t>a. with</a:t>
            </a:r>
          </a:p>
          <a:p>
            <a:pPr>
              <a:spcBef>
                <a:spcPts val="0"/>
              </a:spcBef>
            </a:pPr>
            <a:r>
              <a:rPr lang="it-IT" sz="1600" dirty="0"/>
              <a:t>b. of</a:t>
            </a:r>
          </a:p>
          <a:p>
            <a:pPr>
              <a:spcBef>
                <a:spcPts val="0"/>
              </a:spcBef>
            </a:pPr>
            <a:r>
              <a:rPr lang="it-IT" sz="1600" dirty="0"/>
              <a:t>c. </a:t>
            </a:r>
            <a:r>
              <a:rPr lang="it-IT" sz="1600" dirty="0" err="1"/>
              <a:t>about</a:t>
            </a:r>
            <a:endParaRPr lang="it-IT" sz="1600" dirty="0"/>
          </a:p>
          <a:p>
            <a:pPr>
              <a:spcBef>
                <a:spcPts val="0"/>
              </a:spcBef>
            </a:pPr>
            <a:r>
              <a:rPr lang="it-IT" sz="1600" dirty="0"/>
              <a:t>d. in</a:t>
            </a:r>
          </a:p>
          <a:p>
            <a:pPr>
              <a:spcBef>
                <a:spcPts val="0"/>
              </a:spcBef>
            </a:pPr>
            <a:endParaRPr lang="it-IT" sz="1600" dirty="0"/>
          </a:p>
          <a:p>
            <a:pPr>
              <a:spcBef>
                <a:spcPts val="0"/>
              </a:spcBef>
            </a:pPr>
            <a:r>
              <a:rPr lang="it-IT" sz="1600" dirty="0"/>
              <a:t>9. </a:t>
            </a:r>
            <a:r>
              <a:rPr lang="it-IT" sz="1600" dirty="0" err="1"/>
              <a:t>Chocolate</a:t>
            </a:r>
            <a:r>
              <a:rPr lang="it-IT" sz="1600" dirty="0"/>
              <a:t> </a:t>
            </a:r>
            <a:r>
              <a:rPr lang="it-IT" sz="1600" dirty="0" err="1"/>
              <a:t>isn't</a:t>
            </a:r>
            <a:r>
              <a:rPr lang="it-IT" sz="1600" dirty="0"/>
              <a:t> good __________ </a:t>
            </a:r>
            <a:r>
              <a:rPr lang="it-IT" sz="1600" dirty="0" err="1"/>
              <a:t>you</a:t>
            </a:r>
            <a:r>
              <a:rPr lang="it-IT" sz="1600" dirty="0"/>
              <a:t>.</a:t>
            </a:r>
          </a:p>
          <a:p>
            <a:pPr>
              <a:spcBef>
                <a:spcPts val="0"/>
              </a:spcBef>
            </a:pPr>
            <a:r>
              <a:rPr lang="it-IT" sz="1600" dirty="0"/>
              <a:t>a. for</a:t>
            </a:r>
          </a:p>
          <a:p>
            <a:pPr>
              <a:spcBef>
                <a:spcPts val="0"/>
              </a:spcBef>
            </a:pPr>
            <a:r>
              <a:rPr lang="it-IT" sz="1600" dirty="0"/>
              <a:t>b. with</a:t>
            </a:r>
          </a:p>
          <a:p>
            <a:pPr>
              <a:spcBef>
                <a:spcPts val="0"/>
              </a:spcBef>
            </a:pPr>
            <a:r>
              <a:rPr lang="it-IT" sz="1600" dirty="0"/>
              <a:t>c. to</a:t>
            </a:r>
          </a:p>
          <a:p>
            <a:pPr>
              <a:spcBef>
                <a:spcPts val="0"/>
              </a:spcBef>
            </a:pPr>
            <a:r>
              <a:rPr lang="it-IT" sz="1600" dirty="0"/>
              <a:t>d. </a:t>
            </a:r>
            <a:r>
              <a:rPr lang="it-IT" sz="1600" dirty="0" err="1"/>
              <a:t>at</a:t>
            </a:r>
            <a:endParaRPr lang="it-IT" sz="1600" dirty="0"/>
          </a:p>
          <a:p>
            <a:pPr>
              <a:spcBef>
                <a:spcPts val="0"/>
              </a:spcBef>
            </a:pPr>
            <a:endParaRPr lang="it-IT" sz="1600" dirty="0"/>
          </a:p>
          <a:p>
            <a:pPr>
              <a:spcBef>
                <a:spcPts val="0"/>
              </a:spcBef>
            </a:pPr>
            <a:r>
              <a:rPr lang="it-IT" sz="1600" dirty="0"/>
              <a:t>10. </a:t>
            </a:r>
            <a:r>
              <a:rPr lang="it-IT" sz="1600" dirty="0" err="1"/>
              <a:t>I'm</a:t>
            </a:r>
            <a:r>
              <a:rPr lang="it-IT" sz="1600" dirty="0"/>
              <a:t> </a:t>
            </a:r>
            <a:r>
              <a:rPr lang="it-IT" sz="1600" dirty="0" err="1"/>
              <a:t>worried</a:t>
            </a:r>
            <a:r>
              <a:rPr lang="it-IT" sz="1600" dirty="0"/>
              <a:t> _____________ James. He </a:t>
            </a:r>
            <a:r>
              <a:rPr lang="it-IT" sz="1600" dirty="0" err="1"/>
              <a:t>isn't</a:t>
            </a:r>
            <a:r>
              <a:rPr lang="it-IT" sz="1600" dirty="0"/>
              <a:t> </a:t>
            </a:r>
            <a:r>
              <a:rPr lang="it-IT" sz="1600" dirty="0" err="1"/>
              <a:t>doing</a:t>
            </a:r>
            <a:r>
              <a:rPr lang="it-IT" sz="1600" dirty="0"/>
              <a:t> </a:t>
            </a:r>
            <a:r>
              <a:rPr lang="it-IT" sz="1600" dirty="0" err="1"/>
              <a:t>well</a:t>
            </a:r>
            <a:r>
              <a:rPr lang="it-IT" sz="1600" dirty="0"/>
              <a:t> in school.</a:t>
            </a:r>
          </a:p>
          <a:p>
            <a:pPr>
              <a:spcBef>
                <a:spcPts val="0"/>
              </a:spcBef>
            </a:pPr>
            <a:r>
              <a:rPr lang="it-IT" sz="1600" dirty="0"/>
              <a:t>a. with</a:t>
            </a:r>
          </a:p>
          <a:p>
            <a:pPr>
              <a:spcBef>
                <a:spcPts val="0"/>
              </a:spcBef>
            </a:pPr>
            <a:r>
              <a:rPr lang="it-IT" sz="1600" dirty="0"/>
              <a:t>b. of</a:t>
            </a:r>
          </a:p>
          <a:p>
            <a:pPr>
              <a:spcBef>
                <a:spcPts val="0"/>
              </a:spcBef>
            </a:pPr>
            <a:r>
              <a:rPr lang="it-IT" sz="1600" dirty="0"/>
              <a:t>c. </a:t>
            </a:r>
            <a:r>
              <a:rPr lang="it-IT" sz="1600" dirty="0" err="1"/>
              <a:t>about</a:t>
            </a:r>
            <a:endParaRPr lang="it-IT" sz="1600" dirty="0"/>
          </a:p>
          <a:p>
            <a:pPr>
              <a:spcBef>
                <a:spcPts val="0"/>
              </a:spcBef>
            </a:pPr>
            <a:r>
              <a:rPr lang="it-IT" sz="1600" dirty="0"/>
              <a:t>d. to</a:t>
            </a:r>
          </a:p>
        </p:txBody>
      </p:sp>
    </p:spTree>
    <p:extLst>
      <p:ext uri="{BB962C8B-B14F-4D97-AF65-F5344CB8AC3E}">
        <p14:creationId xmlns:p14="http://schemas.microsoft.com/office/powerpoint/2010/main" val="3920828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783364" y="293914"/>
            <a:ext cx="9842579" cy="6270171"/>
          </a:xfrm>
        </p:spPr>
        <p:txBody>
          <a:bodyPr anchor="t">
            <a:normAutofit/>
          </a:bodyPr>
          <a:lstStyle/>
          <a:p>
            <a:pPr>
              <a:spcBef>
                <a:spcPts val="0"/>
              </a:spcBef>
            </a:pPr>
            <a:r>
              <a:rPr lang="en-US" b="1" dirty="0"/>
              <a:t>Fill in each gap with the correct prepositions: </a:t>
            </a:r>
            <a:r>
              <a:rPr lang="en-US" b="1" i="1" dirty="0"/>
              <a:t>at, in, on, of, to, for, about, with</a:t>
            </a:r>
            <a:r>
              <a:rPr lang="en-US" dirty="0"/>
              <a:t>.</a:t>
            </a:r>
          </a:p>
          <a:p>
            <a:pPr>
              <a:spcBef>
                <a:spcPts val="0"/>
              </a:spcBef>
            </a:pPr>
            <a:endParaRPr lang="en-US" dirty="0"/>
          </a:p>
          <a:p>
            <a:pPr>
              <a:spcBef>
                <a:spcPts val="0"/>
              </a:spcBef>
            </a:pPr>
            <a:endParaRPr lang="en-US" dirty="0"/>
          </a:p>
          <a:p>
            <a:pPr>
              <a:spcBef>
                <a:spcPts val="0"/>
              </a:spcBef>
            </a:pPr>
            <a:r>
              <a:rPr lang="en-US" dirty="0"/>
              <a:t>1. I'm totally hooked ___________ the new series.</a:t>
            </a:r>
          </a:p>
          <a:p>
            <a:pPr>
              <a:spcBef>
                <a:spcPts val="0"/>
              </a:spcBef>
            </a:pPr>
            <a:endParaRPr lang="en-US" dirty="0"/>
          </a:p>
          <a:p>
            <a:pPr>
              <a:spcBef>
                <a:spcPts val="0"/>
              </a:spcBef>
            </a:pPr>
            <a:r>
              <a:rPr lang="en-US" dirty="0"/>
              <a:t>2. She's very interested ___________ science.</a:t>
            </a:r>
          </a:p>
          <a:p>
            <a:pPr>
              <a:spcBef>
                <a:spcPts val="0"/>
              </a:spcBef>
            </a:pPr>
            <a:endParaRPr lang="en-US" dirty="0"/>
          </a:p>
          <a:p>
            <a:pPr>
              <a:spcBef>
                <a:spcPts val="0"/>
              </a:spcBef>
            </a:pPr>
            <a:r>
              <a:rPr lang="en-US" dirty="0"/>
              <a:t>3. Don't be rude ____________ your father.</a:t>
            </a:r>
          </a:p>
          <a:p>
            <a:pPr>
              <a:spcBef>
                <a:spcPts val="0"/>
              </a:spcBef>
            </a:pPr>
            <a:endParaRPr lang="en-US" dirty="0"/>
          </a:p>
          <a:p>
            <a:pPr>
              <a:spcBef>
                <a:spcPts val="0"/>
              </a:spcBef>
            </a:pPr>
            <a:r>
              <a:rPr lang="en-US" dirty="0"/>
              <a:t>4. I'm sorry ____________ what happened last night.</a:t>
            </a:r>
          </a:p>
          <a:p>
            <a:pPr>
              <a:spcBef>
                <a:spcPts val="0"/>
              </a:spcBef>
            </a:pPr>
            <a:endParaRPr lang="en-US" dirty="0"/>
          </a:p>
          <a:p>
            <a:pPr>
              <a:spcBef>
                <a:spcPts val="0"/>
              </a:spcBef>
            </a:pPr>
            <a:r>
              <a:rPr lang="en-US" dirty="0"/>
              <a:t>5. The workers are angry ________________ the new measures.</a:t>
            </a:r>
          </a:p>
          <a:p>
            <a:pPr>
              <a:spcBef>
                <a:spcPts val="0"/>
              </a:spcBef>
            </a:pPr>
            <a:endParaRPr lang="en-US" dirty="0"/>
          </a:p>
          <a:p>
            <a:pPr>
              <a:spcBef>
                <a:spcPts val="0"/>
              </a:spcBef>
            </a:pPr>
            <a:r>
              <a:rPr lang="en-US" dirty="0"/>
              <a:t>6. She's very close ______________ her mother.</a:t>
            </a:r>
          </a:p>
          <a:p>
            <a:pPr>
              <a:spcBef>
                <a:spcPts val="0"/>
              </a:spcBef>
            </a:pPr>
            <a:endParaRPr lang="en-US" dirty="0"/>
          </a:p>
          <a:p>
            <a:pPr>
              <a:spcBef>
                <a:spcPts val="0"/>
              </a:spcBef>
            </a:pPr>
            <a:r>
              <a:rPr lang="en-US" dirty="0"/>
              <a:t>7. We are very pleased _______________ your work.</a:t>
            </a:r>
          </a:p>
          <a:p>
            <a:pPr>
              <a:spcBef>
                <a:spcPts val="0"/>
              </a:spcBef>
            </a:pPr>
            <a:endParaRPr lang="en-US" dirty="0"/>
          </a:p>
          <a:p>
            <a:pPr>
              <a:spcBef>
                <a:spcPts val="0"/>
              </a:spcBef>
            </a:pPr>
            <a:r>
              <a:rPr lang="en-US" dirty="0"/>
              <a:t>8. I'm afraid ___________________ heights.</a:t>
            </a:r>
          </a:p>
          <a:p>
            <a:pPr>
              <a:spcBef>
                <a:spcPts val="0"/>
              </a:spcBef>
            </a:pPr>
            <a:endParaRPr lang="en-US" dirty="0"/>
          </a:p>
          <a:p>
            <a:pPr>
              <a:spcBef>
                <a:spcPts val="0"/>
              </a:spcBef>
            </a:pPr>
            <a:r>
              <a:rPr lang="en-US" dirty="0"/>
              <a:t>9. I'm totally addicted ________________ caffeine.</a:t>
            </a:r>
          </a:p>
          <a:p>
            <a:pPr>
              <a:spcBef>
                <a:spcPts val="0"/>
              </a:spcBef>
            </a:pPr>
            <a:endParaRPr lang="en-US" dirty="0"/>
          </a:p>
          <a:p>
            <a:pPr>
              <a:spcBef>
                <a:spcPts val="0"/>
              </a:spcBef>
            </a:pPr>
            <a:r>
              <a:rPr lang="en-US" dirty="0"/>
              <a:t>10. Alex is very good ______________ solving crossword puzzles.</a:t>
            </a:r>
            <a:endParaRPr lang="it-IT" dirty="0"/>
          </a:p>
        </p:txBody>
      </p:sp>
    </p:spTree>
    <p:extLst>
      <p:ext uri="{BB962C8B-B14F-4D97-AF65-F5344CB8AC3E}">
        <p14:creationId xmlns:p14="http://schemas.microsoft.com/office/powerpoint/2010/main" val="3495551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862877" y="369168"/>
            <a:ext cx="9842579" cy="6281530"/>
          </a:xfrm>
        </p:spPr>
        <p:txBody>
          <a:bodyPr anchor="t">
            <a:normAutofit/>
          </a:bodyPr>
          <a:lstStyle/>
          <a:p>
            <a:pPr>
              <a:spcBef>
                <a:spcPts val="0"/>
              </a:spcBef>
            </a:pPr>
            <a:r>
              <a:rPr lang="en-US" b="1" dirty="0"/>
              <a:t>Choose the correct prepositions to complete the sentences below</a:t>
            </a:r>
          </a:p>
          <a:p>
            <a:pPr>
              <a:spcBef>
                <a:spcPts val="0"/>
              </a:spcBef>
            </a:pPr>
            <a:endParaRPr lang="en-US" dirty="0"/>
          </a:p>
          <a:p>
            <a:pPr>
              <a:spcBef>
                <a:spcPts val="0"/>
              </a:spcBef>
            </a:pPr>
            <a:r>
              <a:rPr lang="en-US" dirty="0"/>
              <a:t>1. I’ve been waiting ______________ you for more than an hour.</a:t>
            </a:r>
          </a:p>
          <a:p>
            <a:pPr>
              <a:spcBef>
                <a:spcPts val="0"/>
              </a:spcBef>
            </a:pPr>
            <a:endParaRPr lang="en-US" dirty="0"/>
          </a:p>
          <a:p>
            <a:pPr>
              <a:spcBef>
                <a:spcPts val="0"/>
              </a:spcBef>
            </a:pPr>
            <a:r>
              <a:rPr lang="en-US" dirty="0"/>
              <a:t>2. I'm looking forward ___________ seeing you.</a:t>
            </a:r>
          </a:p>
          <a:p>
            <a:pPr>
              <a:spcBef>
                <a:spcPts val="0"/>
              </a:spcBef>
            </a:pPr>
            <a:endParaRPr lang="en-US" dirty="0"/>
          </a:p>
          <a:p>
            <a:pPr>
              <a:spcBef>
                <a:spcPts val="0"/>
              </a:spcBef>
            </a:pPr>
            <a:r>
              <a:rPr lang="en-US" dirty="0"/>
              <a:t>3. We arrived ______________ the station too late.</a:t>
            </a:r>
          </a:p>
          <a:p>
            <a:pPr>
              <a:spcBef>
                <a:spcPts val="0"/>
              </a:spcBef>
            </a:pPr>
            <a:endParaRPr lang="en-US" dirty="0"/>
          </a:p>
          <a:p>
            <a:pPr>
              <a:spcBef>
                <a:spcPts val="0"/>
              </a:spcBef>
            </a:pPr>
            <a:r>
              <a:rPr lang="en-US" dirty="0"/>
              <a:t>4. We are thinking ________________ going on a trip to Venice.</a:t>
            </a:r>
          </a:p>
          <a:p>
            <a:pPr>
              <a:spcBef>
                <a:spcPts val="0"/>
              </a:spcBef>
            </a:pPr>
            <a:endParaRPr lang="en-US" dirty="0"/>
          </a:p>
          <a:p>
            <a:pPr>
              <a:spcBef>
                <a:spcPts val="0"/>
              </a:spcBef>
            </a:pPr>
            <a:r>
              <a:rPr lang="en-US" dirty="0"/>
              <a:t>5. Why are you shouting _______________me?</a:t>
            </a:r>
          </a:p>
          <a:p>
            <a:pPr>
              <a:spcBef>
                <a:spcPts val="0"/>
              </a:spcBef>
            </a:pPr>
            <a:endParaRPr lang="en-US" dirty="0"/>
          </a:p>
          <a:p>
            <a:pPr>
              <a:spcBef>
                <a:spcPts val="0"/>
              </a:spcBef>
            </a:pPr>
            <a:r>
              <a:rPr lang="en-US" dirty="0"/>
              <a:t>6. This book belongs _____________me.</a:t>
            </a:r>
          </a:p>
          <a:p>
            <a:pPr>
              <a:spcBef>
                <a:spcPts val="0"/>
              </a:spcBef>
            </a:pPr>
            <a:endParaRPr lang="en-US" dirty="0"/>
          </a:p>
          <a:p>
            <a:pPr>
              <a:spcBef>
                <a:spcPts val="0"/>
              </a:spcBef>
            </a:pPr>
            <a:r>
              <a:rPr lang="en-US" dirty="0"/>
              <a:t>7. I never complained _______________ my salary.</a:t>
            </a:r>
          </a:p>
          <a:p>
            <a:pPr>
              <a:spcBef>
                <a:spcPts val="0"/>
              </a:spcBef>
            </a:pPr>
            <a:endParaRPr lang="en-US" dirty="0"/>
          </a:p>
          <a:p>
            <a:pPr>
              <a:spcBef>
                <a:spcPts val="0"/>
              </a:spcBef>
            </a:pPr>
            <a:r>
              <a:rPr lang="en-US" dirty="0"/>
              <a:t>8. I spent all my money ________________ clothes.</a:t>
            </a:r>
          </a:p>
          <a:p>
            <a:pPr>
              <a:spcBef>
                <a:spcPts val="0"/>
              </a:spcBef>
            </a:pPr>
            <a:endParaRPr lang="en-US" dirty="0"/>
          </a:p>
          <a:p>
            <a:pPr>
              <a:spcBef>
                <a:spcPts val="0"/>
              </a:spcBef>
            </a:pPr>
            <a:r>
              <a:rPr lang="en-US" dirty="0"/>
              <a:t>9. He got married ______________ his boss.</a:t>
            </a:r>
          </a:p>
          <a:p>
            <a:pPr>
              <a:spcBef>
                <a:spcPts val="0"/>
              </a:spcBef>
            </a:pPr>
            <a:endParaRPr lang="en-US" dirty="0"/>
          </a:p>
          <a:p>
            <a:pPr>
              <a:spcBef>
                <a:spcPts val="0"/>
              </a:spcBef>
            </a:pPr>
            <a:r>
              <a:rPr lang="en-US" dirty="0"/>
              <a:t>10. As soon as we arrived _____________ Lisbon, we called our friends.</a:t>
            </a:r>
            <a:endParaRPr lang="it-IT" dirty="0"/>
          </a:p>
        </p:txBody>
      </p:sp>
    </p:spTree>
    <p:extLst>
      <p:ext uri="{BB962C8B-B14F-4D97-AF65-F5344CB8AC3E}">
        <p14:creationId xmlns:p14="http://schemas.microsoft.com/office/powerpoint/2010/main" val="4161403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2192289" y="237119"/>
            <a:ext cx="9257590" cy="6383761"/>
          </a:xfrm>
        </p:spPr>
        <p:txBody>
          <a:bodyPr anchor="t">
            <a:normAutofit fontScale="85000" lnSpcReduction="20000"/>
          </a:bodyPr>
          <a:lstStyle/>
          <a:p>
            <a:pPr>
              <a:spcBef>
                <a:spcPts val="0"/>
              </a:spcBef>
            </a:pPr>
            <a:r>
              <a:rPr lang="en-US" sz="2100" b="1" dirty="0"/>
              <a:t>Choose the correct prepositions for the following verbs</a:t>
            </a:r>
          </a:p>
          <a:p>
            <a:pPr>
              <a:spcBef>
                <a:spcPts val="0"/>
              </a:spcBef>
            </a:pPr>
            <a:endParaRPr lang="en-US" sz="1400" dirty="0"/>
          </a:p>
          <a:p>
            <a:pPr>
              <a:spcBef>
                <a:spcPts val="0"/>
              </a:spcBef>
            </a:pPr>
            <a:endParaRPr lang="en-US" sz="1900" dirty="0"/>
          </a:p>
          <a:p>
            <a:pPr>
              <a:spcBef>
                <a:spcPts val="0"/>
              </a:spcBef>
            </a:pPr>
            <a:r>
              <a:rPr lang="en-US" sz="1900" dirty="0"/>
              <a:t>1. She smiled __________ him, and he blushed.</a:t>
            </a:r>
          </a:p>
          <a:p>
            <a:pPr>
              <a:spcBef>
                <a:spcPts val="0"/>
              </a:spcBef>
            </a:pPr>
            <a:r>
              <a:rPr lang="en-US" sz="1900" dirty="0"/>
              <a:t>a. to</a:t>
            </a:r>
          </a:p>
          <a:p>
            <a:pPr>
              <a:spcBef>
                <a:spcPts val="0"/>
              </a:spcBef>
            </a:pPr>
            <a:r>
              <a:rPr lang="en-US" sz="1900" dirty="0"/>
              <a:t>b. at</a:t>
            </a:r>
          </a:p>
          <a:p>
            <a:pPr>
              <a:spcBef>
                <a:spcPts val="0"/>
              </a:spcBef>
            </a:pPr>
            <a:r>
              <a:rPr lang="en-US" sz="1900" dirty="0"/>
              <a:t>c. on</a:t>
            </a:r>
          </a:p>
          <a:p>
            <a:pPr>
              <a:spcBef>
                <a:spcPts val="0"/>
              </a:spcBef>
            </a:pPr>
            <a:r>
              <a:rPr lang="en-US" sz="1900" dirty="0"/>
              <a:t>d. of</a:t>
            </a:r>
          </a:p>
          <a:p>
            <a:pPr>
              <a:spcBef>
                <a:spcPts val="0"/>
              </a:spcBef>
            </a:pPr>
            <a:endParaRPr lang="en-US" sz="1900" dirty="0"/>
          </a:p>
          <a:p>
            <a:pPr>
              <a:spcBef>
                <a:spcPts val="0"/>
              </a:spcBef>
            </a:pPr>
            <a:r>
              <a:rPr lang="en-US" sz="1900" dirty="0"/>
              <a:t>2. He paid __________ the meal and she paid _________ the taxi.</a:t>
            </a:r>
          </a:p>
          <a:p>
            <a:pPr>
              <a:spcBef>
                <a:spcPts val="0"/>
              </a:spcBef>
            </a:pPr>
            <a:r>
              <a:rPr lang="en-US" sz="1900" dirty="0"/>
              <a:t>a. to</a:t>
            </a:r>
          </a:p>
          <a:p>
            <a:pPr>
              <a:spcBef>
                <a:spcPts val="0"/>
              </a:spcBef>
            </a:pPr>
            <a:r>
              <a:rPr lang="en-US" sz="1900" dirty="0"/>
              <a:t>b. for</a:t>
            </a:r>
          </a:p>
          <a:p>
            <a:pPr>
              <a:spcBef>
                <a:spcPts val="0"/>
              </a:spcBef>
            </a:pPr>
            <a:r>
              <a:rPr lang="en-US" sz="1900" dirty="0"/>
              <a:t>c. -</a:t>
            </a:r>
          </a:p>
          <a:p>
            <a:pPr>
              <a:spcBef>
                <a:spcPts val="0"/>
              </a:spcBef>
            </a:pPr>
            <a:r>
              <a:rPr lang="en-US" sz="1900" dirty="0"/>
              <a:t>d. of</a:t>
            </a:r>
          </a:p>
          <a:p>
            <a:pPr>
              <a:spcBef>
                <a:spcPts val="0"/>
              </a:spcBef>
            </a:pPr>
            <a:endParaRPr lang="en-US" sz="1900" dirty="0"/>
          </a:p>
          <a:p>
            <a:pPr>
              <a:spcBef>
                <a:spcPts val="0"/>
              </a:spcBef>
            </a:pPr>
            <a:r>
              <a:rPr lang="en-US" sz="1900" dirty="0"/>
              <a:t>3. He said ____________ me that I was stupid.</a:t>
            </a:r>
          </a:p>
          <a:p>
            <a:pPr>
              <a:spcBef>
                <a:spcPts val="0"/>
              </a:spcBef>
            </a:pPr>
            <a:r>
              <a:rPr lang="en-US" sz="1900" dirty="0"/>
              <a:t>a. at</a:t>
            </a:r>
          </a:p>
          <a:p>
            <a:pPr>
              <a:spcBef>
                <a:spcPts val="0"/>
              </a:spcBef>
            </a:pPr>
            <a:r>
              <a:rPr lang="en-US" sz="1900" dirty="0"/>
              <a:t>b. for</a:t>
            </a:r>
          </a:p>
          <a:p>
            <a:pPr>
              <a:spcBef>
                <a:spcPts val="0"/>
              </a:spcBef>
            </a:pPr>
            <a:r>
              <a:rPr lang="en-US" sz="1900" dirty="0"/>
              <a:t>c. with</a:t>
            </a:r>
          </a:p>
          <a:p>
            <a:pPr>
              <a:spcBef>
                <a:spcPts val="0"/>
              </a:spcBef>
            </a:pPr>
            <a:r>
              <a:rPr lang="en-US" sz="1900" dirty="0"/>
              <a:t>d. to</a:t>
            </a:r>
          </a:p>
          <a:p>
            <a:pPr>
              <a:spcBef>
                <a:spcPts val="0"/>
              </a:spcBef>
            </a:pPr>
            <a:endParaRPr lang="en-US" sz="1900" dirty="0"/>
          </a:p>
          <a:p>
            <a:pPr>
              <a:spcBef>
                <a:spcPts val="0"/>
              </a:spcBef>
            </a:pPr>
            <a:r>
              <a:rPr lang="en-US" sz="1900" dirty="0"/>
              <a:t>4. He insisted __________ coming with us.</a:t>
            </a:r>
          </a:p>
          <a:p>
            <a:pPr>
              <a:spcBef>
                <a:spcPts val="0"/>
              </a:spcBef>
            </a:pPr>
            <a:r>
              <a:rPr lang="en-US" sz="1900" dirty="0"/>
              <a:t>a. in</a:t>
            </a:r>
          </a:p>
          <a:p>
            <a:pPr>
              <a:spcBef>
                <a:spcPts val="0"/>
              </a:spcBef>
            </a:pPr>
            <a:r>
              <a:rPr lang="en-US" sz="1900" dirty="0"/>
              <a:t>b. at</a:t>
            </a:r>
          </a:p>
          <a:p>
            <a:pPr>
              <a:spcBef>
                <a:spcPts val="0"/>
              </a:spcBef>
            </a:pPr>
            <a:r>
              <a:rPr lang="en-US" sz="1900" dirty="0"/>
              <a:t>c. on</a:t>
            </a:r>
          </a:p>
          <a:p>
            <a:pPr>
              <a:spcBef>
                <a:spcPts val="0"/>
              </a:spcBef>
            </a:pPr>
            <a:r>
              <a:rPr lang="en-US" sz="1900" dirty="0"/>
              <a:t>d. about</a:t>
            </a:r>
          </a:p>
          <a:p>
            <a:pPr>
              <a:spcBef>
                <a:spcPts val="0"/>
              </a:spcBef>
            </a:pPr>
            <a:endParaRPr lang="en-US" sz="1900" dirty="0"/>
          </a:p>
          <a:p>
            <a:pPr>
              <a:spcBef>
                <a:spcPts val="0"/>
              </a:spcBef>
            </a:pPr>
            <a:r>
              <a:rPr lang="en-US" sz="1900" dirty="0"/>
              <a:t>5. We want to invest the money ___________ a big house.</a:t>
            </a:r>
          </a:p>
          <a:p>
            <a:pPr>
              <a:spcBef>
                <a:spcPts val="0"/>
              </a:spcBef>
            </a:pPr>
            <a:r>
              <a:rPr lang="en-US" sz="1900" dirty="0"/>
              <a:t>a. in</a:t>
            </a:r>
          </a:p>
          <a:p>
            <a:pPr>
              <a:spcBef>
                <a:spcPts val="0"/>
              </a:spcBef>
            </a:pPr>
            <a:r>
              <a:rPr lang="en-US" sz="1900" dirty="0"/>
              <a:t>b. on</a:t>
            </a:r>
          </a:p>
          <a:p>
            <a:pPr>
              <a:spcBef>
                <a:spcPts val="0"/>
              </a:spcBef>
            </a:pPr>
            <a:r>
              <a:rPr lang="en-US" sz="1900" dirty="0"/>
              <a:t>c. with</a:t>
            </a:r>
          </a:p>
          <a:p>
            <a:pPr>
              <a:spcBef>
                <a:spcPts val="0"/>
              </a:spcBef>
            </a:pPr>
            <a:r>
              <a:rPr lang="en-US" sz="1900" dirty="0"/>
              <a:t>d. to</a:t>
            </a:r>
            <a:endParaRPr lang="it-IT" dirty="0"/>
          </a:p>
        </p:txBody>
      </p:sp>
    </p:spTree>
    <p:extLst>
      <p:ext uri="{BB962C8B-B14F-4D97-AF65-F5344CB8AC3E}">
        <p14:creationId xmlns:p14="http://schemas.microsoft.com/office/powerpoint/2010/main" val="4105141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2271801" y="278295"/>
            <a:ext cx="9427975" cy="6412159"/>
          </a:xfrm>
        </p:spPr>
        <p:txBody>
          <a:bodyPr anchor="t">
            <a:normAutofit fontScale="92500" lnSpcReduction="20000"/>
          </a:bodyPr>
          <a:lstStyle/>
          <a:p>
            <a:pPr>
              <a:spcBef>
                <a:spcPts val="0"/>
              </a:spcBef>
            </a:pPr>
            <a:r>
              <a:rPr lang="it-IT" dirty="0"/>
              <a:t>6. </a:t>
            </a:r>
            <a:r>
              <a:rPr lang="it-IT" dirty="0" err="1"/>
              <a:t>She</a:t>
            </a:r>
            <a:r>
              <a:rPr lang="it-IT" dirty="0"/>
              <a:t> </a:t>
            </a:r>
            <a:r>
              <a:rPr lang="it-IT" dirty="0" err="1"/>
              <a:t>reminds</a:t>
            </a:r>
            <a:r>
              <a:rPr lang="it-IT" dirty="0"/>
              <a:t> me _________ </a:t>
            </a:r>
            <a:r>
              <a:rPr lang="it-IT" dirty="0" err="1"/>
              <a:t>her</a:t>
            </a:r>
            <a:r>
              <a:rPr lang="it-IT" dirty="0"/>
              <a:t> </a:t>
            </a:r>
            <a:r>
              <a:rPr lang="it-IT" dirty="0" err="1"/>
              <a:t>mother</a:t>
            </a:r>
            <a:r>
              <a:rPr lang="it-IT" dirty="0"/>
              <a:t>.</a:t>
            </a:r>
          </a:p>
          <a:p>
            <a:pPr>
              <a:spcBef>
                <a:spcPts val="0"/>
              </a:spcBef>
            </a:pPr>
            <a:r>
              <a:rPr lang="it-IT" dirty="0"/>
              <a:t>a. </a:t>
            </a:r>
            <a:r>
              <a:rPr lang="it-IT" dirty="0" err="1"/>
              <a:t>about</a:t>
            </a:r>
            <a:endParaRPr lang="it-IT" dirty="0"/>
          </a:p>
          <a:p>
            <a:pPr>
              <a:spcBef>
                <a:spcPts val="0"/>
              </a:spcBef>
            </a:pPr>
            <a:r>
              <a:rPr lang="it-IT" dirty="0"/>
              <a:t>b. in</a:t>
            </a:r>
          </a:p>
          <a:p>
            <a:pPr>
              <a:spcBef>
                <a:spcPts val="0"/>
              </a:spcBef>
            </a:pPr>
            <a:r>
              <a:rPr lang="it-IT" dirty="0"/>
              <a:t>c. with</a:t>
            </a:r>
          </a:p>
          <a:p>
            <a:pPr>
              <a:spcBef>
                <a:spcPts val="0"/>
              </a:spcBef>
            </a:pPr>
            <a:r>
              <a:rPr lang="it-IT" dirty="0"/>
              <a:t>d. of</a:t>
            </a:r>
          </a:p>
          <a:p>
            <a:pPr>
              <a:spcBef>
                <a:spcPts val="0"/>
              </a:spcBef>
            </a:pPr>
            <a:endParaRPr lang="it-IT" dirty="0"/>
          </a:p>
          <a:p>
            <a:pPr>
              <a:spcBef>
                <a:spcPts val="0"/>
              </a:spcBef>
            </a:pPr>
            <a:r>
              <a:rPr lang="it-IT" dirty="0"/>
              <a:t>7. I </a:t>
            </a:r>
            <a:r>
              <a:rPr lang="it-IT" dirty="0" err="1"/>
              <a:t>sometimes</a:t>
            </a:r>
            <a:r>
              <a:rPr lang="it-IT" dirty="0"/>
              <a:t> dream ___________ </a:t>
            </a:r>
            <a:r>
              <a:rPr lang="it-IT" dirty="0" err="1"/>
              <a:t>that</a:t>
            </a:r>
            <a:r>
              <a:rPr lang="it-IT" dirty="0"/>
              <a:t> trip.</a:t>
            </a:r>
          </a:p>
          <a:p>
            <a:pPr>
              <a:spcBef>
                <a:spcPts val="0"/>
              </a:spcBef>
            </a:pPr>
            <a:r>
              <a:rPr lang="it-IT" dirty="0"/>
              <a:t>a. </a:t>
            </a:r>
            <a:r>
              <a:rPr lang="it-IT" dirty="0" err="1"/>
              <a:t>about</a:t>
            </a:r>
            <a:endParaRPr lang="it-IT" dirty="0"/>
          </a:p>
          <a:p>
            <a:pPr>
              <a:spcBef>
                <a:spcPts val="0"/>
              </a:spcBef>
            </a:pPr>
            <a:r>
              <a:rPr lang="it-IT" dirty="0"/>
              <a:t>b. in</a:t>
            </a:r>
          </a:p>
          <a:p>
            <a:pPr>
              <a:spcBef>
                <a:spcPts val="0"/>
              </a:spcBef>
            </a:pPr>
            <a:r>
              <a:rPr lang="it-IT" dirty="0"/>
              <a:t>c. with</a:t>
            </a:r>
          </a:p>
          <a:p>
            <a:pPr>
              <a:spcBef>
                <a:spcPts val="0"/>
              </a:spcBef>
            </a:pPr>
            <a:r>
              <a:rPr lang="it-IT" dirty="0"/>
              <a:t>d. on</a:t>
            </a:r>
          </a:p>
          <a:p>
            <a:pPr>
              <a:spcBef>
                <a:spcPts val="0"/>
              </a:spcBef>
            </a:pPr>
            <a:endParaRPr lang="it-IT" dirty="0"/>
          </a:p>
          <a:p>
            <a:pPr>
              <a:spcBef>
                <a:spcPts val="0"/>
              </a:spcBef>
            </a:pPr>
            <a:r>
              <a:rPr lang="it-IT" dirty="0"/>
              <a:t>8. </a:t>
            </a:r>
            <a:r>
              <a:rPr lang="it-IT" dirty="0" err="1"/>
              <a:t>Don't</a:t>
            </a:r>
            <a:r>
              <a:rPr lang="it-IT" dirty="0"/>
              <a:t> </a:t>
            </a:r>
            <a:r>
              <a:rPr lang="it-IT" dirty="0" err="1"/>
              <a:t>try</a:t>
            </a:r>
            <a:r>
              <a:rPr lang="it-IT" dirty="0"/>
              <a:t> to compare Rome _________ Paris. </a:t>
            </a:r>
            <a:r>
              <a:rPr lang="it-IT" dirty="0" err="1"/>
              <a:t>They're</a:t>
            </a:r>
            <a:r>
              <a:rPr lang="it-IT" dirty="0"/>
              <a:t> </a:t>
            </a:r>
            <a:r>
              <a:rPr lang="it-IT" dirty="0" err="1"/>
              <a:t>too</a:t>
            </a:r>
            <a:r>
              <a:rPr lang="it-IT" dirty="0"/>
              <a:t> </a:t>
            </a:r>
            <a:r>
              <a:rPr lang="it-IT" dirty="0" err="1"/>
              <a:t>different</a:t>
            </a:r>
            <a:r>
              <a:rPr lang="it-IT" dirty="0"/>
              <a:t>.</a:t>
            </a:r>
          </a:p>
          <a:p>
            <a:pPr>
              <a:spcBef>
                <a:spcPts val="0"/>
              </a:spcBef>
            </a:pPr>
            <a:r>
              <a:rPr lang="it-IT" dirty="0"/>
              <a:t>a. with</a:t>
            </a:r>
          </a:p>
          <a:p>
            <a:pPr>
              <a:spcBef>
                <a:spcPts val="0"/>
              </a:spcBef>
            </a:pPr>
            <a:r>
              <a:rPr lang="it-IT" dirty="0"/>
              <a:t>b. of</a:t>
            </a:r>
          </a:p>
          <a:p>
            <a:pPr>
              <a:spcBef>
                <a:spcPts val="0"/>
              </a:spcBef>
            </a:pPr>
            <a:r>
              <a:rPr lang="it-IT" dirty="0"/>
              <a:t>c. </a:t>
            </a:r>
            <a:r>
              <a:rPr lang="it-IT" dirty="0" err="1"/>
              <a:t>about</a:t>
            </a:r>
            <a:endParaRPr lang="it-IT" dirty="0"/>
          </a:p>
          <a:p>
            <a:pPr>
              <a:spcBef>
                <a:spcPts val="0"/>
              </a:spcBef>
            </a:pPr>
            <a:r>
              <a:rPr lang="it-IT" dirty="0"/>
              <a:t>d. </a:t>
            </a:r>
            <a:r>
              <a:rPr lang="it-IT" dirty="0" err="1"/>
              <a:t>at</a:t>
            </a:r>
            <a:endParaRPr lang="it-IT" dirty="0"/>
          </a:p>
          <a:p>
            <a:pPr>
              <a:spcBef>
                <a:spcPts val="0"/>
              </a:spcBef>
            </a:pPr>
            <a:endParaRPr lang="it-IT" dirty="0"/>
          </a:p>
          <a:p>
            <a:pPr>
              <a:spcBef>
                <a:spcPts val="0"/>
              </a:spcBef>
            </a:pPr>
            <a:r>
              <a:rPr lang="it-IT" dirty="0"/>
              <a:t>9. </a:t>
            </a:r>
            <a:r>
              <a:rPr lang="it-IT" dirty="0" err="1"/>
              <a:t>They</a:t>
            </a:r>
            <a:r>
              <a:rPr lang="it-IT" dirty="0"/>
              <a:t> </a:t>
            </a:r>
            <a:r>
              <a:rPr lang="it-IT" dirty="0" err="1"/>
              <a:t>were</a:t>
            </a:r>
            <a:r>
              <a:rPr lang="it-IT" dirty="0"/>
              <a:t> </a:t>
            </a:r>
            <a:r>
              <a:rPr lang="it-IT" dirty="0" err="1"/>
              <a:t>laughing</a:t>
            </a:r>
            <a:r>
              <a:rPr lang="it-IT" dirty="0"/>
              <a:t> _____________ </a:t>
            </a:r>
            <a:r>
              <a:rPr lang="it-IT" dirty="0" err="1"/>
              <a:t>him</a:t>
            </a:r>
            <a:r>
              <a:rPr lang="it-IT" dirty="0"/>
              <a:t>.</a:t>
            </a:r>
          </a:p>
          <a:p>
            <a:pPr>
              <a:spcBef>
                <a:spcPts val="0"/>
              </a:spcBef>
            </a:pPr>
            <a:r>
              <a:rPr lang="it-IT" dirty="0"/>
              <a:t>a. to</a:t>
            </a:r>
          </a:p>
          <a:p>
            <a:pPr>
              <a:spcBef>
                <a:spcPts val="0"/>
              </a:spcBef>
            </a:pPr>
            <a:r>
              <a:rPr lang="it-IT" dirty="0"/>
              <a:t>b. of</a:t>
            </a:r>
          </a:p>
          <a:p>
            <a:pPr>
              <a:spcBef>
                <a:spcPts val="0"/>
              </a:spcBef>
            </a:pPr>
            <a:r>
              <a:rPr lang="it-IT" dirty="0"/>
              <a:t>c. </a:t>
            </a:r>
            <a:r>
              <a:rPr lang="it-IT" dirty="0" err="1"/>
              <a:t>at</a:t>
            </a:r>
            <a:endParaRPr lang="it-IT" dirty="0"/>
          </a:p>
          <a:p>
            <a:pPr>
              <a:spcBef>
                <a:spcPts val="0"/>
              </a:spcBef>
            </a:pPr>
            <a:r>
              <a:rPr lang="it-IT" dirty="0"/>
              <a:t>d. In</a:t>
            </a:r>
          </a:p>
          <a:p>
            <a:pPr>
              <a:spcBef>
                <a:spcPts val="0"/>
              </a:spcBef>
            </a:pPr>
            <a:endParaRPr lang="it-IT" dirty="0"/>
          </a:p>
          <a:p>
            <a:pPr>
              <a:spcBef>
                <a:spcPts val="0"/>
              </a:spcBef>
            </a:pPr>
            <a:r>
              <a:rPr lang="it-IT" dirty="0"/>
              <a:t>10. </a:t>
            </a:r>
            <a:r>
              <a:rPr lang="it-IT" dirty="0" err="1"/>
              <a:t>I'm</a:t>
            </a:r>
            <a:r>
              <a:rPr lang="it-IT" dirty="0"/>
              <a:t> </a:t>
            </a:r>
            <a:r>
              <a:rPr lang="it-IT" dirty="0" err="1"/>
              <a:t>going</a:t>
            </a:r>
            <a:r>
              <a:rPr lang="it-IT" dirty="0"/>
              <a:t> to </a:t>
            </a:r>
            <a:r>
              <a:rPr lang="it-IT" dirty="0" err="1"/>
              <a:t>apply</a:t>
            </a:r>
            <a:r>
              <a:rPr lang="it-IT" dirty="0"/>
              <a:t> __________ a new job.</a:t>
            </a:r>
          </a:p>
          <a:p>
            <a:pPr>
              <a:spcBef>
                <a:spcPts val="0"/>
              </a:spcBef>
            </a:pPr>
            <a:r>
              <a:rPr lang="it-IT" dirty="0"/>
              <a:t>a. of</a:t>
            </a:r>
          </a:p>
          <a:p>
            <a:pPr>
              <a:spcBef>
                <a:spcPts val="0"/>
              </a:spcBef>
            </a:pPr>
            <a:r>
              <a:rPr lang="it-IT" dirty="0"/>
              <a:t>b. with</a:t>
            </a:r>
          </a:p>
          <a:p>
            <a:pPr>
              <a:spcBef>
                <a:spcPts val="0"/>
              </a:spcBef>
            </a:pPr>
            <a:r>
              <a:rPr lang="it-IT" dirty="0"/>
              <a:t>c. in</a:t>
            </a:r>
          </a:p>
          <a:p>
            <a:pPr>
              <a:spcBef>
                <a:spcPts val="0"/>
              </a:spcBef>
            </a:pPr>
            <a:r>
              <a:rPr lang="it-IT" dirty="0"/>
              <a:t>d. for</a:t>
            </a:r>
          </a:p>
        </p:txBody>
      </p:sp>
    </p:spTree>
    <p:extLst>
      <p:ext uri="{BB962C8B-B14F-4D97-AF65-F5344CB8AC3E}">
        <p14:creationId xmlns:p14="http://schemas.microsoft.com/office/powerpoint/2010/main" val="33628403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2237724" y="443002"/>
            <a:ext cx="9427975" cy="6082748"/>
          </a:xfrm>
        </p:spPr>
        <p:txBody>
          <a:bodyPr anchor="t">
            <a:normAutofit/>
          </a:bodyPr>
          <a:lstStyle/>
          <a:p>
            <a:pPr>
              <a:spcBef>
                <a:spcPts val="0"/>
              </a:spcBef>
            </a:pPr>
            <a:r>
              <a:rPr lang="en-US" b="1" dirty="0"/>
              <a:t>Fill in each gap with the correct prepositions: at, in, on, of, to, for, about, with.</a:t>
            </a:r>
          </a:p>
          <a:p>
            <a:pPr>
              <a:spcBef>
                <a:spcPts val="0"/>
              </a:spcBef>
            </a:pPr>
            <a:endParaRPr lang="en-US" dirty="0"/>
          </a:p>
          <a:p>
            <a:pPr>
              <a:spcBef>
                <a:spcPts val="0"/>
              </a:spcBef>
            </a:pPr>
            <a:r>
              <a:rPr lang="en-US" dirty="0"/>
              <a:t>1. Do you believe ___________ ghosts?</a:t>
            </a:r>
          </a:p>
          <a:p>
            <a:pPr>
              <a:spcBef>
                <a:spcPts val="0"/>
              </a:spcBef>
            </a:pPr>
            <a:endParaRPr lang="en-US" dirty="0"/>
          </a:p>
          <a:p>
            <a:pPr>
              <a:spcBef>
                <a:spcPts val="0"/>
              </a:spcBef>
            </a:pPr>
            <a:r>
              <a:rPr lang="en-US" dirty="0"/>
              <a:t>2. Can I stay _____________ you tonight?</a:t>
            </a:r>
          </a:p>
          <a:p>
            <a:pPr>
              <a:spcBef>
                <a:spcPts val="0"/>
              </a:spcBef>
            </a:pPr>
            <a:endParaRPr lang="en-US" dirty="0"/>
          </a:p>
          <a:p>
            <a:pPr>
              <a:spcBef>
                <a:spcPts val="0"/>
              </a:spcBef>
            </a:pPr>
            <a:r>
              <a:rPr lang="en-US" dirty="0"/>
              <a:t>3. She never listens ____________ me.</a:t>
            </a:r>
          </a:p>
          <a:p>
            <a:pPr>
              <a:spcBef>
                <a:spcPts val="0"/>
              </a:spcBef>
            </a:pPr>
            <a:endParaRPr lang="en-US" dirty="0"/>
          </a:p>
          <a:p>
            <a:pPr>
              <a:spcBef>
                <a:spcPts val="0"/>
              </a:spcBef>
            </a:pPr>
            <a:r>
              <a:rPr lang="en-US" dirty="0"/>
              <a:t>4. They succeeded _______________ forcing the company to accept the deal.</a:t>
            </a:r>
          </a:p>
          <a:p>
            <a:pPr>
              <a:spcBef>
                <a:spcPts val="0"/>
              </a:spcBef>
            </a:pPr>
            <a:endParaRPr lang="en-US" dirty="0"/>
          </a:p>
          <a:p>
            <a:pPr>
              <a:spcBef>
                <a:spcPts val="0"/>
              </a:spcBef>
            </a:pPr>
            <a:r>
              <a:rPr lang="en-US" dirty="0"/>
              <a:t>5. Are you talking ______________ me?</a:t>
            </a:r>
          </a:p>
          <a:p>
            <a:pPr>
              <a:spcBef>
                <a:spcPts val="0"/>
              </a:spcBef>
            </a:pPr>
            <a:endParaRPr lang="en-US" dirty="0"/>
          </a:p>
          <a:p>
            <a:pPr>
              <a:spcBef>
                <a:spcPts val="0"/>
              </a:spcBef>
            </a:pPr>
            <a:r>
              <a:rPr lang="en-US" dirty="0"/>
              <a:t>6. You're always arguing ______________ your dad.</a:t>
            </a:r>
          </a:p>
          <a:p>
            <a:pPr>
              <a:spcBef>
                <a:spcPts val="0"/>
              </a:spcBef>
            </a:pPr>
            <a:endParaRPr lang="en-US" dirty="0"/>
          </a:p>
          <a:p>
            <a:pPr>
              <a:spcBef>
                <a:spcPts val="0"/>
              </a:spcBef>
            </a:pPr>
            <a:r>
              <a:rPr lang="en-US" dirty="0"/>
              <a:t>7. I'm writing _______________ you because I want to ask you a question.</a:t>
            </a:r>
          </a:p>
          <a:p>
            <a:pPr>
              <a:spcBef>
                <a:spcPts val="0"/>
              </a:spcBef>
            </a:pPr>
            <a:endParaRPr lang="en-US" dirty="0"/>
          </a:p>
          <a:p>
            <a:pPr>
              <a:spcBef>
                <a:spcPts val="0"/>
              </a:spcBef>
            </a:pPr>
            <a:r>
              <a:rPr lang="en-US" dirty="0"/>
              <a:t>8. They always argue _______________ money.</a:t>
            </a:r>
          </a:p>
          <a:p>
            <a:pPr>
              <a:spcBef>
                <a:spcPts val="0"/>
              </a:spcBef>
            </a:pPr>
            <a:endParaRPr lang="en-US" dirty="0"/>
          </a:p>
          <a:p>
            <a:pPr>
              <a:spcBef>
                <a:spcPts val="0"/>
              </a:spcBef>
            </a:pPr>
            <a:r>
              <a:rPr lang="en-US" dirty="0"/>
              <a:t>9. It depends _______________ the weather.</a:t>
            </a:r>
          </a:p>
          <a:p>
            <a:pPr>
              <a:spcBef>
                <a:spcPts val="0"/>
              </a:spcBef>
            </a:pPr>
            <a:endParaRPr lang="en-US" dirty="0"/>
          </a:p>
          <a:p>
            <a:pPr>
              <a:spcBef>
                <a:spcPts val="0"/>
              </a:spcBef>
            </a:pPr>
            <a:r>
              <a:rPr lang="en-US" dirty="0"/>
              <a:t>10. I don't agree ________________you.</a:t>
            </a:r>
            <a:endParaRPr lang="it-IT" dirty="0"/>
          </a:p>
        </p:txBody>
      </p:sp>
    </p:spTree>
    <p:extLst>
      <p:ext uri="{BB962C8B-B14F-4D97-AF65-F5344CB8AC3E}">
        <p14:creationId xmlns:p14="http://schemas.microsoft.com/office/powerpoint/2010/main" val="2930989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2271801" y="295335"/>
            <a:ext cx="9717630" cy="6412159"/>
          </a:xfrm>
        </p:spPr>
        <p:txBody>
          <a:bodyPr anchor="t">
            <a:normAutofit/>
          </a:bodyPr>
          <a:lstStyle/>
          <a:p>
            <a:pPr>
              <a:spcBef>
                <a:spcPts val="0"/>
              </a:spcBef>
            </a:pPr>
            <a:r>
              <a:rPr lang="en-US" b="1" dirty="0"/>
              <a:t>Use the correct prepositions of movement to complete the sentences below</a:t>
            </a:r>
          </a:p>
          <a:p>
            <a:pPr>
              <a:spcBef>
                <a:spcPts val="0"/>
              </a:spcBef>
            </a:pPr>
            <a:endParaRPr lang="en-US" dirty="0"/>
          </a:p>
          <a:p>
            <a:pPr>
              <a:spcBef>
                <a:spcPts val="0"/>
              </a:spcBef>
            </a:pPr>
            <a:r>
              <a:rPr lang="en-US" dirty="0"/>
              <a:t>1. I flew from San Francisco ____________ Zurich with Swiss International Air Lines.</a:t>
            </a:r>
          </a:p>
          <a:p>
            <a:pPr>
              <a:spcBef>
                <a:spcPts val="0"/>
              </a:spcBef>
            </a:pPr>
            <a:endParaRPr lang="en-US" dirty="0"/>
          </a:p>
          <a:p>
            <a:pPr>
              <a:spcBef>
                <a:spcPts val="0"/>
              </a:spcBef>
            </a:pPr>
            <a:r>
              <a:rPr lang="en-US" dirty="0"/>
              <a:t>2. Every morning I get ____________ my bicycle and go to school.</a:t>
            </a:r>
          </a:p>
          <a:p>
            <a:pPr>
              <a:spcBef>
                <a:spcPts val="0"/>
              </a:spcBef>
            </a:pPr>
            <a:endParaRPr lang="en-US" dirty="0"/>
          </a:p>
          <a:p>
            <a:pPr>
              <a:spcBef>
                <a:spcPts val="0"/>
              </a:spcBef>
            </a:pPr>
            <a:r>
              <a:rPr lang="en-US" dirty="0"/>
              <a:t>3. The cat was on the table; then it jumped ________________ the table.</a:t>
            </a:r>
          </a:p>
          <a:p>
            <a:pPr>
              <a:spcBef>
                <a:spcPts val="0"/>
              </a:spcBef>
            </a:pPr>
            <a:endParaRPr lang="en-US" dirty="0"/>
          </a:p>
          <a:p>
            <a:pPr>
              <a:spcBef>
                <a:spcPts val="0"/>
              </a:spcBef>
            </a:pPr>
            <a:r>
              <a:rPr lang="en-US" dirty="0"/>
              <a:t>4. We got _____________the car and ran _____________ the building.</a:t>
            </a:r>
          </a:p>
          <a:p>
            <a:pPr>
              <a:spcBef>
                <a:spcPts val="0"/>
              </a:spcBef>
            </a:pPr>
            <a:endParaRPr lang="en-US" dirty="0"/>
          </a:p>
          <a:p>
            <a:pPr>
              <a:spcBef>
                <a:spcPts val="0"/>
              </a:spcBef>
            </a:pPr>
            <a:r>
              <a:rPr lang="en-US" dirty="0"/>
              <a:t>5. He fell ________________ his motorbike when he was riding very fast.</a:t>
            </a:r>
          </a:p>
          <a:p>
            <a:pPr>
              <a:spcBef>
                <a:spcPts val="0"/>
              </a:spcBef>
            </a:pPr>
            <a:endParaRPr lang="en-US" dirty="0"/>
          </a:p>
          <a:p>
            <a:pPr>
              <a:spcBef>
                <a:spcPts val="0"/>
              </a:spcBef>
            </a:pPr>
            <a:r>
              <a:rPr lang="en-US" dirty="0"/>
              <a:t>6. The elevator didn't work and we had to walk ____________ the stairs to the 15th floor.</a:t>
            </a:r>
          </a:p>
          <a:p>
            <a:pPr>
              <a:spcBef>
                <a:spcPts val="0"/>
              </a:spcBef>
            </a:pPr>
            <a:endParaRPr lang="en-US" dirty="0"/>
          </a:p>
          <a:p>
            <a:pPr>
              <a:spcBef>
                <a:spcPts val="0"/>
              </a:spcBef>
            </a:pPr>
            <a:r>
              <a:rPr lang="en-US" dirty="0"/>
              <a:t>7. He escaped _______________ a door in the back of the building.</a:t>
            </a:r>
          </a:p>
          <a:p>
            <a:pPr>
              <a:spcBef>
                <a:spcPts val="0"/>
              </a:spcBef>
            </a:pPr>
            <a:endParaRPr lang="en-US" dirty="0"/>
          </a:p>
          <a:p>
            <a:pPr>
              <a:spcBef>
                <a:spcPts val="0"/>
              </a:spcBef>
            </a:pPr>
            <a:r>
              <a:rPr lang="en-US" dirty="0"/>
              <a:t>8. We took a boat _________________ the river.</a:t>
            </a:r>
          </a:p>
          <a:p>
            <a:pPr>
              <a:spcBef>
                <a:spcPts val="0"/>
              </a:spcBef>
            </a:pPr>
            <a:endParaRPr lang="en-US" dirty="0"/>
          </a:p>
          <a:p>
            <a:pPr>
              <a:spcBef>
                <a:spcPts val="0"/>
              </a:spcBef>
            </a:pPr>
            <a:r>
              <a:rPr lang="en-US" dirty="0"/>
              <a:t>9. The robber broke his leg when he tried to jump ______________ a wall.</a:t>
            </a:r>
          </a:p>
          <a:p>
            <a:pPr>
              <a:spcBef>
                <a:spcPts val="0"/>
              </a:spcBef>
            </a:pPr>
            <a:endParaRPr lang="en-US" dirty="0"/>
          </a:p>
          <a:p>
            <a:pPr>
              <a:spcBef>
                <a:spcPts val="0"/>
              </a:spcBef>
            </a:pPr>
            <a:r>
              <a:rPr lang="en-US" dirty="0"/>
              <a:t>10. He took the phone and threw it ________________ the water.</a:t>
            </a:r>
            <a:endParaRPr lang="it-IT" dirty="0"/>
          </a:p>
        </p:txBody>
      </p:sp>
    </p:spTree>
    <p:extLst>
      <p:ext uri="{BB962C8B-B14F-4D97-AF65-F5344CB8AC3E}">
        <p14:creationId xmlns:p14="http://schemas.microsoft.com/office/powerpoint/2010/main" val="3798058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2271801" y="278295"/>
            <a:ext cx="9427975" cy="6412159"/>
          </a:xfrm>
        </p:spPr>
        <p:txBody>
          <a:bodyPr anchor="t">
            <a:normAutofit fontScale="92500" lnSpcReduction="10000"/>
          </a:bodyPr>
          <a:lstStyle/>
          <a:p>
            <a:pPr>
              <a:spcBef>
                <a:spcPts val="0"/>
              </a:spcBef>
            </a:pPr>
            <a:r>
              <a:rPr lang="en-US" b="1" dirty="0"/>
              <a:t>Complete the sentences below using the correct prepositions of movement</a:t>
            </a:r>
          </a:p>
          <a:p>
            <a:pPr>
              <a:spcBef>
                <a:spcPts val="0"/>
              </a:spcBef>
            </a:pPr>
            <a:endParaRPr lang="en-US" dirty="0"/>
          </a:p>
          <a:p>
            <a:pPr>
              <a:spcBef>
                <a:spcPts val="0"/>
              </a:spcBef>
            </a:pPr>
            <a:r>
              <a:rPr lang="en-US" dirty="0"/>
              <a:t>1. When he walked ____________ me, he pretended he didn't know me.</a:t>
            </a:r>
          </a:p>
          <a:p>
            <a:pPr>
              <a:spcBef>
                <a:spcPts val="0"/>
              </a:spcBef>
            </a:pPr>
            <a:r>
              <a:rPr lang="en-US" dirty="0"/>
              <a:t>a. along</a:t>
            </a:r>
          </a:p>
          <a:p>
            <a:pPr>
              <a:spcBef>
                <a:spcPts val="0"/>
              </a:spcBef>
            </a:pPr>
            <a:r>
              <a:rPr lang="en-US" dirty="0"/>
              <a:t>b. through</a:t>
            </a:r>
          </a:p>
          <a:p>
            <a:pPr>
              <a:spcBef>
                <a:spcPts val="0"/>
              </a:spcBef>
            </a:pPr>
            <a:r>
              <a:rPr lang="en-US" dirty="0"/>
              <a:t>c. past</a:t>
            </a:r>
          </a:p>
          <a:p>
            <a:pPr>
              <a:spcBef>
                <a:spcPts val="0"/>
              </a:spcBef>
            </a:pPr>
            <a:endParaRPr lang="en-US" dirty="0"/>
          </a:p>
          <a:p>
            <a:pPr>
              <a:spcBef>
                <a:spcPts val="0"/>
              </a:spcBef>
            </a:pPr>
            <a:r>
              <a:rPr lang="en-US" dirty="0"/>
              <a:t>2. When he came _____________ the sauna, he was sweating a lot.</a:t>
            </a:r>
          </a:p>
          <a:p>
            <a:pPr>
              <a:spcBef>
                <a:spcPts val="0"/>
              </a:spcBef>
            </a:pPr>
            <a:r>
              <a:rPr lang="en-US" dirty="0"/>
              <a:t>a. out of</a:t>
            </a:r>
          </a:p>
          <a:p>
            <a:pPr>
              <a:spcBef>
                <a:spcPts val="0"/>
              </a:spcBef>
            </a:pPr>
            <a:r>
              <a:rPr lang="en-US" dirty="0"/>
              <a:t>b. off</a:t>
            </a:r>
          </a:p>
          <a:p>
            <a:pPr>
              <a:spcBef>
                <a:spcPts val="0"/>
              </a:spcBef>
            </a:pPr>
            <a:r>
              <a:rPr lang="en-US" dirty="0"/>
              <a:t>c. To</a:t>
            </a:r>
          </a:p>
          <a:p>
            <a:pPr>
              <a:spcBef>
                <a:spcPts val="0"/>
              </a:spcBef>
            </a:pPr>
            <a:endParaRPr lang="en-US" dirty="0"/>
          </a:p>
          <a:p>
            <a:pPr>
              <a:spcBef>
                <a:spcPts val="0"/>
              </a:spcBef>
            </a:pPr>
            <a:r>
              <a:rPr lang="en-US" dirty="0"/>
              <a:t>3. Walk _____________ the yellow line to reach the maternity unit.</a:t>
            </a:r>
          </a:p>
          <a:p>
            <a:pPr>
              <a:spcBef>
                <a:spcPts val="0"/>
              </a:spcBef>
            </a:pPr>
            <a:r>
              <a:rPr lang="en-US" dirty="0"/>
              <a:t>a. over</a:t>
            </a:r>
          </a:p>
          <a:p>
            <a:pPr>
              <a:spcBef>
                <a:spcPts val="0"/>
              </a:spcBef>
            </a:pPr>
            <a:r>
              <a:rPr lang="en-US" dirty="0"/>
              <a:t>b. into</a:t>
            </a:r>
          </a:p>
          <a:p>
            <a:pPr>
              <a:spcBef>
                <a:spcPts val="0"/>
              </a:spcBef>
            </a:pPr>
            <a:r>
              <a:rPr lang="en-US" dirty="0"/>
              <a:t>c. along</a:t>
            </a:r>
          </a:p>
          <a:p>
            <a:pPr>
              <a:spcBef>
                <a:spcPts val="0"/>
              </a:spcBef>
            </a:pPr>
            <a:endParaRPr lang="en-US" dirty="0"/>
          </a:p>
          <a:p>
            <a:pPr>
              <a:spcBef>
                <a:spcPts val="0"/>
              </a:spcBef>
            </a:pPr>
            <a:r>
              <a:rPr lang="en-US" dirty="0"/>
              <a:t>4. Many people risk their lives to travel ____________ the Mexico-United States border.</a:t>
            </a:r>
          </a:p>
          <a:p>
            <a:pPr>
              <a:spcBef>
                <a:spcPts val="0"/>
              </a:spcBef>
            </a:pPr>
            <a:r>
              <a:rPr lang="en-US" dirty="0"/>
              <a:t>a. over</a:t>
            </a:r>
          </a:p>
          <a:p>
            <a:pPr>
              <a:spcBef>
                <a:spcPts val="0"/>
              </a:spcBef>
            </a:pPr>
            <a:r>
              <a:rPr lang="en-US" dirty="0"/>
              <a:t>b. past</a:t>
            </a:r>
          </a:p>
          <a:p>
            <a:pPr>
              <a:spcBef>
                <a:spcPts val="0"/>
              </a:spcBef>
            </a:pPr>
            <a:r>
              <a:rPr lang="en-US" dirty="0"/>
              <a:t>c. across</a:t>
            </a:r>
          </a:p>
          <a:p>
            <a:pPr>
              <a:spcBef>
                <a:spcPts val="0"/>
              </a:spcBef>
            </a:pPr>
            <a:endParaRPr lang="en-US" dirty="0"/>
          </a:p>
          <a:p>
            <a:pPr>
              <a:spcBef>
                <a:spcPts val="0"/>
              </a:spcBef>
            </a:pPr>
            <a:r>
              <a:rPr lang="en-US" dirty="0"/>
              <a:t>5. He threw the ball ________________ the fence and it landed on the roof of a car.</a:t>
            </a:r>
          </a:p>
          <a:p>
            <a:pPr>
              <a:spcBef>
                <a:spcPts val="0"/>
              </a:spcBef>
            </a:pPr>
            <a:r>
              <a:rPr lang="en-US" dirty="0"/>
              <a:t>a. over</a:t>
            </a:r>
          </a:p>
          <a:p>
            <a:pPr>
              <a:spcBef>
                <a:spcPts val="0"/>
              </a:spcBef>
            </a:pPr>
            <a:r>
              <a:rPr lang="en-US" dirty="0"/>
              <a:t>b. up</a:t>
            </a:r>
          </a:p>
          <a:p>
            <a:pPr>
              <a:spcBef>
                <a:spcPts val="0"/>
              </a:spcBef>
            </a:pPr>
            <a:r>
              <a:rPr lang="en-US" dirty="0"/>
              <a:t>c. into</a:t>
            </a:r>
          </a:p>
          <a:p>
            <a:pPr>
              <a:spcBef>
                <a:spcPts val="0"/>
              </a:spcBef>
            </a:pPr>
            <a:endParaRPr lang="it-IT" dirty="0"/>
          </a:p>
        </p:txBody>
      </p:sp>
    </p:spTree>
    <p:extLst>
      <p:ext uri="{BB962C8B-B14F-4D97-AF65-F5344CB8AC3E}">
        <p14:creationId xmlns:p14="http://schemas.microsoft.com/office/powerpoint/2010/main" val="688948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2271801" y="414604"/>
            <a:ext cx="9427975" cy="6167940"/>
          </a:xfrm>
        </p:spPr>
        <p:txBody>
          <a:bodyPr anchor="t">
            <a:normAutofit lnSpcReduction="10000"/>
          </a:bodyPr>
          <a:lstStyle/>
          <a:p>
            <a:pPr>
              <a:spcBef>
                <a:spcPts val="0"/>
              </a:spcBef>
            </a:pPr>
            <a:r>
              <a:rPr lang="en-US" dirty="0"/>
              <a:t>6. Salmons swim _____ rivers to lay their eggs.</a:t>
            </a:r>
          </a:p>
          <a:p>
            <a:pPr>
              <a:spcBef>
                <a:spcPts val="0"/>
              </a:spcBef>
            </a:pPr>
            <a:r>
              <a:rPr lang="en-US" dirty="0"/>
              <a:t>a. across</a:t>
            </a:r>
          </a:p>
          <a:p>
            <a:pPr>
              <a:spcBef>
                <a:spcPts val="0"/>
              </a:spcBef>
            </a:pPr>
            <a:r>
              <a:rPr lang="en-US" dirty="0"/>
              <a:t>b. up</a:t>
            </a:r>
          </a:p>
          <a:p>
            <a:pPr>
              <a:spcBef>
                <a:spcPts val="0"/>
              </a:spcBef>
            </a:pPr>
            <a:r>
              <a:rPr lang="en-US" dirty="0"/>
              <a:t>c. Over</a:t>
            </a:r>
          </a:p>
          <a:p>
            <a:pPr>
              <a:spcBef>
                <a:spcPts val="0"/>
              </a:spcBef>
            </a:pPr>
            <a:endParaRPr lang="en-US" dirty="0"/>
          </a:p>
          <a:p>
            <a:pPr>
              <a:spcBef>
                <a:spcPts val="0"/>
              </a:spcBef>
            </a:pPr>
            <a:r>
              <a:rPr lang="en-US" dirty="0"/>
              <a:t>7. I'm coming _____ the hospital. The doctor has prescribed me some pills.</a:t>
            </a:r>
          </a:p>
          <a:p>
            <a:pPr>
              <a:spcBef>
                <a:spcPts val="0"/>
              </a:spcBef>
            </a:pPr>
            <a:r>
              <a:rPr lang="en-US" dirty="0"/>
              <a:t>a. to</a:t>
            </a:r>
          </a:p>
          <a:p>
            <a:pPr>
              <a:spcBef>
                <a:spcPts val="0"/>
              </a:spcBef>
            </a:pPr>
            <a:r>
              <a:rPr lang="en-US" dirty="0"/>
              <a:t>b. off</a:t>
            </a:r>
          </a:p>
          <a:p>
            <a:pPr>
              <a:spcBef>
                <a:spcPts val="0"/>
              </a:spcBef>
            </a:pPr>
            <a:r>
              <a:rPr lang="en-US" dirty="0"/>
              <a:t>c. from</a:t>
            </a:r>
          </a:p>
          <a:p>
            <a:pPr>
              <a:spcBef>
                <a:spcPts val="0"/>
              </a:spcBef>
            </a:pPr>
            <a:endParaRPr lang="en-US" dirty="0"/>
          </a:p>
          <a:p>
            <a:pPr>
              <a:spcBef>
                <a:spcPts val="0"/>
              </a:spcBef>
            </a:pPr>
            <a:r>
              <a:rPr lang="en-US" dirty="0"/>
              <a:t>8. He went _____ the room, walked _____ the big table and turned on the TV.</a:t>
            </a:r>
          </a:p>
          <a:p>
            <a:pPr>
              <a:spcBef>
                <a:spcPts val="0"/>
              </a:spcBef>
            </a:pPr>
            <a:r>
              <a:rPr lang="en-US" dirty="0"/>
              <a:t>a. on/across</a:t>
            </a:r>
          </a:p>
          <a:p>
            <a:pPr>
              <a:spcBef>
                <a:spcPts val="0"/>
              </a:spcBef>
            </a:pPr>
            <a:r>
              <a:rPr lang="en-US" dirty="0"/>
              <a:t>b. out of/over</a:t>
            </a:r>
          </a:p>
          <a:p>
            <a:pPr>
              <a:spcBef>
                <a:spcPts val="0"/>
              </a:spcBef>
            </a:pPr>
            <a:r>
              <a:rPr lang="en-US" dirty="0"/>
              <a:t>c. into/around</a:t>
            </a:r>
          </a:p>
          <a:p>
            <a:pPr>
              <a:spcBef>
                <a:spcPts val="0"/>
              </a:spcBef>
            </a:pPr>
            <a:endParaRPr lang="en-US" dirty="0"/>
          </a:p>
          <a:p>
            <a:pPr>
              <a:spcBef>
                <a:spcPts val="0"/>
              </a:spcBef>
            </a:pPr>
            <a:r>
              <a:rPr lang="en-US" dirty="0"/>
              <a:t>9. The cat ran _____ the bed to find refuge.</a:t>
            </a:r>
          </a:p>
          <a:p>
            <a:pPr>
              <a:spcBef>
                <a:spcPts val="0"/>
              </a:spcBef>
            </a:pPr>
            <a:r>
              <a:rPr lang="en-US" dirty="0"/>
              <a:t>a. over</a:t>
            </a:r>
          </a:p>
          <a:p>
            <a:pPr>
              <a:spcBef>
                <a:spcPts val="0"/>
              </a:spcBef>
            </a:pPr>
            <a:r>
              <a:rPr lang="en-US" dirty="0"/>
              <a:t>b. under</a:t>
            </a:r>
          </a:p>
          <a:p>
            <a:pPr>
              <a:spcBef>
                <a:spcPts val="0"/>
              </a:spcBef>
            </a:pPr>
            <a:r>
              <a:rPr lang="en-US" dirty="0"/>
              <a:t>c. Into</a:t>
            </a:r>
          </a:p>
          <a:p>
            <a:pPr>
              <a:spcBef>
                <a:spcPts val="0"/>
              </a:spcBef>
            </a:pPr>
            <a:endParaRPr lang="en-US" dirty="0"/>
          </a:p>
          <a:p>
            <a:pPr>
              <a:spcBef>
                <a:spcPts val="0"/>
              </a:spcBef>
            </a:pPr>
            <a:r>
              <a:rPr lang="en-US" dirty="0"/>
              <a:t>10. He saw a wasp flying _____ him and ran away.</a:t>
            </a:r>
          </a:p>
          <a:p>
            <a:pPr>
              <a:spcBef>
                <a:spcPts val="0"/>
              </a:spcBef>
            </a:pPr>
            <a:r>
              <a:rPr lang="en-US" dirty="0"/>
              <a:t>a. towards</a:t>
            </a:r>
          </a:p>
          <a:p>
            <a:pPr>
              <a:spcBef>
                <a:spcPts val="0"/>
              </a:spcBef>
            </a:pPr>
            <a:r>
              <a:rPr lang="en-US" dirty="0"/>
              <a:t>b. into</a:t>
            </a:r>
          </a:p>
          <a:p>
            <a:pPr>
              <a:spcBef>
                <a:spcPts val="0"/>
              </a:spcBef>
            </a:pPr>
            <a:r>
              <a:rPr lang="en-US" dirty="0"/>
              <a:t>c. off</a:t>
            </a:r>
            <a:endParaRPr lang="it-IT" dirty="0"/>
          </a:p>
        </p:txBody>
      </p:sp>
    </p:spTree>
    <p:extLst>
      <p:ext uri="{BB962C8B-B14F-4D97-AF65-F5344CB8AC3E}">
        <p14:creationId xmlns:p14="http://schemas.microsoft.com/office/powerpoint/2010/main" val="1255104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749284" y="732661"/>
            <a:ext cx="10189028" cy="5196746"/>
          </a:xfrm>
        </p:spPr>
        <p:txBody>
          <a:bodyPr anchor="t"/>
          <a:lstStyle/>
          <a:p>
            <a:pPr>
              <a:spcBef>
                <a:spcPts val="0"/>
              </a:spcBef>
            </a:pPr>
            <a:r>
              <a:rPr lang="en-US" dirty="0"/>
              <a:t>A preposition is a word that shows the relationship between a noun or pronoun and other words in a sentence. It often indicates </a:t>
            </a:r>
            <a:r>
              <a:rPr lang="en-US" b="1" dirty="0"/>
              <a:t>direction</a:t>
            </a:r>
            <a:r>
              <a:rPr lang="en-US" dirty="0"/>
              <a:t>, </a:t>
            </a:r>
            <a:r>
              <a:rPr lang="en-US" b="1" dirty="0"/>
              <a:t>location</a:t>
            </a:r>
            <a:r>
              <a:rPr lang="en-US" dirty="0"/>
              <a:t>, </a:t>
            </a:r>
            <a:r>
              <a:rPr lang="en-US" b="1" dirty="0"/>
              <a:t>time</a:t>
            </a:r>
            <a:r>
              <a:rPr lang="en-US" dirty="0"/>
              <a:t>, or </a:t>
            </a:r>
            <a:r>
              <a:rPr lang="en-US" b="1" dirty="0"/>
              <a:t>manner</a:t>
            </a:r>
            <a:r>
              <a:rPr lang="en-US" dirty="0"/>
              <a:t>. </a:t>
            </a:r>
          </a:p>
          <a:p>
            <a:pPr>
              <a:spcBef>
                <a:spcPts val="0"/>
              </a:spcBef>
            </a:pPr>
            <a:r>
              <a:rPr lang="en-US" dirty="0"/>
              <a:t>Prepositions are essential in forming prepositional phrases, which help provide more detail and clarity to a sentence.</a:t>
            </a:r>
          </a:p>
          <a:p>
            <a:pPr>
              <a:spcBef>
                <a:spcPts val="0"/>
              </a:spcBef>
            </a:pPr>
            <a:endParaRPr lang="en-US" dirty="0"/>
          </a:p>
          <a:p>
            <a:pPr>
              <a:spcBef>
                <a:spcPts val="0"/>
              </a:spcBef>
            </a:pPr>
            <a:r>
              <a:rPr lang="en-US" dirty="0"/>
              <a:t>Prepositions are most commonly followed by a </a:t>
            </a:r>
            <a:r>
              <a:rPr lang="en-US" u="sng" dirty="0"/>
              <a:t>noun phrase</a:t>
            </a:r>
            <a:r>
              <a:rPr lang="en-US" dirty="0"/>
              <a:t> or </a:t>
            </a:r>
            <a:r>
              <a:rPr lang="en-US" u="sng" dirty="0"/>
              <a:t>pronoun:</a:t>
            </a:r>
            <a:endParaRPr lang="en-US" dirty="0"/>
          </a:p>
          <a:p>
            <a:pPr>
              <a:spcBef>
                <a:spcPts val="0"/>
              </a:spcBef>
            </a:pPr>
            <a:endParaRPr lang="en-US" dirty="0"/>
          </a:p>
          <a:p>
            <a:pPr marL="285750" indent="-285750">
              <a:spcBef>
                <a:spcPts val="0"/>
              </a:spcBef>
              <a:buFont typeface="Wingdings" panose="05000000000000000000" pitchFamily="2" charset="2"/>
              <a:buChar char="§"/>
            </a:pPr>
            <a:r>
              <a:rPr lang="en-US" dirty="0"/>
              <a:t>The last time I saw him he was walking </a:t>
            </a:r>
            <a:r>
              <a:rPr lang="en-US" dirty="0">
                <a:effectLst>
                  <a:outerShdw blurRad="38100" dist="38100" dir="2700000" algn="tl">
                    <a:srgbClr val="000000">
                      <a:alpha val="43137"/>
                    </a:srgbClr>
                  </a:outerShdw>
                </a:effectLst>
              </a:rPr>
              <a:t>down</a:t>
            </a:r>
            <a:r>
              <a:rPr lang="en-US" dirty="0"/>
              <a:t> </a:t>
            </a:r>
            <a:r>
              <a:rPr lang="en-US" u="sng" dirty="0"/>
              <a:t>the road</a:t>
            </a:r>
            <a:r>
              <a:rPr lang="en-US" dirty="0"/>
              <a:t>.</a:t>
            </a:r>
          </a:p>
          <a:p>
            <a:pPr>
              <a:spcBef>
                <a:spcPts val="0"/>
              </a:spcBef>
            </a:pPr>
            <a:endParaRPr lang="en-US" sz="1200" dirty="0"/>
          </a:p>
          <a:p>
            <a:pPr marL="285750" indent="-285750">
              <a:spcBef>
                <a:spcPts val="0"/>
              </a:spcBef>
              <a:buFont typeface="Wingdings" panose="05000000000000000000" pitchFamily="2" charset="2"/>
              <a:buChar char="§"/>
            </a:pPr>
            <a:r>
              <a:rPr lang="en-US" dirty="0"/>
              <a:t>I’ll meet you in the cafe </a:t>
            </a:r>
            <a:r>
              <a:rPr lang="en-US" dirty="0">
                <a:effectLst>
                  <a:outerShdw blurRad="38100" dist="38100" dir="2700000" algn="tl">
                    <a:srgbClr val="000000">
                      <a:alpha val="43137"/>
                    </a:srgbClr>
                  </a:outerShdw>
                </a:effectLst>
              </a:rPr>
              <a:t>opposite</a:t>
            </a:r>
            <a:r>
              <a:rPr lang="en-US" dirty="0"/>
              <a:t> </a:t>
            </a:r>
            <a:r>
              <a:rPr lang="en-US" u="sng" dirty="0"/>
              <a:t>the cinema</a:t>
            </a:r>
            <a:r>
              <a:rPr lang="en-US" dirty="0"/>
              <a:t>.</a:t>
            </a:r>
          </a:p>
          <a:p>
            <a:pPr>
              <a:spcBef>
                <a:spcPts val="0"/>
              </a:spcBef>
            </a:pPr>
            <a:endParaRPr lang="en-US" sz="1200" dirty="0"/>
          </a:p>
          <a:p>
            <a:pPr marL="285750" indent="-285750">
              <a:spcBef>
                <a:spcPts val="0"/>
              </a:spcBef>
              <a:buFont typeface="Wingdings" panose="05000000000000000000" pitchFamily="2" charset="2"/>
              <a:buChar char="§"/>
            </a:pPr>
            <a:r>
              <a:rPr lang="en-US" dirty="0"/>
              <a:t>It was difficult to sleep </a:t>
            </a:r>
            <a:r>
              <a:rPr lang="en-US" dirty="0">
                <a:effectLst>
                  <a:outerShdw blurRad="38100" dist="38100" dir="2700000" algn="tl">
                    <a:srgbClr val="000000">
                      <a:alpha val="43137"/>
                    </a:srgbClr>
                  </a:outerShdw>
                </a:effectLst>
              </a:rPr>
              <a:t>during</a:t>
            </a:r>
            <a:r>
              <a:rPr lang="en-US" dirty="0"/>
              <a:t> </a:t>
            </a:r>
            <a:r>
              <a:rPr lang="en-US" u="sng" dirty="0"/>
              <a:t>the flight</a:t>
            </a:r>
            <a:r>
              <a:rPr lang="en-US" dirty="0"/>
              <a:t>.</a:t>
            </a:r>
          </a:p>
          <a:p>
            <a:pPr>
              <a:spcBef>
                <a:spcPts val="0"/>
              </a:spcBef>
            </a:pPr>
            <a:endParaRPr lang="en-US" sz="1200" dirty="0"/>
          </a:p>
          <a:p>
            <a:pPr marL="285750" indent="-285750">
              <a:spcBef>
                <a:spcPts val="0"/>
              </a:spcBef>
              <a:buFont typeface="Wingdings" panose="05000000000000000000" pitchFamily="2" charset="2"/>
              <a:buChar char="§"/>
            </a:pPr>
            <a:r>
              <a:rPr lang="en-US" dirty="0"/>
              <a:t>It was the worst storm </a:t>
            </a:r>
            <a:r>
              <a:rPr lang="en-US" dirty="0">
                <a:effectLst>
                  <a:outerShdw blurRad="38100" dist="38100" dir="2700000" algn="tl">
                    <a:srgbClr val="000000">
                      <a:alpha val="43137"/>
                    </a:srgbClr>
                  </a:outerShdw>
                </a:effectLst>
              </a:rPr>
              <a:t>since</a:t>
            </a:r>
            <a:r>
              <a:rPr lang="en-US" dirty="0"/>
              <a:t> </a:t>
            </a:r>
            <a:r>
              <a:rPr lang="en-US" u="sng" dirty="0"/>
              <a:t>the 1980s</a:t>
            </a:r>
            <a:r>
              <a:rPr lang="en-US" dirty="0"/>
              <a:t>.</a:t>
            </a:r>
          </a:p>
          <a:p>
            <a:pPr>
              <a:spcBef>
                <a:spcPts val="0"/>
              </a:spcBef>
            </a:pPr>
            <a:endParaRPr lang="en-US" sz="1200" dirty="0"/>
          </a:p>
          <a:p>
            <a:pPr marL="285750" indent="-285750">
              <a:spcBef>
                <a:spcPts val="0"/>
              </a:spcBef>
              <a:buFont typeface="Wingdings" panose="05000000000000000000" pitchFamily="2" charset="2"/>
              <a:buChar char="§"/>
            </a:pPr>
            <a:r>
              <a:rPr lang="en-US" dirty="0"/>
              <a:t>Give that </a:t>
            </a:r>
            <a:r>
              <a:rPr lang="en-US" dirty="0">
                <a:effectLst>
                  <a:outerShdw blurRad="38100" dist="38100" dir="2700000" algn="tl">
                    <a:srgbClr val="000000">
                      <a:alpha val="43137"/>
                    </a:srgbClr>
                  </a:outerShdw>
                </a:effectLst>
              </a:rPr>
              <a:t>to</a:t>
            </a:r>
            <a:r>
              <a:rPr lang="en-US" dirty="0"/>
              <a:t> </a:t>
            </a:r>
            <a:r>
              <a:rPr lang="en-US" u="sng" dirty="0"/>
              <a:t>me</a:t>
            </a:r>
            <a:r>
              <a:rPr lang="en-US" dirty="0"/>
              <a:t>.</a:t>
            </a:r>
          </a:p>
          <a:p>
            <a:pPr>
              <a:spcBef>
                <a:spcPts val="0"/>
              </a:spcBef>
            </a:pPr>
            <a:endParaRPr lang="it-IT" dirty="0"/>
          </a:p>
          <a:p>
            <a:pPr>
              <a:spcBef>
                <a:spcPts val="0"/>
              </a:spcBef>
            </a:pPr>
            <a:r>
              <a:rPr lang="en-US" dirty="0"/>
              <a:t>There are over </a:t>
            </a:r>
            <a:r>
              <a:rPr lang="en-US" b="1" dirty="0"/>
              <a:t>100</a:t>
            </a:r>
            <a:r>
              <a:rPr lang="en-US" dirty="0"/>
              <a:t> prepositions in English</a:t>
            </a:r>
            <a:r>
              <a:rPr lang="it-IT" dirty="0"/>
              <a:t>!</a:t>
            </a:r>
          </a:p>
        </p:txBody>
      </p:sp>
    </p:spTree>
    <p:extLst>
      <p:ext uri="{BB962C8B-B14F-4D97-AF65-F5344CB8AC3E}">
        <p14:creationId xmlns:p14="http://schemas.microsoft.com/office/powerpoint/2010/main" val="1253118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2271801" y="278295"/>
            <a:ext cx="9427975" cy="6412159"/>
          </a:xfrm>
        </p:spPr>
        <p:txBody>
          <a:bodyPr anchor="t">
            <a:normAutofit fontScale="85000" lnSpcReduction="20000"/>
          </a:bodyPr>
          <a:lstStyle/>
          <a:p>
            <a:pPr>
              <a:spcBef>
                <a:spcPts val="0"/>
              </a:spcBef>
            </a:pPr>
            <a:r>
              <a:rPr lang="en-US" b="1" dirty="0"/>
              <a:t>Complete each sentence using the appropriate preposition in the box</a:t>
            </a:r>
          </a:p>
          <a:p>
            <a:pPr>
              <a:spcBef>
                <a:spcPts val="0"/>
              </a:spcBef>
            </a:pPr>
            <a:endParaRPr lang="en-US" b="1" dirty="0"/>
          </a:p>
          <a:p>
            <a:pPr>
              <a:spcBef>
                <a:spcPts val="0"/>
              </a:spcBef>
            </a:pPr>
            <a:endParaRPr lang="en-US" b="1" dirty="0"/>
          </a:p>
          <a:p>
            <a:pPr>
              <a:spcBef>
                <a:spcPts val="0"/>
              </a:spcBef>
            </a:pPr>
            <a:endParaRPr lang="en-US" b="1" dirty="0"/>
          </a:p>
          <a:p>
            <a:pPr>
              <a:spcBef>
                <a:spcPts val="0"/>
              </a:spcBef>
            </a:pPr>
            <a:endParaRPr lang="en-US" b="1" dirty="0"/>
          </a:p>
          <a:p>
            <a:pPr>
              <a:spcBef>
                <a:spcPts val="0"/>
              </a:spcBef>
            </a:pPr>
            <a:endParaRPr lang="en-US" b="1" dirty="0"/>
          </a:p>
          <a:p>
            <a:pPr>
              <a:lnSpc>
                <a:spcPct val="107000"/>
              </a:lnSpc>
              <a:spcAft>
                <a:spcPts val="800"/>
              </a:spcAft>
            </a:pPr>
            <a:r>
              <a:rPr lang="it-IT" sz="1800" b="1" dirty="0">
                <a:solidFill>
                  <a:srgbClr val="000000"/>
                </a:solidFill>
                <a:effectLst/>
                <a:latin typeface="Raleway" pitchFamily="2" charset="0"/>
                <a:ea typeface="Times New Roman" panose="02020603050405020304" pitchFamily="18" charset="0"/>
                <a:cs typeface="Times New Roman" panose="02020603050405020304" pitchFamily="18" charset="0"/>
              </a:rPr>
              <a:t>1.</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He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jumped</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from one side of the rock to the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other</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side of the rock. </a:t>
            </a:r>
            <a:r>
              <a:rPr lang="it-IT" sz="1800"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He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jumped</a:t>
            </a:r>
            <a:r>
              <a:rPr lang="it-IT" sz="1800" dirty="0">
                <a:solidFill>
                  <a:srgbClr val="000000"/>
                </a:solidFill>
                <a:effectLst/>
                <a:latin typeface="Raleway" pitchFamily="2" charset="0"/>
                <a:ea typeface="Times New Roman" panose="02020603050405020304" pitchFamily="18" charset="0"/>
                <a:cs typeface="Raleway" pitchFamily="2" charset="0"/>
              </a:rPr>
              <a:t> ____________</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the rock.</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it-IT" sz="1800" b="1" dirty="0">
                <a:solidFill>
                  <a:srgbClr val="000000"/>
                </a:solidFill>
                <a:effectLst/>
                <a:latin typeface="Raleway" pitchFamily="2" charset="0"/>
                <a:ea typeface="Times New Roman" panose="02020603050405020304" pitchFamily="18" charset="0"/>
                <a:cs typeface="Times New Roman" panose="02020603050405020304" pitchFamily="18" charset="0"/>
              </a:rPr>
              <a:t>2.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They</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ran</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from one side of the street to the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other</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side of the street. </a:t>
            </a:r>
            <a:r>
              <a:rPr lang="it-IT" sz="1800"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They</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ran</a:t>
            </a:r>
            <a:r>
              <a:rPr lang="it-IT" sz="1800" dirty="0">
                <a:solidFill>
                  <a:srgbClr val="000000"/>
                </a:solidFill>
                <a:effectLst/>
                <a:latin typeface="Raleway" pitchFamily="2" charset="0"/>
                <a:ea typeface="Times New Roman" panose="02020603050405020304" pitchFamily="18" charset="0"/>
                <a:cs typeface="Raleway" pitchFamily="2" charset="0"/>
              </a:rPr>
              <a:t> ____________</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the street.</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it-IT" sz="1800" b="1" dirty="0">
                <a:solidFill>
                  <a:srgbClr val="000000"/>
                </a:solidFill>
                <a:effectLst/>
                <a:latin typeface="Raleway" pitchFamily="2" charset="0"/>
                <a:ea typeface="Times New Roman" panose="02020603050405020304" pitchFamily="18" charset="0"/>
                <a:cs typeface="Times New Roman" panose="02020603050405020304" pitchFamily="18" charset="0"/>
              </a:rPr>
              <a:t>3. </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The car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was</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going</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in the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direction</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of the bridge. </a:t>
            </a:r>
            <a:r>
              <a:rPr lang="it-IT" sz="1800"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The car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was</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going</a:t>
            </a:r>
            <a:r>
              <a:rPr lang="it-IT" sz="1800" dirty="0">
                <a:solidFill>
                  <a:srgbClr val="000000"/>
                </a:solidFill>
                <a:effectLst/>
                <a:latin typeface="Raleway" pitchFamily="2" charset="0"/>
                <a:ea typeface="Times New Roman" panose="02020603050405020304" pitchFamily="18" charset="0"/>
                <a:cs typeface="Raleway" pitchFamily="2" charset="0"/>
              </a:rPr>
              <a:t> ________________</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the bridge.</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it-IT" sz="1800" b="1" dirty="0">
                <a:solidFill>
                  <a:srgbClr val="000000"/>
                </a:solidFill>
                <a:effectLst/>
                <a:latin typeface="Raleway" pitchFamily="2" charset="0"/>
                <a:ea typeface="Times New Roman" panose="02020603050405020304" pitchFamily="18" charset="0"/>
                <a:cs typeface="Times New Roman" panose="02020603050405020304" pitchFamily="18" charset="0"/>
              </a:rPr>
              <a:t>4.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They</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ran</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in the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trees</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from one end to the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other</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end. </a:t>
            </a:r>
            <a:r>
              <a:rPr lang="it-IT" sz="1800"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They</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ran</a:t>
            </a:r>
            <a:r>
              <a:rPr lang="it-IT" sz="1800" dirty="0">
                <a:solidFill>
                  <a:srgbClr val="000000"/>
                </a:solidFill>
                <a:effectLst/>
                <a:latin typeface="Raleway" pitchFamily="2" charset="0"/>
                <a:ea typeface="Times New Roman" panose="02020603050405020304" pitchFamily="18" charset="0"/>
                <a:cs typeface="Raleway" pitchFamily="2" charset="0"/>
              </a:rPr>
              <a:t> __________________</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the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trees</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it-IT" sz="1800" b="1" dirty="0">
                <a:solidFill>
                  <a:srgbClr val="000000"/>
                </a:solidFill>
                <a:effectLst/>
                <a:latin typeface="Raleway" pitchFamily="2" charset="0"/>
                <a:ea typeface="Times New Roman" panose="02020603050405020304" pitchFamily="18" charset="0"/>
                <a:cs typeface="Times New Roman" panose="02020603050405020304" pitchFamily="18" charset="0"/>
              </a:rPr>
              <a:t>5. </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He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took</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towel</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and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went</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inside the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bathroom</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He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took</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towel</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and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went</a:t>
            </a:r>
            <a:r>
              <a:rPr lang="it-IT" sz="1800" dirty="0">
                <a:solidFill>
                  <a:srgbClr val="000000"/>
                </a:solidFill>
                <a:effectLst/>
                <a:latin typeface="Raleway" pitchFamily="2" charset="0"/>
                <a:ea typeface="Times New Roman" panose="02020603050405020304" pitchFamily="18" charset="0"/>
                <a:cs typeface="Raleway" pitchFamily="2" charset="0"/>
              </a:rPr>
              <a:t> ___________</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the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bathroom</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it-IT" sz="1800" b="1" dirty="0">
                <a:solidFill>
                  <a:srgbClr val="000000"/>
                </a:solidFill>
                <a:effectLst/>
                <a:latin typeface="Raleway" pitchFamily="2" charset="0"/>
                <a:ea typeface="Times New Roman" panose="02020603050405020304" pitchFamily="18" charset="0"/>
                <a:cs typeface="Times New Roman" panose="02020603050405020304" pitchFamily="18" charset="0"/>
              </a:rPr>
              <a:t>6.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We</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walked</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following the line of the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main</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street. </a:t>
            </a:r>
            <a:r>
              <a:rPr lang="it-IT" sz="1800"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We</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walked</a:t>
            </a:r>
            <a:r>
              <a:rPr lang="it-IT" sz="1800" dirty="0">
                <a:solidFill>
                  <a:srgbClr val="000000"/>
                </a:solidFill>
                <a:effectLst/>
                <a:latin typeface="Raleway" pitchFamily="2" charset="0"/>
                <a:ea typeface="Times New Roman" panose="02020603050405020304" pitchFamily="18" charset="0"/>
                <a:cs typeface="Raleway" pitchFamily="2" charset="0"/>
              </a:rPr>
              <a:t> ______________</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the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main</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street.</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it-IT" sz="1800" b="1" dirty="0">
                <a:solidFill>
                  <a:srgbClr val="000000"/>
                </a:solidFill>
                <a:effectLst/>
                <a:latin typeface="Raleway" pitchFamily="2" charset="0"/>
                <a:ea typeface="Times New Roman" panose="02020603050405020304" pitchFamily="18" charset="0"/>
                <a:cs typeface="Times New Roman" panose="02020603050405020304" pitchFamily="18" charset="0"/>
              </a:rPr>
              <a:t>7.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We</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rode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our</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bikes from a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lower</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position to a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higher</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position on the mountain. </a:t>
            </a:r>
            <a:r>
              <a:rPr lang="it-IT" sz="1800"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We</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rode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our</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bikes</a:t>
            </a:r>
            <a:r>
              <a:rPr lang="it-IT" sz="1800" dirty="0">
                <a:solidFill>
                  <a:srgbClr val="000000"/>
                </a:solidFill>
                <a:effectLst/>
                <a:latin typeface="Raleway" pitchFamily="2" charset="0"/>
                <a:ea typeface="Times New Roman" panose="02020603050405020304" pitchFamily="18" charset="0"/>
                <a:cs typeface="Raleway" pitchFamily="2" charset="0"/>
              </a:rPr>
              <a:t> _______________</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the mountain.</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it-IT" sz="1800" b="1" dirty="0">
                <a:solidFill>
                  <a:srgbClr val="000000"/>
                </a:solidFill>
                <a:effectLst/>
                <a:latin typeface="Raleway" pitchFamily="2" charset="0"/>
                <a:ea typeface="Times New Roman" panose="02020603050405020304" pitchFamily="18" charset="0"/>
                <a:cs typeface="Times New Roman" panose="02020603050405020304" pitchFamily="18" charset="0"/>
              </a:rPr>
              <a:t>8. </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He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was</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on the stage and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then</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he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went</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away</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from the stage. </a:t>
            </a:r>
            <a:r>
              <a:rPr lang="it-IT" sz="1800"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He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went</a:t>
            </a:r>
            <a:r>
              <a:rPr lang="it-IT" sz="1800" dirty="0">
                <a:solidFill>
                  <a:srgbClr val="000000"/>
                </a:solidFill>
                <a:effectLst/>
                <a:latin typeface="Raleway" pitchFamily="2" charset="0"/>
                <a:ea typeface="Times New Roman" panose="02020603050405020304" pitchFamily="18" charset="0"/>
                <a:cs typeface="Raleway" pitchFamily="2" charset="0"/>
              </a:rPr>
              <a:t> ______________</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the stage.</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it-IT" sz="1800" b="1" dirty="0">
                <a:solidFill>
                  <a:srgbClr val="000000"/>
                </a:solidFill>
                <a:effectLst/>
                <a:latin typeface="Raleway" pitchFamily="2" charset="0"/>
                <a:ea typeface="Times New Roman" panose="02020603050405020304" pitchFamily="18" charset="0"/>
                <a:cs typeface="Times New Roman" panose="02020603050405020304" pitchFamily="18" charset="0"/>
              </a:rPr>
              <a:t>9.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When</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she</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came</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from the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interior</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of the office to the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exterior</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of the office,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she</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looked</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upset</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When</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she</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came</a:t>
            </a:r>
            <a:r>
              <a:rPr lang="it-IT" sz="1800" dirty="0">
                <a:solidFill>
                  <a:srgbClr val="000000"/>
                </a:solidFill>
                <a:effectLst/>
                <a:latin typeface="Raleway" pitchFamily="2" charset="0"/>
                <a:ea typeface="Times New Roman" panose="02020603050405020304" pitchFamily="18" charset="0"/>
                <a:cs typeface="Raleway" pitchFamily="2" charset="0"/>
              </a:rPr>
              <a:t> _______________</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the office,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she</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looked</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upset</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it-IT" sz="1800" b="1" dirty="0">
                <a:solidFill>
                  <a:srgbClr val="000000"/>
                </a:solidFill>
                <a:effectLst/>
                <a:latin typeface="Raleway" pitchFamily="2" charset="0"/>
                <a:ea typeface="Times New Roman" panose="02020603050405020304" pitchFamily="18" charset="0"/>
                <a:cs typeface="Times New Roman" panose="02020603050405020304" pitchFamily="18" charset="0"/>
              </a:rPr>
              <a:t>10. </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The place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where</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I'm</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going</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to start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walking</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is</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the gym and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my</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destination</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is</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work. </a:t>
            </a:r>
            <a:r>
              <a:rPr lang="it-IT" sz="1800" dirty="0">
                <a:solidFill>
                  <a:srgbClr val="000000"/>
                </a:solidFill>
                <a:effectLst/>
                <a:latin typeface="Cambria Math" panose="02040503050406030204" pitchFamily="18" charset="0"/>
                <a:ea typeface="Times New Roman" panose="02020603050405020304" pitchFamily="18" charset="0"/>
                <a:cs typeface="Cambria Math" panose="02040503050406030204" pitchFamily="18" charset="0"/>
              </a:rPr>
              <a:t>⇒</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I'm</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going</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to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walk</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______________ the gym __________________ work.</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pPr>
            <a:endParaRPr lang="en-US" b="1" dirty="0"/>
          </a:p>
          <a:p>
            <a:pPr>
              <a:spcBef>
                <a:spcPts val="0"/>
              </a:spcBef>
            </a:pPr>
            <a:endParaRPr lang="it-IT" b="1" dirty="0"/>
          </a:p>
        </p:txBody>
      </p:sp>
      <p:graphicFrame>
        <p:nvGraphicFramePr>
          <p:cNvPr id="2" name="Tabella 1">
            <a:extLst>
              <a:ext uri="{FF2B5EF4-FFF2-40B4-BE49-F238E27FC236}">
                <a16:creationId xmlns:a16="http://schemas.microsoft.com/office/drawing/2014/main" id="{6E1E4BF2-D8C9-E552-6ED7-52F838145AF1}"/>
              </a:ext>
            </a:extLst>
          </p:cNvPr>
          <p:cNvGraphicFramePr>
            <a:graphicFrameLocks noGrp="1"/>
          </p:cNvGraphicFramePr>
          <p:nvPr>
            <p:extLst>
              <p:ext uri="{D42A27DB-BD31-4B8C-83A1-F6EECF244321}">
                <p14:modId xmlns:p14="http://schemas.microsoft.com/office/powerpoint/2010/main" val="1607607263"/>
              </p:ext>
            </p:extLst>
          </p:nvPr>
        </p:nvGraphicFramePr>
        <p:xfrm>
          <a:off x="2782957" y="803330"/>
          <a:ext cx="8235279" cy="366651"/>
        </p:xfrm>
        <a:graphic>
          <a:graphicData uri="http://schemas.openxmlformats.org/drawingml/2006/table">
            <a:tbl>
              <a:tblPr firstRow="1" firstCol="1" bandRow="1"/>
              <a:tblGrid>
                <a:gridCol w="8235279">
                  <a:extLst>
                    <a:ext uri="{9D8B030D-6E8A-4147-A177-3AD203B41FA5}">
                      <a16:colId xmlns:a16="http://schemas.microsoft.com/office/drawing/2014/main" val="3831422968"/>
                    </a:ext>
                  </a:extLst>
                </a:gridCol>
              </a:tblGrid>
              <a:tr h="366651">
                <a:tc>
                  <a:txBody>
                    <a:bodyPr/>
                    <a:lstStyle/>
                    <a:p>
                      <a:pPr algn="ctr">
                        <a:lnSpc>
                          <a:spcPct val="107000"/>
                        </a:lnSpc>
                        <a:spcAft>
                          <a:spcPts val="800"/>
                        </a:spcAft>
                      </a:pPr>
                      <a:r>
                        <a:rPr lang="it-IT" sz="1600" dirty="0" err="1">
                          <a:solidFill>
                            <a:srgbClr val="000000"/>
                          </a:solidFill>
                          <a:effectLst/>
                          <a:latin typeface="Raleway" pitchFamily="2" charset="0"/>
                          <a:ea typeface="Times New Roman" panose="02020603050405020304" pitchFamily="18" charset="0"/>
                          <a:cs typeface="Times New Roman" panose="02020603050405020304" pitchFamily="18" charset="0"/>
                        </a:rPr>
                        <a:t>across</a:t>
                      </a:r>
                      <a:r>
                        <a:rPr lang="it-IT" sz="16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600" dirty="0" err="1">
                          <a:solidFill>
                            <a:srgbClr val="000000"/>
                          </a:solidFill>
                          <a:effectLst/>
                          <a:latin typeface="Raleway" pitchFamily="2" charset="0"/>
                          <a:ea typeface="Times New Roman" panose="02020603050405020304" pitchFamily="18" charset="0"/>
                          <a:cs typeface="Times New Roman" panose="02020603050405020304" pitchFamily="18" charset="0"/>
                        </a:rPr>
                        <a:t>along</a:t>
                      </a:r>
                      <a:r>
                        <a:rPr lang="it-IT" sz="1600" dirty="0">
                          <a:solidFill>
                            <a:srgbClr val="000000"/>
                          </a:solidFill>
                          <a:effectLst/>
                          <a:latin typeface="Raleway" pitchFamily="2" charset="0"/>
                          <a:ea typeface="Times New Roman" panose="02020603050405020304" pitchFamily="18" charset="0"/>
                          <a:cs typeface="Times New Roman" panose="02020603050405020304" pitchFamily="18" charset="0"/>
                        </a:rPr>
                        <a:t>    from    </a:t>
                      </a:r>
                      <a:r>
                        <a:rPr lang="it-IT" sz="1600" dirty="0" err="1">
                          <a:solidFill>
                            <a:srgbClr val="000000"/>
                          </a:solidFill>
                          <a:effectLst/>
                          <a:latin typeface="Raleway" pitchFamily="2" charset="0"/>
                          <a:ea typeface="Times New Roman" panose="02020603050405020304" pitchFamily="18" charset="0"/>
                          <a:cs typeface="Times New Roman" panose="02020603050405020304" pitchFamily="18" charset="0"/>
                        </a:rPr>
                        <a:t>into</a:t>
                      </a:r>
                      <a:r>
                        <a:rPr lang="it-IT" sz="1600" dirty="0">
                          <a:solidFill>
                            <a:srgbClr val="000000"/>
                          </a:solidFill>
                          <a:effectLst/>
                          <a:latin typeface="Raleway" pitchFamily="2" charset="0"/>
                          <a:ea typeface="Times New Roman" panose="02020603050405020304" pitchFamily="18" charset="0"/>
                          <a:cs typeface="Times New Roman" panose="02020603050405020304" pitchFamily="18" charset="0"/>
                        </a:rPr>
                        <a:t>    off    out of    over    to    </a:t>
                      </a:r>
                      <a:r>
                        <a:rPr lang="it-IT" sz="1600" dirty="0" err="1">
                          <a:solidFill>
                            <a:srgbClr val="000000"/>
                          </a:solidFill>
                          <a:effectLst/>
                          <a:latin typeface="Raleway" pitchFamily="2" charset="0"/>
                          <a:ea typeface="Times New Roman" panose="02020603050405020304" pitchFamily="18" charset="0"/>
                          <a:cs typeface="Times New Roman" panose="02020603050405020304" pitchFamily="18" charset="0"/>
                        </a:rPr>
                        <a:t>towards</a:t>
                      </a:r>
                      <a:r>
                        <a:rPr lang="it-IT" sz="16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600" dirty="0" err="1">
                          <a:solidFill>
                            <a:srgbClr val="000000"/>
                          </a:solidFill>
                          <a:effectLst/>
                          <a:latin typeface="Raleway" pitchFamily="2" charset="0"/>
                          <a:ea typeface="Times New Roman" panose="02020603050405020304" pitchFamily="18" charset="0"/>
                          <a:cs typeface="Times New Roman" panose="02020603050405020304" pitchFamily="18" charset="0"/>
                        </a:rPr>
                        <a:t>through</a:t>
                      </a:r>
                      <a:r>
                        <a:rPr lang="it-IT" sz="1600" dirty="0">
                          <a:solidFill>
                            <a:srgbClr val="000000"/>
                          </a:solidFill>
                          <a:effectLst/>
                          <a:latin typeface="Raleway" pitchFamily="2" charset="0"/>
                          <a:ea typeface="Times New Roman" panose="02020603050405020304" pitchFamily="18" charset="0"/>
                          <a:cs typeface="Times New Roman" panose="02020603050405020304" pitchFamily="18" charset="0"/>
                        </a:rPr>
                        <a:t>    up</a:t>
                      </a:r>
                      <a:endParaRPr lang="it-IT"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989318"/>
                  </a:ext>
                </a:extLst>
              </a:tr>
            </a:tbl>
          </a:graphicData>
        </a:graphic>
      </p:graphicFrame>
    </p:spTree>
    <p:extLst>
      <p:ext uri="{BB962C8B-B14F-4D97-AF65-F5344CB8AC3E}">
        <p14:creationId xmlns:p14="http://schemas.microsoft.com/office/powerpoint/2010/main" val="28526108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828800" y="193103"/>
            <a:ext cx="10137913" cy="6497353"/>
          </a:xfrm>
        </p:spPr>
        <p:txBody>
          <a:bodyPr anchor="t">
            <a:normAutofit fontScale="92500" lnSpcReduction="10000"/>
          </a:bodyPr>
          <a:lstStyle/>
          <a:p>
            <a:pPr algn="just">
              <a:spcBef>
                <a:spcPts val="0"/>
              </a:spcBef>
            </a:pPr>
            <a:r>
              <a:rPr lang="en-US" b="1" dirty="0"/>
              <a:t>Introduction</a:t>
            </a:r>
          </a:p>
          <a:p>
            <a:pPr algn="just">
              <a:spcBef>
                <a:spcPts val="0"/>
              </a:spcBef>
            </a:pPr>
            <a:r>
              <a:rPr lang="en-US" dirty="0"/>
              <a:t>The science of genetics has come a long way since Mendel's laws were rediscovered in 1900. There have been many advances in genetics. One of the most impressive advances was sequencing the human genome.</a:t>
            </a:r>
          </a:p>
          <a:p>
            <a:pPr algn="just">
              <a:spcBef>
                <a:spcPts val="0"/>
              </a:spcBef>
            </a:pPr>
            <a:endParaRPr lang="en-US" dirty="0"/>
          </a:p>
          <a:p>
            <a:pPr algn="just">
              <a:spcBef>
                <a:spcPts val="0"/>
              </a:spcBef>
            </a:pPr>
            <a:r>
              <a:rPr lang="en-US" b="1" dirty="0"/>
              <a:t>Sequencing the Human Genome</a:t>
            </a:r>
          </a:p>
          <a:p>
            <a:pPr algn="just">
              <a:spcBef>
                <a:spcPts val="0"/>
              </a:spcBef>
            </a:pPr>
            <a:r>
              <a:rPr lang="en-US" dirty="0"/>
              <a:t>A species' genome consists of all of its genetic information. The human genome consists of the complete set of genes in the human organism. It's all the DNA of a human being.</a:t>
            </a:r>
          </a:p>
          <a:p>
            <a:pPr algn="just">
              <a:spcBef>
                <a:spcPts val="0"/>
              </a:spcBef>
            </a:pPr>
            <a:endParaRPr lang="en-US" dirty="0"/>
          </a:p>
          <a:p>
            <a:pPr algn="just">
              <a:spcBef>
                <a:spcPts val="0"/>
              </a:spcBef>
            </a:pPr>
            <a:r>
              <a:rPr lang="en-US" b="1" dirty="0"/>
              <a:t>The Human Genome Project</a:t>
            </a:r>
          </a:p>
          <a:p>
            <a:pPr algn="just">
              <a:spcBef>
                <a:spcPts val="0"/>
              </a:spcBef>
            </a:pPr>
            <a:r>
              <a:rPr lang="en-US" dirty="0"/>
              <a:t>The Human Genome Project was launched in 1990. It was an international effort to sequence all 3 billion bases in human DNA. Another aim of the project was to identify the more than 20,000 human genes and map their locations on chromosomes. </a:t>
            </a:r>
          </a:p>
          <a:p>
            <a:pPr algn="just">
              <a:spcBef>
                <a:spcPts val="0"/>
              </a:spcBef>
            </a:pPr>
            <a:r>
              <a:rPr lang="en-US" dirty="0"/>
              <a:t>The project brought together experts in many fields.</a:t>
            </a:r>
          </a:p>
          <a:p>
            <a:pPr algn="just">
              <a:spcBef>
                <a:spcPts val="0"/>
              </a:spcBef>
            </a:pPr>
            <a:r>
              <a:rPr lang="en-US" dirty="0"/>
              <a:t>The Human Genome Project was completed in 2003. It was one of the greatest feats of modern science. It provides a complete blueprint for a human being. It's like having a very detailed manual for making a human organism.</a:t>
            </a:r>
          </a:p>
          <a:p>
            <a:pPr algn="just">
              <a:spcBef>
                <a:spcPts val="0"/>
              </a:spcBef>
            </a:pPr>
            <a:endParaRPr lang="en-US" dirty="0"/>
          </a:p>
          <a:p>
            <a:pPr algn="just">
              <a:spcBef>
                <a:spcPts val="0"/>
              </a:spcBef>
            </a:pPr>
            <a:r>
              <a:rPr lang="en-US" b="1" dirty="0"/>
              <a:t>Applications of the Sequence</a:t>
            </a:r>
          </a:p>
          <a:p>
            <a:pPr algn="just">
              <a:spcBef>
                <a:spcPts val="0"/>
              </a:spcBef>
            </a:pPr>
            <a:r>
              <a:rPr lang="en-US" dirty="0"/>
              <a:t>Knowing the sequence of the human genome is very useful. For example, it helps us understand how humans evolved. Another use is in medicine. It is helping researchers identify and understand genetic disorders.</a:t>
            </a:r>
          </a:p>
          <a:p>
            <a:pPr algn="just">
              <a:spcBef>
                <a:spcPts val="0"/>
              </a:spcBef>
            </a:pPr>
            <a:endParaRPr lang="en-US" dirty="0"/>
          </a:p>
          <a:p>
            <a:pPr algn="just">
              <a:spcBef>
                <a:spcPts val="0"/>
              </a:spcBef>
            </a:pPr>
            <a:r>
              <a:rPr lang="en-US" b="1" dirty="0"/>
              <a:t>Human Genetic Disorders</a:t>
            </a:r>
          </a:p>
          <a:p>
            <a:pPr algn="just">
              <a:spcBef>
                <a:spcPts val="0"/>
              </a:spcBef>
            </a:pPr>
            <a:r>
              <a:rPr lang="en-US" dirty="0"/>
              <a:t>Sequencing the human genome has increased our knowledge of genetic disorders. Genetic disorders are diseases caused by mutations. Many genetic disorders are caused by mutations in a single gene. Others are caused by abnormal numbers of chromosomes</a:t>
            </a:r>
          </a:p>
          <a:p>
            <a:pPr>
              <a:spcBef>
                <a:spcPts val="0"/>
              </a:spcBef>
            </a:pPr>
            <a:endParaRPr lang="it-IT" dirty="0"/>
          </a:p>
        </p:txBody>
      </p:sp>
    </p:spTree>
    <p:extLst>
      <p:ext uri="{BB962C8B-B14F-4D97-AF65-F5344CB8AC3E}">
        <p14:creationId xmlns:p14="http://schemas.microsoft.com/office/powerpoint/2010/main" val="11031574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828800" y="482759"/>
            <a:ext cx="10137913" cy="6207697"/>
          </a:xfrm>
        </p:spPr>
        <p:txBody>
          <a:bodyPr anchor="t">
            <a:normAutofit/>
          </a:bodyPr>
          <a:lstStyle/>
          <a:p>
            <a:pPr>
              <a:spcBef>
                <a:spcPts val="0"/>
              </a:spcBef>
            </a:pPr>
            <a:r>
              <a:rPr lang="en-US" b="1" dirty="0"/>
              <a:t>Disorders Caused by Single Gene Mutations</a:t>
            </a:r>
          </a:p>
          <a:p>
            <a:pPr>
              <a:spcBef>
                <a:spcPts val="0"/>
              </a:spcBef>
            </a:pPr>
            <a:r>
              <a:rPr lang="en-US" dirty="0"/>
              <a:t>The table below lists some genetic disorders caused by mutations in just one gene. </a:t>
            </a:r>
          </a:p>
          <a:p>
            <a:pPr>
              <a:spcBef>
                <a:spcPts val="0"/>
              </a:spcBef>
            </a:pPr>
            <a:r>
              <a:rPr lang="en-US" dirty="0"/>
              <a:t>It includes autosomal and X-linked disorders. </a:t>
            </a:r>
          </a:p>
          <a:p>
            <a:pPr>
              <a:spcBef>
                <a:spcPts val="0"/>
              </a:spcBef>
            </a:pPr>
            <a:r>
              <a:rPr lang="en-US" dirty="0"/>
              <a:t>It also includes dominant and recessive disorders.</a:t>
            </a:r>
          </a:p>
          <a:p>
            <a:pPr>
              <a:spcBef>
                <a:spcPts val="0"/>
              </a:spcBef>
            </a:pPr>
            <a:endParaRPr lang="en-US" dirty="0"/>
          </a:p>
          <a:p>
            <a:pPr>
              <a:spcBef>
                <a:spcPts val="0"/>
              </a:spcBef>
            </a:pPr>
            <a:r>
              <a:rPr lang="en-US" b="1" dirty="0"/>
              <a:t>Examples of human genetic disorders caused by single gene mutations</a:t>
            </a:r>
            <a:r>
              <a:rPr lang="en-US" dirty="0"/>
              <a:t>:</a:t>
            </a:r>
          </a:p>
          <a:p>
            <a:pPr>
              <a:spcBef>
                <a:spcPts val="0"/>
              </a:spcBef>
            </a:pPr>
            <a:endParaRPr lang="en-US" dirty="0"/>
          </a:p>
          <a:p>
            <a:pPr>
              <a:spcBef>
                <a:spcPts val="0"/>
              </a:spcBef>
            </a:pPr>
            <a:endParaRPr lang="en-US" dirty="0"/>
          </a:p>
          <a:p>
            <a:pPr>
              <a:spcBef>
                <a:spcPts val="0"/>
              </a:spcBef>
            </a:pPr>
            <a:endParaRPr lang="it-IT" dirty="0"/>
          </a:p>
        </p:txBody>
      </p:sp>
      <p:graphicFrame>
        <p:nvGraphicFramePr>
          <p:cNvPr id="4" name="Tabella 3">
            <a:extLst>
              <a:ext uri="{FF2B5EF4-FFF2-40B4-BE49-F238E27FC236}">
                <a16:creationId xmlns:a16="http://schemas.microsoft.com/office/drawing/2014/main" id="{9438B704-32AC-A576-E0CC-616EADB4A1E8}"/>
              </a:ext>
            </a:extLst>
          </p:cNvPr>
          <p:cNvGraphicFramePr>
            <a:graphicFrameLocks noGrp="1"/>
          </p:cNvGraphicFramePr>
          <p:nvPr>
            <p:extLst>
              <p:ext uri="{D42A27DB-BD31-4B8C-83A1-F6EECF244321}">
                <p14:modId xmlns:p14="http://schemas.microsoft.com/office/powerpoint/2010/main" val="788703195"/>
              </p:ext>
            </p:extLst>
          </p:nvPr>
        </p:nvGraphicFramePr>
        <p:xfrm>
          <a:off x="1940473" y="2424420"/>
          <a:ext cx="8509000" cy="3838448"/>
        </p:xfrm>
        <a:graphic>
          <a:graphicData uri="http://schemas.openxmlformats.org/drawingml/2006/table">
            <a:tbl>
              <a:tblPr firstRow="1" firstCol="1" bandRow="1"/>
              <a:tblGrid>
                <a:gridCol w="2120900">
                  <a:extLst>
                    <a:ext uri="{9D8B030D-6E8A-4147-A177-3AD203B41FA5}">
                      <a16:colId xmlns:a16="http://schemas.microsoft.com/office/drawing/2014/main" val="3130623423"/>
                    </a:ext>
                  </a:extLst>
                </a:gridCol>
                <a:gridCol w="2120900">
                  <a:extLst>
                    <a:ext uri="{9D8B030D-6E8A-4147-A177-3AD203B41FA5}">
                      <a16:colId xmlns:a16="http://schemas.microsoft.com/office/drawing/2014/main" val="4272806171"/>
                    </a:ext>
                  </a:extLst>
                </a:gridCol>
                <a:gridCol w="2120900">
                  <a:extLst>
                    <a:ext uri="{9D8B030D-6E8A-4147-A177-3AD203B41FA5}">
                      <a16:colId xmlns:a16="http://schemas.microsoft.com/office/drawing/2014/main" val="639341386"/>
                    </a:ext>
                  </a:extLst>
                </a:gridCol>
                <a:gridCol w="2146300">
                  <a:extLst>
                    <a:ext uri="{9D8B030D-6E8A-4147-A177-3AD203B41FA5}">
                      <a16:colId xmlns:a16="http://schemas.microsoft.com/office/drawing/2014/main" val="3506010124"/>
                    </a:ext>
                  </a:extLst>
                </a:gridCol>
              </a:tblGrid>
              <a:tr h="458470">
                <a:tc>
                  <a:txBody>
                    <a:bodyPr/>
                    <a:lstStyle/>
                    <a:p>
                      <a:pPr>
                        <a:lnSpc>
                          <a:spcPts val="1350"/>
                        </a:lnSpc>
                        <a:spcAft>
                          <a:spcPts val="800"/>
                        </a:spcAft>
                      </a:pPr>
                      <a:r>
                        <a:rPr lang="it-IT"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Genetic Disorder</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65405" marB="81280" anchor="b">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tc>
                  <a:txBody>
                    <a:bodyPr/>
                    <a:lstStyle/>
                    <a:p>
                      <a:pPr>
                        <a:lnSpc>
                          <a:spcPts val="1350"/>
                        </a:lnSpc>
                        <a:spcAft>
                          <a:spcPts val="800"/>
                        </a:spcAft>
                      </a:pPr>
                      <a:r>
                        <a:rPr lang="it-IT"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Effect of Mutation</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65405" marB="81280" anchor="b">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tc>
                  <a:txBody>
                    <a:bodyPr/>
                    <a:lstStyle/>
                    <a:p>
                      <a:pPr>
                        <a:lnSpc>
                          <a:spcPts val="1350"/>
                        </a:lnSpc>
                        <a:spcAft>
                          <a:spcPts val="800"/>
                        </a:spcAft>
                      </a:pPr>
                      <a:r>
                        <a:rPr lang="it-IT"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Signs of the Disorder</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65405" marB="81280" anchor="b">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tc>
                  <a:txBody>
                    <a:bodyPr/>
                    <a:lstStyle/>
                    <a:p>
                      <a:pPr>
                        <a:lnSpc>
                          <a:spcPts val="1350"/>
                        </a:lnSpc>
                        <a:spcAft>
                          <a:spcPts val="800"/>
                        </a:spcAft>
                      </a:pPr>
                      <a:r>
                        <a:rPr lang="it-IT"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Type of Trait</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65405" marB="81280" anchor="b">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extLst>
                  <a:ext uri="{0D108BD9-81ED-4DB2-BD59-A6C34878D82A}">
                    <a16:rowId xmlns:a16="http://schemas.microsoft.com/office/drawing/2014/main" val="3236345339"/>
                  </a:ext>
                </a:extLst>
              </a:tr>
              <a:tr h="615950">
                <a:tc>
                  <a:txBody>
                    <a:bodyPr/>
                    <a:lstStyle/>
                    <a:p>
                      <a:pPr>
                        <a:lnSpc>
                          <a:spcPts val="1350"/>
                        </a:lnSpc>
                        <a:spcAft>
                          <a:spcPts val="800"/>
                        </a:spcAft>
                      </a:pPr>
                      <a:r>
                        <a:rPr lang="it-IT"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Marfan syndrome</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E1CDCC"/>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Defective protein in tissues such as cartilage and bone</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E1CDCC"/>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Heart and bone defects; unusually long limbs</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E1CDCC"/>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Autosomal dominant</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E1CDCC"/>
                    </a:solidFill>
                  </a:tcPr>
                </a:tc>
                <a:extLst>
                  <a:ext uri="{0D108BD9-81ED-4DB2-BD59-A6C34878D82A}">
                    <a16:rowId xmlns:a16="http://schemas.microsoft.com/office/drawing/2014/main" val="3377544406"/>
                  </a:ext>
                </a:extLst>
              </a:tr>
              <a:tr h="930910">
                <a:tc>
                  <a:txBody>
                    <a:bodyPr/>
                    <a:lstStyle/>
                    <a:p>
                      <a:pPr>
                        <a:lnSpc>
                          <a:spcPts val="1350"/>
                        </a:lnSpc>
                        <a:spcAft>
                          <a:spcPts val="800"/>
                        </a:spcAft>
                      </a:pPr>
                      <a:r>
                        <a:rPr lang="it-IT"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Cystic fibrosis</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Defective protein needed to make mucus</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Unusually thick mucus that clogs airways in lungs and ducts in other organs</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Autosomal recessive</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extLst>
                  <a:ext uri="{0D108BD9-81ED-4DB2-BD59-A6C34878D82A}">
                    <a16:rowId xmlns:a16="http://schemas.microsoft.com/office/drawing/2014/main" val="2310668236"/>
                  </a:ext>
                </a:extLst>
              </a:tr>
              <a:tr h="1088390">
                <a:tc>
                  <a:txBody>
                    <a:bodyPr/>
                    <a:lstStyle/>
                    <a:p>
                      <a:pPr>
                        <a:lnSpc>
                          <a:spcPts val="1350"/>
                        </a:lnSpc>
                        <a:spcAft>
                          <a:spcPts val="800"/>
                        </a:spcAft>
                      </a:pPr>
                      <a:r>
                        <a:rPr lang="it-IT"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Sickle Cell Anemia</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E1CDCC"/>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Defective hemoglobin protein that is needed to transport oxygen in red blood cells</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E1CDCC"/>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Sickle-shaped red blood cells that block blood vessels and interrupt blood flow</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E1CDCC"/>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Autosomal recessive</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E1CDCC"/>
                    </a:solidFill>
                  </a:tcPr>
                </a:tc>
                <a:extLst>
                  <a:ext uri="{0D108BD9-81ED-4DB2-BD59-A6C34878D82A}">
                    <a16:rowId xmlns:a16="http://schemas.microsoft.com/office/drawing/2014/main" val="2392536500"/>
                  </a:ext>
                </a:extLst>
              </a:tr>
              <a:tr h="615950">
                <a:tc>
                  <a:txBody>
                    <a:bodyPr/>
                    <a:lstStyle/>
                    <a:p>
                      <a:pPr>
                        <a:lnSpc>
                          <a:spcPts val="1350"/>
                        </a:lnSpc>
                        <a:spcAft>
                          <a:spcPts val="800"/>
                        </a:spcAft>
                      </a:pPr>
                      <a:r>
                        <a:rPr lang="it-IT"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Hemophilia A</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Reduced activity of a protein needed for blood to clot</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tc>
                  <a:txBody>
                    <a:bodyPr/>
                    <a:lstStyle/>
                    <a:p>
                      <a:pPr>
                        <a:lnSpc>
                          <a:spcPts val="1350"/>
                        </a:lnSpc>
                        <a:spcAft>
                          <a:spcPts val="800"/>
                        </a:spcAft>
                      </a:pPr>
                      <a:r>
                        <a:rPr lang="it-IT" sz="1400"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Excessive bleeding that is difficult to control</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tc>
                  <a:txBody>
                    <a:bodyPr/>
                    <a:lstStyle/>
                    <a:p>
                      <a:pPr>
                        <a:lnSpc>
                          <a:spcPts val="1350"/>
                        </a:lnSpc>
                        <a:spcAft>
                          <a:spcPts val="800"/>
                        </a:spcAft>
                      </a:pPr>
                      <a:r>
                        <a:rPr lang="it-IT" sz="14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X-</a:t>
                      </a:r>
                      <a:r>
                        <a:rPr lang="it-IT" sz="1400" kern="120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linked</a:t>
                      </a:r>
                      <a:r>
                        <a:rPr lang="it-IT" sz="14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recessive</a:t>
                      </a:r>
                      <a:endParaRPr lang="it-IT"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81280" marR="81280" marT="73025" marB="73025" anchor="ctr">
                    <a:lnL w="12700" cap="flat" cmpd="sng" algn="ctr">
                      <a:solidFill>
                        <a:srgbClr val="A53010"/>
                      </a:solidFill>
                      <a:prstDash val="solid"/>
                      <a:round/>
                      <a:headEnd type="none" w="med" len="med"/>
                      <a:tailEnd type="none" w="med" len="med"/>
                    </a:lnL>
                    <a:lnR w="12700" cap="flat" cmpd="sng" algn="ctr">
                      <a:solidFill>
                        <a:srgbClr val="A53010"/>
                      </a:solidFill>
                      <a:prstDash val="solid"/>
                      <a:round/>
                      <a:headEnd type="none" w="med" len="med"/>
                      <a:tailEnd type="none" w="med" len="med"/>
                    </a:lnR>
                    <a:lnT w="12700" cap="flat" cmpd="sng" algn="ctr">
                      <a:solidFill>
                        <a:srgbClr val="A53010"/>
                      </a:solidFill>
                      <a:prstDash val="solid"/>
                      <a:round/>
                      <a:headEnd type="none" w="med" len="med"/>
                      <a:tailEnd type="none" w="med" len="med"/>
                    </a:lnT>
                    <a:lnB w="12700" cap="flat" cmpd="sng" algn="ctr">
                      <a:solidFill>
                        <a:srgbClr val="A53010"/>
                      </a:solidFill>
                      <a:prstDash val="solid"/>
                      <a:round/>
                      <a:headEnd type="none" w="med" len="med"/>
                      <a:tailEnd type="none" w="med" len="med"/>
                    </a:lnB>
                    <a:solidFill>
                      <a:srgbClr val="F0E8E7"/>
                    </a:solidFill>
                  </a:tcPr>
                </a:tc>
                <a:extLst>
                  <a:ext uri="{0D108BD9-81ED-4DB2-BD59-A6C34878D82A}">
                    <a16:rowId xmlns:a16="http://schemas.microsoft.com/office/drawing/2014/main" val="1324963598"/>
                  </a:ext>
                </a:extLst>
              </a:tr>
            </a:tbl>
          </a:graphicData>
        </a:graphic>
      </p:graphicFrame>
    </p:spTree>
    <p:extLst>
      <p:ext uri="{BB962C8B-B14F-4D97-AF65-F5344CB8AC3E}">
        <p14:creationId xmlns:p14="http://schemas.microsoft.com/office/powerpoint/2010/main" val="1573518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828800" y="482759"/>
            <a:ext cx="10137913" cy="6207697"/>
          </a:xfrm>
        </p:spPr>
        <p:txBody>
          <a:bodyPr anchor="t">
            <a:normAutofit/>
          </a:bodyPr>
          <a:lstStyle/>
          <a:p>
            <a:pPr algn="just">
              <a:spcBef>
                <a:spcPts val="0"/>
              </a:spcBef>
            </a:pPr>
            <a:r>
              <a:rPr lang="en-US" dirty="0"/>
              <a:t>Relatively few genetic disorders are caused by dominant alleles. </a:t>
            </a:r>
          </a:p>
          <a:p>
            <a:pPr algn="just">
              <a:spcBef>
                <a:spcPts val="0"/>
              </a:spcBef>
            </a:pPr>
            <a:r>
              <a:rPr lang="en-US" dirty="0"/>
              <a:t>A dominant allele is expressed in everybody who inherits even one copy of it. </a:t>
            </a:r>
          </a:p>
          <a:p>
            <a:pPr algn="just">
              <a:spcBef>
                <a:spcPts val="0"/>
              </a:spcBef>
            </a:pPr>
            <a:r>
              <a:rPr lang="en-US" dirty="0"/>
              <a:t>If it causes a serious disorder, affected people may die young and fail to reproduce. They won't pass the allele to the next generation. As a result, the allele may die out of the population. One of the exceptions is Marfan syndrome.</a:t>
            </a:r>
          </a:p>
          <a:p>
            <a:pPr algn="just">
              <a:spcBef>
                <a:spcPts val="0"/>
              </a:spcBef>
            </a:pPr>
            <a:r>
              <a:rPr lang="en-US" dirty="0"/>
              <a:t>Recessive disorders are more common than dominant ones. Why? A recessive allele is not expressed in heterozygotes. These people are called carriers. They don't have the genetic disorder but they carry the recessive allele. They can also pass this allele to their offspring. A recessive allele is more likely than a dominant allele to pass to the next generation rather than die out.</a:t>
            </a:r>
          </a:p>
          <a:p>
            <a:pPr algn="just">
              <a:spcBef>
                <a:spcPts val="0"/>
              </a:spcBef>
            </a:pPr>
            <a:endParaRPr lang="en-US" dirty="0"/>
          </a:p>
          <a:p>
            <a:pPr algn="just">
              <a:spcBef>
                <a:spcPts val="0"/>
              </a:spcBef>
            </a:pPr>
            <a:r>
              <a:rPr lang="en-US" b="1" dirty="0"/>
              <a:t>Chromosomal Disorders</a:t>
            </a:r>
          </a:p>
          <a:p>
            <a:pPr algn="just">
              <a:spcBef>
                <a:spcPts val="0"/>
              </a:spcBef>
            </a:pPr>
            <a:r>
              <a:rPr lang="en-US" dirty="0"/>
              <a:t>In the process of meiosis, paired chromosomes normally separate from each other. They end up in different gametes. Sometimes, however, errors occur. The paired chromosomes fail to separate. When this happens, some gametes get an extra copy of a chromosome. Other gametes are missing a chromosome. If one of these gametes is fertilized and survives, a chromosomal disorder results.</a:t>
            </a:r>
          </a:p>
          <a:p>
            <a:pPr>
              <a:spcBef>
                <a:spcPts val="0"/>
              </a:spcBef>
            </a:pPr>
            <a:endParaRPr lang="it-IT" dirty="0"/>
          </a:p>
        </p:txBody>
      </p:sp>
    </p:spTree>
    <p:extLst>
      <p:ext uri="{BB962C8B-B14F-4D97-AF65-F5344CB8AC3E}">
        <p14:creationId xmlns:p14="http://schemas.microsoft.com/office/powerpoint/2010/main" val="1206909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828800" y="482759"/>
            <a:ext cx="10137913" cy="6207697"/>
          </a:xfrm>
        </p:spPr>
        <p:txBody>
          <a:bodyPr anchor="t">
            <a:normAutofit/>
          </a:bodyPr>
          <a:lstStyle/>
          <a:p>
            <a:pPr>
              <a:spcBef>
                <a:spcPts val="0"/>
              </a:spcBef>
            </a:pPr>
            <a:r>
              <a:rPr lang="en-US" b="1" dirty="0"/>
              <a:t>Disorders caused by abnormal numbers of chromosomes</a:t>
            </a:r>
            <a:r>
              <a:rPr lang="en-US" dirty="0"/>
              <a:t>:</a:t>
            </a: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en-US" b="1" dirty="0"/>
          </a:p>
          <a:p>
            <a:pPr algn="just">
              <a:spcBef>
                <a:spcPts val="0"/>
              </a:spcBef>
            </a:pPr>
            <a:r>
              <a:rPr lang="en-US" b="1" dirty="0"/>
              <a:t>Biotechnology</a:t>
            </a:r>
          </a:p>
          <a:p>
            <a:pPr algn="just">
              <a:spcBef>
                <a:spcPts val="0"/>
              </a:spcBef>
            </a:pPr>
            <a:r>
              <a:rPr lang="en-US" dirty="0"/>
              <a:t>Treating genetic disorders is one use of biotechnology. Biotechnology is the use of technology to change the genetic makeup of living things for human purposes. It's also called genetic engineering. Besides treating genetic disorders, biotechnology is used to change organisms so they are more useful to people.</a:t>
            </a:r>
          </a:p>
          <a:p>
            <a:pPr>
              <a:spcBef>
                <a:spcPts val="0"/>
              </a:spcBef>
            </a:pPr>
            <a:endParaRPr lang="it-IT" dirty="0"/>
          </a:p>
        </p:txBody>
      </p:sp>
      <p:graphicFrame>
        <p:nvGraphicFramePr>
          <p:cNvPr id="2" name="Tabella 1">
            <a:extLst>
              <a:ext uri="{FF2B5EF4-FFF2-40B4-BE49-F238E27FC236}">
                <a16:creationId xmlns:a16="http://schemas.microsoft.com/office/drawing/2014/main" id="{6DA28202-2345-A4AE-861E-D0A252AFFF1C}"/>
              </a:ext>
            </a:extLst>
          </p:cNvPr>
          <p:cNvGraphicFramePr>
            <a:graphicFrameLocks noGrp="1"/>
          </p:cNvGraphicFramePr>
          <p:nvPr>
            <p:extLst>
              <p:ext uri="{D42A27DB-BD31-4B8C-83A1-F6EECF244321}">
                <p14:modId xmlns:p14="http://schemas.microsoft.com/office/powerpoint/2010/main" val="1233701128"/>
              </p:ext>
            </p:extLst>
          </p:nvPr>
        </p:nvGraphicFramePr>
        <p:xfrm>
          <a:off x="1828800" y="1140718"/>
          <a:ext cx="6548466" cy="3000629"/>
        </p:xfrm>
        <a:graphic>
          <a:graphicData uri="http://schemas.openxmlformats.org/drawingml/2006/table">
            <a:tbl>
              <a:tblPr firstRow="1" firstCol="1" bandRow="1">
                <a:tableStyleId>{69CF1AB2-1976-4502-BF36-3FF5EA218861}</a:tableStyleId>
              </a:tblPr>
              <a:tblGrid>
                <a:gridCol w="2182822">
                  <a:extLst>
                    <a:ext uri="{9D8B030D-6E8A-4147-A177-3AD203B41FA5}">
                      <a16:colId xmlns:a16="http://schemas.microsoft.com/office/drawing/2014/main" val="2136615061"/>
                    </a:ext>
                  </a:extLst>
                </a:gridCol>
                <a:gridCol w="2182822">
                  <a:extLst>
                    <a:ext uri="{9D8B030D-6E8A-4147-A177-3AD203B41FA5}">
                      <a16:colId xmlns:a16="http://schemas.microsoft.com/office/drawing/2014/main" val="896811231"/>
                    </a:ext>
                  </a:extLst>
                </a:gridCol>
                <a:gridCol w="2182822">
                  <a:extLst>
                    <a:ext uri="{9D8B030D-6E8A-4147-A177-3AD203B41FA5}">
                      <a16:colId xmlns:a16="http://schemas.microsoft.com/office/drawing/2014/main" val="151345829"/>
                    </a:ext>
                  </a:extLst>
                </a:gridCol>
              </a:tblGrid>
              <a:tr h="0">
                <a:tc>
                  <a:txBody>
                    <a:bodyPr/>
                    <a:lstStyle/>
                    <a:p>
                      <a:pPr>
                        <a:lnSpc>
                          <a:spcPts val="1350"/>
                        </a:lnSpc>
                        <a:spcAft>
                          <a:spcPts val="800"/>
                        </a:spcAft>
                      </a:pPr>
                      <a:r>
                        <a:rPr lang="it-IT" sz="1400">
                          <a:effectLst/>
                        </a:rPr>
                        <a:t>Genetic Disorder</a:t>
                      </a:r>
                      <a:endParaRPr lang="it-IT"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76200" marB="95250" anchor="b"/>
                </a:tc>
                <a:tc>
                  <a:txBody>
                    <a:bodyPr/>
                    <a:lstStyle/>
                    <a:p>
                      <a:pPr>
                        <a:lnSpc>
                          <a:spcPts val="1350"/>
                        </a:lnSpc>
                        <a:spcAft>
                          <a:spcPts val="800"/>
                        </a:spcAft>
                      </a:pPr>
                      <a:r>
                        <a:rPr lang="it-IT" sz="1400">
                          <a:effectLst/>
                        </a:rPr>
                        <a:t>Genotype</a:t>
                      </a:r>
                      <a:endParaRPr lang="it-IT"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76200" marB="95250" anchor="b"/>
                </a:tc>
                <a:tc>
                  <a:txBody>
                    <a:bodyPr/>
                    <a:lstStyle/>
                    <a:p>
                      <a:pPr>
                        <a:lnSpc>
                          <a:spcPts val="1350"/>
                        </a:lnSpc>
                        <a:spcAft>
                          <a:spcPts val="800"/>
                        </a:spcAft>
                      </a:pPr>
                      <a:r>
                        <a:rPr lang="it-IT" sz="1400">
                          <a:effectLst/>
                        </a:rPr>
                        <a:t>Phenotypic Effects</a:t>
                      </a:r>
                      <a:endParaRPr lang="it-IT"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76200" marB="95250" anchor="b"/>
                </a:tc>
                <a:extLst>
                  <a:ext uri="{0D108BD9-81ED-4DB2-BD59-A6C34878D82A}">
                    <a16:rowId xmlns:a16="http://schemas.microsoft.com/office/drawing/2014/main" val="3080368485"/>
                  </a:ext>
                </a:extLst>
              </a:tr>
              <a:tr h="0">
                <a:tc>
                  <a:txBody>
                    <a:bodyPr/>
                    <a:lstStyle/>
                    <a:p>
                      <a:pPr>
                        <a:lnSpc>
                          <a:spcPts val="1350"/>
                        </a:lnSpc>
                        <a:spcAft>
                          <a:spcPts val="800"/>
                        </a:spcAft>
                      </a:pPr>
                      <a:r>
                        <a:rPr lang="it-IT" sz="1400" dirty="0">
                          <a:effectLst/>
                        </a:rPr>
                        <a:t>Down </a:t>
                      </a:r>
                      <a:r>
                        <a:rPr lang="it-IT" sz="1400" dirty="0" err="1">
                          <a:effectLst/>
                        </a:rPr>
                        <a:t>syndrome</a:t>
                      </a:r>
                      <a:endParaRPr lang="it-IT"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85725" marB="85725" anchor="ctr"/>
                </a:tc>
                <a:tc>
                  <a:txBody>
                    <a:bodyPr/>
                    <a:lstStyle/>
                    <a:p>
                      <a:pPr>
                        <a:lnSpc>
                          <a:spcPts val="1350"/>
                        </a:lnSpc>
                        <a:spcAft>
                          <a:spcPts val="800"/>
                        </a:spcAft>
                      </a:pPr>
                      <a:r>
                        <a:rPr lang="it-IT" sz="1400">
                          <a:effectLst/>
                        </a:rPr>
                        <a:t>Extra copy (complete or partial) of chromosome 21</a:t>
                      </a:r>
                      <a:endParaRPr lang="it-IT"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85725" marB="85725" anchor="ctr"/>
                </a:tc>
                <a:tc>
                  <a:txBody>
                    <a:bodyPr/>
                    <a:lstStyle/>
                    <a:p>
                      <a:pPr>
                        <a:lnSpc>
                          <a:spcPts val="1350"/>
                        </a:lnSpc>
                        <a:spcAft>
                          <a:spcPts val="800"/>
                        </a:spcAft>
                      </a:pPr>
                      <a:r>
                        <a:rPr lang="it-IT" sz="1400" dirty="0" err="1">
                          <a:effectLst/>
                        </a:rPr>
                        <a:t>Developmental</a:t>
                      </a:r>
                      <a:r>
                        <a:rPr lang="it-IT" sz="1400" dirty="0">
                          <a:effectLst/>
                        </a:rPr>
                        <a:t> delays, </a:t>
                      </a:r>
                      <a:r>
                        <a:rPr lang="it-IT" sz="1400" dirty="0" err="1">
                          <a:effectLst/>
                        </a:rPr>
                        <a:t>distinctive</a:t>
                      </a:r>
                      <a:r>
                        <a:rPr lang="it-IT" sz="1400" dirty="0">
                          <a:effectLst/>
                        </a:rPr>
                        <a:t> </a:t>
                      </a:r>
                      <a:r>
                        <a:rPr lang="it-IT" sz="1400" dirty="0" err="1">
                          <a:effectLst/>
                        </a:rPr>
                        <a:t>facial</a:t>
                      </a:r>
                      <a:r>
                        <a:rPr lang="it-IT" sz="1400" dirty="0">
                          <a:effectLst/>
                        </a:rPr>
                        <a:t> </a:t>
                      </a:r>
                      <a:r>
                        <a:rPr lang="it-IT" sz="1400" dirty="0" err="1">
                          <a:effectLst/>
                        </a:rPr>
                        <a:t>appearance</a:t>
                      </a:r>
                      <a:r>
                        <a:rPr lang="it-IT" sz="1400" dirty="0">
                          <a:effectLst/>
                        </a:rPr>
                        <a:t> and </a:t>
                      </a:r>
                      <a:r>
                        <a:rPr lang="it-IT" sz="1400" dirty="0" err="1">
                          <a:effectLst/>
                        </a:rPr>
                        <a:t>other</a:t>
                      </a:r>
                      <a:r>
                        <a:rPr lang="it-IT" sz="1400" dirty="0">
                          <a:effectLst/>
                        </a:rPr>
                        <a:t> </a:t>
                      </a:r>
                      <a:r>
                        <a:rPr lang="it-IT" sz="1400" dirty="0" err="1">
                          <a:effectLst/>
                        </a:rPr>
                        <a:t>abnormalities</a:t>
                      </a:r>
                      <a:endParaRPr lang="it-IT"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85725" marB="85725" anchor="ctr"/>
                </a:tc>
                <a:extLst>
                  <a:ext uri="{0D108BD9-81ED-4DB2-BD59-A6C34878D82A}">
                    <a16:rowId xmlns:a16="http://schemas.microsoft.com/office/drawing/2014/main" val="198324581"/>
                  </a:ext>
                </a:extLst>
              </a:tr>
              <a:tr h="0">
                <a:tc>
                  <a:txBody>
                    <a:bodyPr/>
                    <a:lstStyle/>
                    <a:p>
                      <a:pPr>
                        <a:lnSpc>
                          <a:spcPts val="1350"/>
                        </a:lnSpc>
                        <a:spcAft>
                          <a:spcPts val="800"/>
                        </a:spcAft>
                      </a:pPr>
                      <a:r>
                        <a:rPr lang="it-IT" sz="1400">
                          <a:effectLst/>
                        </a:rPr>
                        <a:t>Turner's syndrome</a:t>
                      </a:r>
                      <a:endParaRPr lang="it-IT"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85725" marB="85725" anchor="ctr"/>
                </a:tc>
                <a:tc>
                  <a:txBody>
                    <a:bodyPr/>
                    <a:lstStyle/>
                    <a:p>
                      <a:pPr>
                        <a:lnSpc>
                          <a:spcPts val="1350"/>
                        </a:lnSpc>
                        <a:spcAft>
                          <a:spcPts val="800"/>
                        </a:spcAft>
                      </a:pPr>
                      <a:r>
                        <a:rPr lang="it-IT" sz="1400">
                          <a:effectLst/>
                        </a:rPr>
                        <a:t>One X chromosome and no other sex chromosome (XO)</a:t>
                      </a:r>
                      <a:endParaRPr lang="it-IT"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85725" marB="85725" anchor="ctr"/>
                </a:tc>
                <a:tc>
                  <a:txBody>
                    <a:bodyPr/>
                    <a:lstStyle/>
                    <a:p>
                      <a:pPr>
                        <a:lnSpc>
                          <a:spcPts val="1350"/>
                        </a:lnSpc>
                        <a:spcAft>
                          <a:spcPts val="800"/>
                        </a:spcAft>
                      </a:pPr>
                      <a:r>
                        <a:rPr lang="it-IT" sz="1400">
                          <a:effectLst/>
                        </a:rPr>
                        <a:t>Female with short height and inability to reproduce</a:t>
                      </a:r>
                      <a:endParaRPr lang="it-IT"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85725" marB="85725" anchor="ctr"/>
                </a:tc>
                <a:extLst>
                  <a:ext uri="{0D108BD9-81ED-4DB2-BD59-A6C34878D82A}">
                    <a16:rowId xmlns:a16="http://schemas.microsoft.com/office/drawing/2014/main" val="4247206856"/>
                  </a:ext>
                </a:extLst>
              </a:tr>
              <a:tr h="0">
                <a:tc>
                  <a:txBody>
                    <a:bodyPr/>
                    <a:lstStyle/>
                    <a:p>
                      <a:pPr>
                        <a:lnSpc>
                          <a:spcPts val="1350"/>
                        </a:lnSpc>
                        <a:spcAft>
                          <a:spcPts val="800"/>
                        </a:spcAft>
                      </a:pPr>
                      <a:r>
                        <a:rPr lang="it-IT" sz="1400" dirty="0" err="1">
                          <a:effectLst/>
                        </a:rPr>
                        <a:t>Klinefelter's</a:t>
                      </a:r>
                      <a:r>
                        <a:rPr lang="it-IT" sz="1400" dirty="0">
                          <a:effectLst/>
                        </a:rPr>
                        <a:t> </a:t>
                      </a:r>
                      <a:r>
                        <a:rPr lang="it-IT" sz="1400" dirty="0" err="1">
                          <a:effectLst/>
                        </a:rPr>
                        <a:t>syndrome</a:t>
                      </a:r>
                      <a:endParaRPr lang="it-IT"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85725" marB="85725" anchor="ctr"/>
                </a:tc>
                <a:tc>
                  <a:txBody>
                    <a:bodyPr/>
                    <a:lstStyle/>
                    <a:p>
                      <a:pPr>
                        <a:lnSpc>
                          <a:spcPts val="1350"/>
                        </a:lnSpc>
                        <a:spcAft>
                          <a:spcPts val="800"/>
                        </a:spcAft>
                      </a:pPr>
                      <a:r>
                        <a:rPr lang="it-IT" sz="1400">
                          <a:effectLst/>
                        </a:rPr>
                        <a:t>One Y chromosome and two or more X chromosomes (XXY, XXXY)</a:t>
                      </a:r>
                      <a:endParaRPr lang="it-IT"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85725" marB="85725" anchor="ctr"/>
                </a:tc>
                <a:tc>
                  <a:txBody>
                    <a:bodyPr/>
                    <a:lstStyle/>
                    <a:p>
                      <a:pPr>
                        <a:lnSpc>
                          <a:spcPts val="1350"/>
                        </a:lnSpc>
                        <a:spcAft>
                          <a:spcPts val="800"/>
                        </a:spcAft>
                      </a:pPr>
                      <a:r>
                        <a:rPr lang="it-IT" sz="1400" dirty="0">
                          <a:effectLst/>
                        </a:rPr>
                        <a:t>Male with </a:t>
                      </a:r>
                      <a:r>
                        <a:rPr lang="it-IT" sz="1400" dirty="0" err="1">
                          <a:effectLst/>
                        </a:rPr>
                        <a:t>abnormal</a:t>
                      </a:r>
                      <a:r>
                        <a:rPr lang="it-IT" sz="1400" dirty="0">
                          <a:effectLst/>
                        </a:rPr>
                        <a:t> </a:t>
                      </a:r>
                      <a:r>
                        <a:rPr lang="it-IT" sz="1400" dirty="0" err="1">
                          <a:effectLst/>
                        </a:rPr>
                        <a:t>sexual</a:t>
                      </a:r>
                      <a:r>
                        <a:rPr lang="it-IT" sz="1400" dirty="0">
                          <a:effectLst/>
                        </a:rPr>
                        <a:t> </a:t>
                      </a:r>
                      <a:r>
                        <a:rPr lang="it-IT" sz="1400" dirty="0" err="1">
                          <a:effectLst/>
                        </a:rPr>
                        <a:t>development</a:t>
                      </a:r>
                      <a:r>
                        <a:rPr lang="it-IT" sz="1400" dirty="0">
                          <a:effectLst/>
                        </a:rPr>
                        <a:t> and </a:t>
                      </a:r>
                      <a:r>
                        <a:rPr lang="it-IT" sz="1400" dirty="0" err="1">
                          <a:effectLst/>
                        </a:rPr>
                        <a:t>reduced</a:t>
                      </a:r>
                      <a:r>
                        <a:rPr lang="it-IT" sz="1400" dirty="0">
                          <a:effectLst/>
                        </a:rPr>
                        <a:t> </a:t>
                      </a:r>
                      <a:r>
                        <a:rPr lang="it-IT" sz="1400" dirty="0" err="1">
                          <a:effectLst/>
                        </a:rPr>
                        <a:t>level</a:t>
                      </a:r>
                      <a:r>
                        <a:rPr lang="it-IT" sz="1400" dirty="0">
                          <a:effectLst/>
                        </a:rPr>
                        <a:t> of male sex </a:t>
                      </a:r>
                      <a:r>
                        <a:rPr lang="it-IT" sz="1400" dirty="0" err="1">
                          <a:effectLst/>
                        </a:rPr>
                        <a:t>hormone</a:t>
                      </a:r>
                      <a:endParaRPr lang="it-IT"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0" marR="95250" marT="85725" marB="85725" anchor="ctr"/>
                </a:tc>
                <a:extLst>
                  <a:ext uri="{0D108BD9-81ED-4DB2-BD59-A6C34878D82A}">
                    <a16:rowId xmlns:a16="http://schemas.microsoft.com/office/drawing/2014/main" val="536705033"/>
                  </a:ext>
                </a:extLst>
              </a:tr>
            </a:tbl>
          </a:graphicData>
        </a:graphic>
      </p:graphicFrame>
    </p:spTree>
    <p:extLst>
      <p:ext uri="{BB962C8B-B14F-4D97-AF65-F5344CB8AC3E}">
        <p14:creationId xmlns:p14="http://schemas.microsoft.com/office/powerpoint/2010/main" val="25621335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828800" y="482759"/>
            <a:ext cx="10137913" cy="6207697"/>
          </a:xfrm>
        </p:spPr>
        <p:txBody>
          <a:bodyPr anchor="t">
            <a:normAutofit/>
          </a:bodyPr>
          <a:lstStyle/>
          <a:p>
            <a:pPr algn="just">
              <a:spcBef>
                <a:spcPts val="0"/>
              </a:spcBef>
            </a:pPr>
            <a:r>
              <a:rPr lang="en-US" b="1" dirty="0"/>
              <a:t>Methods in Biotechnology</a:t>
            </a:r>
          </a:p>
          <a:p>
            <a:pPr algn="just">
              <a:spcBef>
                <a:spcPts val="0"/>
              </a:spcBef>
            </a:pPr>
            <a:r>
              <a:rPr lang="en-US" dirty="0"/>
              <a:t>Biotechnology uses a variety of methods, but some are commonly used in many applications. A common method is the polymerase chain reaction. Another common method is gene cloning.</a:t>
            </a:r>
          </a:p>
          <a:p>
            <a:pPr algn="just">
              <a:spcBef>
                <a:spcPts val="0"/>
              </a:spcBef>
            </a:pPr>
            <a:endParaRPr lang="en-US" dirty="0"/>
          </a:p>
          <a:p>
            <a:pPr algn="just">
              <a:spcBef>
                <a:spcPts val="0"/>
              </a:spcBef>
            </a:pPr>
            <a:r>
              <a:rPr lang="en-US" dirty="0"/>
              <a:t>The polymerase chain reaction is a way of making copies of a gene. It uses high temperatures and an enzyme to make new DNA molecules. The process keeps cycling to make many copies of a gene.</a:t>
            </a:r>
          </a:p>
          <a:p>
            <a:pPr algn="just">
              <a:spcBef>
                <a:spcPts val="0"/>
              </a:spcBef>
            </a:pPr>
            <a:r>
              <a:rPr lang="en-US" dirty="0"/>
              <a:t>Gene cloning is another way of making copies of a gene. A gene is inserted into the DNA of a bacterial cell.</a:t>
            </a:r>
          </a:p>
          <a:p>
            <a:pPr algn="just">
              <a:spcBef>
                <a:spcPts val="0"/>
              </a:spcBef>
            </a:pPr>
            <a:endParaRPr lang="en-US" dirty="0"/>
          </a:p>
          <a:p>
            <a:pPr algn="just">
              <a:spcBef>
                <a:spcPts val="0"/>
              </a:spcBef>
            </a:pPr>
            <a:r>
              <a:rPr lang="en-US" b="1" dirty="0"/>
              <a:t>Uses of Biotechnology</a:t>
            </a:r>
          </a:p>
          <a:p>
            <a:pPr algn="just">
              <a:spcBef>
                <a:spcPts val="0"/>
              </a:spcBef>
            </a:pPr>
            <a:r>
              <a:rPr lang="en-US" dirty="0"/>
              <a:t>Biotechnology has many uses. It is especially useful in medicine and agriculture. Biotechnology is used to:</a:t>
            </a:r>
          </a:p>
          <a:p>
            <a:pPr algn="just">
              <a:spcBef>
                <a:spcPts val="0"/>
              </a:spcBef>
            </a:pPr>
            <a:r>
              <a:rPr lang="en-US" dirty="0"/>
              <a:t>- Treat genetic disorders. For example, copies of a normal gene might be inserted into a patient with a defective gene. This is called gene therapy. Ideally, it can cure a genetic disorder.</a:t>
            </a:r>
          </a:p>
          <a:p>
            <a:pPr algn="just">
              <a:spcBef>
                <a:spcPts val="0"/>
              </a:spcBef>
            </a:pPr>
            <a:r>
              <a:rPr lang="en-US" dirty="0"/>
              <a:t>- Create genetically modified organisms (GMOs). Many GMOs are food crops such as corn. Genes are inserted into plants to give them desirable traits. This might be the ability to get by with little water. Or it might be the ability to resist insect pests. The modified plants are likely to be healthier and produce more food. They may also need less pesticide.</a:t>
            </a:r>
          </a:p>
          <a:p>
            <a:pPr>
              <a:spcBef>
                <a:spcPts val="0"/>
              </a:spcBef>
            </a:pPr>
            <a:endParaRPr lang="it-IT" dirty="0"/>
          </a:p>
        </p:txBody>
      </p:sp>
    </p:spTree>
    <p:extLst>
      <p:ext uri="{BB962C8B-B14F-4D97-AF65-F5344CB8AC3E}">
        <p14:creationId xmlns:p14="http://schemas.microsoft.com/office/powerpoint/2010/main" val="20777323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828800" y="482759"/>
            <a:ext cx="10137913" cy="6207697"/>
          </a:xfrm>
        </p:spPr>
        <p:txBody>
          <a:bodyPr anchor="t">
            <a:normAutofit/>
          </a:bodyPr>
          <a:lstStyle/>
          <a:p>
            <a:pPr algn="just">
              <a:spcBef>
                <a:spcPts val="0"/>
              </a:spcBef>
            </a:pPr>
            <a:r>
              <a:rPr lang="en-US" dirty="0"/>
              <a:t>- Produce human proteins. Insulin is one example. This protein is needed to treat diabetes. The human insulin gene is inserted into bacteria. The bacteria reproduce rapidly. They can produce large quantities of the human protein.</a:t>
            </a:r>
          </a:p>
          <a:p>
            <a:pPr algn="just">
              <a:spcBef>
                <a:spcPts val="0"/>
              </a:spcBef>
            </a:pPr>
            <a:endParaRPr lang="it-IT" dirty="0"/>
          </a:p>
          <a:p>
            <a:pPr algn="just">
              <a:spcBef>
                <a:spcPts val="0"/>
              </a:spcBef>
            </a:pPr>
            <a:r>
              <a:rPr lang="en-US" b="1" dirty="0"/>
              <a:t>Concerns about Biotechnology</a:t>
            </a:r>
          </a:p>
          <a:p>
            <a:pPr algn="just">
              <a:spcBef>
                <a:spcPts val="0"/>
              </a:spcBef>
            </a:pPr>
            <a:r>
              <a:rPr lang="en-US" dirty="0"/>
              <a:t>Biotechnology has many benefits. Its pros are obvious. It helps solve human problems. However, biotechnology also raises many concerns. For example, some people worry about eating foods that contain GMOs. They wonder if GMOs might cause health problems.</a:t>
            </a:r>
          </a:p>
          <a:p>
            <a:pPr algn="just">
              <a:spcBef>
                <a:spcPts val="0"/>
              </a:spcBef>
            </a:pPr>
            <a:r>
              <a:rPr lang="en-US" dirty="0"/>
              <a:t>Another concern about biotechnology is how it may affect the environment. Negative effects on the environment have already occurred because of some GMOs. For example, corn has been created that has a gene for a pesticide. The corn plants have accidentally cross-pollinated nearby milkweeds. Monarch butterfly larvae depend on milkweeds for food. When they eat milkweeds with the pesticide gene, they are poisoned. This may threaten the survival of the monarch species as well as other species that eat monarchs. </a:t>
            </a:r>
          </a:p>
          <a:p>
            <a:pPr algn="just">
              <a:spcBef>
                <a:spcPts val="0"/>
              </a:spcBef>
            </a:pPr>
            <a:r>
              <a:rPr lang="en-US" dirty="0"/>
              <a:t>Do the benefits of the genetically modified corn outweigh the risks? </a:t>
            </a:r>
          </a:p>
          <a:p>
            <a:pPr algn="just">
              <a:spcBef>
                <a:spcPts val="0"/>
              </a:spcBef>
            </a:pPr>
            <a:r>
              <a:rPr lang="en-US" dirty="0"/>
              <a:t>What do you think?</a:t>
            </a:r>
          </a:p>
          <a:p>
            <a:pPr>
              <a:spcBef>
                <a:spcPts val="0"/>
              </a:spcBef>
            </a:pPr>
            <a:endParaRPr lang="it-IT" dirty="0"/>
          </a:p>
        </p:txBody>
      </p:sp>
    </p:spTree>
    <p:extLst>
      <p:ext uri="{BB962C8B-B14F-4D97-AF65-F5344CB8AC3E}">
        <p14:creationId xmlns:p14="http://schemas.microsoft.com/office/powerpoint/2010/main" val="14375249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664094" y="124949"/>
            <a:ext cx="10450286" cy="6645019"/>
          </a:xfrm>
        </p:spPr>
        <p:txBody>
          <a:bodyPr anchor="t">
            <a:normAutofit lnSpcReduction="10000"/>
          </a:bodyPr>
          <a:lstStyle/>
          <a:p>
            <a:pPr>
              <a:spcBef>
                <a:spcPts val="0"/>
              </a:spcBef>
            </a:pPr>
            <a:r>
              <a:rPr lang="en-US" b="1" dirty="0"/>
              <a:t>Write true if the statement is true or false if the statement is false</a:t>
            </a:r>
            <a:r>
              <a:rPr lang="en-US" dirty="0"/>
              <a:t>.</a:t>
            </a:r>
          </a:p>
          <a:p>
            <a:pPr>
              <a:spcBef>
                <a:spcPts val="0"/>
              </a:spcBef>
            </a:pPr>
            <a:endParaRPr lang="en-US" dirty="0"/>
          </a:p>
          <a:p>
            <a:pPr>
              <a:spcBef>
                <a:spcPts val="0"/>
              </a:spcBef>
            </a:pPr>
            <a:r>
              <a:rPr lang="en-US" dirty="0"/>
              <a:t>1.	_________ Knowledge of the human genome helps us understand how the human species evolved.</a:t>
            </a:r>
          </a:p>
          <a:p>
            <a:pPr>
              <a:spcBef>
                <a:spcPts val="0"/>
              </a:spcBef>
            </a:pPr>
            <a:r>
              <a:rPr lang="en-US" dirty="0"/>
              <a:t>2.	_________ Dominant genetic disorders are more common than recessive genetic disorders.</a:t>
            </a:r>
          </a:p>
          <a:p>
            <a:pPr>
              <a:spcBef>
                <a:spcPts val="0"/>
              </a:spcBef>
            </a:pPr>
            <a:r>
              <a:rPr lang="en-US" dirty="0"/>
              <a:t>3.	_________ Based on his phenotype, U.S. president Abraham Lincoln is thought to have had Turner’s syndrome.</a:t>
            </a:r>
          </a:p>
          <a:p>
            <a:pPr>
              <a:spcBef>
                <a:spcPts val="0"/>
              </a:spcBef>
            </a:pPr>
            <a:r>
              <a:rPr lang="en-US" dirty="0"/>
              <a:t>4.	_________ Most chromosomal disorders involve the sex chromosomes.</a:t>
            </a:r>
          </a:p>
          <a:p>
            <a:pPr>
              <a:spcBef>
                <a:spcPts val="0"/>
              </a:spcBef>
            </a:pPr>
            <a:r>
              <a:rPr lang="en-US" dirty="0"/>
              <a:t>5.	_________ Biotechnology is also referred to as genetic engineering.</a:t>
            </a:r>
          </a:p>
          <a:p>
            <a:pPr>
              <a:spcBef>
                <a:spcPts val="0"/>
              </a:spcBef>
            </a:pPr>
            <a:r>
              <a:rPr lang="en-US" dirty="0"/>
              <a:t>6.	_________ The only use of biotechnology is curing genetic disorders.</a:t>
            </a:r>
          </a:p>
          <a:p>
            <a:pPr>
              <a:spcBef>
                <a:spcPts val="0"/>
              </a:spcBef>
            </a:pPr>
            <a:r>
              <a:rPr lang="en-US" dirty="0"/>
              <a:t>7.	_________ Eating GMOs has been shown to cause genetic disorders in people.</a:t>
            </a:r>
          </a:p>
          <a:p>
            <a:pPr>
              <a:spcBef>
                <a:spcPts val="0"/>
              </a:spcBef>
            </a:pPr>
            <a:endParaRPr lang="it-IT" dirty="0"/>
          </a:p>
          <a:p>
            <a:pPr>
              <a:spcBef>
                <a:spcPts val="0"/>
              </a:spcBef>
            </a:pPr>
            <a:r>
              <a:rPr lang="en-US" b="1" dirty="0"/>
              <a:t>Read this passage based on the text and answer the questions that follow</a:t>
            </a:r>
            <a:r>
              <a:rPr lang="en-US" dirty="0"/>
              <a:t>.</a:t>
            </a:r>
          </a:p>
          <a:p>
            <a:pPr>
              <a:spcBef>
                <a:spcPts val="0"/>
              </a:spcBef>
            </a:pPr>
            <a:endParaRPr lang="en-US" sz="1100" dirty="0"/>
          </a:p>
          <a:p>
            <a:pPr>
              <a:spcBef>
                <a:spcPts val="0"/>
              </a:spcBef>
            </a:pPr>
            <a:r>
              <a:rPr lang="en-US" dirty="0"/>
              <a:t>Biotechnology is the use of technology to change the genetic makeup of living things for human purposes. The purposes might be to treat human diseases or to modify other organisms so they are more useful to people.</a:t>
            </a:r>
          </a:p>
          <a:p>
            <a:pPr>
              <a:spcBef>
                <a:spcPts val="0"/>
              </a:spcBef>
            </a:pPr>
            <a:r>
              <a:rPr lang="en-US" dirty="0"/>
              <a:t>Biotechnology uses a variety of methods, but some are commonly used in many applications. They include the polymerase chain reaction and gene cloning. </a:t>
            </a:r>
          </a:p>
          <a:p>
            <a:pPr>
              <a:spcBef>
                <a:spcPts val="0"/>
              </a:spcBef>
            </a:pPr>
            <a:r>
              <a:rPr lang="en-US" dirty="0"/>
              <a:t>Both are used to quickly make many copies of a desired gene.</a:t>
            </a:r>
          </a:p>
          <a:p>
            <a:pPr>
              <a:spcBef>
                <a:spcPts val="0"/>
              </a:spcBef>
            </a:pPr>
            <a:endParaRPr lang="en-US" sz="1200" dirty="0"/>
          </a:p>
          <a:p>
            <a:pPr marL="285750" indent="-285750">
              <a:spcBef>
                <a:spcPts val="0"/>
              </a:spcBef>
              <a:buFont typeface="Wingdings" panose="05000000000000000000" pitchFamily="2" charset="2"/>
              <a:buChar char="§"/>
            </a:pPr>
            <a:r>
              <a:rPr lang="en-US" dirty="0"/>
              <a:t>The polymerase chain reaction uses high temperatures and an enzyme to make new DNA molecules. The process keeps cycling to make many copies of a gene.</a:t>
            </a:r>
          </a:p>
          <a:p>
            <a:pPr marL="285750" indent="-285750">
              <a:spcBef>
                <a:spcPts val="0"/>
              </a:spcBef>
              <a:buFont typeface="Wingdings" panose="05000000000000000000" pitchFamily="2" charset="2"/>
              <a:buChar char="§"/>
            </a:pPr>
            <a:r>
              <a:rPr lang="en-US" dirty="0"/>
              <a:t>Gene cloning uses bacteria to make new DNA molecules. The desired gene is inserted into the DNA of a bacterial cell. Bacteria multiply very rapidly by binary fission. Each time a bacterial cell divides, the inserted gene is copied.</a:t>
            </a:r>
          </a:p>
        </p:txBody>
      </p:sp>
    </p:spTree>
    <p:extLst>
      <p:ext uri="{BB962C8B-B14F-4D97-AF65-F5344CB8AC3E}">
        <p14:creationId xmlns:p14="http://schemas.microsoft.com/office/powerpoint/2010/main" val="7651941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828800" y="329399"/>
            <a:ext cx="10137913" cy="6207697"/>
          </a:xfrm>
        </p:spPr>
        <p:txBody>
          <a:bodyPr anchor="t">
            <a:normAutofit/>
          </a:bodyPr>
          <a:lstStyle/>
          <a:p>
            <a:pPr>
              <a:spcBef>
                <a:spcPts val="0"/>
              </a:spcBef>
            </a:pPr>
            <a:r>
              <a:rPr lang="en-US" dirty="0"/>
              <a:t>Biotechnology has many uses. It is especially useful in medicine and agriculture.</a:t>
            </a:r>
          </a:p>
          <a:p>
            <a:pPr>
              <a:spcBef>
                <a:spcPts val="0"/>
              </a:spcBef>
            </a:pPr>
            <a:endParaRPr lang="en-US" dirty="0"/>
          </a:p>
          <a:p>
            <a:pPr>
              <a:spcBef>
                <a:spcPts val="0"/>
              </a:spcBef>
            </a:pPr>
            <a:r>
              <a:rPr lang="en-US" dirty="0"/>
              <a:t>Biotechnology is used to:</a:t>
            </a:r>
          </a:p>
          <a:p>
            <a:pPr marL="285750" indent="-285750">
              <a:spcBef>
                <a:spcPts val="0"/>
              </a:spcBef>
              <a:buFont typeface="Wingdings" panose="05000000000000000000" pitchFamily="2" charset="2"/>
              <a:buChar char="§"/>
            </a:pPr>
            <a:r>
              <a:rPr lang="en-US" dirty="0"/>
              <a:t>Treat genetic disorders. For example, copies of a normal gene might be inserted into a patient with a defective gene. This is called gene therapy. Ideally, it can cure a genetic disorder.</a:t>
            </a:r>
          </a:p>
          <a:p>
            <a:pPr marL="285750" indent="-285750">
              <a:spcBef>
                <a:spcPts val="0"/>
              </a:spcBef>
              <a:buFont typeface="Wingdings" panose="05000000000000000000" pitchFamily="2" charset="2"/>
              <a:buChar char="§"/>
            </a:pPr>
            <a:r>
              <a:rPr lang="en-US" dirty="0"/>
              <a:t>Produce human proteins. Insulin is one example. This protein is needed to treat diabetes. The human insulin gene is inserted into bacteria. The bacteria reproduce rapidly so there are soon enough of them to produce large quantities of insulin.</a:t>
            </a:r>
          </a:p>
          <a:p>
            <a:pPr marL="285750" indent="-285750">
              <a:spcBef>
                <a:spcPts val="0"/>
              </a:spcBef>
              <a:buFont typeface="Wingdings" panose="05000000000000000000" pitchFamily="2" charset="2"/>
              <a:buChar char="§"/>
            </a:pPr>
            <a:r>
              <a:rPr lang="en-US" dirty="0"/>
              <a:t>Create genetically modified organisms (GMOs). Many GMOs are food crops such as corn. Genes are inserted into plants to give them desirable traits. This might be the ability to get by with little water or to resist insect pests. The modified plants are likely to be healthier and produce more food. They may also need less pesticide.</a:t>
            </a:r>
          </a:p>
          <a:p>
            <a:pPr>
              <a:spcBef>
                <a:spcPts val="0"/>
              </a:spcBef>
            </a:pPr>
            <a:endParaRPr lang="en-US" dirty="0"/>
          </a:p>
          <a:p>
            <a:pPr>
              <a:spcBef>
                <a:spcPts val="0"/>
              </a:spcBef>
            </a:pPr>
            <a:r>
              <a:rPr lang="en-US" b="1" dirty="0"/>
              <a:t>Questions</a:t>
            </a:r>
          </a:p>
          <a:p>
            <a:pPr>
              <a:spcBef>
                <a:spcPts val="0"/>
              </a:spcBef>
            </a:pPr>
            <a:r>
              <a:rPr lang="en-US" dirty="0"/>
              <a:t>1.	What is biotechnology?</a:t>
            </a:r>
          </a:p>
          <a:p>
            <a:pPr>
              <a:spcBef>
                <a:spcPts val="0"/>
              </a:spcBef>
            </a:pPr>
            <a:endParaRPr lang="en-US" sz="1200" dirty="0"/>
          </a:p>
          <a:p>
            <a:pPr>
              <a:spcBef>
                <a:spcPts val="0"/>
              </a:spcBef>
            </a:pPr>
            <a:r>
              <a:rPr lang="en-US" dirty="0"/>
              <a:t>2.	Describe the polymerase chain reaction and gene cloning. </a:t>
            </a:r>
          </a:p>
          <a:p>
            <a:pPr>
              <a:spcBef>
                <a:spcPts val="0"/>
              </a:spcBef>
            </a:pPr>
            <a:r>
              <a:rPr lang="en-US" dirty="0"/>
              <a:t>	Why might these techniques be used?</a:t>
            </a:r>
          </a:p>
          <a:p>
            <a:pPr>
              <a:spcBef>
                <a:spcPts val="0"/>
              </a:spcBef>
            </a:pPr>
            <a:endParaRPr lang="en-US" sz="1200" dirty="0"/>
          </a:p>
          <a:p>
            <a:pPr>
              <a:spcBef>
                <a:spcPts val="0"/>
              </a:spcBef>
            </a:pPr>
            <a:r>
              <a:rPr lang="en-US" dirty="0"/>
              <a:t>3.	Define GMO. </a:t>
            </a:r>
          </a:p>
          <a:p>
            <a:pPr>
              <a:spcBef>
                <a:spcPts val="0"/>
              </a:spcBef>
            </a:pPr>
            <a:r>
              <a:rPr lang="en-US" dirty="0"/>
              <a:t>	Why might GMO crops be able to produce more food than non-GMO crops?</a:t>
            </a:r>
          </a:p>
        </p:txBody>
      </p:sp>
    </p:spTree>
    <p:extLst>
      <p:ext uri="{BB962C8B-B14F-4D97-AF65-F5344CB8AC3E}">
        <p14:creationId xmlns:p14="http://schemas.microsoft.com/office/powerpoint/2010/main" val="6054235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828800" y="528197"/>
            <a:ext cx="10137913" cy="5685181"/>
          </a:xfrm>
        </p:spPr>
        <p:txBody>
          <a:bodyPr anchor="t">
            <a:normAutofit/>
          </a:bodyPr>
          <a:lstStyle/>
          <a:p>
            <a:pPr>
              <a:spcBef>
                <a:spcPts val="0"/>
              </a:spcBef>
            </a:pPr>
            <a:r>
              <a:rPr lang="en-US" b="1" dirty="0"/>
              <a:t>Identify the correct answer</a:t>
            </a:r>
            <a:r>
              <a:rPr lang="en-US" dirty="0"/>
              <a:t>.</a:t>
            </a:r>
          </a:p>
          <a:p>
            <a:pPr>
              <a:spcBef>
                <a:spcPts val="0"/>
              </a:spcBef>
            </a:pPr>
            <a:endParaRPr lang="en-US" dirty="0"/>
          </a:p>
          <a:p>
            <a:pPr>
              <a:spcBef>
                <a:spcPts val="0"/>
              </a:spcBef>
            </a:pPr>
            <a:r>
              <a:rPr lang="en-US" dirty="0"/>
              <a:t>1. Specific aims of the Human Genome Project include:</a:t>
            </a:r>
          </a:p>
          <a:p>
            <a:pPr>
              <a:spcBef>
                <a:spcPts val="0"/>
              </a:spcBef>
            </a:pPr>
            <a:r>
              <a:rPr lang="en-US" dirty="0"/>
              <a:t>	a.	identifying the more than 20,000 human genes</a:t>
            </a:r>
          </a:p>
          <a:p>
            <a:pPr>
              <a:spcBef>
                <a:spcPts val="0"/>
              </a:spcBef>
            </a:pPr>
            <a:r>
              <a:rPr lang="en-US" dirty="0"/>
              <a:t>	b.	mapping all human genes on chromosomes</a:t>
            </a:r>
          </a:p>
          <a:p>
            <a:pPr>
              <a:spcBef>
                <a:spcPts val="0"/>
              </a:spcBef>
            </a:pPr>
            <a:r>
              <a:rPr lang="en-US" dirty="0"/>
              <a:t>	c.	sequencing the 3 billion bases in human DNA</a:t>
            </a:r>
          </a:p>
          <a:p>
            <a:pPr>
              <a:spcBef>
                <a:spcPts val="0"/>
              </a:spcBef>
            </a:pPr>
            <a:r>
              <a:rPr lang="en-US" dirty="0"/>
              <a:t>	d.	all of the above</a:t>
            </a:r>
          </a:p>
          <a:p>
            <a:pPr>
              <a:spcBef>
                <a:spcPts val="0"/>
              </a:spcBef>
            </a:pPr>
            <a:endParaRPr lang="en-US" dirty="0"/>
          </a:p>
          <a:p>
            <a:pPr>
              <a:spcBef>
                <a:spcPts val="0"/>
              </a:spcBef>
            </a:pPr>
            <a:r>
              <a:rPr lang="en-US" dirty="0"/>
              <a:t>2. Which type of trait is sickle cell anemia?</a:t>
            </a:r>
          </a:p>
          <a:p>
            <a:pPr>
              <a:spcBef>
                <a:spcPts val="0"/>
              </a:spcBef>
            </a:pPr>
            <a:r>
              <a:rPr lang="en-US" dirty="0"/>
              <a:t>	a.	X-linked recessive</a:t>
            </a:r>
          </a:p>
          <a:p>
            <a:pPr>
              <a:spcBef>
                <a:spcPts val="0"/>
              </a:spcBef>
            </a:pPr>
            <a:r>
              <a:rPr lang="en-US" dirty="0"/>
              <a:t>	b.	X-linked dominant</a:t>
            </a:r>
          </a:p>
          <a:p>
            <a:pPr>
              <a:spcBef>
                <a:spcPts val="0"/>
              </a:spcBef>
            </a:pPr>
            <a:r>
              <a:rPr lang="en-US" dirty="0"/>
              <a:t>	c.	autosomal recessive</a:t>
            </a:r>
          </a:p>
          <a:p>
            <a:pPr>
              <a:spcBef>
                <a:spcPts val="0"/>
              </a:spcBef>
            </a:pPr>
            <a:r>
              <a:rPr lang="en-US" dirty="0"/>
              <a:t>	d.	autosomal dominant</a:t>
            </a:r>
          </a:p>
          <a:p>
            <a:pPr>
              <a:spcBef>
                <a:spcPts val="0"/>
              </a:spcBef>
            </a:pPr>
            <a:endParaRPr lang="en-US" dirty="0"/>
          </a:p>
          <a:p>
            <a:pPr>
              <a:spcBef>
                <a:spcPts val="0"/>
              </a:spcBef>
            </a:pPr>
            <a:r>
              <a:rPr lang="en-US" dirty="0"/>
              <a:t>3. Chromosomal disorders occur when chromosomes fail to separate normally during</a:t>
            </a:r>
          </a:p>
          <a:p>
            <a:pPr>
              <a:spcBef>
                <a:spcPts val="0"/>
              </a:spcBef>
            </a:pPr>
            <a:r>
              <a:rPr lang="en-US" dirty="0"/>
              <a:t>	a.	meiosis</a:t>
            </a:r>
          </a:p>
          <a:p>
            <a:pPr>
              <a:spcBef>
                <a:spcPts val="0"/>
              </a:spcBef>
            </a:pPr>
            <a:r>
              <a:rPr lang="en-US" dirty="0"/>
              <a:t>	b.	fertilization</a:t>
            </a:r>
          </a:p>
          <a:p>
            <a:pPr>
              <a:spcBef>
                <a:spcPts val="0"/>
              </a:spcBef>
            </a:pPr>
            <a:r>
              <a:rPr lang="en-US" dirty="0"/>
              <a:t>	c.	mitosis</a:t>
            </a:r>
          </a:p>
          <a:p>
            <a:pPr>
              <a:spcBef>
                <a:spcPts val="0"/>
              </a:spcBef>
            </a:pPr>
            <a:r>
              <a:rPr lang="en-US" dirty="0"/>
              <a:t>	d.	birth</a:t>
            </a:r>
          </a:p>
        </p:txBody>
      </p:sp>
    </p:spTree>
    <p:extLst>
      <p:ext uri="{BB962C8B-B14F-4D97-AF65-F5344CB8AC3E}">
        <p14:creationId xmlns:p14="http://schemas.microsoft.com/office/powerpoint/2010/main" val="3387927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2116572" y="437322"/>
            <a:ext cx="9975090" cy="6420678"/>
          </a:xfrm>
        </p:spPr>
        <p:txBody>
          <a:bodyPr anchor="t">
            <a:normAutofit/>
          </a:bodyPr>
          <a:lstStyle/>
          <a:p>
            <a:pPr>
              <a:spcBef>
                <a:spcPts val="0"/>
              </a:spcBef>
            </a:pPr>
            <a:r>
              <a:rPr lang="en-US" dirty="0"/>
              <a:t>The most common single-word prepositions are:</a:t>
            </a:r>
          </a:p>
          <a:p>
            <a:pPr>
              <a:spcBef>
                <a:spcPts val="0"/>
              </a:spcBef>
            </a:pPr>
            <a:endParaRPr lang="en-US"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en-US" dirty="0"/>
          </a:p>
          <a:p>
            <a:pPr>
              <a:spcBef>
                <a:spcPts val="0"/>
              </a:spcBef>
            </a:pPr>
            <a:endParaRPr lang="en-US" dirty="0"/>
          </a:p>
          <a:p>
            <a:pPr>
              <a:spcBef>
                <a:spcPts val="0"/>
              </a:spcBef>
            </a:pPr>
            <a:endParaRPr lang="en-US" dirty="0"/>
          </a:p>
        </p:txBody>
      </p:sp>
      <p:graphicFrame>
        <p:nvGraphicFramePr>
          <p:cNvPr id="2" name="Tabella 1">
            <a:extLst>
              <a:ext uri="{FF2B5EF4-FFF2-40B4-BE49-F238E27FC236}">
                <a16:creationId xmlns:a16="http://schemas.microsoft.com/office/drawing/2014/main" id="{04B12EB7-C9EA-31EF-77B7-2F638E20A197}"/>
              </a:ext>
            </a:extLst>
          </p:cNvPr>
          <p:cNvGraphicFramePr>
            <a:graphicFrameLocks noGrp="1"/>
          </p:cNvGraphicFramePr>
          <p:nvPr>
            <p:extLst>
              <p:ext uri="{D42A27DB-BD31-4B8C-83A1-F6EECF244321}">
                <p14:modId xmlns:p14="http://schemas.microsoft.com/office/powerpoint/2010/main" val="3887118923"/>
              </p:ext>
            </p:extLst>
          </p:nvPr>
        </p:nvGraphicFramePr>
        <p:xfrm>
          <a:off x="2220681" y="1042047"/>
          <a:ext cx="7934267" cy="5489380"/>
        </p:xfrm>
        <a:graphic>
          <a:graphicData uri="http://schemas.openxmlformats.org/drawingml/2006/table">
            <a:tbl>
              <a:tblPr firstRow="1" firstCol="1" bandRow="1">
                <a:tableStyleId>{22838BEF-8BB2-4498-84A7-C5851F593DF1}</a:tableStyleId>
              </a:tblPr>
              <a:tblGrid>
                <a:gridCol w="2228304">
                  <a:extLst>
                    <a:ext uri="{9D8B030D-6E8A-4147-A177-3AD203B41FA5}">
                      <a16:colId xmlns:a16="http://schemas.microsoft.com/office/drawing/2014/main" val="3261165946"/>
                    </a:ext>
                  </a:extLst>
                </a:gridCol>
                <a:gridCol w="2000350">
                  <a:extLst>
                    <a:ext uri="{9D8B030D-6E8A-4147-A177-3AD203B41FA5}">
                      <a16:colId xmlns:a16="http://schemas.microsoft.com/office/drawing/2014/main" val="1450004943"/>
                    </a:ext>
                  </a:extLst>
                </a:gridCol>
                <a:gridCol w="1976918">
                  <a:extLst>
                    <a:ext uri="{9D8B030D-6E8A-4147-A177-3AD203B41FA5}">
                      <a16:colId xmlns:a16="http://schemas.microsoft.com/office/drawing/2014/main" val="2410158994"/>
                    </a:ext>
                  </a:extLst>
                </a:gridCol>
                <a:gridCol w="1728695">
                  <a:extLst>
                    <a:ext uri="{9D8B030D-6E8A-4147-A177-3AD203B41FA5}">
                      <a16:colId xmlns:a16="http://schemas.microsoft.com/office/drawing/2014/main" val="1274489771"/>
                    </a:ext>
                  </a:extLst>
                </a:gridCol>
              </a:tblGrid>
              <a:tr h="393527">
                <a:tc>
                  <a:txBody>
                    <a:bodyPr/>
                    <a:lstStyle/>
                    <a:p>
                      <a:pPr>
                        <a:lnSpc>
                          <a:spcPct val="107000"/>
                        </a:lnSpc>
                        <a:spcAft>
                          <a:spcPts val="800"/>
                        </a:spcAft>
                      </a:pPr>
                      <a:r>
                        <a:rPr lang="it-IT" sz="1600" b="1" dirty="0" err="1">
                          <a:effectLst/>
                        </a:rPr>
                        <a:t>about</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err="1">
                          <a:effectLst/>
                        </a:rPr>
                        <a:t>beside</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err="1">
                          <a:effectLst/>
                        </a:rPr>
                        <a:t>near</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a:effectLst/>
                        </a:rPr>
                        <a:t>to</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631818984"/>
                  </a:ext>
                </a:extLst>
              </a:tr>
              <a:tr h="393820">
                <a:tc>
                  <a:txBody>
                    <a:bodyPr/>
                    <a:lstStyle/>
                    <a:p>
                      <a:pPr>
                        <a:lnSpc>
                          <a:spcPct val="107000"/>
                        </a:lnSpc>
                        <a:spcAft>
                          <a:spcPts val="800"/>
                        </a:spcAft>
                      </a:pPr>
                      <a:r>
                        <a:rPr lang="it-IT" sz="1600" b="1" dirty="0" err="1">
                          <a:effectLst/>
                        </a:rPr>
                        <a:t>above</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err="1">
                          <a:effectLst/>
                        </a:rPr>
                        <a:t>between</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a:effectLst/>
                        </a:rPr>
                        <a:t>of</a:t>
                      </a:r>
                      <a:endParaRPr lang="it-IT"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err="1">
                          <a:effectLst/>
                        </a:rPr>
                        <a:t>towards</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06981071"/>
                  </a:ext>
                </a:extLst>
              </a:tr>
              <a:tr h="393820">
                <a:tc>
                  <a:txBody>
                    <a:bodyPr/>
                    <a:lstStyle/>
                    <a:p>
                      <a:pPr>
                        <a:lnSpc>
                          <a:spcPct val="107000"/>
                        </a:lnSpc>
                        <a:spcAft>
                          <a:spcPts val="800"/>
                        </a:spcAft>
                      </a:pPr>
                      <a:r>
                        <a:rPr lang="it-IT" sz="1600" b="1">
                          <a:effectLst/>
                        </a:rPr>
                        <a:t>across</a:t>
                      </a:r>
                      <a:endParaRPr lang="it-IT"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err="1">
                          <a:effectLst/>
                        </a:rPr>
                        <a:t>beyond</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a:effectLst/>
                        </a:rPr>
                        <a:t>off</a:t>
                      </a:r>
                      <a:endParaRPr lang="it-IT"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a:effectLst/>
                        </a:rPr>
                        <a:t>under</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079427907"/>
                  </a:ext>
                </a:extLst>
              </a:tr>
              <a:tr h="370013">
                <a:tc>
                  <a:txBody>
                    <a:bodyPr/>
                    <a:lstStyle/>
                    <a:p>
                      <a:pPr>
                        <a:lnSpc>
                          <a:spcPct val="100000"/>
                        </a:lnSpc>
                        <a:spcAft>
                          <a:spcPts val="0"/>
                        </a:spcAft>
                      </a:pPr>
                      <a:r>
                        <a:rPr lang="it-IT" sz="1600" b="1" dirty="0">
                          <a:effectLst/>
                        </a:rPr>
                        <a:t>after</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0000"/>
                        </a:lnSpc>
                        <a:spcAft>
                          <a:spcPts val="0"/>
                        </a:spcAft>
                      </a:pPr>
                      <a:r>
                        <a:rPr lang="it-IT" sz="1600" b="1" dirty="0">
                          <a:effectLst/>
                        </a:rPr>
                        <a:t>by</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0000"/>
                        </a:lnSpc>
                        <a:spcAft>
                          <a:spcPts val="0"/>
                        </a:spcAft>
                      </a:pPr>
                      <a:r>
                        <a:rPr lang="it-IT" sz="1600" b="1" dirty="0">
                          <a:effectLst/>
                        </a:rPr>
                        <a:t>on</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0000"/>
                        </a:lnSpc>
                        <a:spcAft>
                          <a:spcPts val="0"/>
                        </a:spcAft>
                      </a:pPr>
                      <a:r>
                        <a:rPr lang="it-IT" sz="1600" b="1" dirty="0" err="1">
                          <a:effectLst/>
                        </a:rPr>
                        <a:t>underneath</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185554398"/>
                  </a:ext>
                </a:extLst>
              </a:tr>
              <a:tr h="393820">
                <a:tc>
                  <a:txBody>
                    <a:bodyPr/>
                    <a:lstStyle/>
                    <a:p>
                      <a:pPr>
                        <a:lnSpc>
                          <a:spcPct val="107000"/>
                        </a:lnSpc>
                        <a:spcAft>
                          <a:spcPts val="800"/>
                        </a:spcAft>
                      </a:pPr>
                      <a:r>
                        <a:rPr lang="it-IT" sz="1600" b="1">
                          <a:effectLst/>
                        </a:rPr>
                        <a:t>against</a:t>
                      </a:r>
                      <a:endParaRPr lang="it-IT"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a:effectLst/>
                        </a:rPr>
                        <a:t>despite</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a:effectLst/>
                        </a:rPr>
                        <a:t>onto</a:t>
                      </a:r>
                      <a:endParaRPr lang="it-IT"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err="1">
                          <a:effectLst/>
                        </a:rPr>
                        <a:t>unlike</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40309194"/>
                  </a:ext>
                </a:extLst>
              </a:tr>
              <a:tr h="393820">
                <a:tc>
                  <a:txBody>
                    <a:bodyPr/>
                    <a:lstStyle/>
                    <a:p>
                      <a:pPr>
                        <a:lnSpc>
                          <a:spcPct val="107000"/>
                        </a:lnSpc>
                        <a:spcAft>
                          <a:spcPts val="800"/>
                        </a:spcAft>
                      </a:pPr>
                      <a:r>
                        <a:rPr lang="it-IT" sz="1600" b="1">
                          <a:effectLst/>
                        </a:rPr>
                        <a:t>along</a:t>
                      </a:r>
                      <a:endParaRPr lang="it-IT"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a:effectLst/>
                        </a:rPr>
                        <a:t>down</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a:effectLst/>
                        </a:rPr>
                        <a:t>opposite</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err="1">
                          <a:effectLst/>
                        </a:rPr>
                        <a:t>until</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3368271"/>
                  </a:ext>
                </a:extLst>
              </a:tr>
              <a:tr h="393820">
                <a:tc>
                  <a:txBody>
                    <a:bodyPr/>
                    <a:lstStyle/>
                    <a:p>
                      <a:pPr>
                        <a:lnSpc>
                          <a:spcPct val="107000"/>
                        </a:lnSpc>
                        <a:spcAft>
                          <a:spcPts val="800"/>
                        </a:spcAft>
                      </a:pPr>
                      <a:r>
                        <a:rPr lang="it-IT" sz="1600" b="1">
                          <a:effectLst/>
                        </a:rPr>
                        <a:t>among</a:t>
                      </a:r>
                      <a:endParaRPr lang="it-IT"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err="1">
                          <a:effectLst/>
                        </a:rPr>
                        <a:t>during</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a:effectLst/>
                        </a:rPr>
                        <a:t>out</a:t>
                      </a:r>
                      <a:endParaRPr lang="it-IT"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a:effectLst/>
                        </a:rPr>
                        <a:t>up</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25848309"/>
                  </a:ext>
                </a:extLst>
              </a:tr>
              <a:tr h="393820">
                <a:tc>
                  <a:txBody>
                    <a:bodyPr/>
                    <a:lstStyle/>
                    <a:p>
                      <a:pPr>
                        <a:lnSpc>
                          <a:spcPct val="107000"/>
                        </a:lnSpc>
                        <a:spcAft>
                          <a:spcPts val="800"/>
                        </a:spcAft>
                      </a:pPr>
                      <a:r>
                        <a:rPr lang="it-IT" sz="1600" b="1">
                          <a:effectLst/>
                        </a:rPr>
                        <a:t>around</a:t>
                      </a:r>
                      <a:endParaRPr lang="it-IT"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err="1">
                          <a:effectLst/>
                        </a:rPr>
                        <a:t>except</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err="1">
                          <a:effectLst/>
                        </a:rPr>
                        <a:t>outside</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err="1">
                          <a:effectLst/>
                        </a:rPr>
                        <a:t>upon</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32545907"/>
                  </a:ext>
                </a:extLst>
              </a:tr>
              <a:tr h="393820">
                <a:tc>
                  <a:txBody>
                    <a:bodyPr/>
                    <a:lstStyle/>
                    <a:p>
                      <a:pPr>
                        <a:lnSpc>
                          <a:spcPct val="107000"/>
                        </a:lnSpc>
                        <a:spcAft>
                          <a:spcPts val="800"/>
                        </a:spcAft>
                      </a:pPr>
                      <a:r>
                        <a:rPr lang="it-IT" sz="1600" b="1">
                          <a:effectLst/>
                        </a:rPr>
                        <a:t>as</a:t>
                      </a:r>
                      <a:endParaRPr lang="it-IT"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a:effectLst/>
                        </a:rPr>
                        <a:t>for</a:t>
                      </a:r>
                      <a:endParaRPr lang="it-IT"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a:effectLst/>
                        </a:rPr>
                        <a:t>over</a:t>
                      </a:r>
                      <a:endParaRPr lang="it-IT"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a:effectLst/>
                        </a:rPr>
                        <a:t>via</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87282982"/>
                  </a:ext>
                </a:extLst>
              </a:tr>
              <a:tr h="393820">
                <a:tc>
                  <a:txBody>
                    <a:bodyPr/>
                    <a:lstStyle/>
                    <a:p>
                      <a:pPr>
                        <a:lnSpc>
                          <a:spcPct val="107000"/>
                        </a:lnSpc>
                        <a:spcAft>
                          <a:spcPts val="800"/>
                        </a:spcAft>
                      </a:pPr>
                      <a:r>
                        <a:rPr lang="it-IT" sz="1600" b="1">
                          <a:effectLst/>
                        </a:rPr>
                        <a:t>at</a:t>
                      </a:r>
                      <a:endParaRPr lang="it-IT"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a:effectLst/>
                        </a:rPr>
                        <a:t>from</a:t>
                      </a:r>
                      <a:endParaRPr lang="it-IT"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err="1">
                          <a:effectLst/>
                        </a:rPr>
                        <a:t>past</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a:effectLst/>
                        </a:rPr>
                        <a:t>with</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234602253"/>
                  </a:ext>
                </a:extLst>
              </a:tr>
              <a:tr h="393820">
                <a:tc>
                  <a:txBody>
                    <a:bodyPr/>
                    <a:lstStyle/>
                    <a:p>
                      <a:pPr>
                        <a:lnSpc>
                          <a:spcPct val="107000"/>
                        </a:lnSpc>
                        <a:spcAft>
                          <a:spcPts val="800"/>
                        </a:spcAft>
                      </a:pPr>
                      <a:r>
                        <a:rPr lang="it-IT" sz="1600" b="1" dirty="0" err="1">
                          <a:effectLst/>
                        </a:rPr>
                        <a:t>before</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a:effectLst/>
                        </a:rPr>
                        <a:t>in</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a:effectLst/>
                        </a:rPr>
                        <a:t>round</a:t>
                      </a:r>
                      <a:endParaRPr lang="it-IT"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err="1">
                          <a:effectLst/>
                        </a:rPr>
                        <a:t>within</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39657385"/>
                  </a:ext>
                </a:extLst>
              </a:tr>
              <a:tr h="393820">
                <a:tc>
                  <a:txBody>
                    <a:bodyPr/>
                    <a:lstStyle/>
                    <a:p>
                      <a:pPr>
                        <a:lnSpc>
                          <a:spcPct val="107000"/>
                        </a:lnSpc>
                        <a:spcAft>
                          <a:spcPts val="800"/>
                        </a:spcAft>
                      </a:pPr>
                      <a:r>
                        <a:rPr lang="it-IT" sz="1600" b="1" dirty="0" err="1">
                          <a:effectLst/>
                        </a:rPr>
                        <a:t>behind</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a:effectLst/>
                        </a:rPr>
                        <a:t>inside</a:t>
                      </a:r>
                      <a:endParaRPr lang="it-IT"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a:effectLst/>
                        </a:rPr>
                        <a:t>since</a:t>
                      </a:r>
                      <a:endParaRPr lang="it-IT"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a:effectLst/>
                        </a:rPr>
                        <a:t>like</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150828652"/>
                  </a:ext>
                </a:extLst>
              </a:tr>
              <a:tr h="393820">
                <a:tc>
                  <a:txBody>
                    <a:bodyPr/>
                    <a:lstStyle/>
                    <a:p>
                      <a:pPr>
                        <a:lnSpc>
                          <a:spcPct val="107000"/>
                        </a:lnSpc>
                        <a:spcAft>
                          <a:spcPts val="800"/>
                        </a:spcAft>
                      </a:pPr>
                      <a:r>
                        <a:rPr lang="it-IT" sz="1600" b="1" dirty="0" err="1">
                          <a:effectLst/>
                        </a:rPr>
                        <a:t>without</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a:effectLst/>
                        </a:rPr>
                        <a:t>below</a:t>
                      </a:r>
                      <a:endParaRPr lang="it-IT"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a:effectLst/>
                        </a:rPr>
                        <a:t>into</a:t>
                      </a:r>
                      <a:endParaRPr lang="it-IT"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err="1">
                          <a:effectLst/>
                        </a:rPr>
                        <a:t>than</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776151504"/>
                  </a:ext>
                </a:extLst>
              </a:tr>
              <a:tr h="393820">
                <a:tc>
                  <a:txBody>
                    <a:bodyPr/>
                    <a:lstStyle/>
                    <a:p>
                      <a:pPr>
                        <a:lnSpc>
                          <a:spcPct val="107000"/>
                        </a:lnSpc>
                        <a:spcAft>
                          <a:spcPts val="800"/>
                        </a:spcAft>
                      </a:pPr>
                      <a:r>
                        <a:rPr lang="it-IT" sz="1600" b="1" dirty="0" err="1">
                          <a:effectLst/>
                        </a:rPr>
                        <a:t>beneath</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a:effectLst/>
                        </a:rPr>
                        <a:t>through</a:t>
                      </a:r>
                      <a:endParaRPr lang="it-IT"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a:effectLst/>
                        </a:rPr>
                        <a:t> </a:t>
                      </a:r>
                      <a:endParaRPr lang="it-IT"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it-IT" sz="1600" b="1" dirty="0">
                          <a:effectLst/>
                        </a:rPr>
                        <a:t> </a:t>
                      </a:r>
                      <a:endParaRPr lang="it-IT"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233911726"/>
                  </a:ext>
                </a:extLst>
              </a:tr>
            </a:tbl>
          </a:graphicData>
        </a:graphic>
      </p:graphicFrame>
    </p:spTree>
    <p:extLst>
      <p:ext uri="{BB962C8B-B14F-4D97-AF65-F5344CB8AC3E}">
        <p14:creationId xmlns:p14="http://schemas.microsoft.com/office/powerpoint/2010/main" val="2763083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828800" y="249899"/>
            <a:ext cx="10137913" cy="6440558"/>
          </a:xfrm>
        </p:spPr>
        <p:txBody>
          <a:bodyPr anchor="t">
            <a:normAutofit/>
          </a:bodyPr>
          <a:lstStyle/>
          <a:p>
            <a:pPr>
              <a:spcBef>
                <a:spcPts val="0"/>
              </a:spcBef>
            </a:pPr>
            <a:r>
              <a:rPr lang="en-US" dirty="0"/>
              <a:t>4. Which disorder is caused by a missing chromosome?</a:t>
            </a:r>
          </a:p>
          <a:p>
            <a:pPr>
              <a:spcBef>
                <a:spcPts val="0"/>
              </a:spcBef>
            </a:pPr>
            <a:r>
              <a:rPr lang="en-US" dirty="0"/>
              <a:t>	a.	Turner’s syndrome</a:t>
            </a:r>
          </a:p>
          <a:p>
            <a:pPr>
              <a:spcBef>
                <a:spcPts val="0"/>
              </a:spcBef>
            </a:pPr>
            <a:r>
              <a:rPr lang="en-US" dirty="0"/>
              <a:t>	b.	Klinefelter’s syndrome</a:t>
            </a:r>
          </a:p>
          <a:p>
            <a:pPr>
              <a:spcBef>
                <a:spcPts val="0"/>
              </a:spcBef>
            </a:pPr>
            <a:r>
              <a:rPr lang="en-US" dirty="0"/>
              <a:t>	c.	Down syndrome</a:t>
            </a:r>
          </a:p>
          <a:p>
            <a:pPr>
              <a:spcBef>
                <a:spcPts val="0"/>
              </a:spcBef>
            </a:pPr>
            <a:r>
              <a:rPr lang="en-US" dirty="0"/>
              <a:t>	d.	all of the above</a:t>
            </a:r>
          </a:p>
          <a:p>
            <a:pPr>
              <a:spcBef>
                <a:spcPts val="0"/>
              </a:spcBef>
            </a:pPr>
            <a:endParaRPr lang="en-US" dirty="0"/>
          </a:p>
          <a:p>
            <a:pPr>
              <a:spcBef>
                <a:spcPts val="0"/>
              </a:spcBef>
            </a:pPr>
            <a:r>
              <a:rPr lang="en-US" dirty="0"/>
              <a:t>5. The Human Genome Project was completed in</a:t>
            </a:r>
          </a:p>
          <a:p>
            <a:pPr>
              <a:spcBef>
                <a:spcPts val="0"/>
              </a:spcBef>
            </a:pPr>
            <a:r>
              <a:rPr lang="en-US" dirty="0"/>
              <a:t>	a.	1900</a:t>
            </a:r>
          </a:p>
          <a:p>
            <a:pPr>
              <a:spcBef>
                <a:spcPts val="0"/>
              </a:spcBef>
            </a:pPr>
            <a:r>
              <a:rPr lang="en-US" dirty="0"/>
              <a:t>	b.	1990</a:t>
            </a:r>
          </a:p>
          <a:p>
            <a:pPr>
              <a:spcBef>
                <a:spcPts val="0"/>
              </a:spcBef>
            </a:pPr>
            <a:r>
              <a:rPr lang="en-US" dirty="0"/>
              <a:t>	c.	2003</a:t>
            </a:r>
          </a:p>
          <a:p>
            <a:pPr>
              <a:spcBef>
                <a:spcPts val="0"/>
              </a:spcBef>
            </a:pPr>
            <a:r>
              <a:rPr lang="en-US" dirty="0"/>
              <a:t>	d.	2010</a:t>
            </a:r>
          </a:p>
          <a:p>
            <a:pPr>
              <a:spcBef>
                <a:spcPts val="0"/>
              </a:spcBef>
            </a:pPr>
            <a:endParaRPr lang="en-US" dirty="0"/>
          </a:p>
          <a:p>
            <a:pPr>
              <a:spcBef>
                <a:spcPts val="0"/>
              </a:spcBef>
            </a:pPr>
            <a:r>
              <a:rPr lang="en-US" dirty="0"/>
              <a:t>6. An example of an X-linked disorder caused by a mutation in a single gene is</a:t>
            </a:r>
          </a:p>
          <a:p>
            <a:pPr>
              <a:spcBef>
                <a:spcPts val="0"/>
              </a:spcBef>
            </a:pPr>
            <a:r>
              <a:rPr lang="en-US" dirty="0"/>
              <a:t>	a.	Hemophilia A</a:t>
            </a:r>
          </a:p>
          <a:p>
            <a:pPr>
              <a:spcBef>
                <a:spcPts val="0"/>
              </a:spcBef>
            </a:pPr>
            <a:r>
              <a:rPr lang="en-US" dirty="0"/>
              <a:t>	b.	Turner’s syndrome</a:t>
            </a:r>
          </a:p>
          <a:p>
            <a:pPr>
              <a:spcBef>
                <a:spcPts val="0"/>
              </a:spcBef>
            </a:pPr>
            <a:r>
              <a:rPr lang="en-US" dirty="0"/>
              <a:t>	c.	Klinefelter’s syndrome</a:t>
            </a:r>
          </a:p>
          <a:p>
            <a:pPr>
              <a:spcBef>
                <a:spcPts val="0"/>
              </a:spcBef>
            </a:pPr>
            <a:r>
              <a:rPr lang="en-US" dirty="0"/>
              <a:t>	d.	two of the above</a:t>
            </a:r>
          </a:p>
          <a:p>
            <a:pPr>
              <a:spcBef>
                <a:spcPts val="0"/>
              </a:spcBef>
            </a:pPr>
            <a:endParaRPr lang="en-US" dirty="0"/>
          </a:p>
          <a:p>
            <a:pPr>
              <a:spcBef>
                <a:spcPts val="0"/>
              </a:spcBef>
            </a:pPr>
            <a:r>
              <a:rPr lang="en-US" dirty="0"/>
              <a:t>7. Why did scientists insert the gene for human insulin into bacteria?</a:t>
            </a:r>
          </a:p>
          <a:p>
            <a:pPr>
              <a:spcBef>
                <a:spcPts val="0"/>
              </a:spcBef>
            </a:pPr>
            <a:r>
              <a:rPr lang="en-US" dirty="0"/>
              <a:t>	a.	to cure the bacteria of diabetes</a:t>
            </a:r>
          </a:p>
          <a:p>
            <a:pPr>
              <a:spcBef>
                <a:spcPts val="0"/>
              </a:spcBef>
            </a:pPr>
            <a:r>
              <a:rPr lang="en-US" dirty="0"/>
              <a:t>	b.	to make large quantities of insulin</a:t>
            </a:r>
          </a:p>
          <a:p>
            <a:pPr>
              <a:spcBef>
                <a:spcPts val="0"/>
              </a:spcBef>
            </a:pPr>
            <a:r>
              <a:rPr lang="en-US" dirty="0"/>
              <a:t>	c.	to better understand diabetes</a:t>
            </a:r>
          </a:p>
          <a:p>
            <a:pPr>
              <a:spcBef>
                <a:spcPts val="0"/>
              </a:spcBef>
            </a:pPr>
            <a:r>
              <a:rPr lang="en-US" dirty="0"/>
              <a:t>	d.	to cause mutations in the gene</a:t>
            </a:r>
          </a:p>
          <a:p>
            <a:pPr>
              <a:spcBef>
                <a:spcPts val="0"/>
              </a:spcBef>
            </a:pPr>
            <a:endParaRPr lang="en-US" dirty="0"/>
          </a:p>
        </p:txBody>
      </p:sp>
    </p:spTree>
    <p:extLst>
      <p:ext uri="{BB962C8B-B14F-4D97-AF65-F5344CB8AC3E}">
        <p14:creationId xmlns:p14="http://schemas.microsoft.com/office/powerpoint/2010/main" val="16788868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333893" y="307984"/>
            <a:ext cx="10972804" cy="5770374"/>
          </a:xfrm>
        </p:spPr>
        <p:txBody>
          <a:bodyPr anchor="t">
            <a:normAutofit/>
          </a:bodyPr>
          <a:lstStyle/>
          <a:p>
            <a:pPr>
              <a:spcBef>
                <a:spcPts val="0"/>
              </a:spcBef>
            </a:pPr>
            <a:r>
              <a:rPr lang="en-US" b="1" dirty="0"/>
              <a:t>Match each definition with the correct term</a:t>
            </a:r>
            <a:r>
              <a:rPr lang="en-US" dirty="0"/>
              <a:t>.</a:t>
            </a:r>
          </a:p>
          <a:p>
            <a:pPr>
              <a:spcBef>
                <a:spcPts val="0"/>
              </a:spcBef>
            </a:pPr>
            <a:endParaRPr lang="en-US" dirty="0"/>
          </a:p>
          <a:p>
            <a:pPr>
              <a:spcBef>
                <a:spcPts val="0"/>
              </a:spcBef>
            </a:pPr>
            <a:r>
              <a:rPr lang="en-US" u="sng" dirty="0"/>
              <a:t>Definitions</a:t>
            </a:r>
            <a:r>
              <a:rPr lang="en-US" dirty="0"/>
              <a:t>:</a:t>
            </a:r>
          </a:p>
          <a:p>
            <a:pPr>
              <a:spcBef>
                <a:spcPts val="0"/>
              </a:spcBef>
            </a:pPr>
            <a:r>
              <a:rPr lang="en-US" dirty="0"/>
              <a:t>1.	_________ method of making copies of a gene that uses bacteria</a:t>
            </a:r>
          </a:p>
          <a:p>
            <a:pPr>
              <a:spcBef>
                <a:spcPts val="0"/>
              </a:spcBef>
            </a:pPr>
            <a:r>
              <a:rPr lang="en-US" dirty="0"/>
              <a:t>2.	_________ any disease caused by mutations</a:t>
            </a:r>
          </a:p>
          <a:p>
            <a:pPr>
              <a:spcBef>
                <a:spcPts val="0"/>
              </a:spcBef>
            </a:pPr>
            <a:r>
              <a:rPr lang="en-US" dirty="0"/>
              <a:t>3.	_________ example of a disease caused by a chromosomal mutation</a:t>
            </a:r>
          </a:p>
          <a:p>
            <a:pPr>
              <a:spcBef>
                <a:spcPts val="0"/>
              </a:spcBef>
            </a:pPr>
            <a:r>
              <a:rPr lang="en-US" dirty="0"/>
              <a:t>4.	_________ example of a disease caused by a dominant mutation</a:t>
            </a:r>
          </a:p>
          <a:p>
            <a:pPr>
              <a:spcBef>
                <a:spcPts val="0"/>
              </a:spcBef>
            </a:pPr>
            <a:r>
              <a:rPr lang="en-US" dirty="0"/>
              <a:t>5.	_________ method of making copies of a gene that uses heat and an enzyme</a:t>
            </a:r>
          </a:p>
          <a:p>
            <a:pPr>
              <a:spcBef>
                <a:spcPts val="0"/>
              </a:spcBef>
            </a:pPr>
            <a:r>
              <a:rPr lang="en-US" dirty="0"/>
              <a:t>6.	_________ international effort to determine the complete genetic blueprint of a human being</a:t>
            </a:r>
          </a:p>
          <a:p>
            <a:pPr>
              <a:spcBef>
                <a:spcPts val="0"/>
              </a:spcBef>
            </a:pPr>
            <a:r>
              <a:rPr lang="en-US" dirty="0"/>
              <a:t>7.	_________ example of a disease caused by a recessive mutation</a:t>
            </a:r>
          </a:p>
          <a:p>
            <a:pPr>
              <a:spcBef>
                <a:spcPts val="0"/>
              </a:spcBef>
            </a:pPr>
            <a:endParaRPr lang="en-US" dirty="0"/>
          </a:p>
          <a:p>
            <a:pPr>
              <a:spcBef>
                <a:spcPts val="0"/>
              </a:spcBef>
            </a:pPr>
            <a:endParaRPr lang="en-US" u="sng" dirty="0"/>
          </a:p>
          <a:p>
            <a:pPr>
              <a:spcBef>
                <a:spcPts val="0"/>
              </a:spcBef>
            </a:pPr>
            <a:r>
              <a:rPr lang="en-US" u="sng" dirty="0"/>
              <a:t>Terms</a:t>
            </a:r>
            <a:r>
              <a:rPr lang="en-US" dirty="0"/>
              <a:t>:</a:t>
            </a:r>
          </a:p>
          <a:p>
            <a:pPr>
              <a:spcBef>
                <a:spcPts val="0"/>
              </a:spcBef>
            </a:pPr>
            <a:r>
              <a:rPr lang="en-US" dirty="0"/>
              <a:t>a.	polymerase chain reaction</a:t>
            </a:r>
          </a:p>
          <a:p>
            <a:pPr>
              <a:spcBef>
                <a:spcPts val="0"/>
              </a:spcBef>
            </a:pPr>
            <a:r>
              <a:rPr lang="en-US" dirty="0"/>
              <a:t>b.	cystic fibrosis</a:t>
            </a:r>
          </a:p>
          <a:p>
            <a:pPr>
              <a:spcBef>
                <a:spcPts val="0"/>
              </a:spcBef>
            </a:pPr>
            <a:r>
              <a:rPr lang="en-US" dirty="0"/>
              <a:t>c.	gene cloning</a:t>
            </a:r>
          </a:p>
          <a:p>
            <a:pPr>
              <a:spcBef>
                <a:spcPts val="0"/>
              </a:spcBef>
            </a:pPr>
            <a:r>
              <a:rPr lang="en-US" dirty="0"/>
              <a:t>d.	Marfan syndrome</a:t>
            </a:r>
          </a:p>
          <a:p>
            <a:pPr>
              <a:spcBef>
                <a:spcPts val="0"/>
              </a:spcBef>
            </a:pPr>
            <a:r>
              <a:rPr lang="en-US" dirty="0"/>
              <a:t>e.	Human Genome Project</a:t>
            </a:r>
          </a:p>
          <a:p>
            <a:pPr>
              <a:spcBef>
                <a:spcPts val="0"/>
              </a:spcBef>
            </a:pPr>
            <a:r>
              <a:rPr lang="en-US" dirty="0"/>
              <a:t>f.	Down syndrome</a:t>
            </a:r>
          </a:p>
          <a:p>
            <a:pPr>
              <a:spcBef>
                <a:spcPts val="0"/>
              </a:spcBef>
            </a:pPr>
            <a:r>
              <a:rPr lang="en-US" dirty="0"/>
              <a:t>g.	genetic disorder</a:t>
            </a:r>
          </a:p>
          <a:p>
            <a:pPr>
              <a:spcBef>
                <a:spcPts val="0"/>
              </a:spcBef>
            </a:pPr>
            <a:endParaRPr lang="en-US" dirty="0"/>
          </a:p>
        </p:txBody>
      </p:sp>
    </p:spTree>
    <p:extLst>
      <p:ext uri="{BB962C8B-B14F-4D97-AF65-F5344CB8AC3E}">
        <p14:creationId xmlns:p14="http://schemas.microsoft.com/office/powerpoint/2010/main" val="20913144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569652" y="229830"/>
            <a:ext cx="10650747" cy="6440748"/>
          </a:xfrm>
        </p:spPr>
        <p:txBody>
          <a:bodyPr anchor="t">
            <a:normAutofit/>
          </a:bodyPr>
          <a:lstStyle/>
          <a:p>
            <a:pPr>
              <a:spcBef>
                <a:spcPts val="0"/>
              </a:spcBef>
            </a:pPr>
            <a:r>
              <a:rPr lang="en-US" b="1" dirty="0"/>
              <a:t>Fill in the blank with the appropriate term</a:t>
            </a:r>
            <a:r>
              <a:rPr lang="en-US" dirty="0"/>
              <a:t>.</a:t>
            </a:r>
          </a:p>
          <a:p>
            <a:pPr>
              <a:spcBef>
                <a:spcPts val="0"/>
              </a:spcBef>
            </a:pPr>
            <a:endParaRPr lang="en-US" dirty="0"/>
          </a:p>
          <a:p>
            <a:pPr>
              <a:spcBef>
                <a:spcPts val="0"/>
              </a:spcBef>
            </a:pPr>
            <a:r>
              <a:rPr lang="en-US" dirty="0"/>
              <a:t>1.	All the genetic information of a species makes up its __________________.</a:t>
            </a:r>
          </a:p>
          <a:p>
            <a:pPr>
              <a:spcBef>
                <a:spcPts val="0"/>
              </a:spcBef>
            </a:pPr>
            <a:r>
              <a:rPr lang="en-US" dirty="0"/>
              <a:t>2.	A heterozygote for a recessive genetic disorder is called a(n) __________________.</a:t>
            </a:r>
          </a:p>
          <a:p>
            <a:pPr>
              <a:spcBef>
                <a:spcPts val="0"/>
              </a:spcBef>
            </a:pPr>
            <a:r>
              <a:rPr lang="en-US" dirty="0"/>
              <a:t>3.	__________________is any use of technology to change the genetic makeup of living things for human purposes.</a:t>
            </a:r>
          </a:p>
          <a:p>
            <a:pPr>
              <a:spcBef>
                <a:spcPts val="0"/>
              </a:spcBef>
            </a:pPr>
            <a:r>
              <a:rPr lang="en-US" dirty="0"/>
              <a:t>4.	The letters __________________stand for an organism that has been artificially modified by receiving genes for desirable traits.</a:t>
            </a:r>
          </a:p>
          <a:p>
            <a:pPr>
              <a:spcBef>
                <a:spcPts val="0"/>
              </a:spcBef>
            </a:pPr>
            <a:r>
              <a:rPr lang="en-US" dirty="0"/>
              <a:t>5.	A(n) __________________ allele is expressed in every individual who inherits even one copy of it.</a:t>
            </a:r>
          </a:p>
          <a:p>
            <a:pPr>
              <a:spcBef>
                <a:spcPts val="0"/>
              </a:spcBef>
            </a:pPr>
            <a:r>
              <a:rPr lang="en-US" dirty="0"/>
              <a:t>6.	__________________syndrome is a genetic disorder caused by an extra copy of chromosome 21.</a:t>
            </a:r>
          </a:p>
          <a:p>
            <a:pPr marL="342900" indent="-342900">
              <a:spcBef>
                <a:spcPts val="0"/>
              </a:spcBef>
              <a:buAutoNum type="arabicPeriod" startAt="7"/>
            </a:pPr>
            <a:r>
              <a:rPr lang="en-US" dirty="0"/>
              <a:t>Inserting a normal gene into a patient with a defective gene is called __________________therapy.</a:t>
            </a:r>
          </a:p>
          <a:p>
            <a:pPr>
              <a:spcBef>
                <a:spcPts val="0"/>
              </a:spcBef>
            </a:pPr>
            <a:endParaRPr lang="en-US" dirty="0"/>
          </a:p>
          <a:p>
            <a:pPr>
              <a:spcBef>
                <a:spcPts val="0"/>
              </a:spcBef>
            </a:pPr>
            <a:endParaRPr lang="en-US" dirty="0"/>
          </a:p>
          <a:p>
            <a:pPr marL="0" marR="0" lvl="0" indent="0" algn="l" defTabSz="457200" rtl="0" eaLnBrk="1" fontAlgn="auto" latinLnBrk="0" hangingPunct="1">
              <a:lnSpc>
                <a:spcPct val="100000"/>
              </a:lnSpc>
              <a:spcBef>
                <a:spcPts val="0"/>
              </a:spcBef>
              <a:spcAft>
                <a:spcPts val="0"/>
              </a:spcAft>
              <a:buClr>
                <a:srgbClr val="A53010"/>
              </a:buClr>
              <a:buSzTx/>
              <a:buFont typeface="Wingdings 3" charset="2"/>
              <a:buNone/>
              <a:tabLst/>
              <a:defRPr/>
            </a:pPr>
            <a:r>
              <a:rPr kumimoji="0" lang="en-US" sz="1800" b="1" i="0" u="none" strike="noStrike" kern="1200" cap="none" spc="0" normalizeH="0" baseline="0" noProof="0" dirty="0">
                <a:ln>
                  <a:noFill/>
                </a:ln>
                <a:solidFill>
                  <a:prstClr val="black">
                    <a:lumMod val="65000"/>
                    <a:lumOff val="35000"/>
                  </a:prstClr>
                </a:solidFill>
                <a:effectLst/>
                <a:uLnTx/>
                <a:uFillTx/>
                <a:latin typeface="Century Gothic" panose="020B0502020202020204"/>
                <a:ea typeface="+mn-ea"/>
                <a:cs typeface="+mn-cs"/>
              </a:rPr>
              <a:t>Critical Writing</a:t>
            </a:r>
          </a:p>
          <a:p>
            <a:pPr marL="0" marR="0" lvl="0" indent="0" algn="l" defTabSz="457200" rtl="0" eaLnBrk="1" fontAlgn="auto" latinLnBrk="0" hangingPunct="1">
              <a:lnSpc>
                <a:spcPct val="100000"/>
              </a:lnSpc>
              <a:spcBef>
                <a:spcPts val="0"/>
              </a:spcBef>
              <a:spcAft>
                <a:spcPts val="0"/>
              </a:spcAft>
              <a:buClr>
                <a:srgbClr val="A53010"/>
              </a:buClr>
              <a:buSzTx/>
              <a:buFont typeface="Wingdings 3" charset="2"/>
              <a:buNone/>
              <a:tabLst/>
              <a:defRPr/>
            </a:pPr>
            <a:endParaRPr kumimoji="0" lang="en-US" sz="1200" b="0" i="0" u="none" strike="noStrike" kern="1200" cap="none" spc="0" normalizeH="0" baseline="0" noProof="0" dirty="0">
              <a:ln>
                <a:noFill/>
              </a:ln>
              <a:solidFill>
                <a:prstClr val="black">
                  <a:lumMod val="65000"/>
                  <a:lumOff val="35000"/>
                </a:prstClr>
              </a:solidFill>
              <a:effectLst/>
              <a:uLnTx/>
              <a:uFillTx/>
              <a:latin typeface="Century Gothic" panose="020B0502020202020204"/>
              <a:ea typeface="+mn-ea"/>
              <a:cs typeface="+mn-cs"/>
            </a:endParaRPr>
          </a:p>
          <a:p>
            <a:pPr marL="0" marR="0" lvl="0" indent="0" algn="l" defTabSz="457200" rtl="0" eaLnBrk="1" fontAlgn="auto" latinLnBrk="0" hangingPunct="1">
              <a:lnSpc>
                <a:spcPct val="100000"/>
              </a:lnSpc>
              <a:spcBef>
                <a:spcPts val="0"/>
              </a:spcBef>
              <a:spcAft>
                <a:spcPts val="0"/>
              </a:spcAft>
              <a:buClr>
                <a:srgbClr val="A53010"/>
              </a:buClr>
              <a:buSzTx/>
              <a:buFont typeface="Wingdings 3" charset="2"/>
              <a:buNone/>
              <a:tabLst/>
              <a:defRPr/>
            </a:pPr>
            <a:r>
              <a:rPr kumimoji="0" lang="en-US" sz="1800" b="0" i="0" u="none" strike="noStrike" kern="1200" cap="none" spc="0" normalizeH="0" baseline="0" noProof="0" dirty="0">
                <a:ln>
                  <a:noFill/>
                </a:ln>
                <a:solidFill>
                  <a:prstClr val="black">
                    <a:lumMod val="65000"/>
                    <a:lumOff val="35000"/>
                  </a:prstClr>
                </a:solidFill>
                <a:effectLst/>
                <a:uLnTx/>
                <a:uFillTx/>
                <a:latin typeface="Century Gothic" panose="020B0502020202020204"/>
                <a:ea typeface="+mn-ea"/>
                <a:cs typeface="+mn-cs"/>
              </a:rPr>
              <a:t>Thoroughly answer the question below. Use appropriate academic vocabulary and clear and complete sentences.</a:t>
            </a:r>
          </a:p>
          <a:p>
            <a:pPr marL="0" marR="0" lvl="0" indent="0" algn="l" defTabSz="457200" rtl="0" eaLnBrk="1" fontAlgn="auto" latinLnBrk="0" hangingPunct="1">
              <a:lnSpc>
                <a:spcPct val="100000"/>
              </a:lnSpc>
              <a:spcBef>
                <a:spcPts val="0"/>
              </a:spcBef>
              <a:spcAft>
                <a:spcPts val="0"/>
              </a:spcAft>
              <a:buClr>
                <a:srgbClr val="A53010"/>
              </a:buClr>
              <a:buSzTx/>
              <a:buFont typeface="Wingdings 3" charset="2"/>
              <a:buNone/>
              <a:tabLst/>
              <a:defRPr/>
            </a:pPr>
            <a:endParaRPr kumimoji="0" lang="en-US" sz="1800" b="0" i="0" u="none" strike="noStrike" kern="1200" cap="none" spc="0" normalizeH="0" baseline="0" noProof="0" dirty="0">
              <a:ln>
                <a:noFill/>
              </a:ln>
              <a:solidFill>
                <a:prstClr val="black">
                  <a:lumMod val="65000"/>
                  <a:lumOff val="35000"/>
                </a:prstClr>
              </a:solidFill>
              <a:effectLst/>
              <a:uLnTx/>
              <a:uFillTx/>
              <a:latin typeface="Century Gothic" panose="020B0502020202020204"/>
              <a:ea typeface="+mn-ea"/>
              <a:cs typeface="+mn-cs"/>
            </a:endParaRPr>
          </a:p>
          <a:p>
            <a:pPr marL="285750" marR="0" lvl="0" indent="-285750" algn="l" defTabSz="457200" rtl="0" eaLnBrk="1" fontAlgn="auto" latinLnBrk="0" hangingPunct="1">
              <a:lnSpc>
                <a:spcPct val="100000"/>
              </a:lnSpc>
              <a:spcBef>
                <a:spcPts val="0"/>
              </a:spcBef>
              <a:spcAft>
                <a:spcPts val="0"/>
              </a:spcAft>
              <a:buClr>
                <a:srgbClr val="A53010"/>
              </a:buClr>
              <a:buSzTx/>
              <a:buFont typeface="Wingdings" panose="05000000000000000000" pitchFamily="2" charset="2"/>
              <a:buChar char="§"/>
              <a:tabLst/>
              <a:defRPr/>
            </a:pPr>
            <a:r>
              <a:rPr kumimoji="0" lang="en-US" sz="1800" b="0" i="0" u="none" strike="noStrike" kern="1200" cap="none" spc="0" normalizeH="0" baseline="0" noProof="0" dirty="0">
                <a:ln>
                  <a:noFill/>
                </a:ln>
                <a:solidFill>
                  <a:prstClr val="black">
                    <a:lumMod val="65000"/>
                    <a:lumOff val="35000"/>
                  </a:prstClr>
                </a:solidFill>
                <a:effectLst/>
                <a:uLnTx/>
                <a:uFillTx/>
                <a:latin typeface="Century Gothic" panose="020B0502020202020204"/>
                <a:ea typeface="+mn-ea"/>
                <a:cs typeface="+mn-cs"/>
              </a:rPr>
              <a:t>Do you think food producers should be required to state on food labels whether their foods contain GMOs? Why or why not?</a:t>
            </a:r>
            <a:endParaRPr lang="en-US" dirty="0"/>
          </a:p>
          <a:p>
            <a:pPr>
              <a:spcBef>
                <a:spcPts val="0"/>
              </a:spcBef>
            </a:pPr>
            <a:endParaRPr lang="en-US" dirty="0"/>
          </a:p>
        </p:txBody>
      </p:sp>
    </p:spTree>
    <p:extLst>
      <p:ext uri="{BB962C8B-B14F-4D97-AF65-F5344CB8AC3E}">
        <p14:creationId xmlns:p14="http://schemas.microsoft.com/office/powerpoint/2010/main" val="2991466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635697" y="130628"/>
            <a:ext cx="10450286" cy="6610941"/>
          </a:xfrm>
        </p:spPr>
        <p:txBody>
          <a:bodyPr anchor="t">
            <a:normAutofit/>
          </a:bodyPr>
          <a:lstStyle/>
          <a:p>
            <a:pPr>
              <a:spcBef>
                <a:spcPts val="0"/>
              </a:spcBef>
            </a:pPr>
            <a:r>
              <a:rPr lang="en-US" dirty="0"/>
              <a:t>Although most prepositions are single words, some </a:t>
            </a:r>
            <a:r>
              <a:rPr lang="en-US" u="sng" dirty="0"/>
              <a:t>pairs</a:t>
            </a:r>
            <a:r>
              <a:rPr lang="en-US" dirty="0"/>
              <a:t> and groups of words operate like single prepositions:</a:t>
            </a:r>
          </a:p>
          <a:p>
            <a:pPr>
              <a:spcBef>
                <a:spcPts val="0"/>
              </a:spcBef>
            </a:pPr>
            <a:endParaRPr lang="en-US" dirty="0"/>
          </a:p>
          <a:p>
            <a:pPr marL="285750" indent="-285750">
              <a:spcBef>
                <a:spcPts val="0"/>
              </a:spcBef>
              <a:buFont typeface="Wingdings" panose="05000000000000000000" pitchFamily="2" charset="2"/>
              <a:buChar char="§"/>
            </a:pPr>
            <a:r>
              <a:rPr lang="en-US" dirty="0"/>
              <a:t>They were unable to attend </a:t>
            </a:r>
            <a:r>
              <a:rPr lang="en-US" u="sng" dirty="0"/>
              <a:t>because of</a:t>
            </a:r>
            <a:r>
              <a:rPr lang="en-US" dirty="0"/>
              <a:t> the bad weather in Ireland.</a:t>
            </a:r>
          </a:p>
          <a:p>
            <a:pPr>
              <a:spcBef>
                <a:spcPts val="0"/>
              </a:spcBef>
            </a:pPr>
            <a:endParaRPr lang="en-US" sz="1200" dirty="0"/>
          </a:p>
          <a:p>
            <a:pPr marL="285750" indent="-285750">
              <a:spcBef>
                <a:spcPts val="0"/>
              </a:spcBef>
              <a:buFont typeface="Wingdings" panose="05000000000000000000" pitchFamily="2" charset="2"/>
              <a:buChar char="§"/>
            </a:pPr>
            <a:r>
              <a:rPr lang="en-US" dirty="0" err="1"/>
              <a:t>Jack’ll</a:t>
            </a:r>
            <a:r>
              <a:rPr lang="en-US" dirty="0"/>
              <a:t> be playing in the team </a:t>
            </a:r>
            <a:r>
              <a:rPr lang="en-US" u="sng" dirty="0"/>
              <a:t>in place of</a:t>
            </a:r>
            <a:r>
              <a:rPr lang="en-US" dirty="0"/>
              <a:t> me.</a:t>
            </a:r>
          </a:p>
          <a:p>
            <a:pPr>
              <a:spcBef>
                <a:spcPts val="0"/>
              </a:spcBef>
            </a:pPr>
            <a:endParaRPr lang="en-US" sz="1200" dirty="0"/>
          </a:p>
          <a:p>
            <a:pPr marL="285750" indent="-285750">
              <a:spcBef>
                <a:spcPts val="0"/>
              </a:spcBef>
              <a:buFont typeface="Wingdings" panose="05000000000000000000" pitchFamily="2" charset="2"/>
              <a:buChar char="§"/>
            </a:pPr>
            <a:r>
              <a:rPr lang="en-US" u="sng" dirty="0"/>
              <a:t>In addition to</a:t>
            </a:r>
            <a:r>
              <a:rPr lang="en-US" dirty="0"/>
              <a:t> getting a large fine, both brothers were put in prison for three months.</a:t>
            </a:r>
          </a:p>
          <a:p>
            <a:pPr>
              <a:spcBef>
                <a:spcPts val="0"/>
              </a:spcBef>
            </a:pPr>
            <a:endParaRPr lang="en-US" sz="1200" dirty="0"/>
          </a:p>
          <a:p>
            <a:pPr marL="285750" indent="-285750">
              <a:spcBef>
                <a:spcPts val="0"/>
              </a:spcBef>
              <a:buFont typeface="Wingdings" panose="05000000000000000000" pitchFamily="2" charset="2"/>
              <a:buChar char="§"/>
            </a:pPr>
            <a:r>
              <a:rPr lang="en-US" dirty="0"/>
              <a:t>I always get nervous when I have to speak </a:t>
            </a:r>
            <a:r>
              <a:rPr lang="en-US" u="sng" dirty="0"/>
              <a:t>in front of</a:t>
            </a:r>
            <a:r>
              <a:rPr lang="en-US" dirty="0"/>
              <a:t> an audience.</a:t>
            </a:r>
          </a:p>
          <a:p>
            <a:pPr>
              <a:spcBef>
                <a:spcPts val="0"/>
              </a:spcBef>
            </a:pPr>
            <a:endParaRPr lang="en-US" sz="1200" dirty="0"/>
          </a:p>
          <a:p>
            <a:pPr marL="285750" indent="-285750">
              <a:spcBef>
                <a:spcPts val="0"/>
              </a:spcBef>
              <a:buFont typeface="Wingdings" panose="05000000000000000000" pitchFamily="2" charset="2"/>
              <a:buChar char="§"/>
            </a:pPr>
            <a:r>
              <a:rPr lang="en-US" dirty="0"/>
              <a:t>We estimate that there’ll be </a:t>
            </a:r>
            <a:r>
              <a:rPr lang="en-US" u="sng" dirty="0"/>
              <a:t>up to</a:t>
            </a:r>
            <a:r>
              <a:rPr lang="en-US" dirty="0"/>
              <a:t> 10,000 people at the concert.</a:t>
            </a:r>
          </a:p>
          <a:p>
            <a:pPr>
              <a:spcBef>
                <a:spcPts val="0"/>
              </a:spcBef>
            </a:pPr>
            <a:endParaRPr lang="en-US" sz="1400" dirty="0"/>
          </a:p>
          <a:p>
            <a:pPr>
              <a:spcBef>
                <a:spcPts val="0"/>
              </a:spcBef>
            </a:pPr>
            <a:endParaRPr lang="en-US" sz="1200" dirty="0"/>
          </a:p>
          <a:p>
            <a:pPr>
              <a:spcBef>
                <a:spcPts val="0"/>
              </a:spcBef>
            </a:pPr>
            <a:r>
              <a:rPr lang="en-US" dirty="0"/>
              <a:t>The most common prepositions that consist of groups of words are:</a:t>
            </a:r>
          </a:p>
          <a:p>
            <a:pPr>
              <a:spcBef>
                <a:spcPts val="0"/>
              </a:spcBef>
            </a:pPr>
            <a:endParaRPr lang="en-US" sz="1200" dirty="0"/>
          </a:p>
          <a:p>
            <a:pPr>
              <a:spcBef>
                <a:spcPts val="0"/>
              </a:spcBef>
            </a:pPr>
            <a:endParaRPr lang="it-IT" dirty="0"/>
          </a:p>
        </p:txBody>
      </p:sp>
      <p:graphicFrame>
        <p:nvGraphicFramePr>
          <p:cNvPr id="6" name="Tabella 5">
            <a:extLst>
              <a:ext uri="{FF2B5EF4-FFF2-40B4-BE49-F238E27FC236}">
                <a16:creationId xmlns:a16="http://schemas.microsoft.com/office/drawing/2014/main" id="{ECD88CBD-0E1C-3A28-6E4C-256DAC591980}"/>
              </a:ext>
            </a:extLst>
          </p:cNvPr>
          <p:cNvGraphicFramePr>
            <a:graphicFrameLocks noGrp="1"/>
          </p:cNvGraphicFramePr>
          <p:nvPr>
            <p:extLst>
              <p:ext uri="{D42A27DB-BD31-4B8C-83A1-F6EECF244321}">
                <p14:modId xmlns:p14="http://schemas.microsoft.com/office/powerpoint/2010/main" val="4122499534"/>
              </p:ext>
            </p:extLst>
          </p:nvPr>
        </p:nvGraphicFramePr>
        <p:xfrm>
          <a:off x="1811765" y="4015998"/>
          <a:ext cx="6270171" cy="2552334"/>
        </p:xfrm>
        <a:graphic>
          <a:graphicData uri="http://schemas.openxmlformats.org/drawingml/2006/table">
            <a:tbl>
              <a:tblPr firstRow="1" firstCol="1" bandRow="1">
                <a:tableStyleId>{22838BEF-8BB2-4498-84A7-C5851F593DF1}</a:tableStyleId>
              </a:tblPr>
              <a:tblGrid>
                <a:gridCol w="1496027">
                  <a:extLst>
                    <a:ext uri="{9D8B030D-6E8A-4147-A177-3AD203B41FA5}">
                      <a16:colId xmlns:a16="http://schemas.microsoft.com/office/drawing/2014/main" val="1332718991"/>
                    </a:ext>
                  </a:extLst>
                </a:gridCol>
                <a:gridCol w="1650418">
                  <a:extLst>
                    <a:ext uri="{9D8B030D-6E8A-4147-A177-3AD203B41FA5}">
                      <a16:colId xmlns:a16="http://schemas.microsoft.com/office/drawing/2014/main" val="4103714226"/>
                    </a:ext>
                  </a:extLst>
                </a:gridCol>
                <a:gridCol w="1726569">
                  <a:extLst>
                    <a:ext uri="{9D8B030D-6E8A-4147-A177-3AD203B41FA5}">
                      <a16:colId xmlns:a16="http://schemas.microsoft.com/office/drawing/2014/main" val="3108485893"/>
                    </a:ext>
                  </a:extLst>
                </a:gridCol>
                <a:gridCol w="1397157">
                  <a:extLst>
                    <a:ext uri="{9D8B030D-6E8A-4147-A177-3AD203B41FA5}">
                      <a16:colId xmlns:a16="http://schemas.microsoft.com/office/drawing/2014/main" val="3090409332"/>
                    </a:ext>
                  </a:extLst>
                </a:gridCol>
              </a:tblGrid>
              <a:tr h="425389">
                <a:tc>
                  <a:txBody>
                    <a:bodyPr/>
                    <a:lstStyle/>
                    <a:p>
                      <a:pPr>
                        <a:lnSpc>
                          <a:spcPct val="107000"/>
                        </a:lnSpc>
                        <a:spcAft>
                          <a:spcPts val="800"/>
                        </a:spcAft>
                      </a:pPr>
                      <a:r>
                        <a:rPr lang="it-IT" sz="1400" b="1" dirty="0" err="1">
                          <a:effectLst/>
                        </a:rPr>
                        <a:t>ahead</a:t>
                      </a:r>
                      <a:r>
                        <a:rPr lang="it-IT" sz="1400" b="1" dirty="0">
                          <a:effectLst/>
                        </a:rPr>
                        <a:t> of</a:t>
                      </a:r>
                      <a:endParaRPr lang="it-IT"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95250" marB="95250" anchor="ctr"/>
                </a:tc>
                <a:tc>
                  <a:txBody>
                    <a:bodyPr/>
                    <a:lstStyle/>
                    <a:p>
                      <a:pPr>
                        <a:lnSpc>
                          <a:spcPct val="107000"/>
                        </a:lnSpc>
                        <a:spcAft>
                          <a:spcPts val="800"/>
                        </a:spcAft>
                      </a:pPr>
                      <a:r>
                        <a:rPr lang="it-IT" sz="1400" b="1" dirty="0" err="1">
                          <a:effectLst/>
                        </a:rPr>
                        <a:t>except</a:t>
                      </a:r>
                      <a:r>
                        <a:rPr lang="it-IT" sz="1400" b="1" dirty="0">
                          <a:effectLst/>
                        </a:rPr>
                        <a:t> for</a:t>
                      </a:r>
                      <a:endParaRPr lang="it-IT"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42875" marR="47625" marT="95250" marB="95250" anchor="ctr"/>
                </a:tc>
                <a:tc>
                  <a:txBody>
                    <a:bodyPr/>
                    <a:lstStyle/>
                    <a:p>
                      <a:pPr>
                        <a:lnSpc>
                          <a:spcPct val="107000"/>
                        </a:lnSpc>
                        <a:spcAft>
                          <a:spcPts val="800"/>
                        </a:spcAft>
                      </a:pPr>
                      <a:r>
                        <a:rPr lang="it-IT" sz="1400" b="1">
                          <a:effectLst/>
                        </a:rPr>
                        <a:t>instead of</a:t>
                      </a:r>
                      <a:endParaRPr lang="it-IT"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142875" marR="47625" marT="95250" marB="95250" anchor="ctr"/>
                </a:tc>
                <a:tc>
                  <a:txBody>
                    <a:bodyPr/>
                    <a:lstStyle/>
                    <a:p>
                      <a:pPr>
                        <a:lnSpc>
                          <a:spcPct val="107000"/>
                        </a:lnSpc>
                        <a:spcAft>
                          <a:spcPts val="800"/>
                        </a:spcAft>
                      </a:pPr>
                      <a:r>
                        <a:rPr lang="it-IT" sz="1400" b="1">
                          <a:effectLst/>
                        </a:rPr>
                        <a:t>owing to</a:t>
                      </a:r>
                      <a:endParaRPr lang="it-IT"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142875" marR="47625" marT="95250" marB="95250" anchor="ctr"/>
                </a:tc>
                <a:extLst>
                  <a:ext uri="{0D108BD9-81ED-4DB2-BD59-A6C34878D82A}">
                    <a16:rowId xmlns:a16="http://schemas.microsoft.com/office/drawing/2014/main" val="1211237580"/>
                  </a:ext>
                </a:extLst>
              </a:tr>
              <a:tr h="425389">
                <a:tc>
                  <a:txBody>
                    <a:bodyPr/>
                    <a:lstStyle/>
                    <a:p>
                      <a:pPr>
                        <a:lnSpc>
                          <a:spcPct val="107000"/>
                        </a:lnSpc>
                        <a:spcAft>
                          <a:spcPts val="800"/>
                        </a:spcAft>
                      </a:pPr>
                      <a:r>
                        <a:rPr lang="it-IT" sz="1400" b="1" dirty="0" err="1">
                          <a:effectLst/>
                        </a:rPr>
                        <a:t>apart</a:t>
                      </a:r>
                      <a:r>
                        <a:rPr lang="it-IT" sz="1400" b="1" dirty="0">
                          <a:effectLst/>
                        </a:rPr>
                        <a:t> from</a:t>
                      </a:r>
                      <a:endParaRPr lang="it-IT"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95250" marB="95250" anchor="ctr"/>
                </a:tc>
                <a:tc>
                  <a:txBody>
                    <a:bodyPr/>
                    <a:lstStyle/>
                    <a:p>
                      <a:pPr>
                        <a:lnSpc>
                          <a:spcPct val="107000"/>
                        </a:lnSpc>
                        <a:spcAft>
                          <a:spcPts val="800"/>
                        </a:spcAft>
                      </a:pPr>
                      <a:r>
                        <a:rPr lang="it-IT" sz="1400" b="1" dirty="0">
                          <a:effectLst/>
                        </a:rPr>
                        <a:t>in </a:t>
                      </a:r>
                      <a:r>
                        <a:rPr lang="it-IT" sz="1400" b="1" dirty="0" err="1">
                          <a:effectLst/>
                        </a:rPr>
                        <a:t>addition</a:t>
                      </a:r>
                      <a:r>
                        <a:rPr lang="it-IT" sz="1400" b="1" dirty="0">
                          <a:effectLst/>
                        </a:rPr>
                        <a:t> to</a:t>
                      </a:r>
                      <a:endParaRPr lang="it-IT"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42875" marR="47625" marT="95250" marB="95250" anchor="ctr"/>
                </a:tc>
                <a:tc>
                  <a:txBody>
                    <a:bodyPr/>
                    <a:lstStyle/>
                    <a:p>
                      <a:pPr>
                        <a:lnSpc>
                          <a:spcPct val="107000"/>
                        </a:lnSpc>
                        <a:spcAft>
                          <a:spcPts val="800"/>
                        </a:spcAft>
                      </a:pPr>
                      <a:r>
                        <a:rPr lang="it-IT" sz="1400" b="1" dirty="0" err="1">
                          <a:effectLst/>
                        </a:rPr>
                        <a:t>near</a:t>
                      </a:r>
                      <a:r>
                        <a:rPr lang="it-IT" sz="1400" b="1" dirty="0">
                          <a:effectLst/>
                        </a:rPr>
                        <a:t> to</a:t>
                      </a:r>
                      <a:endParaRPr lang="it-IT"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42875" marR="47625" marT="95250" marB="95250" anchor="ctr"/>
                </a:tc>
                <a:tc>
                  <a:txBody>
                    <a:bodyPr/>
                    <a:lstStyle/>
                    <a:p>
                      <a:pPr>
                        <a:lnSpc>
                          <a:spcPct val="107000"/>
                        </a:lnSpc>
                        <a:spcAft>
                          <a:spcPts val="800"/>
                        </a:spcAft>
                      </a:pPr>
                      <a:r>
                        <a:rPr lang="it-IT" sz="1400" b="1" dirty="0" err="1">
                          <a:effectLst/>
                        </a:rPr>
                        <a:t>such</a:t>
                      </a:r>
                      <a:r>
                        <a:rPr lang="it-IT" sz="1400" b="1" dirty="0">
                          <a:effectLst/>
                        </a:rPr>
                        <a:t> </a:t>
                      </a:r>
                      <a:r>
                        <a:rPr lang="it-IT" sz="1400" b="1" dirty="0" err="1">
                          <a:effectLst/>
                        </a:rPr>
                        <a:t>as</a:t>
                      </a:r>
                      <a:endParaRPr lang="it-IT"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42875" marR="47625" marT="95250" marB="95250" anchor="ctr"/>
                </a:tc>
                <a:extLst>
                  <a:ext uri="{0D108BD9-81ED-4DB2-BD59-A6C34878D82A}">
                    <a16:rowId xmlns:a16="http://schemas.microsoft.com/office/drawing/2014/main" val="3629578785"/>
                  </a:ext>
                </a:extLst>
              </a:tr>
              <a:tr h="425389">
                <a:tc>
                  <a:txBody>
                    <a:bodyPr/>
                    <a:lstStyle/>
                    <a:p>
                      <a:pPr>
                        <a:lnSpc>
                          <a:spcPct val="107000"/>
                        </a:lnSpc>
                        <a:spcAft>
                          <a:spcPts val="800"/>
                        </a:spcAft>
                      </a:pPr>
                      <a:r>
                        <a:rPr lang="it-IT" sz="1400" b="1">
                          <a:effectLst/>
                        </a:rPr>
                        <a:t>as for</a:t>
                      </a:r>
                      <a:endParaRPr lang="it-IT"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95250" marB="95250" anchor="ctr"/>
                </a:tc>
                <a:tc>
                  <a:txBody>
                    <a:bodyPr/>
                    <a:lstStyle/>
                    <a:p>
                      <a:pPr>
                        <a:lnSpc>
                          <a:spcPct val="107000"/>
                        </a:lnSpc>
                        <a:spcAft>
                          <a:spcPts val="800"/>
                        </a:spcAft>
                      </a:pPr>
                      <a:r>
                        <a:rPr lang="it-IT" sz="1400" b="1">
                          <a:effectLst/>
                        </a:rPr>
                        <a:t>in front of</a:t>
                      </a:r>
                      <a:endParaRPr lang="it-IT"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142875" marR="47625" marT="95250" marB="95250" anchor="ctr"/>
                </a:tc>
                <a:tc>
                  <a:txBody>
                    <a:bodyPr/>
                    <a:lstStyle/>
                    <a:p>
                      <a:pPr>
                        <a:lnSpc>
                          <a:spcPct val="107000"/>
                        </a:lnSpc>
                        <a:spcAft>
                          <a:spcPts val="800"/>
                        </a:spcAft>
                      </a:pPr>
                      <a:r>
                        <a:rPr lang="it-IT" sz="1400" b="1">
                          <a:effectLst/>
                        </a:rPr>
                        <a:t>on account of</a:t>
                      </a:r>
                      <a:endParaRPr lang="it-IT"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142875" marR="47625" marT="95250" marB="95250" anchor="ctr"/>
                </a:tc>
                <a:tc>
                  <a:txBody>
                    <a:bodyPr/>
                    <a:lstStyle/>
                    <a:p>
                      <a:pPr>
                        <a:lnSpc>
                          <a:spcPct val="107000"/>
                        </a:lnSpc>
                        <a:spcAft>
                          <a:spcPts val="800"/>
                        </a:spcAft>
                      </a:pPr>
                      <a:r>
                        <a:rPr lang="it-IT" sz="1400" b="1" dirty="0">
                          <a:effectLst/>
                        </a:rPr>
                        <a:t>thanks to</a:t>
                      </a:r>
                      <a:endParaRPr lang="it-IT"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42875" marR="47625" marT="95250" marB="95250" anchor="ctr"/>
                </a:tc>
                <a:extLst>
                  <a:ext uri="{0D108BD9-81ED-4DB2-BD59-A6C34878D82A}">
                    <a16:rowId xmlns:a16="http://schemas.microsoft.com/office/drawing/2014/main" val="591814195"/>
                  </a:ext>
                </a:extLst>
              </a:tr>
              <a:tr h="425389">
                <a:tc>
                  <a:txBody>
                    <a:bodyPr/>
                    <a:lstStyle/>
                    <a:p>
                      <a:pPr>
                        <a:lnSpc>
                          <a:spcPct val="107000"/>
                        </a:lnSpc>
                        <a:spcAft>
                          <a:spcPts val="800"/>
                        </a:spcAft>
                      </a:pPr>
                      <a:r>
                        <a:rPr lang="it-IT" sz="1400" b="1" dirty="0" err="1">
                          <a:effectLst/>
                        </a:rPr>
                        <a:t>as</a:t>
                      </a:r>
                      <a:r>
                        <a:rPr lang="it-IT" sz="1400" b="1" dirty="0">
                          <a:effectLst/>
                        </a:rPr>
                        <a:t> </a:t>
                      </a:r>
                      <a:r>
                        <a:rPr lang="it-IT" sz="1400" b="1" dirty="0" err="1">
                          <a:effectLst/>
                        </a:rPr>
                        <a:t>well</a:t>
                      </a:r>
                      <a:r>
                        <a:rPr lang="it-IT" sz="1400" b="1" dirty="0">
                          <a:effectLst/>
                        </a:rPr>
                        <a:t> </a:t>
                      </a:r>
                      <a:r>
                        <a:rPr lang="it-IT" sz="1400" b="1" dirty="0" err="1">
                          <a:effectLst/>
                        </a:rPr>
                        <a:t>as</a:t>
                      </a:r>
                      <a:endParaRPr lang="it-IT"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95250" marB="95250" anchor="ctr"/>
                </a:tc>
                <a:tc>
                  <a:txBody>
                    <a:bodyPr/>
                    <a:lstStyle/>
                    <a:p>
                      <a:pPr>
                        <a:lnSpc>
                          <a:spcPct val="107000"/>
                        </a:lnSpc>
                        <a:spcAft>
                          <a:spcPts val="800"/>
                        </a:spcAft>
                      </a:pPr>
                      <a:r>
                        <a:rPr lang="it-IT" sz="1400" b="1">
                          <a:effectLst/>
                        </a:rPr>
                        <a:t>in place of</a:t>
                      </a:r>
                      <a:endParaRPr lang="it-IT"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142875" marR="47625" marT="95250" marB="95250" anchor="ctr"/>
                </a:tc>
                <a:tc>
                  <a:txBody>
                    <a:bodyPr/>
                    <a:lstStyle/>
                    <a:p>
                      <a:pPr>
                        <a:lnSpc>
                          <a:spcPct val="107000"/>
                        </a:lnSpc>
                        <a:spcAft>
                          <a:spcPts val="800"/>
                        </a:spcAft>
                      </a:pPr>
                      <a:r>
                        <a:rPr lang="it-IT" sz="1400" b="1">
                          <a:effectLst/>
                        </a:rPr>
                        <a:t>on top of</a:t>
                      </a:r>
                      <a:endParaRPr lang="it-IT"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142875" marR="47625" marT="95250" marB="95250" anchor="ctr"/>
                </a:tc>
                <a:tc>
                  <a:txBody>
                    <a:bodyPr/>
                    <a:lstStyle/>
                    <a:p>
                      <a:pPr>
                        <a:lnSpc>
                          <a:spcPct val="107000"/>
                        </a:lnSpc>
                        <a:spcAft>
                          <a:spcPts val="800"/>
                        </a:spcAft>
                      </a:pPr>
                      <a:r>
                        <a:rPr lang="it-IT" sz="1400" b="1" dirty="0">
                          <a:effectLst/>
                        </a:rPr>
                        <a:t>up to</a:t>
                      </a:r>
                      <a:endParaRPr lang="it-IT"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42875" marR="47625" marT="95250" marB="95250" anchor="ctr"/>
                </a:tc>
                <a:extLst>
                  <a:ext uri="{0D108BD9-81ED-4DB2-BD59-A6C34878D82A}">
                    <a16:rowId xmlns:a16="http://schemas.microsoft.com/office/drawing/2014/main" val="3532217736"/>
                  </a:ext>
                </a:extLst>
              </a:tr>
              <a:tr h="425389">
                <a:tc>
                  <a:txBody>
                    <a:bodyPr/>
                    <a:lstStyle/>
                    <a:p>
                      <a:pPr>
                        <a:lnSpc>
                          <a:spcPct val="107000"/>
                        </a:lnSpc>
                        <a:spcAft>
                          <a:spcPts val="800"/>
                        </a:spcAft>
                      </a:pPr>
                      <a:r>
                        <a:rPr lang="it-IT" sz="1400" b="1">
                          <a:effectLst/>
                        </a:rPr>
                        <a:t>because of</a:t>
                      </a:r>
                      <a:endParaRPr lang="it-IT"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95250" marB="95250" anchor="ctr"/>
                </a:tc>
                <a:tc>
                  <a:txBody>
                    <a:bodyPr/>
                    <a:lstStyle/>
                    <a:p>
                      <a:pPr>
                        <a:lnSpc>
                          <a:spcPct val="107000"/>
                        </a:lnSpc>
                        <a:spcAft>
                          <a:spcPts val="800"/>
                        </a:spcAft>
                      </a:pPr>
                      <a:r>
                        <a:rPr lang="it-IT" sz="1400" b="1">
                          <a:effectLst/>
                        </a:rPr>
                        <a:t>in spite of</a:t>
                      </a:r>
                      <a:endParaRPr lang="it-IT"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142875" marR="47625" marT="95250" marB="95250" anchor="ctr"/>
                </a:tc>
                <a:tc>
                  <a:txBody>
                    <a:bodyPr/>
                    <a:lstStyle/>
                    <a:p>
                      <a:pPr>
                        <a:lnSpc>
                          <a:spcPct val="107000"/>
                        </a:lnSpc>
                        <a:spcAft>
                          <a:spcPts val="800"/>
                        </a:spcAft>
                      </a:pPr>
                      <a:r>
                        <a:rPr lang="it-IT" sz="1400" b="1">
                          <a:effectLst/>
                        </a:rPr>
                        <a:t>out of</a:t>
                      </a:r>
                      <a:endParaRPr lang="it-IT"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142875" marR="47625" marT="95250" marB="95250" anchor="ctr"/>
                </a:tc>
                <a:tc>
                  <a:txBody>
                    <a:bodyPr/>
                    <a:lstStyle/>
                    <a:p>
                      <a:pPr>
                        <a:lnSpc>
                          <a:spcPct val="107000"/>
                        </a:lnSpc>
                      </a:pPr>
                      <a:endParaRPr lang="it-IT" sz="1400" b="1" dirty="0">
                        <a:effectLst/>
                        <a:latin typeface="Calibri" panose="020F0502020204030204" pitchFamily="34" charset="0"/>
                        <a:cs typeface="Times New Roman" panose="02020603050405020304" pitchFamily="18" charset="0"/>
                      </a:endParaRPr>
                    </a:p>
                  </a:txBody>
                  <a:tcPr marL="142875" marR="47625" marT="95250" marB="95250" anchor="ctr"/>
                </a:tc>
                <a:extLst>
                  <a:ext uri="{0D108BD9-81ED-4DB2-BD59-A6C34878D82A}">
                    <a16:rowId xmlns:a16="http://schemas.microsoft.com/office/drawing/2014/main" val="3526881261"/>
                  </a:ext>
                </a:extLst>
              </a:tr>
              <a:tr h="425389">
                <a:tc>
                  <a:txBody>
                    <a:bodyPr/>
                    <a:lstStyle/>
                    <a:p>
                      <a:pPr>
                        <a:lnSpc>
                          <a:spcPct val="107000"/>
                        </a:lnSpc>
                        <a:spcAft>
                          <a:spcPts val="800"/>
                        </a:spcAft>
                      </a:pPr>
                      <a:r>
                        <a:rPr lang="it-IT" sz="1400" b="1" dirty="0">
                          <a:effectLst/>
                        </a:rPr>
                        <a:t>due to</a:t>
                      </a:r>
                      <a:endParaRPr lang="it-IT"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95250" marB="95250" anchor="ctr"/>
                </a:tc>
                <a:tc>
                  <a:txBody>
                    <a:bodyPr/>
                    <a:lstStyle/>
                    <a:p>
                      <a:pPr>
                        <a:lnSpc>
                          <a:spcPct val="107000"/>
                        </a:lnSpc>
                        <a:spcAft>
                          <a:spcPts val="800"/>
                        </a:spcAft>
                      </a:pPr>
                      <a:r>
                        <a:rPr lang="it-IT" sz="1400" b="1">
                          <a:effectLst/>
                        </a:rPr>
                        <a:t>inside of</a:t>
                      </a:r>
                      <a:endParaRPr lang="it-IT"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142875" marR="47625" marT="95250" marB="95250" anchor="ctr"/>
                </a:tc>
                <a:tc>
                  <a:txBody>
                    <a:bodyPr/>
                    <a:lstStyle/>
                    <a:p>
                      <a:pPr>
                        <a:lnSpc>
                          <a:spcPct val="107000"/>
                        </a:lnSpc>
                        <a:spcAft>
                          <a:spcPts val="800"/>
                        </a:spcAft>
                      </a:pPr>
                      <a:r>
                        <a:rPr lang="it-IT" sz="1400" b="1">
                          <a:effectLst/>
                        </a:rPr>
                        <a:t>outside of</a:t>
                      </a:r>
                      <a:endParaRPr lang="it-IT"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142875" marR="47625" marT="95250" marB="95250" anchor="ctr"/>
                </a:tc>
                <a:tc>
                  <a:txBody>
                    <a:bodyPr/>
                    <a:lstStyle/>
                    <a:p>
                      <a:pPr>
                        <a:lnSpc>
                          <a:spcPct val="107000"/>
                        </a:lnSpc>
                      </a:pPr>
                      <a:endParaRPr lang="it-IT" sz="1400" b="1" dirty="0">
                        <a:effectLst/>
                        <a:latin typeface="Calibri" panose="020F0502020204030204" pitchFamily="34" charset="0"/>
                        <a:cs typeface="Times New Roman" panose="02020603050405020304" pitchFamily="18" charset="0"/>
                      </a:endParaRPr>
                    </a:p>
                  </a:txBody>
                  <a:tcPr marL="142875" marR="47625" marT="95250" marB="95250" anchor="ctr"/>
                </a:tc>
                <a:extLst>
                  <a:ext uri="{0D108BD9-81ED-4DB2-BD59-A6C34878D82A}">
                    <a16:rowId xmlns:a16="http://schemas.microsoft.com/office/drawing/2014/main" val="1183934752"/>
                  </a:ext>
                </a:extLst>
              </a:tr>
            </a:tbl>
          </a:graphicData>
        </a:graphic>
      </p:graphicFrame>
    </p:spTree>
    <p:extLst>
      <p:ext uri="{BB962C8B-B14F-4D97-AF65-F5344CB8AC3E}">
        <p14:creationId xmlns:p14="http://schemas.microsoft.com/office/powerpoint/2010/main" val="2782673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635697" y="403245"/>
            <a:ext cx="10450286" cy="6338324"/>
          </a:xfrm>
        </p:spPr>
        <p:txBody>
          <a:bodyPr anchor="t">
            <a:normAutofit/>
          </a:bodyPr>
          <a:lstStyle/>
          <a:p>
            <a:pPr>
              <a:spcBef>
                <a:spcPts val="0"/>
              </a:spcBef>
            </a:pPr>
            <a:r>
              <a:rPr lang="en-US" dirty="0"/>
              <a:t>Prepositions and </a:t>
            </a:r>
            <a:r>
              <a:rPr lang="en-US" b="1" dirty="0"/>
              <a:t>abstract</a:t>
            </a:r>
            <a:r>
              <a:rPr lang="en-US" dirty="0"/>
              <a:t> meanings</a:t>
            </a:r>
          </a:p>
          <a:p>
            <a:pPr>
              <a:spcBef>
                <a:spcPts val="0"/>
              </a:spcBef>
            </a:pPr>
            <a:endParaRPr lang="en-US" dirty="0"/>
          </a:p>
          <a:p>
            <a:pPr>
              <a:spcBef>
                <a:spcPts val="0"/>
              </a:spcBef>
            </a:pPr>
            <a:r>
              <a:rPr lang="en-US" dirty="0"/>
              <a:t>Common prepositions that show relationships of space often have abstract as well as concrete meanings.</a:t>
            </a:r>
          </a:p>
          <a:p>
            <a:pPr>
              <a:spcBef>
                <a:spcPts val="0"/>
              </a:spcBef>
            </a:pPr>
            <a:endParaRPr lang="en-US" dirty="0"/>
          </a:p>
          <a:p>
            <a:pPr>
              <a:spcBef>
                <a:spcPts val="0"/>
              </a:spcBef>
            </a:pPr>
            <a:r>
              <a:rPr lang="en-US" u="sng" dirty="0"/>
              <a:t>Compare</a:t>
            </a:r>
          </a:p>
          <a:p>
            <a:pPr>
              <a:spcBef>
                <a:spcPts val="0"/>
              </a:spcBef>
            </a:pPr>
            <a:endParaRPr lang="en-US" u="sng" dirty="0"/>
          </a:p>
          <a:p>
            <a:pPr>
              <a:spcBef>
                <a:spcPts val="0"/>
              </a:spcBef>
            </a:pPr>
            <a:endParaRPr lang="en-US" u="sng" dirty="0"/>
          </a:p>
          <a:p>
            <a:pPr>
              <a:spcBef>
                <a:spcPts val="0"/>
              </a:spcBef>
            </a:pPr>
            <a:endParaRPr lang="en-US" u="sng" dirty="0"/>
          </a:p>
          <a:p>
            <a:pPr>
              <a:spcBef>
                <a:spcPts val="0"/>
              </a:spcBef>
            </a:pPr>
            <a:endParaRPr lang="en-US" u="sng" dirty="0"/>
          </a:p>
          <a:p>
            <a:pPr>
              <a:spcBef>
                <a:spcPts val="0"/>
              </a:spcBef>
            </a:pPr>
            <a:endParaRPr lang="en-US" u="sng" dirty="0"/>
          </a:p>
          <a:p>
            <a:pPr>
              <a:spcBef>
                <a:spcPts val="0"/>
              </a:spcBef>
            </a:pPr>
            <a:endParaRPr lang="en-US" u="sng" dirty="0"/>
          </a:p>
          <a:p>
            <a:pPr>
              <a:spcBef>
                <a:spcPts val="0"/>
              </a:spcBef>
            </a:pPr>
            <a:endParaRPr lang="en-US" u="sng" dirty="0"/>
          </a:p>
          <a:p>
            <a:pPr>
              <a:spcBef>
                <a:spcPts val="0"/>
              </a:spcBef>
            </a:pPr>
            <a:r>
              <a:rPr lang="en-US" dirty="0"/>
              <a:t>Some common prepositions such as </a:t>
            </a:r>
            <a:r>
              <a:rPr lang="en-US" b="1" dirty="0"/>
              <a:t>at</a:t>
            </a:r>
            <a:r>
              <a:rPr lang="en-US" dirty="0"/>
              <a:t>, </a:t>
            </a:r>
            <a:r>
              <a:rPr lang="en-US" b="1" dirty="0"/>
              <a:t>in</a:t>
            </a:r>
            <a:r>
              <a:rPr lang="en-US" dirty="0"/>
              <a:t> and </a:t>
            </a:r>
            <a:r>
              <a:rPr lang="en-US" b="1" dirty="0"/>
              <a:t>on</a:t>
            </a:r>
            <a:r>
              <a:rPr lang="en-US" dirty="0"/>
              <a:t> can have abstract meanings:</a:t>
            </a:r>
          </a:p>
          <a:p>
            <a:pPr>
              <a:spcBef>
                <a:spcPts val="0"/>
              </a:spcBef>
            </a:pPr>
            <a:endParaRPr lang="en-US" dirty="0"/>
          </a:p>
          <a:p>
            <a:pPr marL="285750" indent="-285750">
              <a:spcBef>
                <a:spcPts val="0"/>
              </a:spcBef>
              <a:buFont typeface="Wingdings" panose="05000000000000000000" pitchFamily="2" charset="2"/>
              <a:buChar char="§"/>
            </a:pPr>
            <a:r>
              <a:rPr lang="en-US" dirty="0"/>
              <a:t>I think you will both need to discuss the problem </a:t>
            </a:r>
            <a:r>
              <a:rPr lang="en-US" dirty="0">
                <a:effectLst>
                  <a:outerShdw blurRad="38100" dist="38100" dir="2700000" algn="tl">
                    <a:srgbClr val="000000">
                      <a:alpha val="43137"/>
                    </a:srgbClr>
                  </a:outerShdw>
                </a:effectLst>
              </a:rPr>
              <a:t>in</a:t>
            </a:r>
            <a:r>
              <a:rPr lang="en-US" dirty="0"/>
              <a:t> private.</a:t>
            </a:r>
          </a:p>
          <a:p>
            <a:pPr marL="285750" indent="-285750">
              <a:spcBef>
                <a:spcPts val="0"/>
              </a:spcBef>
              <a:buFont typeface="Wingdings" panose="05000000000000000000" pitchFamily="2" charset="2"/>
              <a:buChar char="§"/>
            </a:pPr>
            <a:r>
              <a:rPr lang="en-US" dirty="0"/>
              <a:t>All three singers were dressed </a:t>
            </a:r>
            <a:r>
              <a:rPr lang="en-US" dirty="0">
                <a:effectLst>
                  <a:outerShdw blurRad="38100" dist="38100" dir="2700000" algn="tl">
                    <a:srgbClr val="000000">
                      <a:alpha val="43137"/>
                    </a:srgbClr>
                  </a:outerShdw>
                </a:effectLst>
              </a:rPr>
              <a:t>in</a:t>
            </a:r>
            <a:r>
              <a:rPr lang="en-US" dirty="0"/>
              <a:t> black.</a:t>
            </a:r>
          </a:p>
          <a:p>
            <a:pPr marL="285750" indent="-285750">
              <a:spcBef>
                <a:spcPts val="0"/>
              </a:spcBef>
              <a:buFont typeface="Wingdings" panose="05000000000000000000" pitchFamily="2" charset="2"/>
              <a:buChar char="§"/>
            </a:pPr>
            <a:r>
              <a:rPr lang="en-US" dirty="0"/>
              <a:t>You now have the next day </a:t>
            </a:r>
            <a:r>
              <a:rPr lang="en-US" dirty="0">
                <a:effectLst>
                  <a:outerShdw blurRad="38100" dist="38100" dir="2700000" algn="tl">
                    <a:srgbClr val="000000">
                      <a:alpha val="43137"/>
                    </a:srgbClr>
                  </a:outerShdw>
                </a:effectLst>
              </a:rPr>
              <a:t>at</a:t>
            </a:r>
            <a:r>
              <a:rPr lang="en-US" dirty="0"/>
              <a:t> leisure and can do whatever you wish.</a:t>
            </a:r>
          </a:p>
          <a:p>
            <a:pPr marL="285750" indent="-285750">
              <a:spcBef>
                <a:spcPts val="0"/>
              </a:spcBef>
              <a:buFont typeface="Wingdings" panose="05000000000000000000" pitchFamily="2" charset="2"/>
              <a:buChar char="§"/>
            </a:pPr>
            <a:r>
              <a:rPr lang="en-US" dirty="0"/>
              <a:t>Our dog stays </a:t>
            </a:r>
            <a:r>
              <a:rPr lang="en-US" dirty="0">
                <a:effectLst>
                  <a:outerShdw blurRad="38100" dist="38100" dir="2700000" algn="tl">
                    <a:srgbClr val="000000">
                      <a:alpha val="43137"/>
                    </a:srgbClr>
                  </a:outerShdw>
                </a:effectLst>
              </a:rPr>
              <a:t>on</a:t>
            </a:r>
            <a:r>
              <a:rPr lang="en-US" dirty="0"/>
              <a:t> guard all night, even when he’s sleeping!</a:t>
            </a:r>
          </a:p>
        </p:txBody>
      </p:sp>
      <p:graphicFrame>
        <p:nvGraphicFramePr>
          <p:cNvPr id="5" name="Tabella 4">
            <a:extLst>
              <a:ext uri="{FF2B5EF4-FFF2-40B4-BE49-F238E27FC236}">
                <a16:creationId xmlns:a16="http://schemas.microsoft.com/office/drawing/2014/main" id="{FFB4C617-F9A5-03E7-0A8A-F785AA024358}"/>
              </a:ext>
            </a:extLst>
          </p:cNvPr>
          <p:cNvGraphicFramePr>
            <a:graphicFrameLocks noGrp="1"/>
          </p:cNvGraphicFramePr>
          <p:nvPr>
            <p:extLst>
              <p:ext uri="{D42A27DB-BD31-4B8C-83A1-F6EECF244321}">
                <p14:modId xmlns:p14="http://schemas.microsoft.com/office/powerpoint/2010/main" val="2392728419"/>
              </p:ext>
            </p:extLst>
          </p:nvPr>
        </p:nvGraphicFramePr>
        <p:xfrm>
          <a:off x="1772005" y="2371073"/>
          <a:ext cx="9609719" cy="1270508"/>
        </p:xfrm>
        <a:graphic>
          <a:graphicData uri="http://schemas.openxmlformats.org/drawingml/2006/table">
            <a:tbl>
              <a:tblPr firstRow="1" firstCol="1" bandRow="1">
                <a:tableStyleId>{22838BEF-8BB2-4498-84A7-C5851F593DF1}</a:tableStyleId>
              </a:tblPr>
              <a:tblGrid>
                <a:gridCol w="4328129">
                  <a:extLst>
                    <a:ext uri="{9D8B030D-6E8A-4147-A177-3AD203B41FA5}">
                      <a16:colId xmlns:a16="http://schemas.microsoft.com/office/drawing/2014/main" val="2817007092"/>
                    </a:ext>
                  </a:extLst>
                </a:gridCol>
                <a:gridCol w="5281590">
                  <a:extLst>
                    <a:ext uri="{9D8B030D-6E8A-4147-A177-3AD203B41FA5}">
                      <a16:colId xmlns:a16="http://schemas.microsoft.com/office/drawing/2014/main" val="4062207137"/>
                    </a:ext>
                  </a:extLst>
                </a:gridCol>
              </a:tblGrid>
              <a:tr h="0">
                <a:tc>
                  <a:txBody>
                    <a:bodyPr/>
                    <a:lstStyle/>
                    <a:p>
                      <a:pPr>
                        <a:lnSpc>
                          <a:spcPct val="107000"/>
                        </a:lnSpc>
                        <a:spcAft>
                          <a:spcPts val="0"/>
                        </a:spcAft>
                      </a:pPr>
                      <a:r>
                        <a:rPr lang="it-IT" sz="1400" b="1" dirty="0" err="1">
                          <a:effectLst/>
                        </a:rPr>
                        <a:t>That</a:t>
                      </a:r>
                      <a:r>
                        <a:rPr lang="it-IT" sz="1400" b="1" dirty="0">
                          <a:effectLst/>
                        </a:rPr>
                        <a:t> </a:t>
                      </a:r>
                      <a:r>
                        <a:rPr lang="it-IT" sz="1400" b="1" dirty="0" err="1">
                          <a:effectLst/>
                        </a:rPr>
                        <a:t>map</a:t>
                      </a:r>
                      <a:r>
                        <a:rPr lang="it-IT" sz="1400" b="1" dirty="0">
                          <a:effectLst/>
                        </a:rPr>
                        <a:t> </a:t>
                      </a:r>
                      <a:r>
                        <a:rPr lang="it-IT" sz="1400" b="1" dirty="0" err="1">
                          <a:effectLst/>
                        </a:rPr>
                        <a:t>you</a:t>
                      </a:r>
                      <a:r>
                        <a:rPr lang="it-IT" sz="1400" b="1" dirty="0">
                          <a:effectLst/>
                        </a:rPr>
                        <a:t> </a:t>
                      </a:r>
                      <a:r>
                        <a:rPr lang="it-IT" sz="1400" b="1" dirty="0" err="1">
                          <a:effectLst/>
                        </a:rPr>
                        <a:t>need</a:t>
                      </a:r>
                      <a:r>
                        <a:rPr lang="it-IT" sz="1400" b="1" dirty="0">
                          <a:effectLst/>
                        </a:rPr>
                        <a:t> </a:t>
                      </a:r>
                      <a:r>
                        <a:rPr lang="it-IT" sz="1400" b="1" dirty="0" err="1">
                          <a:effectLst/>
                        </a:rPr>
                        <a:t>is</a:t>
                      </a:r>
                      <a:r>
                        <a:rPr lang="it-IT" sz="1400" b="1" dirty="0">
                          <a:effectLst/>
                        </a:rPr>
                        <a:t> </a:t>
                      </a:r>
                      <a:r>
                        <a:rPr lang="it-IT" sz="1400" b="1" u="sng" dirty="0" err="1">
                          <a:effectLst>
                            <a:outerShdw blurRad="38100" dist="38100" dir="2700000" algn="tl">
                              <a:srgbClr val="000000">
                                <a:alpha val="43137"/>
                              </a:srgbClr>
                            </a:outerShdw>
                          </a:effectLst>
                        </a:rPr>
                        <a:t>behind</a:t>
                      </a:r>
                      <a:r>
                        <a:rPr lang="it-IT" sz="1400" b="1" dirty="0">
                          <a:effectLst/>
                        </a:rPr>
                        <a:t> the </a:t>
                      </a:r>
                      <a:r>
                        <a:rPr lang="it-IT" sz="1400" b="1" dirty="0" err="1">
                          <a:effectLst/>
                        </a:rPr>
                        <a:t>filing</a:t>
                      </a:r>
                      <a:r>
                        <a:rPr lang="it-IT" sz="1400" b="1" dirty="0">
                          <a:effectLst/>
                        </a:rPr>
                        <a:t> cabinet. </a:t>
                      </a:r>
                    </a:p>
                    <a:p>
                      <a:pPr>
                        <a:lnSpc>
                          <a:spcPct val="107000"/>
                        </a:lnSpc>
                        <a:spcAft>
                          <a:spcPts val="0"/>
                        </a:spcAft>
                      </a:pPr>
                      <a:r>
                        <a:rPr lang="it-IT" sz="1400" b="1" dirty="0">
                          <a:effectLst/>
                        </a:rPr>
                        <a:t>(</a:t>
                      </a:r>
                      <a:r>
                        <a:rPr lang="it-IT" sz="1400" b="1" dirty="0" err="1">
                          <a:effectLst/>
                        </a:rPr>
                        <a:t>basic</a:t>
                      </a:r>
                      <a:r>
                        <a:rPr lang="it-IT" sz="1400" b="1" dirty="0">
                          <a:effectLst/>
                        </a:rPr>
                        <a:t> </a:t>
                      </a:r>
                      <a:r>
                        <a:rPr lang="it-IT" sz="1400" b="1" dirty="0" err="1">
                          <a:effectLst/>
                        </a:rPr>
                        <a:t>spatial</a:t>
                      </a:r>
                      <a:r>
                        <a:rPr lang="it-IT" sz="1400" b="1" dirty="0">
                          <a:effectLst/>
                        </a:rPr>
                        <a:t> </a:t>
                      </a:r>
                      <a:r>
                        <a:rPr lang="it-IT" sz="1400" b="1" dirty="0" err="1">
                          <a:effectLst/>
                        </a:rPr>
                        <a:t>sense</a:t>
                      </a:r>
                      <a:r>
                        <a:rPr lang="it-IT" sz="1400" b="1" dirty="0">
                          <a:effectLst/>
                        </a:rPr>
                        <a:t> or position)</a:t>
                      </a:r>
                      <a:endParaRPr lang="it-IT"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95250" marB="95250" anchor="ctr"/>
                </a:tc>
                <a:tc>
                  <a:txBody>
                    <a:bodyPr/>
                    <a:lstStyle/>
                    <a:p>
                      <a:pPr>
                        <a:lnSpc>
                          <a:spcPct val="107000"/>
                        </a:lnSpc>
                        <a:spcAft>
                          <a:spcPts val="0"/>
                        </a:spcAft>
                      </a:pPr>
                      <a:r>
                        <a:rPr lang="it-IT" sz="1400" b="1" dirty="0" err="1">
                          <a:effectLst/>
                        </a:rPr>
                        <a:t>Everyone</a:t>
                      </a:r>
                      <a:r>
                        <a:rPr lang="it-IT" sz="1400" b="1" dirty="0">
                          <a:effectLst/>
                        </a:rPr>
                        <a:t> </a:t>
                      </a:r>
                      <a:r>
                        <a:rPr lang="it-IT" sz="1400" b="1" dirty="0" err="1">
                          <a:effectLst/>
                        </a:rPr>
                        <a:t>is</a:t>
                      </a:r>
                      <a:r>
                        <a:rPr lang="it-IT" sz="1400" b="1" dirty="0">
                          <a:effectLst/>
                        </a:rPr>
                        <a:t> </a:t>
                      </a:r>
                      <a:r>
                        <a:rPr lang="it-IT" sz="1400" b="1" u="sng" dirty="0" err="1">
                          <a:effectLst>
                            <a:outerShdw blurRad="38100" dist="38100" dir="2700000" algn="tl">
                              <a:srgbClr val="000000">
                                <a:alpha val="43137"/>
                              </a:srgbClr>
                            </a:outerShdw>
                          </a:effectLst>
                        </a:rPr>
                        <a:t>behind</a:t>
                      </a:r>
                      <a:r>
                        <a:rPr lang="it-IT" sz="1400" b="1" dirty="0">
                          <a:effectLst/>
                        </a:rPr>
                        <a:t> the government. </a:t>
                      </a:r>
                    </a:p>
                    <a:p>
                      <a:pPr>
                        <a:lnSpc>
                          <a:spcPct val="107000"/>
                        </a:lnSpc>
                        <a:spcAft>
                          <a:spcPts val="0"/>
                        </a:spcAft>
                      </a:pPr>
                      <a:r>
                        <a:rPr lang="it-IT" sz="1400" b="1" dirty="0">
                          <a:effectLst/>
                        </a:rPr>
                        <a:t>(</a:t>
                      </a:r>
                      <a:r>
                        <a:rPr lang="it-IT" sz="1400" b="1" dirty="0" err="1">
                          <a:effectLst/>
                        </a:rPr>
                        <a:t>behind</a:t>
                      </a:r>
                      <a:r>
                        <a:rPr lang="it-IT" sz="1400" b="1" dirty="0">
                          <a:effectLst/>
                        </a:rPr>
                        <a:t> = </a:t>
                      </a:r>
                      <a:r>
                        <a:rPr lang="it-IT" sz="1400" b="1" dirty="0" err="1">
                          <a:effectLst/>
                        </a:rPr>
                        <a:t>gives</a:t>
                      </a:r>
                      <a:r>
                        <a:rPr lang="it-IT" sz="1400" b="1" dirty="0">
                          <a:effectLst/>
                        </a:rPr>
                        <a:t> support)</a:t>
                      </a:r>
                      <a:endParaRPr lang="it-IT"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42875" marR="47625" marT="95250" marB="95250" anchor="ctr"/>
                </a:tc>
                <a:extLst>
                  <a:ext uri="{0D108BD9-81ED-4DB2-BD59-A6C34878D82A}">
                    <a16:rowId xmlns:a16="http://schemas.microsoft.com/office/drawing/2014/main" val="459082935"/>
                  </a:ext>
                </a:extLst>
              </a:tr>
              <a:tr h="0">
                <a:tc>
                  <a:txBody>
                    <a:bodyPr/>
                    <a:lstStyle/>
                    <a:p>
                      <a:pPr>
                        <a:lnSpc>
                          <a:spcPct val="107000"/>
                        </a:lnSpc>
                        <a:spcAft>
                          <a:spcPts val="0"/>
                        </a:spcAft>
                      </a:pPr>
                      <a:r>
                        <a:rPr lang="it-IT" sz="1400" b="1" u="sng" dirty="0">
                          <a:effectLst>
                            <a:outerShdw blurRad="38100" dist="38100" dir="2700000" algn="tl">
                              <a:srgbClr val="000000">
                                <a:alpha val="43137"/>
                              </a:srgbClr>
                            </a:outerShdw>
                          </a:effectLst>
                        </a:rPr>
                        <a:t>Beyond</a:t>
                      </a:r>
                      <a:r>
                        <a:rPr lang="it-IT" sz="1400" b="1" dirty="0">
                          <a:effectLst/>
                        </a:rPr>
                        <a:t> the hotel </a:t>
                      </a:r>
                      <a:r>
                        <a:rPr lang="it-IT" sz="1400" b="1" dirty="0" err="1">
                          <a:effectLst/>
                        </a:rPr>
                        <a:t>were</a:t>
                      </a:r>
                      <a:r>
                        <a:rPr lang="it-IT" sz="1400" b="1" dirty="0">
                          <a:effectLst/>
                        </a:rPr>
                        <a:t> beautiful mountains. </a:t>
                      </a:r>
                    </a:p>
                    <a:p>
                      <a:pPr>
                        <a:lnSpc>
                          <a:spcPct val="107000"/>
                        </a:lnSpc>
                        <a:spcAft>
                          <a:spcPts val="0"/>
                        </a:spcAft>
                      </a:pPr>
                      <a:r>
                        <a:rPr lang="it-IT" sz="1400" b="1" dirty="0">
                          <a:effectLst/>
                        </a:rPr>
                        <a:t>(</a:t>
                      </a:r>
                      <a:r>
                        <a:rPr lang="it-IT" sz="1400" b="1" dirty="0" err="1">
                          <a:effectLst/>
                        </a:rPr>
                        <a:t>basic</a:t>
                      </a:r>
                      <a:r>
                        <a:rPr lang="it-IT" sz="1400" b="1" dirty="0">
                          <a:effectLst/>
                        </a:rPr>
                        <a:t> </a:t>
                      </a:r>
                      <a:r>
                        <a:rPr lang="it-IT" sz="1400" b="1" dirty="0" err="1">
                          <a:effectLst/>
                        </a:rPr>
                        <a:t>spatial</a:t>
                      </a:r>
                      <a:r>
                        <a:rPr lang="it-IT" sz="1400" b="1" dirty="0">
                          <a:effectLst/>
                        </a:rPr>
                        <a:t> </a:t>
                      </a:r>
                      <a:r>
                        <a:rPr lang="it-IT" sz="1400" b="1" dirty="0" err="1">
                          <a:effectLst/>
                        </a:rPr>
                        <a:t>sense</a:t>
                      </a:r>
                      <a:r>
                        <a:rPr lang="it-IT" sz="1400" b="1" dirty="0">
                          <a:effectLst/>
                        </a:rPr>
                        <a:t> or position)</a:t>
                      </a:r>
                      <a:endParaRPr lang="it-IT"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625" marR="47625" marT="95250" marB="95250" anchor="ctr"/>
                </a:tc>
                <a:tc>
                  <a:txBody>
                    <a:bodyPr/>
                    <a:lstStyle/>
                    <a:p>
                      <a:pPr>
                        <a:lnSpc>
                          <a:spcPct val="107000"/>
                        </a:lnSpc>
                        <a:spcAft>
                          <a:spcPts val="0"/>
                        </a:spcAft>
                      </a:pPr>
                      <a:r>
                        <a:rPr lang="it-IT" sz="1400" b="1" dirty="0">
                          <a:effectLst/>
                        </a:rPr>
                        <a:t>Learning </a:t>
                      </a:r>
                      <a:r>
                        <a:rPr lang="it-IT" sz="1400" b="1" dirty="0" err="1">
                          <a:effectLst/>
                        </a:rPr>
                        <a:t>Chinese</a:t>
                      </a:r>
                      <a:r>
                        <a:rPr lang="it-IT" sz="1400" b="1" dirty="0">
                          <a:effectLst/>
                        </a:rPr>
                        <a:t> in a </a:t>
                      </a:r>
                      <a:r>
                        <a:rPr lang="it-IT" sz="1400" b="1" dirty="0" err="1">
                          <a:effectLst/>
                        </a:rPr>
                        <a:t>year</a:t>
                      </a:r>
                      <a:r>
                        <a:rPr lang="it-IT" sz="1400" b="1" dirty="0">
                          <a:effectLst/>
                        </a:rPr>
                        <a:t> </a:t>
                      </a:r>
                      <a:r>
                        <a:rPr lang="it-IT" sz="1400" b="1" dirty="0" err="1">
                          <a:effectLst/>
                        </a:rPr>
                        <a:t>was</a:t>
                      </a:r>
                      <a:r>
                        <a:rPr lang="it-IT" sz="1400" b="1" dirty="0">
                          <a:effectLst/>
                        </a:rPr>
                        <a:t> </a:t>
                      </a:r>
                      <a:r>
                        <a:rPr lang="it-IT" sz="1400" b="1" u="sng" dirty="0" err="1">
                          <a:effectLst>
                            <a:outerShdw blurRad="38100" dist="38100" dir="2700000" algn="tl">
                              <a:srgbClr val="000000">
                                <a:alpha val="43137"/>
                              </a:srgbClr>
                            </a:outerShdw>
                          </a:effectLst>
                        </a:rPr>
                        <a:t>beyond</a:t>
                      </a:r>
                      <a:r>
                        <a:rPr lang="it-IT" sz="1400" b="1" dirty="0">
                          <a:effectLst/>
                        </a:rPr>
                        <a:t> </a:t>
                      </a:r>
                      <a:r>
                        <a:rPr lang="it-IT" sz="1400" b="1" dirty="0" err="1">
                          <a:effectLst/>
                        </a:rPr>
                        <a:t>them</a:t>
                      </a:r>
                      <a:r>
                        <a:rPr lang="it-IT" sz="1400" b="1" dirty="0">
                          <a:effectLst/>
                        </a:rPr>
                        <a:t> </a:t>
                      </a:r>
                      <a:r>
                        <a:rPr lang="it-IT" sz="1400" b="1" dirty="0" err="1">
                          <a:effectLst/>
                        </a:rPr>
                        <a:t>all</a:t>
                      </a:r>
                      <a:r>
                        <a:rPr lang="it-IT" sz="1400" b="1" dirty="0">
                          <a:effectLst/>
                        </a:rPr>
                        <a:t>. </a:t>
                      </a:r>
                    </a:p>
                    <a:p>
                      <a:pPr>
                        <a:lnSpc>
                          <a:spcPct val="107000"/>
                        </a:lnSpc>
                        <a:spcAft>
                          <a:spcPts val="0"/>
                        </a:spcAft>
                      </a:pPr>
                      <a:r>
                        <a:rPr lang="it-IT" sz="1400" b="1" dirty="0">
                          <a:effectLst/>
                        </a:rPr>
                        <a:t>(</a:t>
                      </a:r>
                      <a:r>
                        <a:rPr lang="it-IT" sz="1400" b="1" dirty="0" err="1">
                          <a:effectLst/>
                        </a:rPr>
                        <a:t>beyond</a:t>
                      </a:r>
                      <a:r>
                        <a:rPr lang="it-IT" sz="1400" b="1" dirty="0">
                          <a:effectLst/>
                        </a:rPr>
                        <a:t> = </a:t>
                      </a:r>
                      <a:r>
                        <a:rPr lang="it-IT" sz="1400" b="1" dirty="0" err="1">
                          <a:effectLst/>
                        </a:rPr>
                        <a:t>too</a:t>
                      </a:r>
                      <a:r>
                        <a:rPr lang="it-IT" sz="1400" b="1" dirty="0">
                          <a:effectLst/>
                        </a:rPr>
                        <a:t> </a:t>
                      </a:r>
                      <a:r>
                        <a:rPr lang="it-IT" sz="1400" b="1" dirty="0" err="1">
                          <a:effectLst/>
                        </a:rPr>
                        <a:t>difficult</a:t>
                      </a:r>
                      <a:r>
                        <a:rPr lang="it-IT" sz="1400" b="1" dirty="0">
                          <a:effectLst/>
                        </a:rPr>
                        <a:t> for)</a:t>
                      </a:r>
                      <a:endParaRPr lang="it-IT"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42875" marR="47625" marT="95250" marB="95250" anchor="ctr"/>
                </a:tc>
                <a:extLst>
                  <a:ext uri="{0D108BD9-81ED-4DB2-BD59-A6C34878D82A}">
                    <a16:rowId xmlns:a16="http://schemas.microsoft.com/office/drawing/2014/main" val="2161436101"/>
                  </a:ext>
                </a:extLst>
              </a:tr>
            </a:tbl>
          </a:graphicData>
        </a:graphic>
      </p:graphicFrame>
    </p:spTree>
    <p:extLst>
      <p:ext uri="{BB962C8B-B14F-4D97-AF65-F5344CB8AC3E}">
        <p14:creationId xmlns:p14="http://schemas.microsoft.com/office/powerpoint/2010/main" val="2789348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635697" y="130628"/>
            <a:ext cx="10450286" cy="6727372"/>
          </a:xfrm>
        </p:spPr>
        <p:txBody>
          <a:bodyPr anchor="t">
            <a:normAutofit/>
          </a:bodyPr>
          <a:lstStyle/>
          <a:p>
            <a:pPr>
              <a:spcBef>
                <a:spcPts val="0"/>
              </a:spcBef>
            </a:pPr>
            <a:r>
              <a:rPr lang="en-US" b="1" dirty="0"/>
              <a:t>Prepositions of movement</a:t>
            </a:r>
          </a:p>
          <a:p>
            <a:pPr>
              <a:spcBef>
                <a:spcPts val="0"/>
              </a:spcBef>
            </a:pPr>
            <a:endParaRPr lang="en-US" sz="1200" dirty="0"/>
          </a:p>
          <a:p>
            <a:pPr>
              <a:spcBef>
                <a:spcPts val="0"/>
              </a:spcBef>
            </a:pPr>
            <a:r>
              <a:rPr lang="en-US" dirty="0"/>
              <a:t>We use prepositions after verbs to describe the direction of movement.</a:t>
            </a:r>
          </a:p>
          <a:p>
            <a:pPr>
              <a:spcBef>
                <a:spcPts val="0"/>
              </a:spcBef>
            </a:pPr>
            <a:endParaRPr lang="en-US" sz="1200" dirty="0"/>
          </a:p>
          <a:p>
            <a:pPr>
              <a:spcBef>
                <a:spcPts val="0"/>
              </a:spcBef>
            </a:pPr>
            <a:r>
              <a:rPr lang="en-US" dirty="0"/>
              <a:t>It’s common to use these prepositions after verbs that describe </a:t>
            </a:r>
            <a:r>
              <a:rPr lang="en-US" b="1" dirty="0"/>
              <a:t>movement</a:t>
            </a:r>
            <a:r>
              <a:rPr lang="en-US" dirty="0"/>
              <a:t> (</a:t>
            </a:r>
            <a:r>
              <a:rPr lang="en-US" i="1" dirty="0"/>
              <a:t>walk</a:t>
            </a:r>
            <a:r>
              <a:rPr lang="en-US" dirty="0"/>
              <a:t>, </a:t>
            </a:r>
            <a:r>
              <a:rPr lang="en-US" i="1" dirty="0"/>
              <a:t>run</a:t>
            </a:r>
            <a:r>
              <a:rPr lang="en-US" dirty="0"/>
              <a:t>, </a:t>
            </a:r>
            <a:r>
              <a:rPr lang="en-US" i="1" dirty="0"/>
              <a:t>come</a:t>
            </a:r>
            <a:r>
              <a:rPr lang="en-US" dirty="0"/>
              <a:t>, </a:t>
            </a:r>
            <a:r>
              <a:rPr lang="en-US" i="1" dirty="0"/>
              <a:t>go</a:t>
            </a:r>
            <a:r>
              <a:rPr lang="en-US" dirty="0"/>
              <a:t>, </a:t>
            </a:r>
            <a:r>
              <a:rPr lang="en-US" i="1" dirty="0"/>
              <a:t>drive</a:t>
            </a:r>
            <a:r>
              <a:rPr lang="en-US" dirty="0"/>
              <a:t>, </a:t>
            </a:r>
            <a:r>
              <a:rPr lang="en-US" i="1" dirty="0"/>
              <a:t>cycle</a:t>
            </a:r>
            <a:r>
              <a:rPr lang="en-US" dirty="0"/>
              <a:t>, </a:t>
            </a:r>
            <a:r>
              <a:rPr lang="en-US" i="1" dirty="0"/>
              <a:t>fly</a:t>
            </a:r>
            <a:r>
              <a:rPr lang="en-US" dirty="0"/>
              <a:t>, etc.), although it is also possible to use them after other types of verbs (</a:t>
            </a:r>
            <a:r>
              <a:rPr lang="en-US" i="1" dirty="0"/>
              <a:t>We talked over the fence</a:t>
            </a:r>
            <a:r>
              <a:rPr lang="en-US" dirty="0"/>
              <a:t>, </a:t>
            </a:r>
            <a:r>
              <a:rPr lang="en-US" i="1" dirty="0"/>
              <a:t>I looked into the room</a:t>
            </a:r>
            <a:r>
              <a:rPr lang="en-US" dirty="0"/>
              <a:t>, etc.) or after nouns (</a:t>
            </a:r>
            <a:r>
              <a:rPr lang="en-US" i="1" dirty="0"/>
              <a:t>the path to the beach</a:t>
            </a:r>
            <a:r>
              <a:rPr lang="en-US" dirty="0"/>
              <a:t>, </a:t>
            </a:r>
            <a:r>
              <a:rPr lang="en-US" i="1" dirty="0"/>
              <a:t>the road from Leeds</a:t>
            </a:r>
            <a:r>
              <a:rPr lang="en-US" dirty="0"/>
              <a:t>, </a:t>
            </a:r>
            <a:r>
              <a:rPr lang="en-US" i="1" dirty="0"/>
              <a:t>the way up the hill</a:t>
            </a:r>
            <a:r>
              <a:rPr lang="en-US" dirty="0"/>
              <a:t>, etc.).</a:t>
            </a:r>
          </a:p>
          <a:p>
            <a:pPr>
              <a:spcBef>
                <a:spcPts val="0"/>
              </a:spcBef>
            </a:pPr>
            <a:endParaRPr lang="en-US" sz="1200" dirty="0"/>
          </a:p>
          <a:p>
            <a:pPr>
              <a:spcBef>
                <a:spcPts val="0"/>
              </a:spcBef>
            </a:pPr>
            <a:endParaRPr lang="it-IT" dirty="0"/>
          </a:p>
        </p:txBody>
      </p:sp>
      <p:pic>
        <p:nvPicPr>
          <p:cNvPr id="4" name="Immagine 3">
            <a:extLst>
              <a:ext uri="{FF2B5EF4-FFF2-40B4-BE49-F238E27FC236}">
                <a16:creationId xmlns:a16="http://schemas.microsoft.com/office/drawing/2014/main" id="{7B69A97C-1C57-14AD-582E-A847E4B0294E}"/>
              </a:ext>
            </a:extLst>
          </p:cNvPr>
          <p:cNvPicPr>
            <a:picLocks noChangeAspect="1"/>
          </p:cNvPicPr>
          <p:nvPr/>
        </p:nvPicPr>
        <p:blipFill>
          <a:blip r:embed="rId2"/>
          <a:stretch>
            <a:fillRect/>
          </a:stretch>
        </p:blipFill>
        <p:spPr>
          <a:xfrm>
            <a:off x="1635697" y="2278561"/>
            <a:ext cx="4739812" cy="4536000"/>
          </a:xfrm>
          <a:prstGeom prst="rect">
            <a:avLst/>
          </a:prstGeom>
        </p:spPr>
      </p:pic>
    </p:spTree>
    <p:extLst>
      <p:ext uri="{BB962C8B-B14F-4D97-AF65-F5344CB8AC3E}">
        <p14:creationId xmlns:p14="http://schemas.microsoft.com/office/powerpoint/2010/main" val="1789144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1533466" y="420283"/>
            <a:ext cx="10658534" cy="6287210"/>
          </a:xfrm>
        </p:spPr>
        <p:txBody>
          <a:bodyPr anchor="t">
            <a:normAutofit lnSpcReduction="10000"/>
          </a:bodyPr>
          <a:lstStyle/>
          <a:p>
            <a:pPr algn="l">
              <a:spcBef>
                <a:spcPts val="0"/>
              </a:spcBef>
            </a:pPr>
            <a:r>
              <a:rPr lang="en-US" b="1" i="0" dirty="0">
                <a:effectLst/>
                <a:latin typeface="Raleway" pitchFamily="2" charset="0"/>
              </a:rPr>
              <a:t>Get on/off the bus or train, get into/out of the car</a:t>
            </a:r>
          </a:p>
          <a:p>
            <a:pPr algn="l">
              <a:spcBef>
                <a:spcPts val="0"/>
              </a:spcBef>
            </a:pPr>
            <a:endParaRPr lang="en-US" sz="1200" b="0" i="0" dirty="0">
              <a:solidFill>
                <a:srgbClr val="000000"/>
              </a:solidFill>
              <a:effectLst/>
              <a:latin typeface="Raleway" pitchFamily="2" charset="0"/>
            </a:endParaRPr>
          </a:p>
          <a:p>
            <a:pPr algn="l">
              <a:spcBef>
                <a:spcPts val="0"/>
              </a:spcBef>
            </a:pPr>
            <a:r>
              <a:rPr lang="en-US" b="0" i="0" dirty="0">
                <a:solidFill>
                  <a:srgbClr val="000000"/>
                </a:solidFill>
                <a:effectLst/>
                <a:latin typeface="Raleway" pitchFamily="2" charset="0"/>
              </a:rPr>
              <a:t>We say </a:t>
            </a:r>
            <a:r>
              <a:rPr lang="en-US" b="1" i="0" dirty="0">
                <a:solidFill>
                  <a:srgbClr val="000000"/>
                </a:solidFill>
                <a:effectLst/>
                <a:latin typeface="Raleway" pitchFamily="2" charset="0"/>
              </a:rPr>
              <a:t>get in</a:t>
            </a:r>
            <a:r>
              <a:rPr lang="en-US" b="0" i="0" dirty="0">
                <a:solidFill>
                  <a:srgbClr val="000000"/>
                </a:solidFill>
                <a:effectLst/>
                <a:latin typeface="Raleway" pitchFamily="2" charset="0"/>
              </a:rPr>
              <a:t> and </a:t>
            </a:r>
            <a:r>
              <a:rPr lang="en-US" b="1" i="0" dirty="0">
                <a:solidFill>
                  <a:srgbClr val="000000"/>
                </a:solidFill>
                <a:effectLst/>
                <a:latin typeface="Raleway" pitchFamily="2" charset="0"/>
              </a:rPr>
              <a:t>get out of</a:t>
            </a:r>
            <a:r>
              <a:rPr lang="en-US" b="0" i="0" dirty="0">
                <a:solidFill>
                  <a:srgbClr val="000000"/>
                </a:solidFill>
                <a:effectLst/>
                <a:latin typeface="Raleway" pitchFamily="2" charset="0"/>
              </a:rPr>
              <a:t> for a car, taxi, or van, but we say </a:t>
            </a:r>
            <a:r>
              <a:rPr lang="en-US" b="1" i="0" dirty="0">
                <a:solidFill>
                  <a:srgbClr val="000000"/>
                </a:solidFill>
                <a:effectLst/>
                <a:latin typeface="Raleway" pitchFamily="2" charset="0"/>
              </a:rPr>
              <a:t>get on</a:t>
            </a:r>
            <a:r>
              <a:rPr lang="en-US" b="0" i="0" dirty="0">
                <a:solidFill>
                  <a:srgbClr val="000000"/>
                </a:solidFill>
                <a:effectLst/>
                <a:latin typeface="Raleway" pitchFamily="2" charset="0"/>
              </a:rPr>
              <a:t> or </a:t>
            </a:r>
            <a:r>
              <a:rPr lang="en-US" b="1" i="0" dirty="0">
                <a:solidFill>
                  <a:srgbClr val="000000"/>
                </a:solidFill>
                <a:effectLst/>
                <a:latin typeface="Raleway" pitchFamily="2" charset="0"/>
              </a:rPr>
              <a:t>get off</a:t>
            </a:r>
            <a:r>
              <a:rPr lang="en-US" b="0" i="0" dirty="0">
                <a:solidFill>
                  <a:srgbClr val="000000"/>
                </a:solidFill>
                <a:effectLst/>
                <a:latin typeface="Raleway" pitchFamily="2" charset="0"/>
              </a:rPr>
              <a:t> for motorbikes and bicycles and for public means of transport, such as a bus, a train or a plane.</a:t>
            </a:r>
          </a:p>
          <a:p>
            <a:pPr algn="l">
              <a:spcBef>
                <a:spcPts val="0"/>
              </a:spcBef>
            </a:pPr>
            <a:endParaRPr lang="en-US" sz="1200" b="0" i="0" dirty="0">
              <a:solidFill>
                <a:srgbClr val="000000"/>
              </a:solidFill>
              <a:effectLst/>
              <a:latin typeface="Raleway" pitchFamily="2" charset="0"/>
            </a:endParaRPr>
          </a:p>
          <a:p>
            <a:pPr marL="285750" indent="-285750" algn="l">
              <a:spcBef>
                <a:spcPts val="0"/>
              </a:spcBef>
              <a:buFont typeface="Wingdings" panose="05000000000000000000" pitchFamily="2" charset="2"/>
              <a:buChar char="§"/>
            </a:pPr>
            <a:r>
              <a:rPr lang="en-US" b="0" i="1" dirty="0">
                <a:solidFill>
                  <a:srgbClr val="000000"/>
                </a:solidFill>
                <a:effectLst/>
                <a:latin typeface="Raleway" pitchFamily="2" charset="0"/>
              </a:rPr>
              <a:t>I have to </a:t>
            </a:r>
            <a:r>
              <a:rPr lang="en-US" b="1" i="1" dirty="0">
                <a:solidFill>
                  <a:srgbClr val="EC6825"/>
                </a:solidFill>
                <a:effectLst/>
                <a:latin typeface="Raleway" pitchFamily="2" charset="0"/>
              </a:rPr>
              <a:t>get off the bus</a:t>
            </a:r>
            <a:r>
              <a:rPr lang="en-US" b="0" i="1" dirty="0">
                <a:solidFill>
                  <a:srgbClr val="000000"/>
                </a:solidFill>
                <a:effectLst/>
                <a:latin typeface="Raleway" pitchFamily="2" charset="0"/>
              </a:rPr>
              <a:t> at the next stop. </a:t>
            </a:r>
            <a:endParaRPr lang="en-US" b="0" i="0" dirty="0">
              <a:solidFill>
                <a:srgbClr val="000000"/>
              </a:solidFill>
              <a:effectLst/>
              <a:latin typeface="Raleway" pitchFamily="2" charset="0"/>
            </a:endParaRPr>
          </a:p>
          <a:p>
            <a:pPr marL="285750" indent="-285750" algn="l">
              <a:spcBef>
                <a:spcPts val="0"/>
              </a:spcBef>
              <a:buFont typeface="Wingdings" panose="05000000000000000000" pitchFamily="2" charset="2"/>
              <a:buChar char="§"/>
            </a:pPr>
            <a:r>
              <a:rPr lang="en-US" b="0" i="1" dirty="0">
                <a:solidFill>
                  <a:srgbClr val="000000"/>
                </a:solidFill>
                <a:effectLst/>
                <a:latin typeface="Raleway" pitchFamily="2" charset="0"/>
              </a:rPr>
              <a:t>He stopped and </a:t>
            </a:r>
            <a:r>
              <a:rPr lang="en-US" b="1" i="1" dirty="0">
                <a:solidFill>
                  <a:srgbClr val="EC6825"/>
                </a:solidFill>
                <a:effectLst/>
                <a:latin typeface="Raleway" pitchFamily="2" charset="0"/>
              </a:rPr>
              <a:t>got out of</a:t>
            </a:r>
            <a:r>
              <a:rPr lang="en-US" b="0" i="1" dirty="0">
                <a:solidFill>
                  <a:srgbClr val="000000"/>
                </a:solidFill>
                <a:effectLst/>
                <a:latin typeface="Raleway" pitchFamily="2" charset="0"/>
              </a:rPr>
              <a:t> the car.</a:t>
            </a:r>
            <a:endParaRPr lang="en-US" b="0" i="0" dirty="0">
              <a:solidFill>
                <a:srgbClr val="000000"/>
              </a:solidFill>
              <a:effectLst/>
              <a:latin typeface="Raleway" pitchFamily="2" charset="0"/>
            </a:endParaRPr>
          </a:p>
          <a:p>
            <a:pPr>
              <a:spcBef>
                <a:spcPts val="0"/>
              </a:spcBef>
            </a:pPr>
            <a:endParaRPr lang="it-IT" sz="1300" dirty="0"/>
          </a:p>
          <a:p>
            <a:pPr algn="l">
              <a:spcBef>
                <a:spcPts val="0"/>
              </a:spcBef>
            </a:pPr>
            <a:r>
              <a:rPr lang="en-US" b="1" i="0" dirty="0">
                <a:effectLst/>
                <a:latin typeface="Raleway" pitchFamily="2" charset="0"/>
              </a:rPr>
              <a:t>Go to work by car = drive to work</a:t>
            </a:r>
          </a:p>
          <a:p>
            <a:pPr algn="l">
              <a:spcBef>
                <a:spcPts val="0"/>
              </a:spcBef>
            </a:pPr>
            <a:endParaRPr lang="en-US" sz="1200" b="0" i="0" dirty="0">
              <a:solidFill>
                <a:srgbClr val="000000"/>
              </a:solidFill>
              <a:effectLst/>
              <a:latin typeface="Raleway" pitchFamily="2" charset="0"/>
            </a:endParaRPr>
          </a:p>
          <a:p>
            <a:pPr algn="l">
              <a:spcBef>
                <a:spcPts val="0"/>
              </a:spcBef>
            </a:pPr>
            <a:r>
              <a:rPr lang="en-US" b="0" i="0" dirty="0">
                <a:solidFill>
                  <a:srgbClr val="000000"/>
                </a:solidFill>
                <a:effectLst/>
                <a:latin typeface="Raleway" pitchFamily="2" charset="0"/>
              </a:rPr>
              <a:t>When we want to talk about how we go from place A to place B, we can do it in two different ways:</a:t>
            </a:r>
          </a:p>
          <a:p>
            <a:pPr algn="l">
              <a:spcBef>
                <a:spcPts val="0"/>
              </a:spcBef>
            </a:pPr>
            <a:endParaRPr lang="en-US" sz="1200" b="0" i="0" dirty="0">
              <a:solidFill>
                <a:srgbClr val="000000"/>
              </a:solidFill>
              <a:effectLst/>
              <a:latin typeface="Raleway" pitchFamily="2" charset="0"/>
            </a:endParaRPr>
          </a:p>
          <a:p>
            <a:pPr algn="l">
              <a:spcBef>
                <a:spcPts val="0"/>
              </a:spcBef>
            </a:pPr>
            <a:r>
              <a:rPr lang="en-US" b="0" i="0" dirty="0">
                <a:solidFill>
                  <a:srgbClr val="000000"/>
                </a:solidFill>
                <a:effectLst/>
                <a:latin typeface="Raleway" pitchFamily="2" charset="0"/>
              </a:rPr>
              <a:t>➪ Using </a:t>
            </a:r>
            <a:r>
              <a:rPr lang="en-US" b="1" i="0" dirty="0">
                <a:solidFill>
                  <a:srgbClr val="000000"/>
                </a:solidFill>
                <a:effectLst/>
                <a:latin typeface="Raleway" pitchFamily="2" charset="0"/>
              </a:rPr>
              <a:t>by </a:t>
            </a:r>
            <a:r>
              <a:rPr lang="en-US" b="0" i="0" dirty="0">
                <a:solidFill>
                  <a:srgbClr val="000000"/>
                </a:solidFill>
                <a:effectLst/>
                <a:latin typeface="Raleway" pitchFamily="2" charset="0"/>
              </a:rPr>
              <a:t>+ </a:t>
            </a:r>
            <a:r>
              <a:rPr lang="en-US" b="1" i="0" dirty="0">
                <a:solidFill>
                  <a:srgbClr val="000000"/>
                </a:solidFill>
                <a:effectLst/>
                <a:latin typeface="Raleway" pitchFamily="2" charset="0"/>
              </a:rPr>
              <a:t>means of transport</a:t>
            </a:r>
            <a:r>
              <a:rPr lang="en-US" b="0" i="0" dirty="0">
                <a:solidFill>
                  <a:srgbClr val="000000"/>
                </a:solidFill>
                <a:effectLst/>
                <a:latin typeface="Raleway" pitchFamily="2" charset="0"/>
              </a:rPr>
              <a:t> (car, taxi, plane, bike, etc.) or using </a:t>
            </a:r>
            <a:r>
              <a:rPr lang="en-US" b="1" i="0" dirty="0">
                <a:solidFill>
                  <a:srgbClr val="000000"/>
                </a:solidFill>
                <a:effectLst/>
                <a:latin typeface="Raleway" pitchFamily="2" charset="0"/>
              </a:rPr>
              <a:t>on </a:t>
            </a:r>
            <a:r>
              <a:rPr lang="en-US" b="0" i="0" dirty="0">
                <a:solidFill>
                  <a:srgbClr val="000000"/>
                </a:solidFill>
                <a:effectLst/>
                <a:latin typeface="Raleway" pitchFamily="2" charset="0"/>
              </a:rPr>
              <a:t>+ </a:t>
            </a:r>
            <a:r>
              <a:rPr lang="en-US" b="1" i="0" dirty="0">
                <a:solidFill>
                  <a:srgbClr val="000000"/>
                </a:solidFill>
                <a:effectLst/>
                <a:latin typeface="Raleway" pitchFamily="2" charset="0"/>
              </a:rPr>
              <a:t>foot</a:t>
            </a:r>
            <a:r>
              <a:rPr lang="en-US" b="0" i="0" dirty="0">
                <a:solidFill>
                  <a:srgbClr val="000000"/>
                </a:solidFill>
                <a:effectLst/>
                <a:latin typeface="Raleway" pitchFamily="2" charset="0"/>
              </a:rPr>
              <a:t>.</a:t>
            </a:r>
          </a:p>
          <a:p>
            <a:pPr algn="l">
              <a:spcBef>
                <a:spcPts val="0"/>
              </a:spcBef>
            </a:pPr>
            <a:endParaRPr lang="en-US" sz="1200" b="0" i="0" dirty="0">
              <a:solidFill>
                <a:srgbClr val="000000"/>
              </a:solidFill>
              <a:effectLst/>
              <a:latin typeface="Raleway" pitchFamily="2" charset="0"/>
            </a:endParaRPr>
          </a:p>
          <a:p>
            <a:pPr marL="285750" indent="-285750" algn="l">
              <a:lnSpc>
                <a:spcPct val="110000"/>
              </a:lnSpc>
              <a:spcBef>
                <a:spcPts val="0"/>
              </a:spcBef>
              <a:buFont typeface="Wingdings" panose="05000000000000000000" pitchFamily="2" charset="2"/>
              <a:buChar char="§"/>
            </a:pPr>
            <a:r>
              <a:rPr lang="en-US" b="0" i="1" dirty="0">
                <a:solidFill>
                  <a:srgbClr val="000000"/>
                </a:solidFill>
                <a:effectLst/>
                <a:latin typeface="Raleway" pitchFamily="2" charset="0"/>
              </a:rPr>
              <a:t>I go to school </a:t>
            </a:r>
            <a:r>
              <a:rPr lang="en-US" b="1" i="1" dirty="0">
                <a:solidFill>
                  <a:srgbClr val="EC6825"/>
                </a:solidFill>
                <a:effectLst/>
                <a:latin typeface="Raleway" pitchFamily="2" charset="0"/>
              </a:rPr>
              <a:t>on foot</a:t>
            </a:r>
            <a:r>
              <a:rPr lang="en-US" b="0" i="1" dirty="0">
                <a:solidFill>
                  <a:srgbClr val="000000"/>
                </a:solidFill>
                <a:effectLst/>
                <a:latin typeface="Raleway" pitchFamily="2" charset="0"/>
              </a:rPr>
              <a:t>. </a:t>
            </a:r>
            <a:endParaRPr lang="en-US" b="0" i="0" dirty="0">
              <a:solidFill>
                <a:srgbClr val="000000"/>
              </a:solidFill>
              <a:effectLst/>
              <a:latin typeface="Raleway" pitchFamily="2" charset="0"/>
            </a:endParaRPr>
          </a:p>
          <a:p>
            <a:pPr marL="285750" indent="-285750" algn="l">
              <a:lnSpc>
                <a:spcPct val="110000"/>
              </a:lnSpc>
              <a:spcBef>
                <a:spcPts val="0"/>
              </a:spcBef>
              <a:buFont typeface="Wingdings" panose="05000000000000000000" pitchFamily="2" charset="2"/>
              <a:buChar char="§"/>
            </a:pPr>
            <a:r>
              <a:rPr lang="en-US" b="0" i="1" dirty="0">
                <a:solidFill>
                  <a:srgbClr val="000000"/>
                </a:solidFill>
                <a:effectLst/>
                <a:latin typeface="Raleway" pitchFamily="2" charset="0"/>
              </a:rPr>
              <a:t>I go to work </a:t>
            </a:r>
            <a:r>
              <a:rPr lang="en-US" b="1" i="1" dirty="0">
                <a:solidFill>
                  <a:srgbClr val="EC6825"/>
                </a:solidFill>
                <a:effectLst/>
                <a:latin typeface="Raleway" pitchFamily="2" charset="0"/>
              </a:rPr>
              <a:t>by car</a:t>
            </a:r>
            <a:r>
              <a:rPr lang="en-US" b="0" i="1" dirty="0">
                <a:solidFill>
                  <a:srgbClr val="000000"/>
                </a:solidFill>
                <a:effectLst/>
                <a:latin typeface="Raleway" pitchFamily="2" charset="0"/>
              </a:rPr>
              <a:t>.</a:t>
            </a:r>
            <a:endParaRPr lang="en-US" b="0" i="0" dirty="0">
              <a:solidFill>
                <a:srgbClr val="000000"/>
              </a:solidFill>
              <a:effectLst/>
              <a:latin typeface="Raleway" pitchFamily="2" charset="0"/>
            </a:endParaRPr>
          </a:p>
          <a:p>
            <a:pPr marL="285750" indent="-285750" algn="l">
              <a:lnSpc>
                <a:spcPct val="110000"/>
              </a:lnSpc>
              <a:spcBef>
                <a:spcPts val="0"/>
              </a:spcBef>
              <a:buFont typeface="Wingdings" panose="05000000000000000000" pitchFamily="2" charset="2"/>
              <a:buChar char="§"/>
            </a:pPr>
            <a:r>
              <a:rPr lang="en-US" b="0" i="1" dirty="0">
                <a:solidFill>
                  <a:srgbClr val="000000"/>
                </a:solidFill>
                <a:effectLst/>
                <a:latin typeface="Raleway" pitchFamily="2" charset="0"/>
              </a:rPr>
              <a:t>I went to Zurich </a:t>
            </a:r>
            <a:r>
              <a:rPr lang="en-US" b="1" i="1" dirty="0">
                <a:solidFill>
                  <a:srgbClr val="EC6825"/>
                </a:solidFill>
                <a:effectLst/>
                <a:latin typeface="Raleway" pitchFamily="2" charset="0"/>
              </a:rPr>
              <a:t>by plane</a:t>
            </a:r>
            <a:r>
              <a:rPr lang="en-US" b="0" i="1" dirty="0">
                <a:solidFill>
                  <a:srgbClr val="000000"/>
                </a:solidFill>
                <a:effectLst/>
                <a:latin typeface="Raleway" pitchFamily="2" charset="0"/>
              </a:rPr>
              <a:t>. </a:t>
            </a:r>
            <a:endParaRPr lang="en-US" b="0" i="0" dirty="0">
              <a:solidFill>
                <a:srgbClr val="000000"/>
              </a:solidFill>
              <a:effectLst/>
              <a:latin typeface="Raleway" pitchFamily="2" charset="0"/>
            </a:endParaRPr>
          </a:p>
          <a:p>
            <a:pPr marL="285750" indent="-285750" algn="l">
              <a:lnSpc>
                <a:spcPct val="110000"/>
              </a:lnSpc>
              <a:spcBef>
                <a:spcPts val="0"/>
              </a:spcBef>
              <a:buFont typeface="Wingdings" panose="05000000000000000000" pitchFamily="2" charset="2"/>
              <a:buChar char="§"/>
            </a:pPr>
            <a:r>
              <a:rPr lang="en-US" b="0" i="1" dirty="0">
                <a:solidFill>
                  <a:srgbClr val="000000"/>
                </a:solidFill>
                <a:effectLst/>
                <a:latin typeface="Raleway" pitchFamily="2" charset="0"/>
              </a:rPr>
              <a:t>I went to the airport </a:t>
            </a:r>
            <a:r>
              <a:rPr lang="en-US" b="1" i="1" dirty="0">
                <a:solidFill>
                  <a:srgbClr val="EC6825"/>
                </a:solidFill>
                <a:effectLst/>
                <a:latin typeface="Raleway" pitchFamily="2" charset="0"/>
              </a:rPr>
              <a:t>by taxi</a:t>
            </a:r>
            <a:r>
              <a:rPr lang="en-US" b="0" i="1" dirty="0">
                <a:solidFill>
                  <a:srgbClr val="000000"/>
                </a:solidFill>
                <a:effectLst/>
                <a:latin typeface="Raleway" pitchFamily="2" charset="0"/>
              </a:rPr>
              <a:t>.</a:t>
            </a:r>
          </a:p>
          <a:p>
            <a:pPr algn="l">
              <a:lnSpc>
                <a:spcPct val="110000"/>
              </a:lnSpc>
              <a:spcBef>
                <a:spcPts val="0"/>
              </a:spcBef>
            </a:pPr>
            <a:endParaRPr lang="en-US" sz="1200" b="0" i="0" dirty="0">
              <a:solidFill>
                <a:srgbClr val="000000"/>
              </a:solidFill>
              <a:effectLst/>
              <a:latin typeface="Raleway" pitchFamily="2" charset="0"/>
            </a:endParaRPr>
          </a:p>
          <a:p>
            <a:pPr algn="l">
              <a:lnSpc>
                <a:spcPct val="110000"/>
              </a:lnSpc>
              <a:spcBef>
                <a:spcPts val="0"/>
              </a:spcBef>
            </a:pPr>
            <a:r>
              <a:rPr lang="en-US" b="0" i="0" dirty="0">
                <a:solidFill>
                  <a:srgbClr val="000000"/>
                </a:solidFill>
                <a:effectLst/>
                <a:latin typeface="Raleway" pitchFamily="2" charset="0"/>
              </a:rPr>
              <a:t>➪ Using a verb of movement (</a:t>
            </a:r>
            <a:r>
              <a:rPr lang="en-US" b="1" i="0" dirty="0">
                <a:solidFill>
                  <a:srgbClr val="000000"/>
                </a:solidFill>
                <a:effectLst/>
                <a:latin typeface="Raleway" pitchFamily="2" charset="0"/>
              </a:rPr>
              <a:t>walk, drive, fly, cycle, etc</a:t>
            </a:r>
            <a:r>
              <a:rPr lang="en-US" b="0" i="0" dirty="0">
                <a:solidFill>
                  <a:srgbClr val="000000"/>
                </a:solidFill>
                <a:effectLst/>
                <a:latin typeface="Raleway" pitchFamily="2" charset="0"/>
              </a:rPr>
              <a:t>.) or for public transport, using </a:t>
            </a:r>
            <a:r>
              <a:rPr lang="en-US" b="1" i="0" dirty="0">
                <a:solidFill>
                  <a:srgbClr val="000000"/>
                </a:solidFill>
                <a:effectLst/>
                <a:latin typeface="Raleway" pitchFamily="2" charset="0"/>
              </a:rPr>
              <a:t>take</a:t>
            </a:r>
            <a:r>
              <a:rPr lang="en-US" b="0" i="0" dirty="0">
                <a:solidFill>
                  <a:srgbClr val="000000"/>
                </a:solidFill>
                <a:effectLst/>
                <a:latin typeface="Raleway" pitchFamily="2" charset="0"/>
              </a:rPr>
              <a:t> + </a:t>
            </a:r>
            <a:r>
              <a:rPr lang="en-US" b="1" i="0" dirty="0">
                <a:solidFill>
                  <a:srgbClr val="000000"/>
                </a:solidFill>
                <a:effectLst/>
                <a:latin typeface="Raleway" pitchFamily="2" charset="0"/>
              </a:rPr>
              <a:t>means of transport</a:t>
            </a:r>
            <a:r>
              <a:rPr lang="en-US" b="0" i="0" dirty="0">
                <a:solidFill>
                  <a:srgbClr val="000000"/>
                </a:solidFill>
                <a:effectLst/>
                <a:latin typeface="Raleway" pitchFamily="2" charset="0"/>
              </a:rPr>
              <a:t>.</a:t>
            </a:r>
          </a:p>
          <a:p>
            <a:pPr algn="l">
              <a:lnSpc>
                <a:spcPct val="110000"/>
              </a:lnSpc>
              <a:spcBef>
                <a:spcPts val="0"/>
              </a:spcBef>
            </a:pPr>
            <a:endParaRPr lang="en-US" sz="1100" b="0" i="0" dirty="0">
              <a:solidFill>
                <a:srgbClr val="000000"/>
              </a:solidFill>
              <a:effectLst/>
              <a:latin typeface="Raleway" pitchFamily="2" charset="0"/>
            </a:endParaRPr>
          </a:p>
          <a:p>
            <a:pPr marL="285750" indent="-285750" algn="l">
              <a:lnSpc>
                <a:spcPct val="110000"/>
              </a:lnSpc>
              <a:spcBef>
                <a:spcPts val="0"/>
              </a:spcBef>
              <a:buFont typeface="Wingdings" panose="05000000000000000000" pitchFamily="2" charset="2"/>
              <a:buChar char="§"/>
            </a:pPr>
            <a:r>
              <a:rPr lang="en-US" b="0" i="1" dirty="0">
                <a:solidFill>
                  <a:srgbClr val="000000"/>
                </a:solidFill>
                <a:effectLst/>
                <a:latin typeface="Raleway" pitchFamily="2" charset="0"/>
              </a:rPr>
              <a:t>I </a:t>
            </a:r>
            <a:r>
              <a:rPr lang="en-US" b="1" i="1" dirty="0">
                <a:solidFill>
                  <a:srgbClr val="EC6825"/>
                </a:solidFill>
                <a:effectLst/>
                <a:latin typeface="Raleway" pitchFamily="2" charset="0"/>
              </a:rPr>
              <a:t>walk</a:t>
            </a:r>
            <a:r>
              <a:rPr lang="en-US" b="0" i="1" dirty="0">
                <a:solidFill>
                  <a:srgbClr val="000000"/>
                </a:solidFill>
                <a:effectLst/>
                <a:latin typeface="Raleway" pitchFamily="2" charset="0"/>
              </a:rPr>
              <a:t> to school</a:t>
            </a:r>
            <a:endParaRPr lang="en-US" b="0" i="0" dirty="0">
              <a:solidFill>
                <a:srgbClr val="000000"/>
              </a:solidFill>
              <a:effectLst/>
              <a:latin typeface="Raleway" pitchFamily="2" charset="0"/>
            </a:endParaRPr>
          </a:p>
          <a:p>
            <a:pPr marL="285750" indent="-285750" algn="l">
              <a:lnSpc>
                <a:spcPct val="110000"/>
              </a:lnSpc>
              <a:spcBef>
                <a:spcPts val="0"/>
              </a:spcBef>
              <a:buFont typeface="Wingdings" panose="05000000000000000000" pitchFamily="2" charset="2"/>
              <a:buChar char="§"/>
            </a:pPr>
            <a:r>
              <a:rPr lang="en-US" b="0" i="1" dirty="0">
                <a:solidFill>
                  <a:srgbClr val="000000"/>
                </a:solidFill>
                <a:effectLst/>
                <a:latin typeface="Raleway" pitchFamily="2" charset="0"/>
              </a:rPr>
              <a:t>I </a:t>
            </a:r>
            <a:r>
              <a:rPr lang="en-US" b="1" i="1" dirty="0">
                <a:solidFill>
                  <a:srgbClr val="EC6825"/>
                </a:solidFill>
                <a:effectLst/>
                <a:latin typeface="Raleway" pitchFamily="2" charset="0"/>
              </a:rPr>
              <a:t>drive</a:t>
            </a:r>
            <a:r>
              <a:rPr lang="en-US" b="0" i="1" dirty="0">
                <a:solidFill>
                  <a:srgbClr val="000000"/>
                </a:solidFill>
                <a:effectLst/>
                <a:latin typeface="Raleway" pitchFamily="2" charset="0"/>
              </a:rPr>
              <a:t> to work. </a:t>
            </a:r>
            <a:endParaRPr lang="en-US" b="0" i="0" dirty="0">
              <a:solidFill>
                <a:srgbClr val="000000"/>
              </a:solidFill>
              <a:effectLst/>
              <a:latin typeface="Raleway" pitchFamily="2" charset="0"/>
            </a:endParaRPr>
          </a:p>
          <a:p>
            <a:pPr marL="285750" indent="-285750" algn="l">
              <a:lnSpc>
                <a:spcPct val="110000"/>
              </a:lnSpc>
              <a:spcBef>
                <a:spcPts val="0"/>
              </a:spcBef>
              <a:buFont typeface="Wingdings" panose="05000000000000000000" pitchFamily="2" charset="2"/>
              <a:buChar char="§"/>
            </a:pPr>
            <a:r>
              <a:rPr lang="en-US" b="0" i="1" dirty="0">
                <a:solidFill>
                  <a:srgbClr val="000000"/>
                </a:solidFill>
                <a:effectLst/>
                <a:latin typeface="Raleway" pitchFamily="2" charset="0"/>
              </a:rPr>
              <a:t>I </a:t>
            </a:r>
            <a:r>
              <a:rPr lang="en-US" b="1" i="1" dirty="0">
                <a:solidFill>
                  <a:srgbClr val="EC6825"/>
                </a:solidFill>
                <a:effectLst/>
                <a:latin typeface="Raleway" pitchFamily="2" charset="0"/>
              </a:rPr>
              <a:t>flew</a:t>
            </a:r>
            <a:r>
              <a:rPr lang="en-US" b="0" i="1" dirty="0">
                <a:solidFill>
                  <a:srgbClr val="000000"/>
                </a:solidFill>
                <a:effectLst/>
                <a:latin typeface="Raleway" pitchFamily="2" charset="0"/>
              </a:rPr>
              <a:t> to Zurich. </a:t>
            </a:r>
            <a:endParaRPr lang="en-US" b="0" i="0" dirty="0">
              <a:solidFill>
                <a:srgbClr val="000000"/>
              </a:solidFill>
              <a:effectLst/>
              <a:latin typeface="Raleway" pitchFamily="2" charset="0"/>
            </a:endParaRPr>
          </a:p>
          <a:p>
            <a:pPr marL="285750" indent="-285750" algn="l">
              <a:lnSpc>
                <a:spcPct val="110000"/>
              </a:lnSpc>
              <a:spcBef>
                <a:spcPts val="0"/>
              </a:spcBef>
              <a:buFont typeface="Wingdings" panose="05000000000000000000" pitchFamily="2" charset="2"/>
              <a:buChar char="§"/>
            </a:pPr>
            <a:r>
              <a:rPr lang="en-US" b="0" i="1" dirty="0">
                <a:solidFill>
                  <a:srgbClr val="000000"/>
                </a:solidFill>
                <a:effectLst/>
                <a:latin typeface="Raleway" pitchFamily="2" charset="0"/>
              </a:rPr>
              <a:t>I </a:t>
            </a:r>
            <a:r>
              <a:rPr lang="en-US" b="1" i="1" dirty="0">
                <a:solidFill>
                  <a:srgbClr val="EC6825"/>
                </a:solidFill>
                <a:effectLst/>
                <a:latin typeface="Raleway" pitchFamily="2" charset="0"/>
              </a:rPr>
              <a:t>took a taxi/a bus/a train/etc.</a:t>
            </a:r>
            <a:r>
              <a:rPr lang="en-US" b="0" i="1" dirty="0">
                <a:solidFill>
                  <a:srgbClr val="000000"/>
                </a:solidFill>
                <a:effectLst/>
                <a:latin typeface="Raleway" pitchFamily="2" charset="0"/>
              </a:rPr>
              <a:t> to the airport. </a:t>
            </a:r>
            <a:endParaRPr lang="en-US" b="0" i="0" dirty="0">
              <a:solidFill>
                <a:srgbClr val="000000"/>
              </a:solidFill>
              <a:effectLst/>
              <a:latin typeface="Raleway" pitchFamily="2" charset="0"/>
            </a:endParaRPr>
          </a:p>
        </p:txBody>
      </p:sp>
    </p:spTree>
    <p:extLst>
      <p:ext uri="{BB962C8B-B14F-4D97-AF65-F5344CB8AC3E}">
        <p14:creationId xmlns:p14="http://schemas.microsoft.com/office/powerpoint/2010/main" val="2879755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2197977" y="130628"/>
            <a:ext cx="8695319" cy="6610941"/>
          </a:xfrm>
        </p:spPr>
        <p:txBody>
          <a:bodyPr anchor="t">
            <a:normAutofit/>
          </a:bodyPr>
          <a:lstStyle/>
          <a:p>
            <a:pPr algn="l">
              <a:spcBef>
                <a:spcPts val="0"/>
              </a:spcBef>
            </a:pPr>
            <a:r>
              <a:rPr lang="en-US" b="1" i="0" dirty="0">
                <a:effectLst/>
                <a:latin typeface="Raleway" pitchFamily="2" charset="0"/>
              </a:rPr>
              <a:t>Adjectives &amp; prepositions – </a:t>
            </a:r>
            <a:r>
              <a:rPr lang="en-US" b="1" i="0" dirty="0" err="1">
                <a:effectLst>
                  <a:outerShdw blurRad="38100" dist="38100" dir="2700000" algn="tl">
                    <a:srgbClr val="000000">
                      <a:alpha val="43137"/>
                    </a:srgbClr>
                  </a:outerShdw>
                </a:effectLst>
                <a:latin typeface="Raleway" pitchFamily="2" charset="0"/>
              </a:rPr>
              <a:t>dependant</a:t>
            </a:r>
            <a:r>
              <a:rPr lang="en-US" b="1" i="0" dirty="0">
                <a:effectLst/>
                <a:latin typeface="Raleway" pitchFamily="2" charset="0"/>
              </a:rPr>
              <a:t> prepositions</a:t>
            </a:r>
          </a:p>
          <a:p>
            <a:pPr algn="l">
              <a:spcBef>
                <a:spcPts val="0"/>
              </a:spcBef>
            </a:pPr>
            <a:endParaRPr lang="en-US" sz="1200" b="0" i="0" dirty="0">
              <a:solidFill>
                <a:srgbClr val="000000"/>
              </a:solidFill>
              <a:effectLst/>
              <a:latin typeface="Raleway" pitchFamily="2" charset="0"/>
            </a:endParaRPr>
          </a:p>
          <a:p>
            <a:pPr algn="l">
              <a:spcBef>
                <a:spcPts val="0"/>
              </a:spcBef>
            </a:pPr>
            <a:r>
              <a:rPr lang="en-US" b="0" i="0" dirty="0">
                <a:solidFill>
                  <a:srgbClr val="000000"/>
                </a:solidFill>
                <a:effectLst/>
                <a:latin typeface="Raleway" pitchFamily="2" charset="0"/>
              </a:rPr>
              <a:t>Some adjectives are usually followed by a preposition. </a:t>
            </a:r>
          </a:p>
          <a:p>
            <a:pPr algn="l">
              <a:spcBef>
                <a:spcPts val="0"/>
              </a:spcBef>
            </a:pPr>
            <a:r>
              <a:rPr lang="en-US" b="0" i="0" dirty="0">
                <a:solidFill>
                  <a:srgbClr val="000000"/>
                </a:solidFill>
                <a:effectLst/>
                <a:latin typeface="Raleway" pitchFamily="2" charset="0"/>
              </a:rPr>
              <a:t>These prepositions are called </a:t>
            </a:r>
            <a:r>
              <a:rPr lang="en-US" b="0" i="1" dirty="0" err="1">
                <a:solidFill>
                  <a:srgbClr val="000000"/>
                </a:solidFill>
                <a:effectLst/>
                <a:latin typeface="Raleway" pitchFamily="2" charset="0"/>
              </a:rPr>
              <a:t>dependant</a:t>
            </a:r>
            <a:r>
              <a:rPr lang="en-US" b="0" i="0" dirty="0">
                <a:solidFill>
                  <a:srgbClr val="000000"/>
                </a:solidFill>
                <a:effectLst/>
                <a:latin typeface="Raleway" pitchFamily="2" charset="0"/>
              </a:rPr>
              <a:t> prepositions. </a:t>
            </a:r>
          </a:p>
          <a:p>
            <a:pPr algn="l">
              <a:spcBef>
                <a:spcPts val="0"/>
              </a:spcBef>
            </a:pPr>
            <a:endParaRPr lang="en-US" sz="1200" b="0" i="0" dirty="0">
              <a:solidFill>
                <a:srgbClr val="000000"/>
              </a:solidFill>
              <a:effectLst/>
              <a:latin typeface="Raleway" pitchFamily="2" charset="0"/>
            </a:endParaRPr>
          </a:p>
          <a:p>
            <a:pPr algn="l">
              <a:spcBef>
                <a:spcPts val="0"/>
              </a:spcBef>
            </a:pPr>
            <a:r>
              <a:rPr lang="en-US" b="0" i="0" dirty="0">
                <a:solidFill>
                  <a:srgbClr val="000000"/>
                </a:solidFill>
                <a:effectLst/>
                <a:latin typeface="Raleway" pitchFamily="2" charset="0"/>
              </a:rPr>
              <a:t>Check the list of some of the most common of these prepositions:</a:t>
            </a:r>
            <a:endParaRPr lang="en-US" dirty="0">
              <a:solidFill>
                <a:srgbClr val="000000"/>
              </a:solidFill>
              <a:latin typeface="Raleway" pitchFamily="2" charset="0"/>
            </a:endParaRPr>
          </a:p>
          <a:p>
            <a:pPr algn="l">
              <a:spcBef>
                <a:spcPts val="0"/>
              </a:spcBef>
            </a:pPr>
            <a:endParaRPr lang="en-US" b="0" i="0" dirty="0">
              <a:solidFill>
                <a:srgbClr val="000000"/>
              </a:solidFill>
              <a:effectLst/>
              <a:latin typeface="Raleway" pitchFamily="2" charset="0"/>
            </a:endParaRPr>
          </a:p>
        </p:txBody>
      </p:sp>
      <p:pic>
        <p:nvPicPr>
          <p:cNvPr id="6" name="Immagine 5">
            <a:extLst>
              <a:ext uri="{FF2B5EF4-FFF2-40B4-BE49-F238E27FC236}">
                <a16:creationId xmlns:a16="http://schemas.microsoft.com/office/drawing/2014/main" id="{B2D4543D-DFEA-4E1E-AC97-FFB64D37697D}"/>
              </a:ext>
            </a:extLst>
          </p:cNvPr>
          <p:cNvPicPr>
            <a:picLocks noChangeAspect="1"/>
          </p:cNvPicPr>
          <p:nvPr/>
        </p:nvPicPr>
        <p:blipFill>
          <a:blip r:embed="rId2"/>
          <a:stretch>
            <a:fillRect/>
          </a:stretch>
        </p:blipFill>
        <p:spPr>
          <a:xfrm>
            <a:off x="2294512" y="1741034"/>
            <a:ext cx="5271060" cy="5040000"/>
          </a:xfrm>
          <a:prstGeom prst="rect">
            <a:avLst/>
          </a:prstGeom>
        </p:spPr>
      </p:pic>
    </p:spTree>
    <p:extLst>
      <p:ext uri="{BB962C8B-B14F-4D97-AF65-F5344CB8AC3E}">
        <p14:creationId xmlns:p14="http://schemas.microsoft.com/office/powerpoint/2010/main" val="4000299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A00B6F6-22D4-54F0-1651-32873EF4A356}"/>
              </a:ext>
            </a:extLst>
          </p:cNvPr>
          <p:cNvSpPr>
            <a:spLocks noGrp="1"/>
          </p:cNvSpPr>
          <p:nvPr>
            <p:ph type="body" idx="1"/>
          </p:nvPr>
        </p:nvSpPr>
        <p:spPr>
          <a:xfrm>
            <a:off x="2127920" y="472818"/>
            <a:ext cx="8907354" cy="5912363"/>
          </a:xfrm>
        </p:spPr>
        <p:txBody>
          <a:bodyPr anchor="t">
            <a:normAutofit/>
          </a:bodyPr>
          <a:lstStyle/>
          <a:p>
            <a:pPr>
              <a:lnSpc>
                <a:spcPct val="107000"/>
              </a:lnSpc>
              <a:spcAft>
                <a:spcPts val="800"/>
              </a:spcAft>
            </a:pPr>
            <a:r>
              <a:rPr lang="it-IT" sz="1800" b="1" dirty="0" err="1">
                <a:effectLst/>
                <a:latin typeface="Raleway" pitchFamily="2" charset="0"/>
                <a:ea typeface="Times New Roman" panose="02020603050405020304" pitchFamily="18" charset="0"/>
                <a:cs typeface="Times New Roman" panose="02020603050405020304" pitchFamily="18" charset="0"/>
              </a:rPr>
              <a:t>Choose</a:t>
            </a:r>
            <a:r>
              <a:rPr lang="it-IT" sz="1800" b="1" dirty="0">
                <a:effectLst/>
                <a:latin typeface="Raleway" pitchFamily="2" charset="0"/>
                <a:ea typeface="Times New Roman" panose="02020603050405020304" pitchFamily="18" charset="0"/>
                <a:cs typeface="Times New Roman" panose="02020603050405020304" pitchFamily="18" charset="0"/>
              </a:rPr>
              <a:t> the </a:t>
            </a:r>
            <a:r>
              <a:rPr lang="it-IT" sz="1800" b="1" dirty="0" err="1">
                <a:effectLst/>
                <a:latin typeface="Raleway" pitchFamily="2" charset="0"/>
                <a:ea typeface="Times New Roman" panose="02020603050405020304" pitchFamily="18" charset="0"/>
                <a:cs typeface="Times New Roman" panose="02020603050405020304" pitchFamily="18" charset="0"/>
              </a:rPr>
              <a:t>correct</a:t>
            </a:r>
            <a:r>
              <a:rPr lang="it-IT" sz="1800" b="1" dirty="0">
                <a:effectLst/>
                <a:latin typeface="Raleway" pitchFamily="2" charset="0"/>
                <a:ea typeface="Times New Roman" panose="02020603050405020304" pitchFamily="18" charset="0"/>
                <a:cs typeface="Times New Roman" panose="02020603050405020304" pitchFamily="18" charset="0"/>
              </a:rPr>
              <a:t> </a:t>
            </a:r>
            <a:r>
              <a:rPr lang="it-IT" sz="1800" b="1" dirty="0" err="1">
                <a:effectLst/>
                <a:latin typeface="Raleway" pitchFamily="2" charset="0"/>
                <a:ea typeface="Times New Roman" panose="02020603050405020304" pitchFamily="18" charset="0"/>
                <a:cs typeface="Times New Roman" panose="02020603050405020304" pitchFamily="18" charset="0"/>
              </a:rPr>
              <a:t>prepositions</a:t>
            </a:r>
            <a:r>
              <a:rPr lang="it-IT" sz="1800" b="1" dirty="0">
                <a:effectLst/>
                <a:latin typeface="Raleway" pitchFamily="2" charset="0"/>
                <a:ea typeface="Times New Roman" panose="02020603050405020304" pitchFamily="18" charset="0"/>
                <a:cs typeface="Times New Roman" panose="02020603050405020304" pitchFamily="18" charset="0"/>
              </a:rPr>
              <a:t> to complete the </a:t>
            </a:r>
            <a:r>
              <a:rPr lang="it-IT" sz="1800" b="1" dirty="0" err="1">
                <a:effectLst/>
                <a:latin typeface="Raleway" pitchFamily="2" charset="0"/>
                <a:ea typeface="Times New Roman" panose="02020603050405020304" pitchFamily="18" charset="0"/>
                <a:cs typeface="Times New Roman" panose="02020603050405020304" pitchFamily="18" charset="0"/>
              </a:rPr>
              <a:t>sentences</a:t>
            </a:r>
            <a:r>
              <a:rPr lang="it-IT" sz="1800" b="1" dirty="0">
                <a:effectLst/>
                <a:latin typeface="Raleway" pitchFamily="2" charset="0"/>
                <a:ea typeface="Times New Roman" panose="02020603050405020304" pitchFamily="18" charset="0"/>
                <a:cs typeface="Times New Roman" panose="02020603050405020304" pitchFamily="18" charset="0"/>
              </a:rPr>
              <a:t> </a:t>
            </a:r>
            <a:r>
              <a:rPr lang="it-IT" sz="1800" b="1" dirty="0" err="1">
                <a:effectLst/>
                <a:latin typeface="Raleway" pitchFamily="2" charset="0"/>
                <a:ea typeface="Times New Roman" panose="02020603050405020304" pitchFamily="18" charset="0"/>
                <a:cs typeface="Times New Roman" panose="02020603050405020304" pitchFamily="18" charset="0"/>
              </a:rPr>
              <a:t>below</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07000"/>
              </a:lnSpc>
              <a:spcAft>
                <a:spcPts val="800"/>
              </a:spcAft>
              <a:buFont typeface="+mj-lt"/>
              <a:buAutoNum type="arabicPeriod"/>
            </a:pP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We</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are super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excited</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___________ the trip.</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07000"/>
              </a:lnSpc>
              <a:spcAft>
                <a:spcPts val="800"/>
              </a:spcAft>
              <a:buFont typeface="+mj-lt"/>
              <a:buAutoNum type="arabicPeriod"/>
            </a:pP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He's</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famous</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____________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his</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science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experiments</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on YouTube.</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07000"/>
              </a:lnSpc>
              <a:spcAft>
                <a:spcPts val="800"/>
              </a:spcAft>
              <a:buFont typeface="+mj-lt"/>
              <a:buAutoNum type="arabicPeriod"/>
            </a:pP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He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is</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totally</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different</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___________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his</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brother</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07000"/>
              </a:lnSpc>
              <a:spcAft>
                <a:spcPts val="800"/>
              </a:spcAft>
              <a:buFont typeface="+mj-lt"/>
              <a:buAutoNum type="arabicPeriod"/>
            </a:pP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You</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are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very</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bad</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__________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lying</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07000"/>
              </a:lnSpc>
              <a:spcAft>
                <a:spcPts val="800"/>
              </a:spcAft>
              <a:buFont typeface="+mj-lt"/>
              <a:buAutoNum type="arabicPeriod"/>
            </a:pP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He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isn't</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capable</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___________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taking</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care of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himself</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07000"/>
              </a:lnSpc>
              <a:spcAft>
                <a:spcPts val="800"/>
              </a:spcAft>
              <a:buFont typeface="+mj-lt"/>
              <a:buAutoNum type="arabicPeriod"/>
            </a:pP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He's</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obsessed</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____________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his</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new toy.</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07000"/>
              </a:lnSpc>
              <a:spcAft>
                <a:spcPts val="800"/>
              </a:spcAft>
              <a:buFont typeface="+mj-lt"/>
              <a:buAutoNum type="arabicPeriod"/>
            </a:pP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We're</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very</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proud</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____________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you</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07000"/>
              </a:lnSpc>
              <a:spcAft>
                <a:spcPts val="800"/>
              </a:spcAft>
              <a:buFont typeface="+mj-lt"/>
              <a:buAutoNum type="arabicPeriod"/>
            </a:pP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How long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have</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you</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been</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married</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_____________ Liam?</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07000"/>
              </a:lnSpc>
              <a:spcAft>
                <a:spcPts val="800"/>
              </a:spcAft>
              <a:buFont typeface="+mj-lt"/>
              <a:buAutoNum type="arabicPeriod"/>
            </a:pP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I'm</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fed</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up __________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my</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new boss. I hate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him</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07000"/>
              </a:lnSpc>
              <a:spcAft>
                <a:spcPts val="800"/>
              </a:spcAft>
              <a:buFont typeface="+mj-lt"/>
              <a:buAutoNum type="arabicPeriod"/>
            </a:pP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I'm</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not</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very</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keen</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___________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having</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to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wear</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uniform</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but</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I </a:t>
            </a:r>
            <a:r>
              <a:rPr lang="it-IT" sz="1800" dirty="0" err="1">
                <a:solidFill>
                  <a:srgbClr val="000000"/>
                </a:solidFill>
                <a:effectLst/>
                <a:latin typeface="Raleway" pitchFamily="2" charset="0"/>
                <a:ea typeface="Times New Roman" panose="02020603050405020304" pitchFamily="18" charset="0"/>
                <a:cs typeface="Times New Roman" panose="02020603050405020304" pitchFamily="18" charset="0"/>
              </a:rPr>
              <a:t>need</a:t>
            </a:r>
            <a:r>
              <a:rPr lang="it-IT" sz="1800" dirty="0">
                <a:solidFill>
                  <a:srgbClr val="000000"/>
                </a:solidFill>
                <a:effectLst/>
                <a:latin typeface="Raleway" pitchFamily="2" charset="0"/>
                <a:ea typeface="Times New Roman" panose="02020603050405020304" pitchFamily="18" charset="0"/>
                <a:cs typeface="Times New Roman" panose="02020603050405020304" pitchFamily="18" charset="0"/>
              </a:rPr>
              <a:t> the job.</a:t>
            </a:r>
            <a:endParaRPr lang="it-IT" sz="1800" dirty="0">
              <a:effectLst/>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pPr>
            <a:endParaRPr lang="it-IT" dirty="0"/>
          </a:p>
        </p:txBody>
      </p:sp>
    </p:spTree>
    <p:extLst>
      <p:ext uri="{BB962C8B-B14F-4D97-AF65-F5344CB8AC3E}">
        <p14:creationId xmlns:p14="http://schemas.microsoft.com/office/powerpoint/2010/main" val="614245933"/>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1174</TotalTime>
  <Words>4755</Words>
  <Application>Microsoft Office PowerPoint</Application>
  <PresentationFormat>Widescreen</PresentationFormat>
  <Paragraphs>678</Paragraphs>
  <Slides>32</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32</vt:i4>
      </vt:variant>
    </vt:vector>
  </HeadingPairs>
  <TitlesOfParts>
    <vt:vector size="40" baseType="lpstr">
      <vt:lpstr>Arial</vt:lpstr>
      <vt:lpstr>Calibri</vt:lpstr>
      <vt:lpstr>Cambria Math</vt:lpstr>
      <vt:lpstr>Century Gothic</vt:lpstr>
      <vt:lpstr>Raleway</vt:lpstr>
      <vt:lpstr>Wingdings</vt:lpstr>
      <vt:lpstr>Wingdings 3</vt:lpstr>
      <vt:lpstr>Filo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QI</dc:creator>
  <cp:lastModifiedBy>QI</cp:lastModifiedBy>
  <cp:revision>68</cp:revision>
  <dcterms:created xsi:type="dcterms:W3CDTF">2023-03-13T20:27:00Z</dcterms:created>
  <dcterms:modified xsi:type="dcterms:W3CDTF">2023-03-19T19:29:38Z</dcterms:modified>
</cp:coreProperties>
</file>