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70" r:id="rId12"/>
    <p:sldId id="267" r:id="rId13"/>
    <p:sldId id="268" r:id="rId14"/>
    <p:sldId id="269"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4" d="100"/>
          <a:sy n="84" d="100"/>
        </p:scale>
        <p:origin x="63"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3/27/2023</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3/27/2023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36FC3A-383A-AD50-3168-51A042501D3B}"/>
              </a:ext>
            </a:extLst>
          </p:cNvPr>
          <p:cNvSpPr>
            <a:spLocks noGrp="1"/>
          </p:cNvSpPr>
          <p:nvPr>
            <p:ph type="ctrTitle"/>
          </p:nvPr>
        </p:nvSpPr>
        <p:spPr>
          <a:xfrm>
            <a:off x="1112520" y="2953342"/>
            <a:ext cx="9966960" cy="706246"/>
          </a:xfrm>
        </p:spPr>
        <p:txBody>
          <a:bodyPr>
            <a:normAutofit/>
          </a:bodyPr>
          <a:lstStyle/>
          <a:p>
            <a:r>
              <a:rPr lang="it-IT" sz="4000" dirty="0"/>
              <a:t>Cell division and protein synthesis</a:t>
            </a:r>
          </a:p>
        </p:txBody>
      </p:sp>
    </p:spTree>
    <p:extLst>
      <p:ext uri="{BB962C8B-B14F-4D97-AF65-F5344CB8AC3E}">
        <p14:creationId xmlns:p14="http://schemas.microsoft.com/office/powerpoint/2010/main" val="114730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374847"/>
            <a:ext cx="11143185" cy="6133864"/>
          </a:xfrm>
        </p:spPr>
        <p:txBody>
          <a:bodyPr>
            <a:normAutofit lnSpcReduction="10000"/>
          </a:bodyPr>
          <a:lstStyle/>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7</a:t>
            </a:r>
          </a:p>
          <a:p>
            <a:pPr marL="45720" indent="0">
              <a:lnSpc>
                <a:spcPct val="100000"/>
              </a:lnSpc>
              <a:spcBef>
                <a:spcPts val="0"/>
              </a:spcBef>
              <a:buNone/>
            </a:pPr>
            <a:r>
              <a:rPr lang="en-US" sz="1200" i="1" dirty="0"/>
              <a:t>Eukaryotic cell cycle</a:t>
            </a:r>
          </a:p>
          <a:p>
            <a:pPr marL="45720" indent="0">
              <a:lnSpc>
                <a:spcPct val="100000"/>
              </a:lnSpc>
              <a:spcBef>
                <a:spcPts val="0"/>
              </a:spcBef>
              <a:buNone/>
            </a:pPr>
            <a:endParaRPr lang="en-US" sz="1200" i="1" dirty="0"/>
          </a:p>
          <a:p>
            <a:pPr marL="45720" indent="0">
              <a:lnSpc>
                <a:spcPct val="100000"/>
              </a:lnSpc>
              <a:spcBef>
                <a:spcPts val="0"/>
              </a:spcBef>
              <a:buNone/>
            </a:pPr>
            <a:r>
              <a:rPr lang="en-US" sz="1800" b="1" dirty="0"/>
              <a:t>Interphase</a:t>
            </a:r>
            <a:r>
              <a:rPr lang="en-US" sz="1800" dirty="0"/>
              <a:t> is longer than mitotic phase. Interphase, in turn, is divided into three phases:</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1. </a:t>
            </a:r>
            <a:r>
              <a:rPr lang="en-US" sz="1800" u="sng" dirty="0"/>
              <a:t>Growth phase 1 </a:t>
            </a:r>
            <a:r>
              <a:rPr lang="en-US" sz="1800" dirty="0"/>
              <a:t>(G1): The cell grows rapidly. It also carries out basic cell functions. It makes proteins needed for DNA replication and copies some of its organelles. A cell usually spends most of its lifetime in this phase.</a:t>
            </a:r>
          </a:p>
          <a:p>
            <a:pPr marL="45720" indent="0">
              <a:lnSpc>
                <a:spcPct val="100000"/>
              </a:lnSpc>
              <a:spcBef>
                <a:spcPts val="0"/>
              </a:spcBef>
              <a:buNone/>
            </a:pPr>
            <a:r>
              <a:rPr lang="en-US" sz="1800" dirty="0"/>
              <a:t>2. </a:t>
            </a:r>
            <a:r>
              <a:rPr lang="en-US" sz="1800" u="sng" dirty="0"/>
              <a:t>Synthesis phase</a:t>
            </a:r>
            <a:r>
              <a:rPr lang="en-US" sz="1800" dirty="0"/>
              <a:t> (S): The cell copies its DNA. This is DNA replication.</a:t>
            </a:r>
          </a:p>
          <a:p>
            <a:pPr marL="45720" indent="0">
              <a:lnSpc>
                <a:spcPct val="100000"/>
              </a:lnSpc>
              <a:spcBef>
                <a:spcPts val="0"/>
              </a:spcBef>
              <a:buNone/>
            </a:pPr>
            <a:r>
              <a:rPr lang="en-US" sz="1800" dirty="0"/>
              <a:t>3. </a:t>
            </a:r>
            <a:r>
              <a:rPr lang="en-US" sz="1800" u="sng" dirty="0"/>
              <a:t>Growth phase 2 </a:t>
            </a:r>
            <a:r>
              <a:rPr lang="en-US" sz="1800" dirty="0"/>
              <a:t>(G2): The cell gets ready to divide. It makes more proteins and copies the rest of its organelles.</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Mitotic phase is when the cell divides. It includes </a:t>
            </a:r>
            <a:r>
              <a:rPr lang="en-US" sz="1800" b="1" dirty="0"/>
              <a:t>mitosis</a:t>
            </a:r>
            <a:r>
              <a:rPr lang="en-US" sz="1800" dirty="0"/>
              <a:t> (M) and </a:t>
            </a:r>
            <a:r>
              <a:rPr lang="en-US" sz="1800" b="1" dirty="0"/>
              <a:t>cytokinesis</a:t>
            </a:r>
            <a:r>
              <a:rPr lang="en-US" sz="1800" dirty="0"/>
              <a:t> (C).</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pic>
        <p:nvPicPr>
          <p:cNvPr id="2" name="Picture 1">
            <a:extLst>
              <a:ext uri="{FF2B5EF4-FFF2-40B4-BE49-F238E27FC236}">
                <a16:creationId xmlns:a16="http://schemas.microsoft.com/office/drawing/2014/main" id="{6D7CD005-B908-10D6-A7BC-39DDF9D171CC}"/>
              </a:ext>
            </a:extLst>
          </p:cNvPr>
          <p:cNvPicPr>
            <a:picLocks noChangeAspect="1"/>
          </p:cNvPicPr>
          <p:nvPr/>
        </p:nvPicPr>
        <p:blipFill>
          <a:blip r:embed="rId2"/>
          <a:stretch>
            <a:fillRect/>
          </a:stretch>
        </p:blipFill>
        <p:spPr>
          <a:xfrm>
            <a:off x="927047" y="651752"/>
            <a:ext cx="3920068" cy="3237257"/>
          </a:xfrm>
          <a:prstGeom prst="rect">
            <a:avLst/>
          </a:prstGeom>
        </p:spPr>
      </p:pic>
    </p:spTree>
    <p:extLst>
      <p:ext uri="{BB962C8B-B14F-4D97-AF65-F5344CB8AC3E}">
        <p14:creationId xmlns:p14="http://schemas.microsoft.com/office/powerpoint/2010/main" val="254735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641783"/>
            <a:ext cx="11143185" cy="5526157"/>
          </a:xfrm>
        </p:spPr>
        <p:txBody>
          <a:bodyPr>
            <a:normAutofit/>
          </a:bodyPr>
          <a:lstStyle/>
          <a:p>
            <a:pPr marL="45720" indent="0">
              <a:lnSpc>
                <a:spcPct val="100000"/>
              </a:lnSpc>
              <a:spcBef>
                <a:spcPts val="0"/>
              </a:spcBef>
              <a:buNone/>
            </a:pPr>
            <a:r>
              <a:rPr lang="en-US" sz="2000" b="1" u="sng" dirty="0"/>
              <a:t>Lesson Vocabulary</a:t>
            </a:r>
            <a:endParaRPr lang="en-US" sz="2000" dirty="0"/>
          </a:p>
          <a:p>
            <a:pPr marL="45720" indent="0">
              <a:lnSpc>
                <a:spcPct val="100000"/>
              </a:lnSpc>
              <a:spcBef>
                <a:spcPts val="0"/>
              </a:spcBef>
              <a:buNone/>
            </a:pPr>
            <a:endParaRPr lang="en-US" sz="2000" b="1" u="sng" dirty="0"/>
          </a:p>
          <a:p>
            <a:pPr>
              <a:lnSpc>
                <a:spcPct val="100000"/>
              </a:lnSpc>
              <a:spcBef>
                <a:spcPts val="0"/>
              </a:spcBef>
              <a:buFont typeface="Wingdings" panose="05000000000000000000" pitchFamily="2" charset="2"/>
              <a:buChar char="§"/>
            </a:pPr>
            <a:r>
              <a:rPr lang="en-US" sz="2000" dirty="0"/>
              <a:t>anaphase</a:t>
            </a:r>
          </a:p>
          <a:p>
            <a:pPr>
              <a:lnSpc>
                <a:spcPct val="100000"/>
              </a:lnSpc>
              <a:spcBef>
                <a:spcPts val="0"/>
              </a:spcBef>
              <a:buFont typeface="Wingdings" panose="05000000000000000000" pitchFamily="2" charset="2"/>
              <a:buChar char="§"/>
            </a:pPr>
            <a:r>
              <a:rPr lang="en-US" sz="2000" dirty="0"/>
              <a:t>binary fission</a:t>
            </a:r>
          </a:p>
          <a:p>
            <a:pPr>
              <a:lnSpc>
                <a:spcPct val="100000"/>
              </a:lnSpc>
              <a:spcBef>
                <a:spcPts val="0"/>
              </a:spcBef>
              <a:buFont typeface="Wingdings" panose="05000000000000000000" pitchFamily="2" charset="2"/>
              <a:buChar char="§"/>
            </a:pPr>
            <a:r>
              <a:rPr lang="en-US" sz="2000" dirty="0"/>
              <a:t>cell cycle</a:t>
            </a:r>
          </a:p>
          <a:p>
            <a:pPr>
              <a:lnSpc>
                <a:spcPct val="100000"/>
              </a:lnSpc>
              <a:spcBef>
                <a:spcPts val="0"/>
              </a:spcBef>
              <a:buFont typeface="Wingdings" panose="05000000000000000000" pitchFamily="2" charset="2"/>
              <a:buChar char="§"/>
            </a:pPr>
            <a:r>
              <a:rPr lang="en-US" sz="2000" dirty="0"/>
              <a:t>cell division</a:t>
            </a:r>
          </a:p>
          <a:p>
            <a:pPr>
              <a:lnSpc>
                <a:spcPct val="100000"/>
              </a:lnSpc>
              <a:spcBef>
                <a:spcPts val="0"/>
              </a:spcBef>
              <a:buFont typeface="Wingdings" panose="05000000000000000000" pitchFamily="2" charset="2"/>
              <a:buChar char="§"/>
            </a:pPr>
            <a:r>
              <a:rPr lang="en-US" sz="2000" dirty="0"/>
              <a:t>chromosome</a:t>
            </a:r>
          </a:p>
          <a:p>
            <a:pPr>
              <a:lnSpc>
                <a:spcPct val="100000"/>
              </a:lnSpc>
              <a:spcBef>
                <a:spcPts val="0"/>
              </a:spcBef>
              <a:buFont typeface="Wingdings" panose="05000000000000000000" pitchFamily="2" charset="2"/>
              <a:buChar char="§"/>
            </a:pPr>
            <a:r>
              <a:rPr lang="en-US" sz="2000" dirty="0"/>
              <a:t>cytokinesis</a:t>
            </a:r>
          </a:p>
          <a:p>
            <a:pPr>
              <a:lnSpc>
                <a:spcPct val="100000"/>
              </a:lnSpc>
              <a:spcBef>
                <a:spcPts val="0"/>
              </a:spcBef>
              <a:buFont typeface="Wingdings" panose="05000000000000000000" pitchFamily="2" charset="2"/>
              <a:buChar char="§"/>
            </a:pPr>
            <a:r>
              <a:rPr lang="en-US" sz="2000" dirty="0"/>
              <a:t>DNA (deoxyribonucleic acid)</a:t>
            </a:r>
          </a:p>
          <a:p>
            <a:pPr>
              <a:lnSpc>
                <a:spcPct val="100000"/>
              </a:lnSpc>
              <a:spcBef>
                <a:spcPts val="0"/>
              </a:spcBef>
              <a:buFont typeface="Wingdings" panose="05000000000000000000" pitchFamily="2" charset="2"/>
              <a:buChar char="§"/>
            </a:pPr>
            <a:r>
              <a:rPr lang="en-US" sz="2000" dirty="0"/>
              <a:t>DNA replication</a:t>
            </a:r>
          </a:p>
          <a:p>
            <a:pPr>
              <a:lnSpc>
                <a:spcPct val="100000"/>
              </a:lnSpc>
              <a:spcBef>
                <a:spcPts val="0"/>
              </a:spcBef>
              <a:buFont typeface="Wingdings" panose="05000000000000000000" pitchFamily="2" charset="2"/>
              <a:buChar char="§"/>
            </a:pPr>
            <a:r>
              <a:rPr lang="en-US" sz="2000" dirty="0"/>
              <a:t>interphase</a:t>
            </a:r>
          </a:p>
          <a:p>
            <a:pPr>
              <a:lnSpc>
                <a:spcPct val="100000"/>
              </a:lnSpc>
              <a:spcBef>
                <a:spcPts val="0"/>
              </a:spcBef>
              <a:buFont typeface="Wingdings" panose="05000000000000000000" pitchFamily="2" charset="2"/>
              <a:buChar char="§"/>
            </a:pPr>
            <a:r>
              <a:rPr lang="en-US" sz="2000" dirty="0"/>
              <a:t>metaphase</a:t>
            </a:r>
          </a:p>
          <a:p>
            <a:pPr>
              <a:lnSpc>
                <a:spcPct val="100000"/>
              </a:lnSpc>
              <a:spcBef>
                <a:spcPts val="0"/>
              </a:spcBef>
              <a:buFont typeface="Wingdings" panose="05000000000000000000" pitchFamily="2" charset="2"/>
              <a:buChar char="§"/>
            </a:pPr>
            <a:r>
              <a:rPr lang="en-US" sz="2000" dirty="0"/>
              <a:t>mitosis</a:t>
            </a:r>
          </a:p>
          <a:p>
            <a:pPr>
              <a:lnSpc>
                <a:spcPct val="100000"/>
              </a:lnSpc>
              <a:spcBef>
                <a:spcPts val="0"/>
              </a:spcBef>
              <a:buFont typeface="Wingdings" panose="05000000000000000000" pitchFamily="2" charset="2"/>
              <a:buChar char="§"/>
            </a:pPr>
            <a:r>
              <a:rPr lang="en-US" sz="2000" dirty="0"/>
              <a:t>prophase</a:t>
            </a:r>
          </a:p>
          <a:p>
            <a:pPr>
              <a:lnSpc>
                <a:spcPct val="100000"/>
              </a:lnSpc>
              <a:spcBef>
                <a:spcPts val="0"/>
              </a:spcBef>
              <a:buFont typeface="Wingdings" panose="05000000000000000000" pitchFamily="2" charset="2"/>
              <a:buChar char="§"/>
            </a:pPr>
            <a:r>
              <a:rPr lang="en-US" sz="2000" dirty="0"/>
              <a:t>telophase</a:t>
            </a:r>
          </a:p>
          <a:p>
            <a:pPr marL="45720" indent="0">
              <a:lnSpc>
                <a:spcPct val="100000"/>
              </a:lnSpc>
              <a:spcBef>
                <a:spcPts val="0"/>
              </a:spcBef>
              <a:buNone/>
            </a:pPr>
            <a:endParaRPr lang="en-US" sz="2000" dirty="0"/>
          </a:p>
          <a:p>
            <a:pPr marL="45720" indent="0">
              <a:lnSpc>
                <a:spcPct val="100000"/>
              </a:lnSpc>
              <a:spcBef>
                <a:spcPts val="0"/>
              </a:spcBef>
              <a:buNone/>
            </a:pPr>
            <a:endParaRPr lang="it-IT" sz="1800" dirty="0"/>
          </a:p>
        </p:txBody>
      </p:sp>
    </p:spTree>
    <p:extLst>
      <p:ext uri="{BB962C8B-B14F-4D97-AF65-F5344CB8AC3E}">
        <p14:creationId xmlns:p14="http://schemas.microsoft.com/office/powerpoint/2010/main" val="422390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90668"/>
            <a:ext cx="11143185" cy="5759016"/>
          </a:xfrm>
        </p:spPr>
        <p:txBody>
          <a:bodyPr>
            <a:normAutofit/>
          </a:bodyPr>
          <a:lstStyle/>
          <a:p>
            <a:pPr marL="45720" indent="0">
              <a:lnSpc>
                <a:spcPct val="100000"/>
              </a:lnSpc>
              <a:spcBef>
                <a:spcPts val="0"/>
              </a:spcBef>
              <a:buNone/>
            </a:pPr>
            <a:r>
              <a:rPr lang="en-US" sz="1800" b="1" u="sng" dirty="0"/>
              <a:t>Lesson Summary</a:t>
            </a:r>
          </a:p>
          <a:p>
            <a:pPr>
              <a:lnSpc>
                <a:spcPct val="100000"/>
              </a:lnSpc>
              <a:spcBef>
                <a:spcPts val="0"/>
              </a:spcBef>
              <a:buFont typeface="Wingdings" panose="05000000000000000000" pitchFamily="2" charset="2"/>
              <a:buChar char="§"/>
            </a:pPr>
            <a:r>
              <a:rPr lang="en-US" sz="1800" dirty="0"/>
              <a:t>DNA is the nucleic acid that stores genetic information. It must be copied before a cell divides. DNA replication is the process in which DNA is copied.</a:t>
            </a:r>
          </a:p>
          <a:p>
            <a:pPr>
              <a:lnSpc>
                <a:spcPct val="100000"/>
              </a:lnSpc>
              <a:spcBef>
                <a:spcPts val="0"/>
              </a:spcBef>
              <a:buFont typeface="Wingdings" panose="05000000000000000000" pitchFamily="2" charset="2"/>
              <a:buChar char="§"/>
            </a:pPr>
            <a:r>
              <a:rPr lang="en-US" sz="1800" dirty="0"/>
              <a:t>Cell division is the process in which a parent cell divides to form two daughter cells. It occurs by binary fusion in most prokaryotic cells. It is more complex in eukaryotic cells.</a:t>
            </a:r>
          </a:p>
          <a:p>
            <a:pPr>
              <a:lnSpc>
                <a:spcPct val="100000"/>
              </a:lnSpc>
              <a:spcBef>
                <a:spcPts val="0"/>
              </a:spcBef>
              <a:buFont typeface="Wingdings" panose="05000000000000000000" pitchFamily="2" charset="2"/>
              <a:buChar char="§"/>
            </a:pPr>
            <a:r>
              <a:rPr lang="en-US" sz="1800" dirty="0"/>
              <a:t>Mitosis is the process by which the nucleus of a eukaryotic cell divides. It happens in four phases: prophase, metaphase, anaphase, and telophase.</a:t>
            </a:r>
          </a:p>
          <a:p>
            <a:pPr>
              <a:lnSpc>
                <a:spcPct val="100000"/>
              </a:lnSpc>
              <a:spcBef>
                <a:spcPts val="0"/>
              </a:spcBef>
              <a:buFont typeface="Wingdings" panose="05000000000000000000" pitchFamily="2" charset="2"/>
              <a:buChar char="§"/>
            </a:pPr>
            <a:r>
              <a:rPr lang="en-US" sz="1800" dirty="0"/>
              <a:t>Cell division is just one stage of the cell cycle. The cell cycle includes all of the stages in the life of a cell. The cell cycle is more complex in eukaryotic than prokaryotic cells.</a:t>
            </a:r>
          </a:p>
          <a:p>
            <a:pPr marL="45720" indent="0">
              <a:lnSpc>
                <a:spcPct val="100000"/>
              </a:lnSpc>
              <a:spcBef>
                <a:spcPts val="0"/>
              </a:spcBef>
              <a:buNone/>
            </a:pPr>
            <a:endParaRPr lang="en-US" sz="1800" dirty="0"/>
          </a:p>
          <a:p>
            <a:pPr marL="45720" indent="0">
              <a:lnSpc>
                <a:spcPct val="100000"/>
              </a:lnSpc>
              <a:spcBef>
                <a:spcPts val="0"/>
              </a:spcBef>
              <a:buNone/>
            </a:pPr>
            <a:r>
              <a:rPr lang="en-US" sz="1800" b="1" u="sng" dirty="0"/>
              <a:t>Lesson Review Questions</a:t>
            </a:r>
          </a:p>
          <a:p>
            <a:pPr marL="45720" indent="0">
              <a:lnSpc>
                <a:spcPct val="100000"/>
              </a:lnSpc>
              <a:spcBef>
                <a:spcPts val="0"/>
              </a:spcBef>
              <a:buNone/>
            </a:pPr>
            <a:endParaRPr lang="en-US" sz="1800" dirty="0"/>
          </a:p>
          <a:p>
            <a:pPr>
              <a:lnSpc>
                <a:spcPct val="100000"/>
              </a:lnSpc>
              <a:spcBef>
                <a:spcPts val="0"/>
              </a:spcBef>
              <a:buFont typeface="Wingdings" panose="05000000000000000000" pitchFamily="2" charset="2"/>
              <a:buChar char="§"/>
            </a:pPr>
            <a:r>
              <a:rPr lang="en-US" sz="1800" dirty="0"/>
              <a:t>What is DNA replication? When and why does it occur?</a:t>
            </a:r>
          </a:p>
          <a:p>
            <a:pPr>
              <a:lnSpc>
                <a:spcPct val="100000"/>
              </a:lnSpc>
              <a:spcBef>
                <a:spcPts val="0"/>
              </a:spcBef>
              <a:buFont typeface="Wingdings" panose="05000000000000000000" pitchFamily="2" charset="2"/>
              <a:buChar char="§"/>
            </a:pPr>
            <a:r>
              <a:rPr lang="en-US" sz="1800" dirty="0"/>
              <a:t>What are chromosomes? When do chromosomes form?</a:t>
            </a:r>
          </a:p>
          <a:p>
            <a:pPr>
              <a:lnSpc>
                <a:spcPct val="100000"/>
              </a:lnSpc>
              <a:spcBef>
                <a:spcPts val="0"/>
              </a:spcBef>
              <a:buFont typeface="Wingdings" panose="05000000000000000000" pitchFamily="2" charset="2"/>
              <a:buChar char="§"/>
            </a:pPr>
            <a:r>
              <a:rPr lang="en-US" sz="1800" dirty="0"/>
              <a:t>Identify the steps of cell division in a prokaryotic cell.</a:t>
            </a:r>
          </a:p>
          <a:p>
            <a:pPr>
              <a:lnSpc>
                <a:spcPct val="100000"/>
              </a:lnSpc>
              <a:spcBef>
                <a:spcPts val="0"/>
              </a:spcBef>
              <a:buFont typeface="Wingdings" panose="05000000000000000000" pitchFamily="2" charset="2"/>
              <a:buChar char="§"/>
            </a:pPr>
            <a:r>
              <a:rPr lang="en-US" sz="1800" dirty="0"/>
              <a:t>List the phases of mitosis and what happens during each phase.</a:t>
            </a:r>
          </a:p>
          <a:p>
            <a:pPr marL="45720" indent="0">
              <a:lnSpc>
                <a:spcPct val="100000"/>
              </a:lnSpc>
              <a:spcBef>
                <a:spcPts val="0"/>
              </a:spcBef>
              <a:buNone/>
            </a:pPr>
            <a:endParaRPr lang="en-US" sz="1800" dirty="0"/>
          </a:p>
          <a:p>
            <a:pPr marL="45720" indent="0">
              <a:lnSpc>
                <a:spcPct val="100000"/>
              </a:lnSpc>
              <a:spcBef>
                <a:spcPts val="0"/>
              </a:spcBef>
              <a:buNone/>
            </a:pPr>
            <a:r>
              <a:rPr lang="en-US" sz="1800" b="1" u="sng" dirty="0"/>
              <a:t>Think Critically</a:t>
            </a:r>
          </a:p>
          <a:p>
            <a:pPr marL="45720" indent="0">
              <a:lnSpc>
                <a:spcPct val="100000"/>
              </a:lnSpc>
              <a:spcBef>
                <a:spcPts val="0"/>
              </a:spcBef>
              <a:buNone/>
            </a:pPr>
            <a:r>
              <a:rPr lang="en-US" sz="1800" dirty="0"/>
              <a:t>Explain why cell division is more complicated in eukaryotic than prokaryotic cells.</a:t>
            </a:r>
          </a:p>
          <a:p>
            <a:pPr marL="45720" indent="0">
              <a:lnSpc>
                <a:spcPct val="100000"/>
              </a:lnSpc>
              <a:spcBef>
                <a:spcPts val="0"/>
              </a:spcBef>
              <a:buNone/>
            </a:pPr>
            <a:r>
              <a:rPr lang="en-US" sz="1800" dirty="0"/>
              <a:t>Compare and contrast the cell cycles of prokaryotic and eukaryotic cells.</a:t>
            </a:r>
          </a:p>
          <a:p>
            <a:pPr marL="45720" indent="0">
              <a:lnSpc>
                <a:spcPct val="100000"/>
              </a:lnSpc>
              <a:spcBef>
                <a:spcPts val="0"/>
              </a:spcBef>
              <a:buNone/>
            </a:pPr>
            <a:endParaRPr lang="it-IT" sz="1800" dirty="0"/>
          </a:p>
        </p:txBody>
      </p:sp>
    </p:spTree>
    <p:extLst>
      <p:ext uri="{BB962C8B-B14F-4D97-AF65-F5344CB8AC3E}">
        <p14:creationId xmlns:p14="http://schemas.microsoft.com/office/powerpoint/2010/main" val="228424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374847"/>
            <a:ext cx="11143185" cy="6071390"/>
          </a:xfrm>
        </p:spPr>
        <p:txBody>
          <a:bodyPr>
            <a:normAutofit fontScale="85000" lnSpcReduction="20000"/>
          </a:bodyPr>
          <a:lstStyle/>
          <a:p>
            <a:pPr marL="45720" indent="0">
              <a:lnSpc>
                <a:spcPct val="100000"/>
              </a:lnSpc>
              <a:spcBef>
                <a:spcPts val="0"/>
              </a:spcBef>
              <a:buNone/>
            </a:pPr>
            <a:r>
              <a:rPr lang="en-US" sz="1800" b="1" dirty="0"/>
              <a:t>Multiple choice</a:t>
            </a:r>
          </a:p>
          <a:p>
            <a:pPr marL="45720" indent="0">
              <a:lnSpc>
                <a:spcPct val="100000"/>
              </a:lnSpc>
              <a:spcBef>
                <a:spcPts val="0"/>
              </a:spcBef>
              <a:buNone/>
            </a:pPr>
            <a:r>
              <a:rPr lang="en-US" sz="1800" i="1" dirty="0"/>
              <a:t>Circle the letter of the correct choice.</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1. The sugar in DNA is called:</a:t>
            </a:r>
          </a:p>
          <a:p>
            <a:pPr marL="45720" indent="0">
              <a:lnSpc>
                <a:spcPct val="100000"/>
              </a:lnSpc>
              <a:spcBef>
                <a:spcPts val="0"/>
              </a:spcBef>
              <a:buNone/>
            </a:pPr>
            <a:r>
              <a:rPr lang="en-US" sz="1800" dirty="0"/>
              <a:t>a. ribose</a:t>
            </a:r>
          </a:p>
          <a:p>
            <a:pPr marL="45720" indent="0">
              <a:lnSpc>
                <a:spcPct val="100000"/>
              </a:lnSpc>
              <a:spcBef>
                <a:spcPts val="0"/>
              </a:spcBef>
              <a:buNone/>
            </a:pPr>
            <a:r>
              <a:rPr lang="en-US" sz="1800" dirty="0"/>
              <a:t>b. deoxyribose</a:t>
            </a:r>
          </a:p>
          <a:p>
            <a:pPr marL="45720" indent="0">
              <a:lnSpc>
                <a:spcPct val="100000"/>
              </a:lnSpc>
              <a:spcBef>
                <a:spcPts val="0"/>
              </a:spcBef>
              <a:buNone/>
            </a:pPr>
            <a:r>
              <a:rPr lang="en-US" sz="1800" dirty="0"/>
              <a:t>c. glucose</a:t>
            </a:r>
          </a:p>
          <a:p>
            <a:pPr marL="45720" indent="0">
              <a:lnSpc>
                <a:spcPct val="100000"/>
              </a:lnSpc>
              <a:spcBef>
                <a:spcPts val="0"/>
              </a:spcBef>
              <a:buNone/>
            </a:pPr>
            <a:r>
              <a:rPr lang="en-US" sz="1800" dirty="0"/>
              <a:t>d. none of the above</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2. Which nitrogen base binds with cytosine?</a:t>
            </a:r>
          </a:p>
          <a:p>
            <a:pPr marL="45720" indent="0">
              <a:lnSpc>
                <a:spcPct val="100000"/>
              </a:lnSpc>
              <a:spcBef>
                <a:spcPts val="0"/>
              </a:spcBef>
              <a:buNone/>
            </a:pPr>
            <a:r>
              <a:rPr lang="en-US" sz="1800" dirty="0"/>
              <a:t>a. adenine</a:t>
            </a:r>
          </a:p>
          <a:p>
            <a:pPr marL="45720" indent="0">
              <a:lnSpc>
                <a:spcPct val="100000"/>
              </a:lnSpc>
              <a:spcBef>
                <a:spcPts val="0"/>
              </a:spcBef>
              <a:buNone/>
            </a:pPr>
            <a:r>
              <a:rPr lang="en-US" sz="1800" dirty="0"/>
              <a:t>b. thymine</a:t>
            </a:r>
          </a:p>
          <a:p>
            <a:pPr marL="45720" indent="0">
              <a:lnSpc>
                <a:spcPct val="100000"/>
              </a:lnSpc>
              <a:spcBef>
                <a:spcPts val="0"/>
              </a:spcBef>
              <a:buNone/>
            </a:pPr>
            <a:r>
              <a:rPr lang="en-US" sz="1800" dirty="0"/>
              <a:t>c. guanine</a:t>
            </a:r>
          </a:p>
          <a:p>
            <a:pPr marL="45720" indent="0">
              <a:lnSpc>
                <a:spcPct val="100000"/>
              </a:lnSpc>
              <a:spcBef>
                <a:spcPts val="0"/>
              </a:spcBef>
              <a:buNone/>
            </a:pPr>
            <a:r>
              <a:rPr lang="en-US" sz="1800" dirty="0"/>
              <a:t>d. uracil</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3. Which organisms have rodlike chromosomes?</a:t>
            </a:r>
          </a:p>
          <a:p>
            <a:pPr marL="45720" indent="0">
              <a:lnSpc>
                <a:spcPct val="100000"/>
              </a:lnSpc>
              <a:spcBef>
                <a:spcPts val="0"/>
              </a:spcBef>
              <a:buNone/>
            </a:pPr>
            <a:r>
              <a:rPr lang="en-US" sz="1800" dirty="0"/>
              <a:t>a. bacteria</a:t>
            </a:r>
          </a:p>
          <a:p>
            <a:pPr marL="45720" indent="0">
              <a:lnSpc>
                <a:spcPct val="100000"/>
              </a:lnSpc>
              <a:spcBef>
                <a:spcPts val="0"/>
              </a:spcBef>
              <a:buNone/>
            </a:pPr>
            <a:r>
              <a:rPr lang="en-US" sz="1800" dirty="0"/>
              <a:t>b. archaea</a:t>
            </a:r>
          </a:p>
          <a:p>
            <a:pPr marL="45720" indent="0">
              <a:lnSpc>
                <a:spcPct val="100000"/>
              </a:lnSpc>
              <a:spcBef>
                <a:spcPts val="0"/>
              </a:spcBef>
              <a:buNone/>
            </a:pPr>
            <a:r>
              <a:rPr lang="en-US" sz="1800" dirty="0"/>
              <a:t>c. protists</a:t>
            </a:r>
          </a:p>
          <a:p>
            <a:pPr marL="45720" indent="0">
              <a:lnSpc>
                <a:spcPct val="100000"/>
              </a:lnSpc>
              <a:spcBef>
                <a:spcPts val="0"/>
              </a:spcBef>
              <a:buNone/>
            </a:pPr>
            <a:r>
              <a:rPr lang="en-US" sz="1800" dirty="0"/>
              <a:t>d. all of the above</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4. Which statement about sister chromatids is false?</a:t>
            </a:r>
          </a:p>
          <a:p>
            <a:pPr marL="45720" indent="0">
              <a:lnSpc>
                <a:spcPct val="100000"/>
              </a:lnSpc>
              <a:spcBef>
                <a:spcPts val="0"/>
              </a:spcBef>
              <a:buNone/>
            </a:pPr>
            <a:r>
              <a:rPr lang="en-US" sz="1800" dirty="0"/>
              <a:t>a. They are attached at a point called a centromere</a:t>
            </a:r>
          </a:p>
          <a:p>
            <a:pPr marL="45720" indent="0">
              <a:lnSpc>
                <a:spcPct val="100000"/>
              </a:lnSpc>
              <a:spcBef>
                <a:spcPts val="0"/>
              </a:spcBef>
              <a:buNone/>
            </a:pPr>
            <a:r>
              <a:rPr lang="en-US" sz="1800" dirty="0"/>
              <a:t>b. They are found in all cells during cell division</a:t>
            </a:r>
          </a:p>
          <a:p>
            <a:pPr marL="45720" indent="0">
              <a:lnSpc>
                <a:spcPct val="100000"/>
              </a:lnSpc>
              <a:spcBef>
                <a:spcPts val="0"/>
              </a:spcBef>
              <a:buNone/>
            </a:pPr>
            <a:r>
              <a:rPr lang="en-US" sz="1800" dirty="0"/>
              <a:t>c. They form when the DNA in a cell replicates</a:t>
            </a:r>
          </a:p>
          <a:p>
            <a:pPr marL="45720" indent="0">
              <a:lnSpc>
                <a:spcPct val="100000"/>
              </a:lnSpc>
              <a:spcBef>
                <a:spcPts val="0"/>
              </a:spcBef>
              <a:buNone/>
            </a:pPr>
            <a:r>
              <a:rPr lang="en-US" sz="1800" dirty="0"/>
              <a:t>d. They separate from each other during anaphase</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5. The two main stages of the cell cycle in a eukaryotic cell are interphase and…</a:t>
            </a:r>
          </a:p>
          <a:p>
            <a:pPr marL="45720" indent="0">
              <a:lnSpc>
                <a:spcPct val="100000"/>
              </a:lnSpc>
              <a:spcBef>
                <a:spcPts val="0"/>
              </a:spcBef>
              <a:buNone/>
            </a:pPr>
            <a:r>
              <a:rPr lang="en-US" sz="1800" dirty="0"/>
              <a:t>a. prophase</a:t>
            </a:r>
          </a:p>
          <a:p>
            <a:pPr marL="45720" indent="0">
              <a:lnSpc>
                <a:spcPct val="100000"/>
              </a:lnSpc>
              <a:spcBef>
                <a:spcPts val="0"/>
              </a:spcBef>
              <a:buNone/>
            </a:pPr>
            <a:r>
              <a:rPr lang="en-US" sz="1800" dirty="0"/>
              <a:t>b. synthesis phase</a:t>
            </a:r>
          </a:p>
          <a:p>
            <a:pPr marL="45720" indent="0">
              <a:lnSpc>
                <a:spcPct val="100000"/>
              </a:lnSpc>
              <a:spcBef>
                <a:spcPts val="0"/>
              </a:spcBef>
              <a:buNone/>
            </a:pPr>
            <a:r>
              <a:rPr lang="en-US" sz="1800" dirty="0"/>
              <a:t>c. growth phase</a:t>
            </a:r>
          </a:p>
          <a:p>
            <a:pPr marL="45720" indent="0">
              <a:lnSpc>
                <a:spcPct val="100000"/>
              </a:lnSpc>
              <a:spcBef>
                <a:spcPts val="0"/>
              </a:spcBef>
              <a:buNone/>
            </a:pPr>
            <a:r>
              <a:rPr lang="en-US" sz="1800" dirty="0"/>
              <a:t>d. mitotic phase</a:t>
            </a:r>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spTree>
    <p:extLst>
      <p:ext uri="{BB962C8B-B14F-4D97-AF65-F5344CB8AC3E}">
        <p14:creationId xmlns:p14="http://schemas.microsoft.com/office/powerpoint/2010/main" val="366642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97767"/>
            <a:ext cx="11143185" cy="5662465"/>
          </a:xfrm>
        </p:spPr>
        <p:txBody>
          <a:bodyPr>
            <a:normAutofit fontScale="92500" lnSpcReduction="10000"/>
          </a:bodyPr>
          <a:lstStyle/>
          <a:p>
            <a:pPr marL="45720" indent="0">
              <a:lnSpc>
                <a:spcPct val="100000"/>
              </a:lnSpc>
              <a:spcBef>
                <a:spcPts val="0"/>
              </a:spcBef>
              <a:buNone/>
            </a:pPr>
            <a:r>
              <a:rPr lang="en-US" sz="1800" b="1" dirty="0"/>
              <a:t>True or False</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_____ The last phase of mitosis is telophase.</a:t>
            </a:r>
          </a:p>
          <a:p>
            <a:pPr marL="45720" indent="0">
              <a:lnSpc>
                <a:spcPct val="100000"/>
              </a:lnSpc>
              <a:spcBef>
                <a:spcPts val="0"/>
              </a:spcBef>
              <a:buNone/>
            </a:pPr>
            <a:r>
              <a:rPr lang="en-US" sz="1800" dirty="0"/>
              <a:t>_____ Interphase is divided into four phases.</a:t>
            </a:r>
          </a:p>
          <a:p>
            <a:pPr marL="45720" indent="0">
              <a:lnSpc>
                <a:spcPct val="100000"/>
              </a:lnSpc>
              <a:spcBef>
                <a:spcPts val="0"/>
              </a:spcBef>
              <a:buNone/>
            </a:pPr>
            <a:r>
              <a:rPr lang="en-US" sz="1800" dirty="0"/>
              <a:t>_____ The cell cycle of a prokaryotic cell includes mitotic phase.</a:t>
            </a:r>
          </a:p>
          <a:p>
            <a:pPr marL="45720" indent="0">
              <a:lnSpc>
                <a:spcPct val="100000"/>
              </a:lnSpc>
              <a:spcBef>
                <a:spcPts val="0"/>
              </a:spcBef>
              <a:buNone/>
            </a:pPr>
            <a:r>
              <a:rPr lang="en-US" sz="1800" dirty="0"/>
              <a:t>_____ Sister chromatids line up at the center of a cell during metaphase.</a:t>
            </a:r>
          </a:p>
          <a:p>
            <a:pPr marL="45720" indent="0">
              <a:lnSpc>
                <a:spcPct val="100000"/>
              </a:lnSpc>
              <a:spcBef>
                <a:spcPts val="0"/>
              </a:spcBef>
              <a:buNone/>
            </a:pPr>
            <a:r>
              <a:rPr lang="en-US" sz="1800" dirty="0"/>
              <a:t>_____ DNA replication occurs during the second phase of mitosis.</a:t>
            </a:r>
          </a:p>
          <a:p>
            <a:pPr marL="45720" indent="0">
              <a:lnSpc>
                <a:spcPct val="100000"/>
              </a:lnSpc>
              <a:spcBef>
                <a:spcPts val="0"/>
              </a:spcBef>
              <a:buNone/>
            </a:pPr>
            <a:endParaRPr lang="en-US" sz="1800" dirty="0"/>
          </a:p>
          <a:p>
            <a:pPr marL="45720" indent="0">
              <a:lnSpc>
                <a:spcPct val="100000"/>
              </a:lnSpc>
              <a:spcBef>
                <a:spcPts val="0"/>
              </a:spcBef>
              <a:buNone/>
            </a:pPr>
            <a:r>
              <a:rPr lang="en-US" sz="1800" b="1" dirty="0"/>
              <a:t>Fill in the Blank</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The phase of the cell cycle in which the cytoplasm splits apart and the cell pinches in two is called _________________.</a:t>
            </a:r>
          </a:p>
          <a:p>
            <a:pPr marL="45720" indent="0">
              <a:lnSpc>
                <a:spcPct val="100000"/>
              </a:lnSpc>
              <a:spcBef>
                <a:spcPts val="0"/>
              </a:spcBef>
              <a:buNone/>
            </a:pPr>
            <a:r>
              <a:rPr lang="en-US" sz="1800" dirty="0"/>
              <a:t>The stage of mitosis in which the nuclear membrane breaks down is known as _________________.</a:t>
            </a:r>
          </a:p>
          <a:p>
            <a:pPr marL="45720" indent="0">
              <a:lnSpc>
                <a:spcPct val="100000"/>
              </a:lnSpc>
              <a:spcBef>
                <a:spcPts val="0"/>
              </a:spcBef>
              <a:buNone/>
            </a:pPr>
            <a:r>
              <a:rPr lang="en-US" sz="1800" dirty="0"/>
              <a:t>During the stage called _________________, a eukaryotic cell grows and prepares to divide.</a:t>
            </a:r>
          </a:p>
          <a:p>
            <a:pPr marL="45720" indent="0">
              <a:lnSpc>
                <a:spcPct val="100000"/>
              </a:lnSpc>
              <a:spcBef>
                <a:spcPts val="0"/>
              </a:spcBef>
              <a:buNone/>
            </a:pPr>
            <a:r>
              <a:rPr lang="en-US" sz="1800" dirty="0"/>
              <a:t>A nucleotide consists of a sugar, a phosphate, and a nitrogen _________________.</a:t>
            </a:r>
          </a:p>
          <a:p>
            <a:pPr marL="45720" indent="0">
              <a:lnSpc>
                <a:spcPct val="100000"/>
              </a:lnSpc>
              <a:spcBef>
                <a:spcPts val="0"/>
              </a:spcBef>
              <a:buNone/>
            </a:pPr>
            <a:r>
              <a:rPr lang="en-US" sz="1800" dirty="0"/>
              <a:t>A chromosome is a coiled structure that consists of DNA and _________________ molecules.</a:t>
            </a:r>
          </a:p>
          <a:p>
            <a:pPr marL="45720" indent="0">
              <a:lnSpc>
                <a:spcPct val="100000"/>
              </a:lnSpc>
              <a:spcBef>
                <a:spcPts val="0"/>
              </a:spcBef>
              <a:buNone/>
            </a:pPr>
            <a:endParaRPr lang="en-US" sz="1800" dirty="0"/>
          </a:p>
          <a:p>
            <a:pPr marL="45720" indent="0">
              <a:lnSpc>
                <a:spcPct val="100000"/>
              </a:lnSpc>
              <a:spcBef>
                <a:spcPts val="0"/>
              </a:spcBef>
              <a:buNone/>
            </a:pPr>
            <a:r>
              <a:rPr lang="en-US" sz="1800" b="1" dirty="0"/>
              <a:t>Short Answer</a:t>
            </a:r>
          </a:p>
          <a:p>
            <a:pPr marL="45720" indent="0">
              <a:lnSpc>
                <a:spcPct val="100000"/>
              </a:lnSpc>
              <a:spcBef>
                <a:spcPts val="0"/>
              </a:spcBef>
              <a:buNone/>
            </a:pPr>
            <a:endParaRPr lang="en-US" sz="1800" dirty="0"/>
          </a:p>
          <a:p>
            <a:pPr marL="45720" indent="0">
              <a:lnSpc>
                <a:spcPct val="100000"/>
              </a:lnSpc>
              <a:spcBef>
                <a:spcPts val="0"/>
              </a:spcBef>
              <a:buNone/>
            </a:pPr>
            <a:r>
              <a:rPr lang="en-US" sz="1800" u="sng" dirty="0"/>
              <a:t>Answer the following question in complete sentences:</a:t>
            </a:r>
          </a:p>
          <a:p>
            <a:pPr marL="45720" indent="0">
              <a:lnSpc>
                <a:spcPct val="100000"/>
              </a:lnSpc>
              <a:spcBef>
                <a:spcPts val="0"/>
              </a:spcBef>
              <a:buNone/>
            </a:pPr>
            <a:endParaRPr lang="en-US" sz="1800" dirty="0"/>
          </a:p>
          <a:p>
            <a:pPr marL="45720" indent="0">
              <a:lnSpc>
                <a:spcPct val="100000"/>
              </a:lnSpc>
              <a:spcBef>
                <a:spcPts val="0"/>
              </a:spcBef>
              <a:buNone/>
            </a:pPr>
            <a:r>
              <a:rPr lang="en-US" sz="1800" i="1" dirty="0"/>
              <a:t>Describe how the nucleus divides in a eukaryotic cell.</a:t>
            </a:r>
          </a:p>
          <a:p>
            <a:pPr marL="45720" indent="0">
              <a:lnSpc>
                <a:spcPct val="100000"/>
              </a:lnSpc>
              <a:spcBef>
                <a:spcPts val="0"/>
              </a:spcBef>
              <a:buNone/>
            </a:pPr>
            <a:r>
              <a:rPr lang="en-US" sz="1800" dirty="0"/>
              <a:t> </a:t>
            </a:r>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spTree>
    <p:extLst>
      <p:ext uri="{BB962C8B-B14F-4D97-AF65-F5344CB8AC3E}">
        <p14:creationId xmlns:p14="http://schemas.microsoft.com/office/powerpoint/2010/main" val="145367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97767"/>
            <a:ext cx="11143185" cy="5763276"/>
          </a:xfrm>
        </p:spPr>
        <p:txBody>
          <a:bodyPr>
            <a:normAutofit/>
          </a:bodyPr>
          <a:lstStyle/>
          <a:p>
            <a:pPr marL="45720" indent="0">
              <a:lnSpc>
                <a:spcPct val="100000"/>
              </a:lnSpc>
              <a:spcBef>
                <a:spcPts val="0"/>
              </a:spcBef>
              <a:buNone/>
            </a:pPr>
            <a:r>
              <a:rPr lang="en-US" sz="2000" dirty="0">
                <a:effectLst>
                  <a:outerShdw blurRad="38100" dist="38100" dir="2700000" algn="tl">
                    <a:srgbClr val="000000">
                      <a:alpha val="43137"/>
                    </a:srgbClr>
                  </a:outerShdw>
                </a:effectLst>
              </a:rPr>
              <a:t>Protein Synthesis</a:t>
            </a:r>
          </a:p>
          <a:p>
            <a:pPr marL="45720" indent="0">
              <a:lnSpc>
                <a:spcPct val="100000"/>
              </a:lnSpc>
              <a:spcBef>
                <a:spcPts val="0"/>
              </a:spcBef>
              <a:buNone/>
            </a:pPr>
            <a:endParaRPr lang="en-US" sz="1800" dirty="0"/>
          </a:p>
          <a:p>
            <a:pPr marL="45720" indent="0" algn="just">
              <a:lnSpc>
                <a:spcPct val="100000"/>
              </a:lnSpc>
              <a:spcBef>
                <a:spcPts val="0"/>
              </a:spcBef>
              <a:buNone/>
            </a:pPr>
            <a:r>
              <a:rPr lang="en-US" sz="1800" b="1" u="sng" dirty="0"/>
              <a:t>Introduction</a:t>
            </a:r>
          </a:p>
          <a:p>
            <a:pPr marL="45720" indent="0" algn="just">
              <a:lnSpc>
                <a:spcPct val="100000"/>
              </a:lnSpc>
              <a:spcBef>
                <a:spcPts val="0"/>
              </a:spcBef>
              <a:buNone/>
            </a:pPr>
            <a:r>
              <a:rPr lang="en-US" sz="1800" dirty="0"/>
              <a:t>Blueprints contain the instructions for building a house. Your cells also contain “blueprints.” They are encoded in the DNA of your chromosomes.</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DNA, RNA and Proteins</a:t>
            </a:r>
          </a:p>
          <a:p>
            <a:pPr marL="45720" indent="0" algn="just">
              <a:lnSpc>
                <a:spcPct val="100000"/>
              </a:lnSpc>
              <a:spcBef>
                <a:spcPts val="0"/>
              </a:spcBef>
              <a:buNone/>
            </a:pPr>
            <a:r>
              <a:rPr lang="en-US" sz="1800" dirty="0"/>
              <a:t>DNA and RNA are nucleic acids. DNA stores genetic information. RNA helps build proteins. Proteins, in turn, determine the structure and function of all your cells. Proteins consist of chains of amino acids. A protein’s structure and function depend on the sequence of its amino acids. </a:t>
            </a:r>
          </a:p>
          <a:p>
            <a:pPr marL="45720" indent="0" algn="just">
              <a:lnSpc>
                <a:spcPct val="100000"/>
              </a:lnSpc>
              <a:spcBef>
                <a:spcPts val="0"/>
              </a:spcBef>
              <a:buNone/>
            </a:pPr>
            <a:r>
              <a:rPr lang="en-US" sz="1800" dirty="0"/>
              <a:t>Instructions for this sequence are encoded in DNA.</a:t>
            </a:r>
          </a:p>
          <a:p>
            <a:pPr marL="45720" indent="0" algn="just">
              <a:lnSpc>
                <a:spcPct val="100000"/>
              </a:lnSpc>
              <a:spcBef>
                <a:spcPts val="0"/>
              </a:spcBef>
              <a:buNone/>
            </a:pPr>
            <a:r>
              <a:rPr lang="en-US" sz="1800" dirty="0"/>
              <a:t>In eukaryotic cells, chromosomes are contained within the nucleus. But proteins are made in the cytoplasm at structures called ribosomes. How do the instructions in DNA reach the ribosomes in the cytoplasm? RNA is needed for this task.</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Comparing RNA with DNA</a:t>
            </a:r>
          </a:p>
          <a:p>
            <a:pPr marL="45720" indent="0" algn="just">
              <a:lnSpc>
                <a:spcPct val="100000"/>
              </a:lnSpc>
              <a:spcBef>
                <a:spcPts val="0"/>
              </a:spcBef>
              <a:buNone/>
            </a:pPr>
            <a:r>
              <a:rPr lang="en-US" sz="1800" dirty="0"/>
              <a:t>RNA stands for ribonucleic acid. RNA is smaller than DNA. It can squeeze through pores in the membrane that encloses the nucleus. It copies instructions in DNA and carries them to a ribosome in the cytoplasm. Then it helps build the protein.</a:t>
            </a:r>
          </a:p>
          <a:p>
            <a:pPr marL="45720" indent="0">
              <a:lnSpc>
                <a:spcPct val="100000"/>
              </a:lnSpc>
              <a:spcBef>
                <a:spcPts val="0"/>
              </a:spcBef>
              <a:buNone/>
            </a:pPr>
            <a:endParaRPr lang="it-IT" sz="1800" dirty="0"/>
          </a:p>
        </p:txBody>
      </p:sp>
    </p:spTree>
    <p:extLst>
      <p:ext uri="{BB962C8B-B14F-4D97-AF65-F5344CB8AC3E}">
        <p14:creationId xmlns:p14="http://schemas.microsoft.com/office/powerpoint/2010/main" val="400954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97767"/>
            <a:ext cx="11143185" cy="5763276"/>
          </a:xfrm>
        </p:spPr>
        <p:txBody>
          <a:bodyPr>
            <a:normAutofit/>
          </a:bodyPr>
          <a:lstStyle/>
          <a:p>
            <a:pPr marL="45720" indent="0" algn="just">
              <a:lnSpc>
                <a:spcPct val="100000"/>
              </a:lnSpc>
              <a:spcBef>
                <a:spcPts val="0"/>
              </a:spcBef>
              <a:buNone/>
            </a:pPr>
            <a:r>
              <a:rPr lang="en-US" sz="1800" dirty="0"/>
              <a:t>RNA is not only smaller than DNA. It differs from DNA in other ways as well. It consists of one nucleotide chain rather than two chains as in DNA. It also contains the nitrogen base uracil (U) instead of thymine (T). In addition, it contains the sugar ribose instead of deoxyribose. You can see these differences in </a:t>
            </a:r>
            <a:r>
              <a:rPr lang="en-US" sz="1800" i="1" dirty="0"/>
              <a:t>Figure 1</a:t>
            </a:r>
            <a:r>
              <a:rPr lang="en-US" sz="1800" dirty="0"/>
              <a:t> below.</a:t>
            </a:r>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100" i="1" dirty="0"/>
          </a:p>
          <a:p>
            <a:pPr marL="45720" indent="0" algn="just">
              <a:lnSpc>
                <a:spcPct val="100000"/>
              </a:lnSpc>
              <a:spcBef>
                <a:spcPts val="0"/>
              </a:spcBef>
              <a:buNone/>
            </a:pPr>
            <a:endParaRPr lang="en-US" sz="1100" i="1" dirty="0"/>
          </a:p>
          <a:p>
            <a:pPr marL="45720" indent="0" algn="just">
              <a:lnSpc>
                <a:spcPct val="100000"/>
              </a:lnSpc>
              <a:spcBef>
                <a:spcPts val="0"/>
              </a:spcBef>
              <a:buNone/>
            </a:pPr>
            <a:r>
              <a:rPr lang="en-US" sz="1100" i="1" dirty="0"/>
              <a:t>Figure 1</a:t>
            </a:r>
          </a:p>
          <a:p>
            <a:pPr marL="45720" indent="0" algn="just">
              <a:lnSpc>
                <a:spcPct val="100000"/>
              </a:lnSpc>
              <a:spcBef>
                <a:spcPts val="0"/>
              </a:spcBef>
              <a:buNone/>
            </a:pPr>
            <a:r>
              <a:rPr lang="en-US" sz="1100" i="1" dirty="0"/>
              <a:t>Comparison of RNA and DNA</a:t>
            </a:r>
          </a:p>
          <a:p>
            <a:pPr marL="45720" indent="0" algn="just">
              <a:lnSpc>
                <a:spcPct val="100000"/>
              </a:lnSpc>
              <a:spcBef>
                <a:spcPts val="0"/>
              </a:spcBef>
              <a:buNone/>
            </a:pPr>
            <a:endParaRPr lang="en-US" sz="1800" dirty="0"/>
          </a:p>
          <a:p>
            <a:pPr marL="45720" indent="0" algn="just">
              <a:lnSpc>
                <a:spcPct val="100000"/>
              </a:lnSpc>
              <a:spcBef>
                <a:spcPts val="0"/>
              </a:spcBef>
              <a:buNone/>
            </a:pPr>
            <a:endParaRPr lang="it-IT" sz="1800" dirty="0"/>
          </a:p>
        </p:txBody>
      </p:sp>
      <p:pic>
        <p:nvPicPr>
          <p:cNvPr id="2" name="Picture 1">
            <a:extLst>
              <a:ext uri="{FF2B5EF4-FFF2-40B4-BE49-F238E27FC236}">
                <a16:creationId xmlns:a16="http://schemas.microsoft.com/office/drawing/2014/main" id="{1A38ABFC-B3C8-8388-CC75-62A1CA45AA3D}"/>
              </a:ext>
            </a:extLst>
          </p:cNvPr>
          <p:cNvPicPr>
            <a:picLocks noChangeAspect="1"/>
          </p:cNvPicPr>
          <p:nvPr/>
        </p:nvPicPr>
        <p:blipFill>
          <a:blip r:embed="rId2"/>
          <a:stretch>
            <a:fillRect/>
          </a:stretch>
        </p:blipFill>
        <p:spPr>
          <a:xfrm>
            <a:off x="877053" y="1901259"/>
            <a:ext cx="3804234" cy="3237257"/>
          </a:xfrm>
          <a:prstGeom prst="rect">
            <a:avLst/>
          </a:prstGeom>
        </p:spPr>
      </p:pic>
    </p:spTree>
    <p:extLst>
      <p:ext uri="{BB962C8B-B14F-4D97-AF65-F5344CB8AC3E}">
        <p14:creationId xmlns:p14="http://schemas.microsoft.com/office/powerpoint/2010/main" val="77012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97767"/>
            <a:ext cx="11143185" cy="5763276"/>
          </a:xfrm>
        </p:spPr>
        <p:txBody>
          <a:bodyPr>
            <a:normAutofit/>
          </a:bodyPr>
          <a:lstStyle/>
          <a:p>
            <a:pPr marL="45720" indent="0" algn="just">
              <a:lnSpc>
                <a:spcPct val="100000"/>
              </a:lnSpc>
              <a:spcBef>
                <a:spcPts val="0"/>
              </a:spcBef>
              <a:buNone/>
            </a:pPr>
            <a:r>
              <a:rPr lang="en-US" sz="1800" b="1" u="sng" dirty="0"/>
              <a:t>Types of RNA</a:t>
            </a:r>
          </a:p>
          <a:p>
            <a:pPr marL="45720" indent="0" algn="just">
              <a:lnSpc>
                <a:spcPct val="100000"/>
              </a:lnSpc>
              <a:spcBef>
                <a:spcPts val="0"/>
              </a:spcBef>
              <a:buNone/>
            </a:pPr>
            <a:r>
              <a:rPr lang="en-US" sz="1800" dirty="0"/>
              <a:t>There are three different types of RNA. All three types are needed to make proteins.</a:t>
            </a:r>
          </a:p>
          <a:p>
            <a:pPr algn="just">
              <a:lnSpc>
                <a:spcPct val="100000"/>
              </a:lnSpc>
              <a:spcBef>
                <a:spcPts val="0"/>
              </a:spcBef>
              <a:buFont typeface="Wingdings" panose="05000000000000000000" pitchFamily="2" charset="2"/>
              <a:buChar char="§"/>
            </a:pPr>
            <a:r>
              <a:rPr lang="en-US" sz="1800" dirty="0"/>
              <a:t>Messenger RNA (mRNA) copies genetic instructions from DNA in the nucleus. Then it carries the instructions to a ribosome in the cytoplasm.</a:t>
            </a:r>
          </a:p>
          <a:p>
            <a:pPr algn="just">
              <a:lnSpc>
                <a:spcPct val="100000"/>
              </a:lnSpc>
              <a:spcBef>
                <a:spcPts val="0"/>
              </a:spcBef>
              <a:buFont typeface="Wingdings" panose="05000000000000000000" pitchFamily="2" charset="2"/>
              <a:buChar char="§"/>
            </a:pPr>
            <a:r>
              <a:rPr lang="en-US" sz="1800" dirty="0"/>
              <a:t>Ribosomal RNA (rRNA) helps form a ribosome. This is where the protein is made.</a:t>
            </a:r>
          </a:p>
          <a:p>
            <a:pPr algn="just">
              <a:lnSpc>
                <a:spcPct val="100000"/>
              </a:lnSpc>
              <a:spcBef>
                <a:spcPts val="0"/>
              </a:spcBef>
              <a:buFont typeface="Wingdings" panose="05000000000000000000" pitchFamily="2" charset="2"/>
              <a:buChar char="§"/>
            </a:pPr>
            <a:r>
              <a:rPr lang="en-US" sz="1800" dirty="0"/>
              <a:t>Transfer RNA (tRNA) brings amino acids to the ribosome. The amino acids are then joined together to make the protein.</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The Genetic Code</a:t>
            </a:r>
          </a:p>
          <a:p>
            <a:pPr marL="45720" indent="0" algn="just">
              <a:lnSpc>
                <a:spcPct val="100000"/>
              </a:lnSpc>
              <a:spcBef>
                <a:spcPts val="0"/>
              </a:spcBef>
              <a:buNone/>
            </a:pPr>
            <a:r>
              <a:rPr lang="en-US" sz="1800" dirty="0"/>
              <a:t>How is the information for making proteins encoded in DNA? The answer is the genetic code. The genetic code is based on the sequence of nitrogen bases in DNA. The four bases make up the “letters” of the code. Groups of three bases each make up code “words.” These three-letter code words are called codons. Each codon stands for one amino acid or else for a start or stop signal.</a:t>
            </a:r>
          </a:p>
          <a:p>
            <a:pPr marL="45720" indent="0" algn="just">
              <a:lnSpc>
                <a:spcPct val="100000"/>
              </a:lnSpc>
              <a:spcBef>
                <a:spcPts val="0"/>
              </a:spcBef>
              <a:buNone/>
            </a:pPr>
            <a:r>
              <a:rPr lang="en-US" sz="1800" dirty="0"/>
              <a:t>There are 20 amino acids that make up proteins. With three bases per codon, there are 64 possible codons. This is more than enough to code for the 20 amino acids plus start and stop signals. </a:t>
            </a:r>
          </a:p>
          <a:p>
            <a:pPr marL="45720" indent="0" algn="just">
              <a:lnSpc>
                <a:spcPct val="100000"/>
              </a:lnSpc>
              <a:spcBef>
                <a:spcPts val="0"/>
              </a:spcBef>
              <a:buNone/>
            </a:pPr>
            <a:endParaRPr lang="it-IT" sz="1800" dirty="0"/>
          </a:p>
        </p:txBody>
      </p:sp>
    </p:spTree>
    <p:extLst>
      <p:ext uri="{BB962C8B-B14F-4D97-AF65-F5344CB8AC3E}">
        <p14:creationId xmlns:p14="http://schemas.microsoft.com/office/powerpoint/2010/main" val="296764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97767"/>
            <a:ext cx="11143185" cy="5587212"/>
          </a:xfrm>
        </p:spPr>
        <p:txBody>
          <a:bodyPr>
            <a:normAutofit lnSpcReduction="10000"/>
          </a:bodyPr>
          <a:lstStyle/>
          <a:p>
            <a:pPr marL="45720" indent="0" algn="just">
              <a:lnSpc>
                <a:spcPct val="100000"/>
              </a:lnSpc>
              <a:spcBef>
                <a:spcPts val="0"/>
              </a:spcBef>
              <a:buNone/>
            </a:pPr>
            <a:r>
              <a:rPr lang="en-US" sz="1800" dirty="0"/>
              <a:t>You can see how to translate the genetic code in </a:t>
            </a:r>
            <a:r>
              <a:rPr lang="en-US" sz="1800" i="1" dirty="0"/>
              <a:t>Figure 2</a:t>
            </a:r>
            <a:r>
              <a:rPr lang="en-US" sz="1800" dirty="0"/>
              <a:t> below. </a:t>
            </a:r>
          </a:p>
          <a:p>
            <a:pPr marL="45720" indent="0" algn="just">
              <a:lnSpc>
                <a:spcPct val="100000"/>
              </a:lnSpc>
              <a:spcBef>
                <a:spcPts val="0"/>
              </a:spcBef>
              <a:buNone/>
            </a:pPr>
            <a:r>
              <a:rPr lang="en-US" sz="1800" dirty="0"/>
              <a:t>Start at the center of the chart for the first base of each three-base codon. Then work your way out from the center for the second and third bases.</a:t>
            </a:r>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100" i="1" dirty="0"/>
              <a:t>Figure 2</a:t>
            </a:r>
          </a:p>
          <a:p>
            <a:pPr marL="45720" indent="0" algn="just">
              <a:lnSpc>
                <a:spcPct val="100000"/>
              </a:lnSpc>
              <a:spcBef>
                <a:spcPts val="0"/>
              </a:spcBef>
              <a:buNone/>
            </a:pPr>
            <a:r>
              <a:rPr lang="en-US" sz="1100" i="1" dirty="0"/>
              <a:t>Translating the genetic code</a:t>
            </a:r>
          </a:p>
          <a:p>
            <a:pPr marL="45720" indent="0" algn="just">
              <a:lnSpc>
                <a:spcPct val="100000"/>
              </a:lnSpc>
              <a:spcBef>
                <a:spcPts val="0"/>
              </a:spcBef>
              <a:buNone/>
            </a:pPr>
            <a:endParaRPr lang="en-US" sz="1100" i="1"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dirty="0"/>
              <a:t>Find the codon AUG in </a:t>
            </a:r>
            <a:r>
              <a:rPr lang="en-US" sz="1800" i="1" dirty="0"/>
              <a:t>Figure 2</a:t>
            </a:r>
            <a:r>
              <a:rPr lang="en-US" sz="1800" dirty="0"/>
              <a:t> above. It codes for the amino acid methionine. It also codes for the start signal. After an AUG start codon, the next three letters are read as the second codon. The next three letters after that are read as the third codon, and so on. </a:t>
            </a:r>
          </a:p>
        </p:txBody>
      </p:sp>
      <p:pic>
        <p:nvPicPr>
          <p:cNvPr id="2" name="Picture 1">
            <a:extLst>
              <a:ext uri="{FF2B5EF4-FFF2-40B4-BE49-F238E27FC236}">
                <a16:creationId xmlns:a16="http://schemas.microsoft.com/office/drawing/2014/main" id="{20FA3359-92F9-A01C-9B51-261DA1DEC603}"/>
              </a:ext>
            </a:extLst>
          </p:cNvPr>
          <p:cNvPicPr>
            <a:picLocks noChangeAspect="1"/>
          </p:cNvPicPr>
          <p:nvPr/>
        </p:nvPicPr>
        <p:blipFill>
          <a:blip r:embed="rId2"/>
          <a:stretch>
            <a:fillRect/>
          </a:stretch>
        </p:blipFill>
        <p:spPr>
          <a:xfrm>
            <a:off x="929057" y="1441202"/>
            <a:ext cx="3647461" cy="3600000"/>
          </a:xfrm>
          <a:prstGeom prst="rect">
            <a:avLst/>
          </a:prstGeom>
        </p:spPr>
      </p:pic>
    </p:spTree>
    <p:extLst>
      <p:ext uri="{BB962C8B-B14F-4D97-AF65-F5344CB8AC3E}">
        <p14:creationId xmlns:p14="http://schemas.microsoft.com/office/powerpoint/2010/main" val="353742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35292"/>
            <a:ext cx="11143185" cy="5587212"/>
          </a:xfrm>
        </p:spPr>
        <p:txBody>
          <a:bodyPr>
            <a:normAutofit/>
          </a:bodyPr>
          <a:lstStyle/>
          <a:p>
            <a:pPr marL="45720" indent="0" algn="just">
              <a:lnSpc>
                <a:spcPct val="100000"/>
              </a:lnSpc>
              <a:spcBef>
                <a:spcPts val="0"/>
              </a:spcBef>
              <a:buNone/>
            </a:pPr>
            <a:r>
              <a:rPr lang="en-US" sz="1800" dirty="0"/>
              <a:t>You can see how this works in </a:t>
            </a:r>
            <a:r>
              <a:rPr lang="en-US" sz="1800" i="1" dirty="0"/>
              <a:t>Figure 3 </a:t>
            </a:r>
            <a:r>
              <a:rPr lang="en-US" sz="1800" dirty="0"/>
              <a:t>below. The figure shows the bases in a molecule of RNA. The codons are read in sequence until a stop codon is reached. UAG, UGA, and UAA are all stop codons. They don’t code for any amino acids.</a:t>
            </a:r>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100" i="1" dirty="0"/>
              <a:t>					Figure 3</a:t>
            </a:r>
          </a:p>
          <a:p>
            <a:pPr marL="45720" indent="0" algn="just">
              <a:lnSpc>
                <a:spcPct val="100000"/>
              </a:lnSpc>
              <a:spcBef>
                <a:spcPts val="0"/>
              </a:spcBef>
              <a:buNone/>
            </a:pPr>
            <a:r>
              <a:rPr lang="en-US" sz="1100" i="1" dirty="0"/>
              <a:t>					How the genetic code is read</a:t>
            </a:r>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p:txBody>
      </p:sp>
      <p:pic>
        <p:nvPicPr>
          <p:cNvPr id="4" name="Picture 3">
            <a:extLst>
              <a:ext uri="{FF2B5EF4-FFF2-40B4-BE49-F238E27FC236}">
                <a16:creationId xmlns:a16="http://schemas.microsoft.com/office/drawing/2014/main" id="{38F3622E-F651-42F1-4FA8-80A2D05D22B3}"/>
              </a:ext>
            </a:extLst>
          </p:cNvPr>
          <p:cNvPicPr>
            <a:picLocks noChangeAspect="1"/>
          </p:cNvPicPr>
          <p:nvPr/>
        </p:nvPicPr>
        <p:blipFill>
          <a:blip r:embed="rId2"/>
          <a:stretch>
            <a:fillRect/>
          </a:stretch>
        </p:blipFill>
        <p:spPr>
          <a:xfrm>
            <a:off x="4401095" y="1710268"/>
            <a:ext cx="3031659" cy="3492000"/>
          </a:xfrm>
          <a:prstGeom prst="rect">
            <a:avLst/>
          </a:prstGeom>
        </p:spPr>
      </p:pic>
    </p:spTree>
    <p:extLst>
      <p:ext uri="{BB962C8B-B14F-4D97-AF65-F5344CB8AC3E}">
        <p14:creationId xmlns:p14="http://schemas.microsoft.com/office/powerpoint/2010/main" val="138976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4"/>
            <a:ext cx="11143185" cy="5416835"/>
          </a:xfrm>
        </p:spPr>
        <p:txBody>
          <a:bodyPr/>
          <a:lstStyle/>
          <a:p>
            <a:pPr marL="45720" indent="0">
              <a:lnSpc>
                <a:spcPct val="100000"/>
              </a:lnSpc>
              <a:spcBef>
                <a:spcPts val="0"/>
              </a:spcBef>
              <a:buNone/>
            </a:pPr>
            <a:r>
              <a:rPr lang="it-IT" u="sng" dirty="0">
                <a:effectLst>
                  <a:outerShdw blurRad="38100" dist="38100" dir="2700000" algn="tl">
                    <a:srgbClr val="000000">
                      <a:alpha val="43137"/>
                    </a:srgbClr>
                  </a:outerShdw>
                </a:effectLst>
              </a:rPr>
              <a:t>Cell division</a:t>
            </a:r>
            <a:endParaRPr lang="it-IT" sz="1800" u="sng" dirty="0">
              <a:effectLst>
                <a:outerShdw blurRad="38100" dist="38100" dir="2700000" algn="tl">
                  <a:srgbClr val="000000">
                    <a:alpha val="43137"/>
                  </a:srgbClr>
                </a:outerShdw>
              </a:effectLst>
            </a:endParaRPr>
          </a:p>
          <a:p>
            <a:pPr marL="45720" indent="0">
              <a:lnSpc>
                <a:spcPct val="100000"/>
              </a:lnSpc>
              <a:spcBef>
                <a:spcPts val="0"/>
              </a:spcBef>
              <a:buNone/>
            </a:pPr>
            <a:endParaRPr lang="it-IT" sz="1800" dirty="0"/>
          </a:p>
          <a:p>
            <a:pPr marL="45720" indent="0" algn="just">
              <a:lnSpc>
                <a:spcPct val="100000"/>
              </a:lnSpc>
              <a:spcBef>
                <a:spcPts val="0"/>
              </a:spcBef>
              <a:buNone/>
            </a:pPr>
            <a:r>
              <a:rPr lang="en-US" sz="1800" b="1" u="sng" dirty="0"/>
              <a:t>Introduction</a:t>
            </a:r>
          </a:p>
          <a:p>
            <a:pPr marL="45720" indent="0" algn="just">
              <a:lnSpc>
                <a:spcPct val="100000"/>
              </a:lnSpc>
              <a:spcBef>
                <a:spcPts val="0"/>
              </a:spcBef>
              <a:buNone/>
            </a:pPr>
            <a:r>
              <a:rPr lang="en-US" sz="1800" dirty="0"/>
              <a:t>Cell division is the process in which a cell divides to form two new cells. The original cell is called the parent cell. </a:t>
            </a:r>
          </a:p>
          <a:p>
            <a:pPr marL="45720" indent="0" algn="just">
              <a:lnSpc>
                <a:spcPct val="100000"/>
              </a:lnSpc>
              <a:spcBef>
                <a:spcPts val="0"/>
              </a:spcBef>
              <a:buNone/>
            </a:pPr>
            <a:r>
              <a:rPr lang="en-US" sz="1800" dirty="0"/>
              <a:t>The two new cells are called daughter cells. All cells contain DNA. </a:t>
            </a:r>
          </a:p>
          <a:p>
            <a:pPr marL="45720" indent="0" algn="just">
              <a:lnSpc>
                <a:spcPct val="100000"/>
              </a:lnSpc>
              <a:spcBef>
                <a:spcPts val="0"/>
              </a:spcBef>
              <a:buNone/>
            </a:pPr>
            <a:r>
              <a:rPr lang="en-US" sz="1800" dirty="0"/>
              <a:t>DNA is the nucleic acid that stores genetic information. Before a cell divides its DNA must be copied. </a:t>
            </a:r>
          </a:p>
          <a:p>
            <a:pPr marL="45720" indent="0" algn="just">
              <a:lnSpc>
                <a:spcPct val="100000"/>
              </a:lnSpc>
              <a:spcBef>
                <a:spcPts val="0"/>
              </a:spcBef>
              <a:buNone/>
            </a:pPr>
            <a:r>
              <a:rPr lang="en-US" sz="1800" dirty="0"/>
              <a:t>That way, each daughter cell gets a complete copy of the parent cell’s genetic material.</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Copying DNA</a:t>
            </a:r>
          </a:p>
          <a:p>
            <a:pPr marL="45720" indent="0" algn="just">
              <a:lnSpc>
                <a:spcPct val="100000"/>
              </a:lnSpc>
              <a:spcBef>
                <a:spcPts val="0"/>
              </a:spcBef>
              <a:buNone/>
            </a:pPr>
            <a:r>
              <a:rPr lang="en-US" sz="1800" dirty="0"/>
              <a:t>DNA stands for </a:t>
            </a:r>
            <a:r>
              <a:rPr lang="en-US" sz="1800" b="1" dirty="0"/>
              <a:t>deoxyribonucleic acid</a:t>
            </a:r>
            <a:r>
              <a:rPr lang="en-US" sz="1800" dirty="0"/>
              <a:t>. It is a very large molecule. It consists of two strands of smaller molecules called </a:t>
            </a:r>
            <a:r>
              <a:rPr lang="en-US" sz="1800" b="1" dirty="0"/>
              <a:t>nucleotides</a:t>
            </a:r>
            <a:r>
              <a:rPr lang="en-US" sz="1800" dirty="0"/>
              <a:t>.</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DNA Structure</a:t>
            </a:r>
          </a:p>
          <a:p>
            <a:pPr marL="45720" indent="0" algn="just">
              <a:lnSpc>
                <a:spcPct val="100000"/>
              </a:lnSpc>
              <a:spcBef>
                <a:spcPts val="0"/>
              </a:spcBef>
              <a:buNone/>
            </a:pPr>
            <a:r>
              <a:rPr lang="en-US" sz="1800" dirty="0"/>
              <a:t>As you can see in </a:t>
            </a:r>
            <a:r>
              <a:rPr lang="en-US" sz="1800" i="1" dirty="0"/>
              <a:t>Figure 1</a:t>
            </a:r>
            <a:r>
              <a:rPr lang="en-US" sz="1800" dirty="0"/>
              <a:t>, each nucleotide includes a </a:t>
            </a:r>
            <a:r>
              <a:rPr lang="en-US" sz="1800" b="1" dirty="0"/>
              <a:t>sugar</a:t>
            </a:r>
            <a:r>
              <a:rPr lang="en-US" sz="1800" dirty="0"/>
              <a:t>, a </a:t>
            </a:r>
            <a:r>
              <a:rPr lang="en-US" sz="1800" b="1" dirty="0"/>
              <a:t>phosphate</a:t>
            </a:r>
            <a:r>
              <a:rPr lang="en-US" sz="1800" dirty="0"/>
              <a:t>, and a </a:t>
            </a:r>
            <a:r>
              <a:rPr lang="en-US" sz="1800" b="1" dirty="0"/>
              <a:t>nitrogen</a:t>
            </a:r>
            <a:r>
              <a:rPr lang="en-US" sz="1800" dirty="0"/>
              <a:t> base. </a:t>
            </a:r>
          </a:p>
          <a:p>
            <a:pPr marL="45720" indent="0" algn="just">
              <a:lnSpc>
                <a:spcPct val="100000"/>
              </a:lnSpc>
              <a:spcBef>
                <a:spcPts val="0"/>
              </a:spcBef>
              <a:buNone/>
            </a:pPr>
            <a:r>
              <a:rPr lang="en-US" sz="1800" dirty="0"/>
              <a:t>The sugar in DNA is called </a:t>
            </a:r>
            <a:r>
              <a:rPr lang="en-US" sz="1800" b="1" dirty="0"/>
              <a:t>deoxyribose</a:t>
            </a:r>
            <a:r>
              <a:rPr lang="en-US" sz="1800" dirty="0"/>
              <a:t>. There are four different nitrogen bases in DNA: </a:t>
            </a:r>
          </a:p>
          <a:p>
            <a:pPr marL="45720" indent="0" algn="just">
              <a:lnSpc>
                <a:spcPct val="100000"/>
              </a:lnSpc>
              <a:spcBef>
                <a:spcPts val="0"/>
              </a:spcBef>
              <a:buNone/>
            </a:pPr>
            <a:r>
              <a:rPr lang="en-US" sz="1800" b="1" dirty="0"/>
              <a:t>adenine</a:t>
            </a:r>
            <a:r>
              <a:rPr lang="en-US" sz="1800" dirty="0"/>
              <a:t> (A), </a:t>
            </a:r>
            <a:r>
              <a:rPr lang="en-US" sz="1800" b="1" dirty="0"/>
              <a:t>thymine</a:t>
            </a:r>
            <a:r>
              <a:rPr lang="en-US" sz="1800" dirty="0"/>
              <a:t> (T), </a:t>
            </a:r>
            <a:r>
              <a:rPr lang="en-US" sz="1800" b="1" dirty="0"/>
              <a:t>cytosine</a:t>
            </a:r>
            <a:r>
              <a:rPr lang="en-US" sz="1800" dirty="0"/>
              <a:t> (C), and </a:t>
            </a:r>
            <a:r>
              <a:rPr lang="en-US" sz="1800" b="1" dirty="0"/>
              <a:t>guanine</a:t>
            </a:r>
            <a:r>
              <a:rPr lang="en-US" sz="1800" dirty="0"/>
              <a:t> (G). </a:t>
            </a:r>
          </a:p>
          <a:p>
            <a:pPr marL="45720" indent="0" algn="just">
              <a:lnSpc>
                <a:spcPct val="100000"/>
              </a:lnSpc>
              <a:spcBef>
                <a:spcPts val="0"/>
              </a:spcBef>
              <a:buNone/>
            </a:pPr>
            <a:r>
              <a:rPr lang="en-US" sz="1800" dirty="0"/>
              <a:t>Chemical bonds between the bases hold the two strands of DNA together. </a:t>
            </a:r>
          </a:p>
          <a:p>
            <a:pPr marL="45720" indent="0" algn="just">
              <a:lnSpc>
                <a:spcPct val="100000"/>
              </a:lnSpc>
              <a:spcBef>
                <a:spcPts val="0"/>
              </a:spcBef>
              <a:buNone/>
            </a:pPr>
            <a:r>
              <a:rPr lang="en-US" sz="1800" u="sng" dirty="0"/>
              <a:t>Adenine always bonds with thymine</a:t>
            </a:r>
            <a:r>
              <a:rPr lang="en-US" sz="1800" dirty="0"/>
              <a:t>, and </a:t>
            </a:r>
            <a:r>
              <a:rPr lang="en-US" sz="1800" u="sng" dirty="0"/>
              <a:t>cytosine always bonds with guanine</a:t>
            </a:r>
            <a:r>
              <a:rPr lang="en-US" sz="1800" dirty="0"/>
              <a:t>. </a:t>
            </a:r>
          </a:p>
          <a:p>
            <a:pPr marL="45720" indent="0" algn="just">
              <a:lnSpc>
                <a:spcPct val="100000"/>
              </a:lnSpc>
              <a:spcBef>
                <a:spcPts val="0"/>
              </a:spcBef>
              <a:buNone/>
            </a:pPr>
            <a:r>
              <a:rPr lang="en-US" sz="1800" dirty="0"/>
              <a:t>These pairs of bases are called complementary base pairs.</a:t>
            </a:r>
            <a:endParaRPr lang="it-IT" sz="1800" dirty="0"/>
          </a:p>
        </p:txBody>
      </p:sp>
    </p:spTree>
    <p:extLst>
      <p:ext uri="{BB962C8B-B14F-4D97-AF65-F5344CB8AC3E}">
        <p14:creationId xmlns:p14="http://schemas.microsoft.com/office/powerpoint/2010/main" val="212248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35292"/>
            <a:ext cx="11143185" cy="5587212"/>
          </a:xfrm>
        </p:spPr>
        <p:txBody>
          <a:bodyPr>
            <a:normAutofit/>
          </a:bodyPr>
          <a:lstStyle/>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Characteristics of the Genetic Code</a:t>
            </a:r>
          </a:p>
          <a:p>
            <a:pPr marL="45720" indent="0" algn="just">
              <a:lnSpc>
                <a:spcPct val="100000"/>
              </a:lnSpc>
              <a:spcBef>
                <a:spcPts val="0"/>
              </a:spcBef>
              <a:buNone/>
            </a:pPr>
            <a:r>
              <a:rPr lang="en-US" sz="1800" dirty="0"/>
              <a:t>The genetic code has three other important characteristics.</a:t>
            </a:r>
          </a:p>
          <a:p>
            <a:pPr algn="just">
              <a:lnSpc>
                <a:spcPct val="100000"/>
              </a:lnSpc>
              <a:spcBef>
                <a:spcPts val="0"/>
              </a:spcBef>
              <a:buFont typeface="Wingdings" panose="05000000000000000000" pitchFamily="2" charset="2"/>
              <a:buChar char="§"/>
            </a:pPr>
            <a:r>
              <a:rPr lang="en-US" sz="1800" dirty="0"/>
              <a:t>The genetic code is the same in all living things. This shows that all organisms are related by descent from a common ancestor.</a:t>
            </a:r>
          </a:p>
          <a:p>
            <a:pPr algn="just">
              <a:lnSpc>
                <a:spcPct val="100000"/>
              </a:lnSpc>
              <a:spcBef>
                <a:spcPts val="0"/>
              </a:spcBef>
              <a:buFont typeface="Wingdings" panose="05000000000000000000" pitchFamily="2" charset="2"/>
              <a:buChar char="§"/>
            </a:pPr>
            <a:r>
              <a:rPr lang="en-US" sz="1800" dirty="0"/>
              <a:t>Each codon codes for just one amino acid (or start or stop). This is necessary so the correct amino acid is always selected.</a:t>
            </a:r>
          </a:p>
          <a:p>
            <a:pPr algn="just">
              <a:lnSpc>
                <a:spcPct val="100000"/>
              </a:lnSpc>
              <a:spcBef>
                <a:spcPts val="0"/>
              </a:spcBef>
              <a:buFont typeface="Wingdings" panose="05000000000000000000" pitchFamily="2" charset="2"/>
              <a:buChar char="§"/>
            </a:pPr>
            <a:r>
              <a:rPr lang="en-US" sz="1800" dirty="0"/>
              <a:t>Most amino acids are encoded by more than one codon. This is helpful. It reduces the risk of the wrong amino acid being selected if there is a mistake in the code.</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Protein Synthesis</a:t>
            </a:r>
          </a:p>
          <a:p>
            <a:pPr marL="45720" indent="0" algn="just">
              <a:lnSpc>
                <a:spcPct val="100000"/>
              </a:lnSpc>
              <a:spcBef>
                <a:spcPts val="0"/>
              </a:spcBef>
              <a:buNone/>
            </a:pPr>
            <a:r>
              <a:rPr lang="en-US" sz="1800" dirty="0"/>
              <a:t>The process in which proteins are made is called protein synthesis. It occurs in two main steps. The steps are </a:t>
            </a:r>
            <a:r>
              <a:rPr lang="en-US" sz="1800" u="sng" dirty="0"/>
              <a:t>transcription</a:t>
            </a:r>
            <a:r>
              <a:rPr lang="en-US" sz="1800" dirty="0"/>
              <a:t> and </a:t>
            </a:r>
            <a:r>
              <a:rPr lang="en-US" sz="1800" u="sng" dirty="0"/>
              <a:t>translation</a:t>
            </a:r>
            <a:r>
              <a:rPr lang="en-US" sz="1800" dirty="0"/>
              <a:t>. </a:t>
            </a:r>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800" dirty="0"/>
          </a:p>
        </p:txBody>
      </p:sp>
    </p:spTree>
    <p:extLst>
      <p:ext uri="{BB962C8B-B14F-4D97-AF65-F5344CB8AC3E}">
        <p14:creationId xmlns:p14="http://schemas.microsoft.com/office/powerpoint/2010/main" val="139390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35291"/>
            <a:ext cx="11143185" cy="5803033"/>
          </a:xfrm>
        </p:spPr>
        <p:txBody>
          <a:bodyPr>
            <a:normAutofit lnSpcReduction="10000"/>
          </a:bodyPr>
          <a:lstStyle/>
          <a:p>
            <a:pPr marL="45720" indent="0" algn="just">
              <a:lnSpc>
                <a:spcPct val="100000"/>
              </a:lnSpc>
              <a:spcBef>
                <a:spcPts val="0"/>
              </a:spcBef>
              <a:buNone/>
            </a:pPr>
            <a:r>
              <a:rPr lang="en-US" sz="1900" b="1" u="sng" dirty="0"/>
              <a:t>Transcription: DNA → RNA</a:t>
            </a:r>
          </a:p>
          <a:p>
            <a:pPr marL="45720" indent="0" algn="just">
              <a:lnSpc>
                <a:spcPct val="100000"/>
              </a:lnSpc>
              <a:spcBef>
                <a:spcPts val="0"/>
              </a:spcBef>
              <a:buNone/>
            </a:pPr>
            <a:r>
              <a:rPr lang="en-US" sz="1900" dirty="0"/>
              <a:t>Transcription is the first step in protein synthesis. It takes place in the nucleus. During transcription, a strand of DNA is copied to make a strand of mRNA. How does this happen? It occurs by the following steps, as shown in </a:t>
            </a:r>
            <a:r>
              <a:rPr lang="en-US" sz="1900" i="1" dirty="0"/>
              <a:t>Figure 4</a:t>
            </a:r>
            <a:r>
              <a:rPr lang="en-US" sz="1900" dirty="0"/>
              <a:t> below:</a:t>
            </a:r>
          </a:p>
          <a:p>
            <a:pPr marL="45720" indent="0" algn="just">
              <a:lnSpc>
                <a:spcPct val="100000"/>
              </a:lnSpc>
              <a:spcBef>
                <a:spcPts val="0"/>
              </a:spcBef>
              <a:buNone/>
            </a:pPr>
            <a:endParaRPr lang="en-US" sz="1900" dirty="0"/>
          </a:p>
          <a:p>
            <a:pPr marL="388620" indent="-342900" algn="just">
              <a:lnSpc>
                <a:spcPct val="100000"/>
              </a:lnSpc>
              <a:spcBef>
                <a:spcPts val="0"/>
              </a:spcBef>
              <a:buFont typeface="+mj-lt"/>
              <a:buAutoNum type="arabicPeriod"/>
            </a:pPr>
            <a:r>
              <a:rPr lang="en-US" sz="1900" dirty="0"/>
              <a:t>An enzyme binds to the DNA. It signals the DNA to unwind.</a:t>
            </a:r>
          </a:p>
          <a:p>
            <a:pPr marL="388620" indent="-342900" algn="just">
              <a:lnSpc>
                <a:spcPct val="100000"/>
              </a:lnSpc>
              <a:spcBef>
                <a:spcPts val="0"/>
              </a:spcBef>
              <a:buFont typeface="+mj-lt"/>
              <a:buAutoNum type="arabicPeriod"/>
            </a:pPr>
            <a:r>
              <a:rPr lang="en-US" sz="1900" dirty="0"/>
              <a:t>After the DNA unwinds, the enzyme can read the bases in one of the DNA strands.</a:t>
            </a:r>
          </a:p>
          <a:p>
            <a:pPr marL="388620" indent="-342900" algn="just">
              <a:lnSpc>
                <a:spcPct val="100000"/>
              </a:lnSpc>
              <a:spcBef>
                <a:spcPts val="0"/>
              </a:spcBef>
              <a:buFont typeface="+mj-lt"/>
              <a:buAutoNum type="arabicPeriod"/>
            </a:pPr>
            <a:r>
              <a:rPr lang="en-US" sz="1900" dirty="0"/>
              <a:t>Using this strand of DNA as a template, nucleotides are joined together to make a complementary strand of mRNA. The mRNA contains bases that are complementary to the bases in the DNA strand.</a:t>
            </a:r>
          </a:p>
          <a:p>
            <a:pPr marL="388620" indent="-342900" algn="just">
              <a:lnSpc>
                <a:spcPct val="100000"/>
              </a:lnSpc>
              <a:spcBef>
                <a:spcPts val="0"/>
              </a:spcBef>
              <a:buFont typeface="+mj-lt"/>
              <a:buAutoNum type="arabicPeriod"/>
            </a:pPr>
            <a:endParaRPr lang="en-US" sz="1900" dirty="0"/>
          </a:p>
          <a:p>
            <a:pPr marL="388620" indent="-342900" algn="just">
              <a:lnSpc>
                <a:spcPct val="100000"/>
              </a:lnSpc>
              <a:spcBef>
                <a:spcPts val="0"/>
              </a:spcBef>
              <a:buFont typeface="+mj-lt"/>
              <a:buAutoNum type="arabicPeriod"/>
            </a:pPr>
            <a:endParaRPr lang="en-US" sz="1900" dirty="0"/>
          </a:p>
          <a:p>
            <a:pPr marL="388620" indent="-342900" algn="just">
              <a:lnSpc>
                <a:spcPct val="100000"/>
              </a:lnSpc>
              <a:spcBef>
                <a:spcPts val="0"/>
              </a:spcBef>
              <a:buFont typeface="+mj-lt"/>
              <a:buAutoNum type="arabicPeriod"/>
            </a:pPr>
            <a:endParaRPr lang="en-US" sz="19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200" i="1" dirty="0"/>
          </a:p>
          <a:p>
            <a:pPr marL="45720" indent="0" algn="just">
              <a:lnSpc>
                <a:spcPct val="100000"/>
              </a:lnSpc>
              <a:spcBef>
                <a:spcPts val="0"/>
              </a:spcBef>
              <a:buNone/>
            </a:pPr>
            <a:r>
              <a:rPr lang="en-US" sz="1200" i="1" dirty="0"/>
              <a:t>Figure 4</a:t>
            </a:r>
          </a:p>
          <a:p>
            <a:pPr marL="45720" indent="0" algn="just">
              <a:lnSpc>
                <a:spcPct val="100000"/>
              </a:lnSpc>
              <a:spcBef>
                <a:spcPts val="0"/>
              </a:spcBef>
              <a:buNone/>
            </a:pPr>
            <a:r>
              <a:rPr lang="en-US" sz="1200" i="1" dirty="0"/>
              <a:t>Transcription step of protein synthesis</a:t>
            </a:r>
            <a:endParaRPr lang="en-US" sz="1800" dirty="0"/>
          </a:p>
        </p:txBody>
      </p:sp>
      <p:pic>
        <p:nvPicPr>
          <p:cNvPr id="2" name="Picture 1">
            <a:extLst>
              <a:ext uri="{FF2B5EF4-FFF2-40B4-BE49-F238E27FC236}">
                <a16:creationId xmlns:a16="http://schemas.microsoft.com/office/drawing/2014/main" id="{4FE0C89F-A0FE-BC1C-B7C3-5C7566D46FB4}"/>
              </a:ext>
            </a:extLst>
          </p:cNvPr>
          <p:cNvPicPr>
            <a:picLocks noChangeAspect="1"/>
          </p:cNvPicPr>
          <p:nvPr/>
        </p:nvPicPr>
        <p:blipFill>
          <a:blip r:embed="rId2"/>
          <a:stretch>
            <a:fillRect/>
          </a:stretch>
        </p:blipFill>
        <p:spPr>
          <a:xfrm>
            <a:off x="434309" y="3039030"/>
            <a:ext cx="3962743" cy="2517866"/>
          </a:xfrm>
          <a:prstGeom prst="rect">
            <a:avLst/>
          </a:prstGeom>
        </p:spPr>
      </p:pic>
    </p:spTree>
    <p:extLst>
      <p:ext uri="{BB962C8B-B14F-4D97-AF65-F5344CB8AC3E}">
        <p14:creationId xmlns:p14="http://schemas.microsoft.com/office/powerpoint/2010/main" val="1236528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35291"/>
            <a:ext cx="11143185" cy="5803033"/>
          </a:xfrm>
        </p:spPr>
        <p:txBody>
          <a:bodyPr>
            <a:normAutofit lnSpcReduction="10000"/>
          </a:bodyPr>
          <a:lstStyle/>
          <a:p>
            <a:pPr marL="45720" indent="0" algn="just">
              <a:lnSpc>
                <a:spcPct val="100000"/>
              </a:lnSpc>
              <a:spcBef>
                <a:spcPts val="0"/>
              </a:spcBef>
              <a:buNone/>
            </a:pPr>
            <a:r>
              <a:rPr lang="en-US" sz="1900" u="sng" dirty="0"/>
              <a:t>Translation</a:t>
            </a:r>
            <a:r>
              <a:rPr lang="en-US" sz="1900" dirty="0"/>
              <a:t> is the second step in protein synthesis. It is shown in </a:t>
            </a:r>
            <a:r>
              <a:rPr lang="en-US" sz="1900" i="1" dirty="0"/>
              <a:t>Figure 5</a:t>
            </a:r>
            <a:r>
              <a:rPr lang="en-US" sz="1900" dirty="0"/>
              <a:t> below. </a:t>
            </a:r>
          </a:p>
          <a:p>
            <a:pPr marL="45720" indent="0" algn="just">
              <a:lnSpc>
                <a:spcPct val="100000"/>
              </a:lnSpc>
              <a:spcBef>
                <a:spcPts val="0"/>
              </a:spcBef>
              <a:buNone/>
            </a:pPr>
            <a:r>
              <a:rPr lang="en-US" sz="1900" dirty="0"/>
              <a:t>Translation takes place at a ribosome in the cytoplasm. During translation, the genetic code in mRNA is read to make a protein. Here’s how it works:</a:t>
            </a:r>
          </a:p>
          <a:p>
            <a:pPr marL="45720" indent="0" algn="just">
              <a:lnSpc>
                <a:spcPct val="100000"/>
              </a:lnSpc>
              <a:spcBef>
                <a:spcPts val="0"/>
              </a:spcBef>
              <a:buNone/>
            </a:pPr>
            <a:endParaRPr lang="en-US" sz="1100" dirty="0"/>
          </a:p>
          <a:p>
            <a:pPr marL="502920" indent="-457200" algn="just">
              <a:lnSpc>
                <a:spcPct val="100000"/>
              </a:lnSpc>
              <a:spcBef>
                <a:spcPts val="0"/>
              </a:spcBef>
              <a:buFont typeface="+mj-lt"/>
              <a:buAutoNum type="arabicPeriod"/>
            </a:pPr>
            <a:r>
              <a:rPr lang="en-US" sz="1900" dirty="0"/>
              <a:t>The molecule of mRNA leaves the nucleus and moves to a ribosome.</a:t>
            </a:r>
          </a:p>
          <a:p>
            <a:pPr marL="502920" indent="-457200" algn="just">
              <a:lnSpc>
                <a:spcPct val="100000"/>
              </a:lnSpc>
              <a:spcBef>
                <a:spcPts val="0"/>
              </a:spcBef>
              <a:buFont typeface="+mj-lt"/>
              <a:buAutoNum type="arabicPeriod"/>
            </a:pPr>
            <a:r>
              <a:rPr lang="en-US" sz="1900" dirty="0"/>
              <a:t>The ribosome consists of rRNA and proteins. It reads the sequence of codons in mRNA.</a:t>
            </a:r>
          </a:p>
          <a:p>
            <a:pPr marL="502920" indent="-457200" algn="just">
              <a:lnSpc>
                <a:spcPct val="100000"/>
              </a:lnSpc>
              <a:spcBef>
                <a:spcPts val="0"/>
              </a:spcBef>
              <a:buFont typeface="+mj-lt"/>
              <a:buAutoNum type="arabicPeriod"/>
            </a:pPr>
            <a:r>
              <a:rPr lang="en-US" sz="1900" dirty="0"/>
              <a:t>Molecules of tRNA bring amino acids to the ribosome in the correct sequence.</a:t>
            </a:r>
          </a:p>
          <a:p>
            <a:pPr marL="502920" indent="-457200" algn="just">
              <a:lnSpc>
                <a:spcPct val="100000"/>
              </a:lnSpc>
              <a:spcBef>
                <a:spcPts val="0"/>
              </a:spcBef>
              <a:buFont typeface="+mj-lt"/>
              <a:buAutoNum type="arabicPeriod"/>
            </a:pPr>
            <a:r>
              <a:rPr lang="en-US" sz="1900" dirty="0"/>
              <a:t>At the ribosome, the amino acids are joined together to form a chain of amino acids.</a:t>
            </a:r>
          </a:p>
          <a:p>
            <a:pPr marL="502920" indent="-457200" algn="just">
              <a:lnSpc>
                <a:spcPct val="100000"/>
              </a:lnSpc>
              <a:spcBef>
                <a:spcPts val="0"/>
              </a:spcBef>
              <a:buFont typeface="+mj-lt"/>
              <a:buAutoNum type="arabicPeriod"/>
            </a:pPr>
            <a:r>
              <a:rPr lang="en-US" sz="1900" dirty="0"/>
              <a:t>The chain of amino acids keeps growing until a stop codon is reached. Then the chain is released from the ribosome.</a:t>
            </a:r>
          </a:p>
          <a:p>
            <a:pPr marL="45720" indent="0" algn="just">
              <a:lnSpc>
                <a:spcPct val="100000"/>
              </a:lnSpc>
              <a:spcBef>
                <a:spcPts val="0"/>
              </a:spcBef>
              <a:buNone/>
            </a:pPr>
            <a:endParaRPr lang="en-US" sz="1900" dirty="0"/>
          </a:p>
          <a:p>
            <a:pPr marL="388620" indent="-342900" algn="just">
              <a:lnSpc>
                <a:spcPct val="100000"/>
              </a:lnSpc>
              <a:spcBef>
                <a:spcPts val="0"/>
              </a:spcBef>
              <a:buFont typeface="+mj-lt"/>
              <a:buAutoNum type="arabicPeriod"/>
            </a:pPr>
            <a:endParaRPr lang="en-US" sz="1900" dirty="0"/>
          </a:p>
          <a:p>
            <a:pPr marL="45720" indent="0" algn="just">
              <a:lnSpc>
                <a:spcPct val="100000"/>
              </a:lnSpc>
              <a:spcBef>
                <a:spcPts val="0"/>
              </a:spcBef>
              <a:buNone/>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200" i="1" dirty="0"/>
          </a:p>
          <a:p>
            <a:pPr marL="45720" indent="0" algn="just">
              <a:lnSpc>
                <a:spcPct val="100000"/>
              </a:lnSpc>
              <a:spcBef>
                <a:spcPts val="0"/>
              </a:spcBef>
              <a:buNone/>
            </a:pPr>
            <a:r>
              <a:rPr lang="en-US" sz="1200" i="1" dirty="0"/>
              <a:t>Figure 5</a:t>
            </a:r>
          </a:p>
          <a:p>
            <a:pPr marL="45720" indent="0" algn="just">
              <a:lnSpc>
                <a:spcPct val="100000"/>
              </a:lnSpc>
              <a:spcBef>
                <a:spcPts val="0"/>
              </a:spcBef>
              <a:buNone/>
            </a:pPr>
            <a:r>
              <a:rPr lang="en-US" sz="1200" i="1" dirty="0"/>
              <a:t>Translation step of protein synthesis</a:t>
            </a:r>
            <a:endParaRPr lang="en-US" sz="1800" dirty="0"/>
          </a:p>
        </p:txBody>
      </p:sp>
      <p:pic>
        <p:nvPicPr>
          <p:cNvPr id="4" name="Picture 3">
            <a:extLst>
              <a:ext uri="{FF2B5EF4-FFF2-40B4-BE49-F238E27FC236}">
                <a16:creationId xmlns:a16="http://schemas.microsoft.com/office/drawing/2014/main" id="{B928327E-67AE-461A-EB07-5099E05F9A4A}"/>
              </a:ext>
            </a:extLst>
          </p:cNvPr>
          <p:cNvPicPr>
            <a:picLocks noChangeAspect="1"/>
          </p:cNvPicPr>
          <p:nvPr/>
        </p:nvPicPr>
        <p:blipFill>
          <a:blip r:embed="rId2"/>
          <a:stretch>
            <a:fillRect/>
          </a:stretch>
        </p:blipFill>
        <p:spPr>
          <a:xfrm>
            <a:off x="795152" y="3379789"/>
            <a:ext cx="5300847" cy="1800000"/>
          </a:xfrm>
          <a:prstGeom prst="rect">
            <a:avLst/>
          </a:prstGeom>
        </p:spPr>
      </p:pic>
    </p:spTree>
    <p:extLst>
      <p:ext uri="{BB962C8B-B14F-4D97-AF65-F5344CB8AC3E}">
        <p14:creationId xmlns:p14="http://schemas.microsoft.com/office/powerpoint/2010/main" val="175771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408925"/>
            <a:ext cx="11143185" cy="5929400"/>
          </a:xfrm>
        </p:spPr>
        <p:txBody>
          <a:bodyPr>
            <a:normAutofit/>
          </a:bodyPr>
          <a:lstStyle/>
          <a:p>
            <a:pPr marL="45720" indent="0" algn="just">
              <a:lnSpc>
                <a:spcPct val="100000"/>
              </a:lnSpc>
              <a:spcBef>
                <a:spcPts val="0"/>
              </a:spcBef>
              <a:buNone/>
            </a:pPr>
            <a:r>
              <a:rPr lang="en-US" sz="1900" b="1" u="sng" dirty="0"/>
              <a:t>Causes of Mutations</a:t>
            </a:r>
          </a:p>
          <a:p>
            <a:pPr marL="45720" indent="0" algn="just">
              <a:lnSpc>
                <a:spcPct val="100000"/>
              </a:lnSpc>
              <a:spcBef>
                <a:spcPts val="0"/>
              </a:spcBef>
              <a:buNone/>
            </a:pPr>
            <a:r>
              <a:rPr lang="en-US" sz="1900" dirty="0"/>
              <a:t>Mutations have many possible causes. Some mutations occur when a mistake is made during DNA replication or transcription. Other mutations occur because of environmental factors. Anything in the environment that causes a mutation is known as a </a:t>
            </a:r>
            <a:r>
              <a:rPr lang="en-US" sz="1900" u="sng" dirty="0"/>
              <a:t>mutagen</a:t>
            </a:r>
            <a:r>
              <a:rPr lang="en-US" sz="1900" dirty="0"/>
              <a:t>. </a:t>
            </a:r>
          </a:p>
          <a:p>
            <a:pPr marL="45720" indent="0" algn="just">
              <a:lnSpc>
                <a:spcPct val="100000"/>
              </a:lnSpc>
              <a:spcBef>
                <a:spcPts val="0"/>
              </a:spcBef>
              <a:buNone/>
            </a:pPr>
            <a:r>
              <a:rPr lang="en-US" sz="1900" dirty="0"/>
              <a:t>Examples of mutagens are shown in </a:t>
            </a:r>
            <a:r>
              <a:rPr lang="en-US" sz="1900" i="1" dirty="0"/>
              <a:t>Figure 6</a:t>
            </a:r>
            <a:r>
              <a:rPr lang="en-US" sz="1900" dirty="0"/>
              <a:t> below. They include ultraviolet rays in sunlight, chemicals in cigarette smoke, and certain viruses and bacteria.</a:t>
            </a:r>
          </a:p>
          <a:p>
            <a:pPr marL="45720" indent="0" algn="just">
              <a:lnSpc>
                <a:spcPct val="100000"/>
              </a:lnSpc>
              <a:spcBef>
                <a:spcPts val="0"/>
              </a:spcBef>
              <a:buNone/>
            </a:pPr>
            <a:endParaRPr lang="en-US" sz="1900" dirty="0"/>
          </a:p>
          <a:p>
            <a:pPr marL="388620" indent="-342900" algn="just">
              <a:lnSpc>
                <a:spcPct val="100000"/>
              </a:lnSpc>
              <a:spcBef>
                <a:spcPts val="0"/>
              </a:spcBef>
              <a:buFont typeface="+mj-lt"/>
              <a:buAutoNum type="arabicPeriod"/>
            </a:pPr>
            <a:endParaRPr lang="en-US" sz="1900" dirty="0"/>
          </a:p>
          <a:p>
            <a:pPr marL="45720" indent="0" algn="just">
              <a:lnSpc>
                <a:spcPct val="100000"/>
              </a:lnSpc>
              <a:spcBef>
                <a:spcPts val="0"/>
              </a:spcBef>
              <a:buNone/>
            </a:pPr>
            <a:endParaRPr lang="en-US" sz="1800" dirty="0"/>
          </a:p>
          <a:p>
            <a:pPr marL="388620" indent="-342900" algn="just">
              <a:lnSpc>
                <a:spcPct val="100000"/>
              </a:lnSpc>
              <a:spcBef>
                <a:spcPts val="0"/>
              </a:spcBef>
              <a:buFont typeface="+mj-lt"/>
              <a:buAutoNum type="arabicPeriod"/>
            </a:pPr>
            <a:endParaRPr lang="en-US" sz="1800" dirty="0"/>
          </a:p>
          <a:p>
            <a:pPr marL="45720" indent="0" algn="just">
              <a:lnSpc>
                <a:spcPct val="100000"/>
              </a:lnSpc>
              <a:spcBef>
                <a:spcPts val="0"/>
              </a:spcBef>
              <a:buNone/>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388620" indent="-342900" algn="just">
              <a:lnSpc>
                <a:spcPct val="100000"/>
              </a:lnSpc>
              <a:spcBef>
                <a:spcPts val="0"/>
              </a:spcBef>
              <a:buFont typeface="+mj-lt"/>
              <a:buAutoNum type="arabicPeriod"/>
            </a:pPr>
            <a:endParaRPr lang="en-US" sz="1800" dirty="0"/>
          </a:p>
          <a:p>
            <a:pPr marL="45720" indent="0" algn="just">
              <a:lnSpc>
                <a:spcPct val="100000"/>
              </a:lnSpc>
              <a:spcBef>
                <a:spcPts val="0"/>
              </a:spcBef>
              <a:buNone/>
            </a:pPr>
            <a:endParaRPr lang="en-US" sz="1800" dirty="0"/>
          </a:p>
          <a:p>
            <a:pPr marL="45720" indent="0" algn="just">
              <a:lnSpc>
                <a:spcPct val="100000"/>
              </a:lnSpc>
              <a:spcBef>
                <a:spcPts val="0"/>
              </a:spcBef>
              <a:buNone/>
            </a:pPr>
            <a:endParaRPr lang="en-US" sz="1200" i="1" dirty="0"/>
          </a:p>
          <a:p>
            <a:pPr marL="45720" indent="0" algn="just">
              <a:lnSpc>
                <a:spcPct val="100000"/>
              </a:lnSpc>
              <a:spcBef>
                <a:spcPts val="0"/>
              </a:spcBef>
              <a:buNone/>
            </a:pPr>
            <a:endParaRPr lang="en-US" sz="1200" i="1" dirty="0"/>
          </a:p>
          <a:p>
            <a:pPr marL="45720" indent="0" algn="just">
              <a:lnSpc>
                <a:spcPct val="100000"/>
              </a:lnSpc>
              <a:spcBef>
                <a:spcPts val="0"/>
              </a:spcBef>
              <a:buNone/>
            </a:pPr>
            <a:endParaRPr lang="en-US" sz="1200" i="1" dirty="0"/>
          </a:p>
          <a:p>
            <a:pPr marL="45720" indent="0" algn="just">
              <a:lnSpc>
                <a:spcPct val="100000"/>
              </a:lnSpc>
              <a:spcBef>
                <a:spcPts val="0"/>
              </a:spcBef>
              <a:buNone/>
            </a:pPr>
            <a:endParaRPr lang="en-US" sz="1200" i="1" dirty="0"/>
          </a:p>
          <a:p>
            <a:pPr marL="45720" indent="0" algn="just">
              <a:lnSpc>
                <a:spcPct val="100000"/>
              </a:lnSpc>
              <a:spcBef>
                <a:spcPts val="0"/>
              </a:spcBef>
              <a:buNone/>
            </a:pPr>
            <a:endParaRPr lang="en-US" sz="1200" i="1" dirty="0"/>
          </a:p>
          <a:p>
            <a:pPr marL="45720" indent="0" algn="just">
              <a:lnSpc>
                <a:spcPct val="100000"/>
              </a:lnSpc>
              <a:spcBef>
                <a:spcPts val="0"/>
              </a:spcBef>
              <a:buNone/>
            </a:pPr>
            <a:endParaRPr lang="en-US" sz="1200" i="1" dirty="0"/>
          </a:p>
          <a:p>
            <a:pPr marL="45720" indent="0" algn="just">
              <a:lnSpc>
                <a:spcPct val="100000"/>
              </a:lnSpc>
              <a:spcBef>
                <a:spcPts val="0"/>
              </a:spcBef>
              <a:buNone/>
            </a:pPr>
            <a:r>
              <a:rPr lang="en-US" sz="1200" i="1" dirty="0"/>
              <a:t>Figure 6</a:t>
            </a:r>
          </a:p>
          <a:p>
            <a:pPr marL="45720" indent="0" algn="just">
              <a:lnSpc>
                <a:spcPct val="100000"/>
              </a:lnSpc>
              <a:spcBef>
                <a:spcPts val="0"/>
              </a:spcBef>
              <a:buNone/>
            </a:pPr>
            <a:r>
              <a:rPr lang="en-US" sz="1200" i="1" dirty="0"/>
              <a:t>Examples of mutagens</a:t>
            </a:r>
          </a:p>
        </p:txBody>
      </p:sp>
      <p:pic>
        <p:nvPicPr>
          <p:cNvPr id="2" name="Picture 1">
            <a:extLst>
              <a:ext uri="{FF2B5EF4-FFF2-40B4-BE49-F238E27FC236}">
                <a16:creationId xmlns:a16="http://schemas.microsoft.com/office/drawing/2014/main" id="{8E8F6F72-93E4-9B27-5F13-13C833771C10}"/>
              </a:ext>
            </a:extLst>
          </p:cNvPr>
          <p:cNvPicPr>
            <a:picLocks noChangeAspect="1"/>
          </p:cNvPicPr>
          <p:nvPr/>
        </p:nvPicPr>
        <p:blipFill>
          <a:blip r:embed="rId2"/>
          <a:stretch>
            <a:fillRect/>
          </a:stretch>
        </p:blipFill>
        <p:spPr>
          <a:xfrm>
            <a:off x="704097" y="2435116"/>
            <a:ext cx="3298222" cy="3237257"/>
          </a:xfrm>
          <a:prstGeom prst="rect">
            <a:avLst/>
          </a:prstGeom>
        </p:spPr>
      </p:pic>
    </p:spTree>
    <p:extLst>
      <p:ext uri="{BB962C8B-B14F-4D97-AF65-F5344CB8AC3E}">
        <p14:creationId xmlns:p14="http://schemas.microsoft.com/office/powerpoint/2010/main" val="184470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79310"/>
            <a:ext cx="11143185" cy="4719666"/>
          </a:xfrm>
        </p:spPr>
        <p:txBody>
          <a:bodyPr>
            <a:normAutofit/>
          </a:bodyPr>
          <a:lstStyle/>
          <a:p>
            <a:pPr marL="45720" indent="0" algn="just">
              <a:lnSpc>
                <a:spcPct val="100000"/>
              </a:lnSpc>
              <a:spcBef>
                <a:spcPts val="0"/>
              </a:spcBef>
              <a:buNone/>
            </a:pPr>
            <a:r>
              <a:rPr lang="en-US" sz="1900" b="1" u="sng" dirty="0"/>
              <a:t>Effects of Mutations</a:t>
            </a:r>
          </a:p>
          <a:p>
            <a:pPr marL="45720" indent="0" algn="just">
              <a:lnSpc>
                <a:spcPct val="100000"/>
              </a:lnSpc>
              <a:spcBef>
                <a:spcPts val="0"/>
              </a:spcBef>
              <a:buNone/>
            </a:pPr>
            <a:r>
              <a:rPr lang="en-US" sz="1900" dirty="0"/>
              <a:t>Many mutations have no effect on the proteins they encode. These mutations are considered neutral. Occasionally, a mutation may make a protein even better than it was before. Or the protein might help the organism adapt to a new environment. These mutations are considered beneficial. </a:t>
            </a:r>
          </a:p>
          <a:p>
            <a:pPr marL="45720" indent="0" algn="just">
              <a:lnSpc>
                <a:spcPct val="100000"/>
              </a:lnSpc>
              <a:spcBef>
                <a:spcPts val="0"/>
              </a:spcBef>
              <a:buNone/>
            </a:pPr>
            <a:r>
              <a:rPr lang="en-US" sz="1900" dirty="0"/>
              <a:t>An example is a mutation that helps bacteria resist antibiotics. Bacteria with the mutation increase in numbers, so the mutation becomes more common. </a:t>
            </a:r>
          </a:p>
          <a:p>
            <a:pPr marL="45720" indent="0" algn="just">
              <a:lnSpc>
                <a:spcPct val="100000"/>
              </a:lnSpc>
              <a:spcBef>
                <a:spcPts val="0"/>
              </a:spcBef>
              <a:buNone/>
            </a:pPr>
            <a:r>
              <a:rPr lang="en-US" sz="1900" dirty="0"/>
              <a:t>Other mutations are harmful. They may even be deadly. Harmful mutations often result in a protein that no longer can do its job. Some harmful mutations cause cancer or other genetic disorders.</a:t>
            </a:r>
          </a:p>
          <a:p>
            <a:pPr marL="45720" indent="0" algn="just">
              <a:lnSpc>
                <a:spcPct val="100000"/>
              </a:lnSpc>
              <a:spcBef>
                <a:spcPts val="0"/>
              </a:spcBef>
              <a:buNone/>
            </a:pPr>
            <a:r>
              <a:rPr lang="en-US" sz="1900" dirty="0"/>
              <a:t>Mutations also vary in their effects depending on whether they occur in gametes or in other cells of the body.</a:t>
            </a:r>
          </a:p>
          <a:p>
            <a:pPr marL="45720" indent="0" algn="just">
              <a:lnSpc>
                <a:spcPct val="100000"/>
              </a:lnSpc>
              <a:spcBef>
                <a:spcPts val="0"/>
              </a:spcBef>
              <a:buNone/>
            </a:pPr>
            <a:endParaRPr lang="en-US" sz="1900" dirty="0"/>
          </a:p>
          <a:p>
            <a:pPr algn="just">
              <a:lnSpc>
                <a:spcPct val="100000"/>
              </a:lnSpc>
              <a:spcBef>
                <a:spcPts val="0"/>
              </a:spcBef>
              <a:buFont typeface="Wingdings" panose="05000000000000000000" pitchFamily="2" charset="2"/>
              <a:buChar char="§"/>
            </a:pPr>
            <a:r>
              <a:rPr lang="en-US" sz="1900" dirty="0"/>
              <a:t>Mutations that occur in gametes can be passed on to offspring. An offspring that inherits a mutation in a gamete will have the mutation in all of its cells.</a:t>
            </a:r>
          </a:p>
          <a:p>
            <a:pPr algn="just">
              <a:lnSpc>
                <a:spcPct val="100000"/>
              </a:lnSpc>
              <a:spcBef>
                <a:spcPts val="0"/>
              </a:spcBef>
              <a:buFont typeface="Wingdings" panose="05000000000000000000" pitchFamily="2" charset="2"/>
              <a:buChar char="§"/>
            </a:pPr>
            <a:r>
              <a:rPr lang="en-US" sz="1900" dirty="0"/>
              <a:t>Mutations that occur in body cells cannot be passed on to offspring. They are confined to just one cell and its daughter cells. These mutations may have little effect on an organism.</a:t>
            </a:r>
          </a:p>
        </p:txBody>
      </p:sp>
    </p:spTree>
    <p:extLst>
      <p:ext uri="{BB962C8B-B14F-4D97-AF65-F5344CB8AC3E}">
        <p14:creationId xmlns:p14="http://schemas.microsoft.com/office/powerpoint/2010/main" val="1176625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79310"/>
            <a:ext cx="11143185" cy="4520884"/>
          </a:xfrm>
        </p:spPr>
        <p:txBody>
          <a:bodyPr>
            <a:normAutofit/>
          </a:bodyPr>
          <a:lstStyle/>
          <a:p>
            <a:pPr marL="45720" indent="0" algn="just">
              <a:lnSpc>
                <a:spcPct val="100000"/>
              </a:lnSpc>
              <a:spcBef>
                <a:spcPts val="0"/>
              </a:spcBef>
              <a:buNone/>
            </a:pPr>
            <a:r>
              <a:rPr lang="en-US" sz="1900" b="1" u="sng" dirty="0"/>
              <a:t>Types of Mutations</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The effect of a mutation is likely to depend as well on the type of mutation that occurs.</a:t>
            </a:r>
          </a:p>
          <a:p>
            <a:pPr marL="45720" indent="0" algn="just">
              <a:lnSpc>
                <a:spcPct val="100000"/>
              </a:lnSpc>
              <a:spcBef>
                <a:spcPts val="0"/>
              </a:spcBef>
              <a:buNone/>
            </a:pPr>
            <a:endParaRPr lang="en-US" sz="1900" dirty="0"/>
          </a:p>
          <a:p>
            <a:pPr algn="just">
              <a:lnSpc>
                <a:spcPct val="100000"/>
              </a:lnSpc>
              <a:spcBef>
                <a:spcPts val="0"/>
              </a:spcBef>
              <a:buFont typeface="Wingdings" panose="05000000000000000000" pitchFamily="2" charset="2"/>
              <a:buChar char="§"/>
            </a:pPr>
            <a:r>
              <a:rPr lang="en-US" sz="1900" dirty="0"/>
              <a:t>A mutation that changes all or a large part of a chromosome is called a chromosomal mutation. This type of mutation tends to be very serious. Sometimes chromosomes are missing or extra copies are present. An example is the mutation that causes Down syndrome. In this case, there is an extra copy of one of the chromosomes.</a:t>
            </a:r>
          </a:p>
          <a:p>
            <a:pPr algn="just">
              <a:lnSpc>
                <a:spcPct val="100000"/>
              </a:lnSpc>
              <a:spcBef>
                <a:spcPts val="0"/>
              </a:spcBef>
              <a:buFont typeface="Wingdings" panose="05000000000000000000" pitchFamily="2" charset="2"/>
              <a:buChar char="§"/>
            </a:pPr>
            <a:r>
              <a:rPr lang="en-US" sz="1900" dirty="0"/>
              <a:t>Deleting or inserting a nitrogen base causes a frameshift mutation. All of the codons following the mutation are misread. This may be disastrous. To see why, consider this English-language analogy. Take the sentence “The big dog ate the red cat.” If the second letter of “big” is deleted, then the sentence becomes: “The </a:t>
            </a:r>
            <a:r>
              <a:rPr lang="en-US" sz="1900" dirty="0" err="1"/>
              <a:t>bgd</a:t>
            </a:r>
            <a:r>
              <a:rPr lang="en-US" sz="1900" dirty="0"/>
              <a:t> </a:t>
            </a:r>
            <a:r>
              <a:rPr lang="en-US" sz="1900" dirty="0" err="1"/>
              <a:t>oga</a:t>
            </a:r>
            <a:r>
              <a:rPr lang="en-US" sz="1900" dirty="0"/>
              <a:t> </a:t>
            </a:r>
            <a:r>
              <a:rPr lang="en-US" sz="1900" dirty="0" err="1"/>
              <a:t>tet</a:t>
            </a:r>
            <a:r>
              <a:rPr lang="en-US" sz="1900" dirty="0"/>
              <a:t> her </a:t>
            </a:r>
            <a:r>
              <a:rPr lang="en-US" sz="1900" dirty="0" err="1"/>
              <a:t>edc</a:t>
            </a:r>
            <a:r>
              <a:rPr lang="en-US" sz="1900" dirty="0"/>
              <a:t> at.” Deleting a single letter makes the rest of the sentence impossible to read.</a:t>
            </a:r>
          </a:p>
          <a:p>
            <a:pPr algn="just">
              <a:lnSpc>
                <a:spcPct val="100000"/>
              </a:lnSpc>
              <a:spcBef>
                <a:spcPts val="0"/>
              </a:spcBef>
              <a:buFont typeface="Wingdings" panose="05000000000000000000" pitchFamily="2" charset="2"/>
              <a:buChar char="§"/>
            </a:pPr>
            <a:r>
              <a:rPr lang="en-US" sz="1900" dirty="0"/>
              <a:t>Some mutations change just one or a few bases in DNA. A change in just one base is called a point mutation. </a:t>
            </a:r>
            <a:r>
              <a:rPr lang="en-US" sz="1900" i="1" dirty="0"/>
              <a:t>Table 1</a:t>
            </a:r>
            <a:r>
              <a:rPr lang="en-US" sz="1900" dirty="0"/>
              <a:t> below compares different types of point mutations and their effects.</a:t>
            </a:r>
          </a:p>
          <a:p>
            <a:pPr marL="45720" indent="0" algn="just">
              <a:lnSpc>
                <a:spcPct val="100000"/>
              </a:lnSpc>
              <a:spcBef>
                <a:spcPts val="0"/>
              </a:spcBef>
              <a:buNone/>
            </a:pPr>
            <a:endParaRPr lang="en-US" sz="1900" dirty="0"/>
          </a:p>
        </p:txBody>
      </p:sp>
    </p:spTree>
    <p:extLst>
      <p:ext uri="{BB962C8B-B14F-4D97-AF65-F5344CB8AC3E}">
        <p14:creationId xmlns:p14="http://schemas.microsoft.com/office/powerpoint/2010/main" val="13592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7112B7D-BD58-CCF2-6B56-EB1ECD053ADE}"/>
              </a:ext>
            </a:extLst>
          </p:cNvPr>
          <p:cNvSpPr>
            <a:spLocks noGrp="1"/>
          </p:cNvSpPr>
          <p:nvPr>
            <p:ph idx="1"/>
          </p:nvPr>
        </p:nvSpPr>
        <p:spPr>
          <a:xfrm>
            <a:off x="768389" y="318052"/>
            <a:ext cx="10999541" cy="6230415"/>
          </a:xfrm>
        </p:spPr>
        <p:txBody>
          <a:bodyPr>
            <a:normAutofit fontScale="92500" lnSpcReduction="20000"/>
          </a:bodyPr>
          <a:lstStyle/>
          <a:p>
            <a:pPr marL="45720" indent="0">
              <a:buNone/>
            </a:pPr>
            <a:endParaRPr lang="it-IT" dirty="0"/>
          </a:p>
          <a:p>
            <a:pPr marL="45720" indent="0">
              <a:buNone/>
            </a:pPr>
            <a:endParaRPr lang="it-IT" dirty="0"/>
          </a:p>
          <a:p>
            <a:pPr marL="45720" indent="0">
              <a:buNone/>
            </a:pPr>
            <a:endParaRPr lang="it-IT" dirty="0"/>
          </a:p>
          <a:p>
            <a:pPr marL="45720" indent="0">
              <a:buNone/>
            </a:pPr>
            <a:endParaRPr lang="it-IT" dirty="0"/>
          </a:p>
          <a:p>
            <a:pPr marL="45720" indent="0">
              <a:buNone/>
            </a:pPr>
            <a:endParaRPr lang="it-IT" dirty="0"/>
          </a:p>
          <a:p>
            <a:pPr marL="45720" indent="0">
              <a:buNone/>
            </a:pPr>
            <a:endParaRPr lang="it-IT" dirty="0"/>
          </a:p>
          <a:p>
            <a:pPr marL="45720" indent="0">
              <a:buNone/>
            </a:pPr>
            <a:endParaRPr lang="it-IT" dirty="0"/>
          </a:p>
          <a:p>
            <a:pPr marL="45720" indent="0">
              <a:lnSpc>
                <a:spcPct val="100000"/>
              </a:lnSpc>
              <a:spcBef>
                <a:spcPts val="0"/>
              </a:spcBef>
              <a:buNone/>
            </a:pPr>
            <a:endParaRPr lang="it-IT" sz="1100" i="1" dirty="0"/>
          </a:p>
          <a:p>
            <a:pPr marL="45720" indent="0">
              <a:lnSpc>
                <a:spcPct val="100000"/>
              </a:lnSpc>
              <a:spcBef>
                <a:spcPts val="0"/>
              </a:spcBef>
              <a:buNone/>
            </a:pPr>
            <a:endParaRPr lang="it-IT" sz="1100" i="1" dirty="0"/>
          </a:p>
          <a:p>
            <a:pPr marL="45720" indent="0">
              <a:lnSpc>
                <a:spcPct val="100000"/>
              </a:lnSpc>
              <a:spcBef>
                <a:spcPts val="0"/>
              </a:spcBef>
              <a:buNone/>
            </a:pPr>
            <a:endParaRPr lang="it-IT" sz="1100" i="1" dirty="0"/>
          </a:p>
          <a:p>
            <a:pPr marL="45720" indent="0">
              <a:lnSpc>
                <a:spcPct val="100000"/>
              </a:lnSpc>
              <a:spcBef>
                <a:spcPts val="0"/>
              </a:spcBef>
              <a:buNone/>
            </a:pPr>
            <a:endParaRPr lang="it-IT" sz="1100" i="1" dirty="0"/>
          </a:p>
          <a:p>
            <a:pPr marL="45720" indent="0">
              <a:lnSpc>
                <a:spcPct val="100000"/>
              </a:lnSpc>
              <a:spcBef>
                <a:spcPts val="0"/>
              </a:spcBef>
              <a:buNone/>
            </a:pPr>
            <a:endParaRPr lang="it-IT" sz="1100" i="1" dirty="0"/>
          </a:p>
          <a:p>
            <a:pPr marL="45720" indent="0">
              <a:lnSpc>
                <a:spcPct val="100000"/>
              </a:lnSpc>
              <a:spcBef>
                <a:spcPts val="0"/>
              </a:spcBef>
              <a:buNone/>
            </a:pPr>
            <a:r>
              <a:rPr lang="it-IT" sz="1100" i="1" dirty="0" err="1"/>
              <a:t>Table</a:t>
            </a:r>
            <a:r>
              <a:rPr lang="it-IT" sz="1100" i="1" dirty="0"/>
              <a:t> 1</a:t>
            </a:r>
            <a:endParaRPr lang="it-IT" i="1" dirty="0"/>
          </a:p>
          <a:p>
            <a:pPr marL="45720" indent="0">
              <a:lnSpc>
                <a:spcPct val="100000"/>
              </a:lnSpc>
              <a:spcBef>
                <a:spcPts val="0"/>
              </a:spcBef>
              <a:buNone/>
            </a:pPr>
            <a:endParaRPr lang="it-IT" sz="1200" dirty="0"/>
          </a:p>
          <a:p>
            <a:pPr marL="45720" indent="0">
              <a:lnSpc>
                <a:spcPct val="100000"/>
              </a:lnSpc>
              <a:spcBef>
                <a:spcPts val="0"/>
              </a:spcBef>
              <a:buNone/>
            </a:pPr>
            <a:endParaRPr lang="it-IT" sz="1300" b="1" u="sng" dirty="0"/>
          </a:p>
          <a:p>
            <a:pPr marL="45720" indent="0">
              <a:lnSpc>
                <a:spcPct val="100000"/>
              </a:lnSpc>
              <a:spcBef>
                <a:spcPts val="0"/>
              </a:spcBef>
              <a:buNone/>
            </a:pPr>
            <a:r>
              <a:rPr lang="it-IT" sz="1800" b="1" u="sng" dirty="0"/>
              <a:t>Lesson summary</a:t>
            </a:r>
            <a:endParaRPr lang="it-IT" sz="1800" dirty="0"/>
          </a:p>
          <a:p>
            <a:pPr marL="45720" indent="0">
              <a:lnSpc>
                <a:spcPct val="100000"/>
              </a:lnSpc>
              <a:spcBef>
                <a:spcPts val="0"/>
              </a:spcBef>
              <a:buNone/>
            </a:pPr>
            <a:endParaRPr lang="it-IT" sz="1800" b="1" u="sng" dirty="0"/>
          </a:p>
          <a:p>
            <a:pPr>
              <a:lnSpc>
                <a:spcPct val="100000"/>
              </a:lnSpc>
              <a:spcBef>
                <a:spcPts val="0"/>
              </a:spcBef>
              <a:buFont typeface="Wingdings" panose="05000000000000000000" pitchFamily="2" charset="2"/>
              <a:buChar char="§"/>
            </a:pPr>
            <a:r>
              <a:rPr lang="en-US" sz="1800" dirty="0"/>
              <a:t>DNA encodes instructions for proteins. RNA copies the genetic code in DNA and carries it to a ribosome. There, amino acids are joined together in the correct sequence to make a protein.</a:t>
            </a:r>
          </a:p>
          <a:p>
            <a:pPr>
              <a:lnSpc>
                <a:spcPct val="100000"/>
              </a:lnSpc>
              <a:spcBef>
                <a:spcPts val="0"/>
              </a:spcBef>
              <a:buFont typeface="Wingdings" panose="05000000000000000000" pitchFamily="2" charset="2"/>
              <a:buChar char="§"/>
            </a:pPr>
            <a:r>
              <a:rPr lang="en-US" sz="1800" dirty="0"/>
              <a:t>The genetic code is based on the sequence of nitrogen bases in DNA. A code “word,” or codon, consists of three bases. Each codon codes for one amino acid or for a *Protein synthesis is the process in which proteins are made. In the first step, called transcription, the genetic code in DNA is copied by RNA. In the second step, called translation, the genetic code in RNA is read to make a protein.</a:t>
            </a:r>
          </a:p>
          <a:p>
            <a:pPr>
              <a:lnSpc>
                <a:spcPct val="100000"/>
              </a:lnSpc>
              <a:spcBef>
                <a:spcPts val="0"/>
              </a:spcBef>
              <a:buFont typeface="Wingdings" panose="05000000000000000000" pitchFamily="2" charset="2"/>
              <a:buChar char="§"/>
            </a:pPr>
            <a:r>
              <a:rPr lang="en-US" sz="1800" dirty="0"/>
              <a:t>A mutation is a change in the base sequence of DNA or RNA. Environmental causes of mutations are called mutagens. The effects of a mutation depend on the type of mutation and whether it occurs in a gamete or body cell.</a:t>
            </a:r>
          </a:p>
        </p:txBody>
      </p:sp>
      <p:graphicFrame>
        <p:nvGraphicFramePr>
          <p:cNvPr id="6" name="Content Placeholder 1">
            <a:extLst>
              <a:ext uri="{FF2B5EF4-FFF2-40B4-BE49-F238E27FC236}">
                <a16:creationId xmlns:a16="http://schemas.microsoft.com/office/drawing/2014/main" id="{F9B3C315-10EB-0C44-6870-1E500C828CE9}"/>
              </a:ext>
            </a:extLst>
          </p:cNvPr>
          <p:cNvGraphicFramePr>
            <a:graphicFrameLocks/>
          </p:cNvGraphicFramePr>
          <p:nvPr>
            <p:extLst>
              <p:ext uri="{D42A27DB-BD31-4B8C-83A1-F6EECF244321}">
                <p14:modId xmlns:p14="http://schemas.microsoft.com/office/powerpoint/2010/main" val="566214038"/>
              </p:ext>
            </p:extLst>
          </p:nvPr>
        </p:nvGraphicFramePr>
        <p:xfrm>
          <a:off x="910378" y="474724"/>
          <a:ext cx="4953000" cy="2954276"/>
        </p:xfrm>
        <a:graphic>
          <a:graphicData uri="http://schemas.openxmlformats.org/drawingml/2006/table">
            <a:tbl>
              <a:tblPr firstRow="1" firstCol="1" bandRow="1">
                <a:tableStyleId>{16D9F66E-5EB9-4882-86FB-DCBF35E3C3E4}</a:tableStyleId>
              </a:tblPr>
              <a:tblGrid>
                <a:gridCol w="1238250">
                  <a:extLst>
                    <a:ext uri="{9D8B030D-6E8A-4147-A177-3AD203B41FA5}">
                      <a16:colId xmlns:a16="http://schemas.microsoft.com/office/drawing/2014/main" val="1727392532"/>
                    </a:ext>
                  </a:extLst>
                </a:gridCol>
                <a:gridCol w="1238250">
                  <a:extLst>
                    <a:ext uri="{9D8B030D-6E8A-4147-A177-3AD203B41FA5}">
                      <a16:colId xmlns:a16="http://schemas.microsoft.com/office/drawing/2014/main" val="634260390"/>
                    </a:ext>
                  </a:extLst>
                </a:gridCol>
                <a:gridCol w="1238250">
                  <a:extLst>
                    <a:ext uri="{9D8B030D-6E8A-4147-A177-3AD203B41FA5}">
                      <a16:colId xmlns:a16="http://schemas.microsoft.com/office/drawing/2014/main" val="1399361690"/>
                    </a:ext>
                  </a:extLst>
                </a:gridCol>
                <a:gridCol w="1238250">
                  <a:extLst>
                    <a:ext uri="{9D8B030D-6E8A-4147-A177-3AD203B41FA5}">
                      <a16:colId xmlns:a16="http://schemas.microsoft.com/office/drawing/2014/main" val="2573103012"/>
                    </a:ext>
                  </a:extLst>
                </a:gridCol>
              </a:tblGrid>
              <a:tr h="0">
                <a:tc>
                  <a:txBody>
                    <a:bodyPr/>
                    <a:lstStyle/>
                    <a:p>
                      <a:pPr>
                        <a:lnSpc>
                          <a:spcPts val="1350"/>
                        </a:lnSpc>
                        <a:spcAft>
                          <a:spcPts val="800"/>
                        </a:spcAft>
                      </a:pPr>
                      <a:r>
                        <a:rPr lang="it-IT" sz="1100" kern="0" dirty="0" err="1">
                          <a:effectLst/>
                        </a:rPr>
                        <a:t>Type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95250" anchor="b"/>
                </a:tc>
                <a:tc>
                  <a:txBody>
                    <a:bodyPr/>
                    <a:lstStyle/>
                    <a:p>
                      <a:pPr>
                        <a:lnSpc>
                          <a:spcPts val="1350"/>
                        </a:lnSpc>
                        <a:spcAft>
                          <a:spcPts val="800"/>
                        </a:spcAft>
                      </a:pPr>
                      <a:r>
                        <a:rPr lang="it-IT" sz="1100" kern="0">
                          <a:effectLst/>
                        </a:rPr>
                        <a:t>Description</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95250" anchor="b"/>
                </a:tc>
                <a:tc>
                  <a:txBody>
                    <a:bodyPr/>
                    <a:lstStyle/>
                    <a:p>
                      <a:pPr>
                        <a:lnSpc>
                          <a:spcPts val="1350"/>
                        </a:lnSpc>
                        <a:spcAft>
                          <a:spcPts val="800"/>
                        </a:spcAft>
                      </a:pPr>
                      <a:r>
                        <a:rPr lang="it-IT" sz="1100" kern="0">
                          <a:effectLst/>
                        </a:rPr>
                        <a:t>Example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95250" anchor="b"/>
                </a:tc>
                <a:tc>
                  <a:txBody>
                    <a:bodyPr/>
                    <a:lstStyle/>
                    <a:p>
                      <a:pPr>
                        <a:lnSpc>
                          <a:spcPts val="1350"/>
                        </a:lnSpc>
                        <a:spcAft>
                          <a:spcPts val="800"/>
                        </a:spcAft>
                      </a:pPr>
                      <a:r>
                        <a:rPr lang="it-IT" sz="1100" kern="0">
                          <a:effectLst/>
                        </a:rPr>
                        <a:t>Effect</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95250" anchor="b"/>
                </a:tc>
                <a:extLst>
                  <a:ext uri="{0D108BD9-81ED-4DB2-BD59-A6C34878D82A}">
                    <a16:rowId xmlns:a16="http://schemas.microsoft.com/office/drawing/2014/main" val="2154492203"/>
                  </a:ext>
                </a:extLst>
              </a:tr>
              <a:tr h="0">
                <a:tc>
                  <a:txBody>
                    <a:bodyPr/>
                    <a:lstStyle/>
                    <a:p>
                      <a:pPr>
                        <a:lnSpc>
                          <a:spcPts val="1350"/>
                        </a:lnSpc>
                        <a:spcAft>
                          <a:spcPts val="800"/>
                        </a:spcAft>
                      </a:pPr>
                      <a:r>
                        <a:rPr lang="it-IT" sz="1100" kern="0">
                          <a:effectLst/>
                        </a:rPr>
                        <a:t>Silent</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en-US" sz="1100" kern="0">
                          <a:effectLst/>
                        </a:rPr>
                        <a:t>mutated codon codes for the same amino acid</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it-IT" sz="1100" kern="0">
                          <a:effectLst/>
                        </a:rPr>
                        <a:t>CAA (glutamine) → CAG (glutamine)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it-IT" sz="1100" kern="0">
                          <a:effectLst/>
                        </a:rPr>
                        <a:t>none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extLst>
                  <a:ext uri="{0D108BD9-81ED-4DB2-BD59-A6C34878D82A}">
                    <a16:rowId xmlns:a16="http://schemas.microsoft.com/office/drawing/2014/main" val="766136720"/>
                  </a:ext>
                </a:extLst>
              </a:tr>
              <a:tr h="0">
                <a:tc>
                  <a:txBody>
                    <a:bodyPr/>
                    <a:lstStyle/>
                    <a:p>
                      <a:pPr>
                        <a:lnSpc>
                          <a:spcPts val="1350"/>
                        </a:lnSpc>
                        <a:spcAft>
                          <a:spcPts val="800"/>
                        </a:spcAft>
                      </a:pPr>
                      <a:r>
                        <a:rPr lang="it-IT" sz="1100" kern="0">
                          <a:effectLst/>
                        </a:rPr>
                        <a:t>Missense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en-US" sz="1100" kern="0">
                          <a:effectLst/>
                        </a:rPr>
                        <a:t>mutated codon codes for a different amino acid</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it-IT" sz="1100" kern="0">
                          <a:effectLst/>
                        </a:rPr>
                        <a:t>CAA (glutamine) → CCA (proline)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it-IT" sz="1100" kern="0">
                          <a:effectLst/>
                        </a:rPr>
                        <a:t>variable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extLst>
                  <a:ext uri="{0D108BD9-81ED-4DB2-BD59-A6C34878D82A}">
                    <a16:rowId xmlns:a16="http://schemas.microsoft.com/office/drawing/2014/main" val="1330131133"/>
                  </a:ext>
                </a:extLst>
              </a:tr>
              <a:tr h="0">
                <a:tc>
                  <a:txBody>
                    <a:bodyPr/>
                    <a:lstStyle/>
                    <a:p>
                      <a:pPr>
                        <a:lnSpc>
                          <a:spcPts val="1350"/>
                        </a:lnSpc>
                        <a:spcAft>
                          <a:spcPts val="800"/>
                        </a:spcAft>
                      </a:pPr>
                      <a:r>
                        <a:rPr lang="it-IT" sz="1100" kern="0">
                          <a:effectLst/>
                        </a:rPr>
                        <a:t>Nonsense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en-US" sz="1100" kern="0">
                          <a:effectLst/>
                        </a:rPr>
                        <a:t>mutated codon is a premature stop codon</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it-IT" sz="1100" kern="0" dirty="0">
                          <a:effectLst/>
                        </a:rPr>
                        <a:t>CAA (</a:t>
                      </a:r>
                      <a:r>
                        <a:rPr lang="it-IT" sz="1100" kern="0" dirty="0" err="1">
                          <a:effectLst/>
                        </a:rPr>
                        <a:t>glutamine</a:t>
                      </a:r>
                      <a:r>
                        <a:rPr lang="it-IT" sz="1100" kern="0" dirty="0">
                          <a:effectLst/>
                        </a:rPr>
                        <a:t>) → UAA (stop)</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tc>
                  <a:txBody>
                    <a:bodyPr/>
                    <a:lstStyle/>
                    <a:p>
                      <a:pPr>
                        <a:lnSpc>
                          <a:spcPts val="1350"/>
                        </a:lnSpc>
                        <a:spcAft>
                          <a:spcPts val="800"/>
                        </a:spcAft>
                      </a:pPr>
                      <a:r>
                        <a:rPr lang="it-IT" sz="1100" kern="0" dirty="0" err="1">
                          <a:effectLst/>
                        </a:rPr>
                        <a:t>serious</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85725" marB="85725" anchor="ctr"/>
                </a:tc>
                <a:extLst>
                  <a:ext uri="{0D108BD9-81ED-4DB2-BD59-A6C34878D82A}">
                    <a16:rowId xmlns:a16="http://schemas.microsoft.com/office/drawing/2014/main" val="83684144"/>
                  </a:ext>
                </a:extLst>
              </a:tr>
              <a:tr h="0">
                <a:tc gridSpan="4">
                  <a:txBody>
                    <a:bodyPr/>
                    <a:lstStyle/>
                    <a:p>
                      <a:pPr algn="ctr" fontAlgn="base">
                        <a:lnSpc>
                          <a:spcPct val="107000"/>
                        </a:lnSpc>
                        <a:spcAft>
                          <a:spcPts val="800"/>
                        </a:spcAft>
                      </a:pPr>
                      <a:r>
                        <a:rPr lang="it-IT" sz="1100" kern="0" dirty="0" err="1">
                          <a:effectLst/>
                        </a:rPr>
                        <a:t>Types</a:t>
                      </a:r>
                      <a:r>
                        <a:rPr lang="it-IT" sz="1100" kern="0" dirty="0">
                          <a:effectLst/>
                        </a:rPr>
                        <a:t> of point </a:t>
                      </a:r>
                      <a:r>
                        <a:rPr lang="it-IT" sz="1100" kern="0" dirty="0" err="1">
                          <a:effectLst/>
                        </a:rPr>
                        <a:t>mutations</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9525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52702478"/>
                  </a:ext>
                </a:extLst>
              </a:tr>
            </a:tbl>
          </a:graphicData>
        </a:graphic>
      </p:graphicFrame>
    </p:spTree>
    <p:extLst>
      <p:ext uri="{BB962C8B-B14F-4D97-AF65-F5344CB8AC3E}">
        <p14:creationId xmlns:p14="http://schemas.microsoft.com/office/powerpoint/2010/main" val="304147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79310"/>
            <a:ext cx="11143185" cy="5844208"/>
          </a:xfrm>
        </p:spPr>
        <p:txBody>
          <a:bodyPr>
            <a:normAutofit fontScale="92500" lnSpcReduction="20000"/>
          </a:bodyPr>
          <a:lstStyle/>
          <a:p>
            <a:pPr marL="45720" indent="0" algn="just">
              <a:lnSpc>
                <a:spcPct val="100000"/>
              </a:lnSpc>
              <a:spcBef>
                <a:spcPts val="0"/>
              </a:spcBef>
              <a:buNone/>
            </a:pPr>
            <a:r>
              <a:rPr lang="en-US" sz="1900" b="1" u="sng" dirty="0"/>
              <a:t>Lesson Vocabulary</a:t>
            </a:r>
          </a:p>
          <a:p>
            <a:pPr algn="just">
              <a:lnSpc>
                <a:spcPct val="100000"/>
              </a:lnSpc>
              <a:spcBef>
                <a:spcPts val="0"/>
              </a:spcBef>
              <a:buFont typeface="Wingdings" panose="05000000000000000000" pitchFamily="2" charset="2"/>
              <a:buChar char="§"/>
            </a:pPr>
            <a:r>
              <a:rPr lang="en-US" sz="1900" dirty="0"/>
              <a:t>codon</a:t>
            </a:r>
          </a:p>
          <a:p>
            <a:pPr algn="just">
              <a:lnSpc>
                <a:spcPct val="100000"/>
              </a:lnSpc>
              <a:spcBef>
                <a:spcPts val="0"/>
              </a:spcBef>
              <a:buFont typeface="Wingdings" panose="05000000000000000000" pitchFamily="2" charset="2"/>
              <a:buChar char="§"/>
            </a:pPr>
            <a:r>
              <a:rPr lang="en-US" sz="1900" dirty="0"/>
              <a:t>genetic code</a:t>
            </a:r>
          </a:p>
          <a:p>
            <a:pPr algn="just">
              <a:lnSpc>
                <a:spcPct val="100000"/>
              </a:lnSpc>
              <a:spcBef>
                <a:spcPts val="0"/>
              </a:spcBef>
              <a:buFont typeface="Wingdings" panose="05000000000000000000" pitchFamily="2" charset="2"/>
              <a:buChar char="§"/>
            </a:pPr>
            <a:r>
              <a:rPr lang="en-US" sz="1900" dirty="0"/>
              <a:t>mutagen</a:t>
            </a:r>
          </a:p>
          <a:p>
            <a:pPr algn="just">
              <a:lnSpc>
                <a:spcPct val="100000"/>
              </a:lnSpc>
              <a:spcBef>
                <a:spcPts val="0"/>
              </a:spcBef>
              <a:buFont typeface="Wingdings" panose="05000000000000000000" pitchFamily="2" charset="2"/>
              <a:buChar char="§"/>
            </a:pPr>
            <a:r>
              <a:rPr lang="en-US" sz="1900" dirty="0"/>
              <a:t>mutation</a:t>
            </a:r>
          </a:p>
          <a:p>
            <a:pPr algn="just">
              <a:lnSpc>
                <a:spcPct val="100000"/>
              </a:lnSpc>
              <a:spcBef>
                <a:spcPts val="0"/>
              </a:spcBef>
              <a:buFont typeface="Wingdings" panose="05000000000000000000" pitchFamily="2" charset="2"/>
              <a:buChar char="§"/>
            </a:pPr>
            <a:r>
              <a:rPr lang="en-US" sz="1900" dirty="0"/>
              <a:t>protein synthesis</a:t>
            </a:r>
          </a:p>
          <a:p>
            <a:pPr algn="just">
              <a:lnSpc>
                <a:spcPct val="100000"/>
              </a:lnSpc>
              <a:spcBef>
                <a:spcPts val="0"/>
              </a:spcBef>
              <a:buFont typeface="Wingdings" panose="05000000000000000000" pitchFamily="2" charset="2"/>
              <a:buChar char="§"/>
            </a:pPr>
            <a:r>
              <a:rPr lang="en-US" sz="1900" dirty="0"/>
              <a:t>RNA (ribonucleic acid)</a:t>
            </a:r>
          </a:p>
          <a:p>
            <a:pPr algn="just">
              <a:lnSpc>
                <a:spcPct val="100000"/>
              </a:lnSpc>
              <a:spcBef>
                <a:spcPts val="0"/>
              </a:spcBef>
              <a:buFont typeface="Wingdings" panose="05000000000000000000" pitchFamily="2" charset="2"/>
              <a:buChar char="§"/>
            </a:pPr>
            <a:r>
              <a:rPr lang="en-US" sz="1900" dirty="0"/>
              <a:t>transcription</a:t>
            </a:r>
          </a:p>
          <a:p>
            <a:pPr algn="just">
              <a:lnSpc>
                <a:spcPct val="100000"/>
              </a:lnSpc>
              <a:spcBef>
                <a:spcPts val="0"/>
              </a:spcBef>
              <a:buFont typeface="Wingdings" panose="05000000000000000000" pitchFamily="2" charset="2"/>
              <a:buChar char="§"/>
            </a:pPr>
            <a:r>
              <a:rPr lang="en-US" sz="1900" dirty="0"/>
              <a:t>translation</a:t>
            </a:r>
          </a:p>
          <a:p>
            <a:pPr marL="45720" indent="0" algn="just">
              <a:lnSpc>
                <a:spcPct val="100000"/>
              </a:lnSpc>
              <a:spcBef>
                <a:spcPts val="0"/>
              </a:spcBef>
              <a:buNone/>
            </a:pPr>
            <a:endParaRPr lang="en-US" sz="1900" dirty="0"/>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b="1" dirty="0"/>
              <a:t>Multiple Choice</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1. </a:t>
            </a:r>
            <a:r>
              <a:rPr lang="en-US" sz="1900" i="1" dirty="0"/>
              <a:t>Types of mutagens include</a:t>
            </a:r>
            <a:r>
              <a:rPr lang="en-US" sz="1900" dirty="0"/>
              <a:t>:</a:t>
            </a:r>
          </a:p>
          <a:p>
            <a:pPr marL="45720" indent="0" algn="just">
              <a:lnSpc>
                <a:spcPct val="100000"/>
              </a:lnSpc>
              <a:spcBef>
                <a:spcPts val="0"/>
              </a:spcBef>
              <a:buNone/>
            </a:pPr>
            <a:r>
              <a:rPr lang="en-US" sz="1900" dirty="0"/>
              <a:t>a. radiation</a:t>
            </a:r>
          </a:p>
          <a:p>
            <a:pPr marL="45720" indent="0" algn="just">
              <a:lnSpc>
                <a:spcPct val="100000"/>
              </a:lnSpc>
              <a:spcBef>
                <a:spcPts val="0"/>
              </a:spcBef>
              <a:buNone/>
            </a:pPr>
            <a:r>
              <a:rPr lang="en-US" sz="1900" dirty="0"/>
              <a:t>b. viruses</a:t>
            </a:r>
          </a:p>
          <a:p>
            <a:pPr marL="45720" indent="0" algn="just">
              <a:lnSpc>
                <a:spcPct val="100000"/>
              </a:lnSpc>
              <a:spcBef>
                <a:spcPts val="0"/>
              </a:spcBef>
              <a:buNone/>
            </a:pPr>
            <a:r>
              <a:rPr lang="en-US" sz="1900" dirty="0"/>
              <a:t>c. bacteria</a:t>
            </a:r>
          </a:p>
          <a:p>
            <a:pPr marL="45720" indent="0" algn="just">
              <a:lnSpc>
                <a:spcPct val="100000"/>
              </a:lnSpc>
              <a:spcBef>
                <a:spcPts val="0"/>
              </a:spcBef>
              <a:buNone/>
            </a:pPr>
            <a:r>
              <a:rPr lang="en-US" sz="1900" dirty="0"/>
              <a:t>d. all of the above</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2. </a:t>
            </a:r>
            <a:r>
              <a:rPr lang="en-US" sz="1900" i="1" dirty="0"/>
              <a:t>When a mutated codon codes for a different amino acid, the mutation is called a</a:t>
            </a:r>
            <a:r>
              <a:rPr lang="en-US" sz="1900" dirty="0"/>
              <a:t>:</a:t>
            </a:r>
          </a:p>
          <a:p>
            <a:pPr marL="45720" indent="0" algn="just">
              <a:lnSpc>
                <a:spcPct val="100000"/>
              </a:lnSpc>
              <a:spcBef>
                <a:spcPts val="0"/>
              </a:spcBef>
              <a:buNone/>
            </a:pPr>
            <a:r>
              <a:rPr lang="en-US" sz="1900" dirty="0"/>
              <a:t>a. silent mutation</a:t>
            </a:r>
          </a:p>
          <a:p>
            <a:pPr marL="45720" indent="0" algn="just">
              <a:lnSpc>
                <a:spcPct val="100000"/>
              </a:lnSpc>
              <a:spcBef>
                <a:spcPts val="0"/>
              </a:spcBef>
              <a:buNone/>
            </a:pPr>
            <a:r>
              <a:rPr lang="en-US" sz="1900" dirty="0"/>
              <a:t>b. nonsense mutation</a:t>
            </a:r>
          </a:p>
          <a:p>
            <a:pPr marL="45720" indent="0" algn="just">
              <a:lnSpc>
                <a:spcPct val="100000"/>
              </a:lnSpc>
              <a:spcBef>
                <a:spcPts val="0"/>
              </a:spcBef>
              <a:buNone/>
            </a:pPr>
            <a:r>
              <a:rPr lang="en-US" sz="1900" dirty="0"/>
              <a:t>c. missense mutation</a:t>
            </a:r>
          </a:p>
          <a:p>
            <a:pPr marL="45720" indent="0" algn="just">
              <a:lnSpc>
                <a:spcPct val="100000"/>
              </a:lnSpc>
              <a:spcBef>
                <a:spcPts val="0"/>
              </a:spcBef>
              <a:buNone/>
            </a:pPr>
            <a:r>
              <a:rPr lang="en-US" sz="1900" dirty="0"/>
              <a:t>d. chromosomal mutation</a:t>
            </a:r>
          </a:p>
          <a:p>
            <a:pPr marL="45720" indent="0" algn="just">
              <a:lnSpc>
                <a:spcPct val="100000"/>
              </a:lnSpc>
              <a:spcBef>
                <a:spcPts val="0"/>
              </a:spcBef>
              <a:buNone/>
            </a:pPr>
            <a:endParaRPr lang="en-US" sz="1900" dirty="0"/>
          </a:p>
          <a:p>
            <a:pPr marL="45720" indent="0" algn="just">
              <a:lnSpc>
                <a:spcPct val="100000"/>
              </a:lnSpc>
              <a:spcBef>
                <a:spcPts val="0"/>
              </a:spcBef>
              <a:buNone/>
            </a:pPr>
            <a:endParaRPr lang="en-US" sz="1900" dirty="0"/>
          </a:p>
        </p:txBody>
      </p:sp>
    </p:spTree>
    <p:extLst>
      <p:ext uri="{BB962C8B-B14F-4D97-AF65-F5344CB8AC3E}">
        <p14:creationId xmlns:p14="http://schemas.microsoft.com/office/powerpoint/2010/main" val="334063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79310"/>
            <a:ext cx="11143185" cy="5174027"/>
          </a:xfrm>
        </p:spPr>
        <p:txBody>
          <a:bodyPr>
            <a:normAutofit/>
          </a:bodyPr>
          <a:lstStyle/>
          <a:p>
            <a:pPr marL="45720" indent="0" algn="just">
              <a:lnSpc>
                <a:spcPct val="100000"/>
              </a:lnSpc>
              <a:spcBef>
                <a:spcPts val="0"/>
              </a:spcBef>
              <a:buNone/>
            </a:pPr>
            <a:r>
              <a:rPr lang="en-US" sz="1900" dirty="0"/>
              <a:t>3. </a:t>
            </a:r>
            <a:r>
              <a:rPr lang="en-US" sz="1900" i="1" dirty="0"/>
              <a:t>Each gene codes for one</a:t>
            </a:r>
            <a:r>
              <a:rPr lang="en-US" sz="1900" dirty="0"/>
              <a:t>:</a:t>
            </a:r>
          </a:p>
          <a:p>
            <a:pPr marL="45720" indent="0" algn="just">
              <a:lnSpc>
                <a:spcPct val="100000"/>
              </a:lnSpc>
              <a:spcBef>
                <a:spcPts val="0"/>
              </a:spcBef>
              <a:buNone/>
            </a:pPr>
            <a:r>
              <a:rPr lang="en-US" sz="1900" dirty="0"/>
              <a:t>a. codon</a:t>
            </a:r>
          </a:p>
          <a:p>
            <a:pPr marL="45720" indent="0" algn="just">
              <a:lnSpc>
                <a:spcPct val="100000"/>
              </a:lnSpc>
              <a:spcBef>
                <a:spcPts val="0"/>
              </a:spcBef>
              <a:buNone/>
            </a:pPr>
            <a:r>
              <a:rPr lang="en-US" sz="1900" dirty="0"/>
              <a:t>b. nucleotide</a:t>
            </a:r>
          </a:p>
          <a:p>
            <a:pPr marL="45720" indent="0" algn="just">
              <a:lnSpc>
                <a:spcPct val="100000"/>
              </a:lnSpc>
              <a:spcBef>
                <a:spcPts val="0"/>
              </a:spcBef>
              <a:buNone/>
            </a:pPr>
            <a:r>
              <a:rPr lang="en-US" sz="1900" dirty="0"/>
              <a:t>c. amino acid</a:t>
            </a:r>
          </a:p>
          <a:p>
            <a:pPr marL="45720" indent="0" algn="just">
              <a:lnSpc>
                <a:spcPct val="100000"/>
              </a:lnSpc>
              <a:spcBef>
                <a:spcPts val="0"/>
              </a:spcBef>
              <a:buNone/>
            </a:pPr>
            <a:r>
              <a:rPr lang="en-US" sz="1900" dirty="0"/>
              <a:t>d. protein</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4. </a:t>
            </a:r>
            <a:r>
              <a:rPr lang="en-US" sz="1900" i="1" dirty="0"/>
              <a:t>Which type of RNA carries genetic information from the nucleus to a ribosome?</a:t>
            </a:r>
          </a:p>
          <a:p>
            <a:pPr marL="45720" indent="0" algn="just">
              <a:lnSpc>
                <a:spcPct val="100000"/>
              </a:lnSpc>
              <a:spcBef>
                <a:spcPts val="0"/>
              </a:spcBef>
              <a:buNone/>
            </a:pPr>
            <a:r>
              <a:rPr lang="en-US" sz="1900" dirty="0"/>
              <a:t>a. rRNA</a:t>
            </a:r>
          </a:p>
          <a:p>
            <a:pPr marL="45720" indent="0" algn="just">
              <a:lnSpc>
                <a:spcPct val="100000"/>
              </a:lnSpc>
              <a:spcBef>
                <a:spcPts val="0"/>
              </a:spcBef>
              <a:buNone/>
            </a:pPr>
            <a:r>
              <a:rPr lang="en-US" sz="1900" dirty="0"/>
              <a:t>b. tRNA</a:t>
            </a:r>
          </a:p>
          <a:p>
            <a:pPr marL="45720" indent="0" algn="just">
              <a:lnSpc>
                <a:spcPct val="100000"/>
              </a:lnSpc>
              <a:spcBef>
                <a:spcPts val="0"/>
              </a:spcBef>
              <a:buNone/>
            </a:pPr>
            <a:r>
              <a:rPr lang="en-US" sz="1900" dirty="0"/>
              <a:t>c. mRNA</a:t>
            </a:r>
          </a:p>
          <a:p>
            <a:pPr marL="45720" indent="0" algn="just">
              <a:lnSpc>
                <a:spcPct val="100000"/>
              </a:lnSpc>
              <a:spcBef>
                <a:spcPts val="0"/>
              </a:spcBef>
              <a:buNone/>
            </a:pPr>
            <a:r>
              <a:rPr lang="en-US" sz="1900" dirty="0"/>
              <a:t>d. none of the above</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5. </a:t>
            </a:r>
            <a:r>
              <a:rPr lang="en-US" sz="1900" i="1" dirty="0"/>
              <a:t>The “backbone” of the DNA molecule consists of</a:t>
            </a:r>
            <a:r>
              <a:rPr lang="en-US" sz="1900" dirty="0"/>
              <a:t>:</a:t>
            </a:r>
          </a:p>
          <a:p>
            <a:pPr marL="45720" indent="0" algn="just">
              <a:lnSpc>
                <a:spcPct val="100000"/>
              </a:lnSpc>
              <a:spcBef>
                <a:spcPts val="0"/>
              </a:spcBef>
              <a:buNone/>
            </a:pPr>
            <a:r>
              <a:rPr lang="en-US" sz="1900" dirty="0"/>
              <a:t>a. sugars</a:t>
            </a:r>
          </a:p>
          <a:p>
            <a:pPr marL="45720" indent="0" algn="just">
              <a:lnSpc>
                <a:spcPct val="100000"/>
              </a:lnSpc>
              <a:spcBef>
                <a:spcPts val="0"/>
              </a:spcBef>
              <a:buNone/>
            </a:pPr>
            <a:r>
              <a:rPr lang="en-US" sz="1900" dirty="0"/>
              <a:t>b. phosphates</a:t>
            </a:r>
          </a:p>
          <a:p>
            <a:pPr marL="45720" indent="0" algn="just">
              <a:lnSpc>
                <a:spcPct val="100000"/>
              </a:lnSpc>
              <a:spcBef>
                <a:spcPts val="0"/>
              </a:spcBef>
              <a:buNone/>
            </a:pPr>
            <a:r>
              <a:rPr lang="en-US" sz="1900" dirty="0"/>
              <a:t>c. nitrogen bases</a:t>
            </a:r>
          </a:p>
          <a:p>
            <a:pPr marL="45720" indent="0" algn="just">
              <a:lnSpc>
                <a:spcPct val="100000"/>
              </a:lnSpc>
              <a:spcBef>
                <a:spcPts val="0"/>
              </a:spcBef>
              <a:buNone/>
            </a:pPr>
            <a:r>
              <a:rPr lang="en-US" sz="1900" dirty="0"/>
              <a:t>d. two of the above</a:t>
            </a:r>
          </a:p>
        </p:txBody>
      </p:sp>
    </p:spTree>
    <p:extLst>
      <p:ext uri="{BB962C8B-B14F-4D97-AF65-F5344CB8AC3E}">
        <p14:creationId xmlns:p14="http://schemas.microsoft.com/office/powerpoint/2010/main" val="349378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579310"/>
            <a:ext cx="11143185" cy="5866926"/>
          </a:xfrm>
        </p:spPr>
        <p:txBody>
          <a:bodyPr>
            <a:normAutofit fontScale="92500" lnSpcReduction="10000"/>
          </a:bodyPr>
          <a:lstStyle/>
          <a:p>
            <a:pPr marL="45720" indent="0" algn="just">
              <a:lnSpc>
                <a:spcPct val="100000"/>
              </a:lnSpc>
              <a:spcBef>
                <a:spcPts val="0"/>
              </a:spcBef>
              <a:buNone/>
            </a:pPr>
            <a:r>
              <a:rPr lang="en-US" sz="1900" b="1" dirty="0"/>
              <a:t>True or False</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6.	_____ Some mutations occur when errors are made in copying DNA.</a:t>
            </a:r>
          </a:p>
          <a:p>
            <a:pPr marL="45720" indent="0" algn="just">
              <a:lnSpc>
                <a:spcPct val="100000"/>
              </a:lnSpc>
              <a:spcBef>
                <a:spcPts val="0"/>
              </a:spcBef>
              <a:buNone/>
            </a:pPr>
            <a:r>
              <a:rPr lang="en-US" sz="1900" dirty="0"/>
              <a:t>7.	_____ The genetic code is the same in all living things.</a:t>
            </a:r>
          </a:p>
          <a:p>
            <a:pPr marL="45720" indent="0" algn="just">
              <a:lnSpc>
                <a:spcPct val="100000"/>
              </a:lnSpc>
              <a:spcBef>
                <a:spcPts val="0"/>
              </a:spcBef>
              <a:buNone/>
            </a:pPr>
            <a:r>
              <a:rPr lang="en-US" sz="1900" dirty="0"/>
              <a:t>8.	_____ The translation step of protein synthesis takes place in the nucleus.</a:t>
            </a:r>
          </a:p>
          <a:p>
            <a:pPr marL="45720" indent="0" algn="just">
              <a:lnSpc>
                <a:spcPct val="100000"/>
              </a:lnSpc>
              <a:spcBef>
                <a:spcPts val="0"/>
              </a:spcBef>
              <a:buNone/>
            </a:pPr>
            <a:r>
              <a:rPr lang="en-US" sz="1900" dirty="0"/>
              <a:t>9.	_____ RNA is a double-stranded nucleic acid.</a:t>
            </a:r>
          </a:p>
          <a:p>
            <a:pPr marL="45720" indent="0" algn="just">
              <a:lnSpc>
                <a:spcPct val="100000"/>
              </a:lnSpc>
              <a:spcBef>
                <a:spcPts val="0"/>
              </a:spcBef>
              <a:buNone/>
            </a:pPr>
            <a:r>
              <a:rPr lang="en-US" sz="1900" dirty="0"/>
              <a:t>10.	_____ Uracil is a nitrogen base found only in RNA.</a:t>
            </a:r>
          </a:p>
          <a:p>
            <a:pPr marL="45720" indent="0" algn="just">
              <a:lnSpc>
                <a:spcPct val="100000"/>
              </a:lnSpc>
              <a:spcBef>
                <a:spcPts val="0"/>
              </a:spcBef>
              <a:buNone/>
            </a:pPr>
            <a:endParaRPr lang="en-US" sz="1900" dirty="0"/>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b="1" dirty="0"/>
              <a:t>Fill in the Blank</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11.	_________________ is the nucleic acid that stores genetic information.</a:t>
            </a:r>
          </a:p>
          <a:p>
            <a:pPr marL="45720" indent="0" algn="just">
              <a:lnSpc>
                <a:spcPct val="100000"/>
              </a:lnSpc>
              <a:spcBef>
                <a:spcPts val="0"/>
              </a:spcBef>
              <a:buNone/>
            </a:pPr>
            <a:r>
              <a:rPr lang="en-US" sz="1900" dirty="0"/>
              <a:t>12.	The process in which proteins are made is called protein _________________.</a:t>
            </a:r>
          </a:p>
          <a:p>
            <a:pPr marL="45720" indent="0" algn="just">
              <a:lnSpc>
                <a:spcPct val="100000"/>
              </a:lnSpc>
              <a:spcBef>
                <a:spcPts val="0"/>
              </a:spcBef>
              <a:buNone/>
            </a:pPr>
            <a:r>
              <a:rPr lang="en-US" sz="1900" dirty="0"/>
              <a:t>13.	Deleting or inserting a nitrogen base in DNA causes a(n) _________________mutation.</a:t>
            </a:r>
          </a:p>
          <a:p>
            <a:pPr marL="45720" indent="0" algn="just">
              <a:lnSpc>
                <a:spcPct val="100000"/>
              </a:lnSpc>
              <a:spcBef>
                <a:spcPts val="0"/>
              </a:spcBef>
              <a:buNone/>
            </a:pPr>
            <a:r>
              <a:rPr lang="en-US" sz="1900" dirty="0"/>
              <a:t>14.	The type of RNA that brings amino acids to a ribosome is called _________________.</a:t>
            </a:r>
          </a:p>
          <a:p>
            <a:pPr marL="45720" indent="0" algn="just">
              <a:lnSpc>
                <a:spcPct val="100000"/>
              </a:lnSpc>
              <a:spcBef>
                <a:spcPts val="0"/>
              </a:spcBef>
              <a:buNone/>
            </a:pPr>
            <a:r>
              <a:rPr lang="en-US" sz="1900" dirty="0"/>
              <a:t>15.	The point mutation CAA (glutamine) → UAA (stop) is an example of a(n) _____________ mutation.</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b="1" dirty="0"/>
              <a:t>Short Answer</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dirty="0"/>
              <a:t>Answer the following question in complete sentences:</a:t>
            </a:r>
          </a:p>
          <a:p>
            <a:pPr marL="45720" indent="0" algn="just">
              <a:lnSpc>
                <a:spcPct val="100000"/>
              </a:lnSpc>
              <a:spcBef>
                <a:spcPts val="0"/>
              </a:spcBef>
              <a:buNone/>
            </a:pPr>
            <a:endParaRPr lang="en-US" sz="1900" dirty="0"/>
          </a:p>
          <a:p>
            <a:pPr marL="45720" indent="0" algn="just">
              <a:lnSpc>
                <a:spcPct val="100000"/>
              </a:lnSpc>
              <a:spcBef>
                <a:spcPts val="0"/>
              </a:spcBef>
              <a:buNone/>
            </a:pPr>
            <a:r>
              <a:rPr lang="en-US" sz="1900" i="1" dirty="0"/>
              <a:t>Name and summarize the two steps of protein synthesis</a:t>
            </a:r>
            <a:r>
              <a:rPr lang="en-US" sz="1900" dirty="0"/>
              <a:t>.</a:t>
            </a:r>
          </a:p>
          <a:p>
            <a:pPr marL="45720" indent="0" algn="just">
              <a:lnSpc>
                <a:spcPct val="100000"/>
              </a:lnSpc>
              <a:spcBef>
                <a:spcPts val="0"/>
              </a:spcBef>
              <a:buNone/>
            </a:pPr>
            <a:endParaRPr lang="en-US" sz="1900" dirty="0"/>
          </a:p>
        </p:txBody>
      </p:sp>
    </p:spTree>
    <p:extLst>
      <p:ext uri="{BB962C8B-B14F-4D97-AF65-F5344CB8AC3E}">
        <p14:creationId xmlns:p14="http://schemas.microsoft.com/office/powerpoint/2010/main" val="225645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4"/>
            <a:ext cx="11143185" cy="5729207"/>
          </a:xfrm>
        </p:spPr>
        <p:txBody>
          <a:bodyPr>
            <a:normAutofit/>
          </a:bodyPr>
          <a:lstStyle/>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1</a:t>
            </a:r>
          </a:p>
          <a:p>
            <a:pPr marL="45720" indent="0">
              <a:lnSpc>
                <a:spcPct val="100000"/>
              </a:lnSpc>
              <a:spcBef>
                <a:spcPts val="0"/>
              </a:spcBef>
              <a:buNone/>
            </a:pPr>
            <a:r>
              <a:rPr lang="en-US" sz="1200" i="1" dirty="0"/>
              <a:t>Structure of DNA</a:t>
            </a:r>
          </a:p>
          <a:p>
            <a:pPr marL="45720" indent="0">
              <a:lnSpc>
                <a:spcPct val="100000"/>
              </a:lnSpc>
              <a:spcBef>
                <a:spcPts val="0"/>
              </a:spcBef>
              <a:buNone/>
            </a:pPr>
            <a:endParaRPr lang="en-US" sz="1800" b="1" u="sng" dirty="0"/>
          </a:p>
          <a:p>
            <a:pPr marL="45720" indent="0">
              <a:lnSpc>
                <a:spcPct val="100000"/>
              </a:lnSpc>
              <a:spcBef>
                <a:spcPts val="0"/>
              </a:spcBef>
              <a:buNone/>
            </a:pPr>
            <a:r>
              <a:rPr lang="en-US" sz="1800" b="1" u="sng" dirty="0"/>
              <a:t>Chromosomes</a:t>
            </a:r>
          </a:p>
          <a:p>
            <a:pPr marL="45720" indent="0">
              <a:lnSpc>
                <a:spcPct val="100000"/>
              </a:lnSpc>
              <a:spcBef>
                <a:spcPts val="0"/>
              </a:spcBef>
              <a:buNone/>
            </a:pPr>
            <a:r>
              <a:rPr lang="en-US" sz="1800" dirty="0"/>
              <a:t>As a cell prepares to divide, its DNA first forms one or more structures called </a:t>
            </a:r>
            <a:r>
              <a:rPr lang="en-US" sz="1800" b="1" dirty="0"/>
              <a:t>chromosomes</a:t>
            </a:r>
            <a:r>
              <a:rPr lang="en-US" sz="1800" dirty="0"/>
              <a:t>. </a:t>
            </a:r>
          </a:p>
          <a:p>
            <a:pPr marL="45720" indent="0">
              <a:lnSpc>
                <a:spcPct val="100000"/>
              </a:lnSpc>
              <a:spcBef>
                <a:spcPts val="0"/>
              </a:spcBef>
              <a:buNone/>
            </a:pPr>
            <a:r>
              <a:rPr lang="en-US" sz="1800" dirty="0"/>
              <a:t>A chromosome consists of DNA and protein molecules coiled into a definite shape. Chromosomes are </a:t>
            </a:r>
            <a:r>
              <a:rPr lang="en-US" sz="1800" u="sng" dirty="0"/>
              <a:t>circular</a:t>
            </a:r>
            <a:r>
              <a:rPr lang="en-US" sz="1800" dirty="0"/>
              <a:t> in prokaryotes and </a:t>
            </a:r>
            <a:r>
              <a:rPr lang="en-US" sz="1800" u="sng" dirty="0"/>
              <a:t>rodlike</a:t>
            </a:r>
            <a:r>
              <a:rPr lang="en-US" sz="1800" dirty="0"/>
              <a:t> in eukaryotes. You can see an example of a human chromosome in </a:t>
            </a:r>
            <a:r>
              <a:rPr lang="en-US" sz="1800" i="1" dirty="0"/>
              <a:t>Figure 2</a:t>
            </a:r>
            <a:r>
              <a:rPr lang="en-US" sz="1800" dirty="0"/>
              <a:t> below. </a:t>
            </a:r>
          </a:p>
          <a:p>
            <a:pPr marL="45720" indent="0">
              <a:lnSpc>
                <a:spcPct val="100000"/>
              </a:lnSpc>
              <a:spcBef>
                <a:spcPts val="0"/>
              </a:spcBef>
              <a:buNone/>
            </a:pPr>
            <a:r>
              <a:rPr lang="en-US" sz="1800" dirty="0"/>
              <a:t>The rest of the time, DNA looks like a tangled mass of strings. </a:t>
            </a:r>
          </a:p>
          <a:p>
            <a:pPr marL="45720" indent="0">
              <a:lnSpc>
                <a:spcPct val="100000"/>
              </a:lnSpc>
              <a:spcBef>
                <a:spcPts val="0"/>
              </a:spcBef>
              <a:buNone/>
            </a:pPr>
            <a:r>
              <a:rPr lang="en-US" sz="1800" dirty="0"/>
              <a:t>In this form, it would be very difficult to copy and divide.</a:t>
            </a:r>
          </a:p>
          <a:p>
            <a:pPr marL="45720" indent="0">
              <a:lnSpc>
                <a:spcPct val="100000"/>
              </a:lnSpc>
              <a:spcBef>
                <a:spcPts val="0"/>
              </a:spcBef>
              <a:buNone/>
            </a:pPr>
            <a:endParaRPr lang="it-IT" sz="1800" dirty="0"/>
          </a:p>
        </p:txBody>
      </p:sp>
      <p:pic>
        <p:nvPicPr>
          <p:cNvPr id="2" name="Immagine 1">
            <a:extLst>
              <a:ext uri="{FF2B5EF4-FFF2-40B4-BE49-F238E27FC236}">
                <a16:creationId xmlns:a16="http://schemas.microsoft.com/office/drawing/2014/main" id="{B2A6C48D-01AE-060D-F33A-CA846BD29BB1}"/>
              </a:ext>
            </a:extLst>
          </p:cNvPr>
          <p:cNvPicPr>
            <a:picLocks noChangeAspect="1"/>
          </p:cNvPicPr>
          <p:nvPr/>
        </p:nvPicPr>
        <p:blipFill>
          <a:blip r:embed="rId2"/>
          <a:stretch>
            <a:fillRect/>
          </a:stretch>
        </p:blipFill>
        <p:spPr>
          <a:xfrm>
            <a:off x="545232" y="655983"/>
            <a:ext cx="2773920" cy="3060457"/>
          </a:xfrm>
          <a:prstGeom prst="rect">
            <a:avLst/>
          </a:prstGeom>
        </p:spPr>
      </p:pic>
    </p:spTree>
    <p:extLst>
      <p:ext uri="{BB962C8B-B14F-4D97-AF65-F5344CB8AC3E}">
        <p14:creationId xmlns:p14="http://schemas.microsoft.com/office/powerpoint/2010/main" val="84990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5"/>
            <a:ext cx="11143185" cy="4513794"/>
          </a:xfrm>
        </p:spPr>
        <p:txBody>
          <a:bodyPr>
            <a:normAutofit/>
          </a:bodyPr>
          <a:lstStyle/>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2</a:t>
            </a:r>
          </a:p>
          <a:p>
            <a:pPr marL="45720" indent="0">
              <a:lnSpc>
                <a:spcPct val="100000"/>
              </a:lnSpc>
              <a:spcBef>
                <a:spcPts val="0"/>
              </a:spcBef>
              <a:buNone/>
            </a:pPr>
            <a:r>
              <a:rPr lang="en-US" sz="1200" i="1" dirty="0"/>
              <a:t>Human chromosome</a:t>
            </a:r>
          </a:p>
          <a:p>
            <a:pPr marL="45720" indent="0">
              <a:lnSpc>
                <a:spcPct val="100000"/>
              </a:lnSpc>
              <a:spcBef>
                <a:spcPts val="0"/>
              </a:spcBef>
              <a:buNone/>
            </a:pPr>
            <a:endParaRPr lang="en-US" sz="1100" dirty="0"/>
          </a:p>
          <a:p>
            <a:pPr marL="45720" indent="0">
              <a:lnSpc>
                <a:spcPct val="100000"/>
              </a:lnSpc>
              <a:spcBef>
                <a:spcPts val="0"/>
              </a:spcBef>
              <a:buNone/>
            </a:pPr>
            <a:endParaRPr lang="en-US" sz="1800" b="1" u="sng" dirty="0"/>
          </a:p>
          <a:p>
            <a:pPr marL="45720" indent="0">
              <a:lnSpc>
                <a:spcPct val="100000"/>
              </a:lnSpc>
              <a:spcBef>
                <a:spcPts val="0"/>
              </a:spcBef>
              <a:buNone/>
            </a:pPr>
            <a:r>
              <a:rPr lang="en-US" sz="1800" b="1" u="sng" dirty="0"/>
              <a:t>DNA Replication</a:t>
            </a:r>
          </a:p>
          <a:p>
            <a:pPr marL="45720" indent="0">
              <a:lnSpc>
                <a:spcPct val="100000"/>
              </a:lnSpc>
              <a:spcBef>
                <a:spcPts val="0"/>
              </a:spcBef>
              <a:buNone/>
            </a:pPr>
            <a:r>
              <a:rPr lang="en-US" sz="1800" dirty="0"/>
              <a:t>The process in which DNA is copied is called DNA replication. You can see how it happens in </a:t>
            </a:r>
            <a:r>
              <a:rPr lang="en-US" sz="1800" i="1" dirty="0"/>
              <a:t>Figure 3</a:t>
            </a:r>
            <a:r>
              <a:rPr lang="en-US" sz="1800" dirty="0"/>
              <a:t> below. </a:t>
            </a:r>
          </a:p>
          <a:p>
            <a:pPr marL="45720" indent="0">
              <a:lnSpc>
                <a:spcPct val="100000"/>
              </a:lnSpc>
              <a:spcBef>
                <a:spcPts val="0"/>
              </a:spcBef>
              <a:buNone/>
            </a:pPr>
            <a:r>
              <a:rPr lang="en-US" sz="1800" dirty="0"/>
              <a:t>An enzyme breaks the bonds between the two DNA strands. Another enzyme pairs new, complementary nucleotides with those in the original chains. Two daughter DNA molecules form. Each contains one new chain and one original chain.</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pic>
        <p:nvPicPr>
          <p:cNvPr id="4" name="Immagine 3">
            <a:extLst>
              <a:ext uri="{FF2B5EF4-FFF2-40B4-BE49-F238E27FC236}">
                <a16:creationId xmlns:a16="http://schemas.microsoft.com/office/drawing/2014/main" id="{47FDE9ED-3C47-139B-8087-32D16574AC46}"/>
              </a:ext>
            </a:extLst>
          </p:cNvPr>
          <p:cNvPicPr>
            <a:picLocks noChangeAspect="1"/>
          </p:cNvPicPr>
          <p:nvPr/>
        </p:nvPicPr>
        <p:blipFill>
          <a:blip r:embed="rId2"/>
          <a:stretch>
            <a:fillRect/>
          </a:stretch>
        </p:blipFill>
        <p:spPr>
          <a:xfrm>
            <a:off x="734635" y="892145"/>
            <a:ext cx="411862" cy="1800000"/>
          </a:xfrm>
          <a:prstGeom prst="rect">
            <a:avLst/>
          </a:prstGeom>
        </p:spPr>
      </p:pic>
    </p:spTree>
    <p:extLst>
      <p:ext uri="{BB962C8B-B14F-4D97-AF65-F5344CB8AC3E}">
        <p14:creationId xmlns:p14="http://schemas.microsoft.com/office/powerpoint/2010/main" val="288893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5"/>
            <a:ext cx="11143185" cy="5876874"/>
          </a:xfrm>
        </p:spPr>
        <p:txBody>
          <a:bodyPr>
            <a:normAutofit/>
          </a:bodyPr>
          <a:lstStyle/>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3</a:t>
            </a:r>
          </a:p>
          <a:p>
            <a:pPr marL="45720" indent="0">
              <a:lnSpc>
                <a:spcPct val="100000"/>
              </a:lnSpc>
              <a:spcBef>
                <a:spcPts val="0"/>
              </a:spcBef>
              <a:buNone/>
            </a:pPr>
            <a:r>
              <a:rPr lang="en-US" sz="1200" i="1" dirty="0"/>
              <a:t>DNA replication</a:t>
            </a:r>
            <a:endParaRPr lang="en-US" sz="1200" dirty="0"/>
          </a:p>
          <a:p>
            <a:pPr marL="45720" indent="0">
              <a:lnSpc>
                <a:spcPct val="100000"/>
              </a:lnSpc>
              <a:spcBef>
                <a:spcPts val="0"/>
              </a:spcBef>
              <a:buNone/>
            </a:pPr>
            <a:endParaRPr lang="en-US" sz="1200" i="1" dirty="0"/>
          </a:p>
          <a:p>
            <a:pPr marL="45720" indent="0">
              <a:lnSpc>
                <a:spcPct val="100000"/>
              </a:lnSpc>
              <a:spcBef>
                <a:spcPts val="0"/>
              </a:spcBef>
              <a:buNone/>
            </a:pPr>
            <a:r>
              <a:rPr lang="en-US" sz="1800" b="1" u="sng" dirty="0"/>
              <a:t>Cell Division in Prokaryotic and Eukaryotic Cells</a:t>
            </a:r>
          </a:p>
          <a:p>
            <a:pPr marL="45720" indent="0">
              <a:lnSpc>
                <a:spcPct val="100000"/>
              </a:lnSpc>
              <a:spcBef>
                <a:spcPts val="0"/>
              </a:spcBef>
              <a:buNone/>
            </a:pPr>
            <a:r>
              <a:rPr lang="en-US" sz="1800" dirty="0"/>
              <a:t>How cell division proceeds depends on whether a cell has a nucleus. Prokaryotic cells </a:t>
            </a:r>
            <a:r>
              <a:rPr lang="en-US" sz="1800" u="sng" dirty="0"/>
              <a:t>lack</a:t>
            </a:r>
            <a:r>
              <a:rPr lang="en-US" sz="1800" dirty="0"/>
              <a:t> a nucleus. Their DNA is in the cytoplasm. It forms just one circular chromosome. </a:t>
            </a:r>
          </a:p>
          <a:p>
            <a:pPr marL="45720" indent="0">
              <a:lnSpc>
                <a:spcPct val="100000"/>
              </a:lnSpc>
              <a:spcBef>
                <a:spcPts val="0"/>
              </a:spcBef>
              <a:buNone/>
            </a:pPr>
            <a:r>
              <a:rPr lang="en-US" sz="1800" dirty="0"/>
              <a:t>Eukaryotic cells have a nucleus holding their DNA. Their DNA forms multiple </a:t>
            </a:r>
            <a:r>
              <a:rPr lang="en-US" sz="1800" i="1" dirty="0"/>
              <a:t>rodlike</a:t>
            </a:r>
            <a:r>
              <a:rPr lang="en-US" sz="1800" dirty="0"/>
              <a:t> chromosomes.</a:t>
            </a:r>
          </a:p>
          <a:p>
            <a:pPr marL="45720" indent="0">
              <a:lnSpc>
                <a:spcPct val="100000"/>
              </a:lnSpc>
              <a:spcBef>
                <a:spcPts val="0"/>
              </a:spcBef>
              <a:buNone/>
            </a:pPr>
            <a:r>
              <a:rPr lang="en-US" sz="1800" dirty="0"/>
              <a:t>Eukaryotic cells also have other organelles. For these reasons, cell division is more complex in eukaryotic cells.</a:t>
            </a:r>
          </a:p>
          <a:p>
            <a:pPr marL="45720" indent="0">
              <a:lnSpc>
                <a:spcPct val="100000"/>
              </a:lnSpc>
              <a:spcBef>
                <a:spcPts val="0"/>
              </a:spcBef>
              <a:buNone/>
            </a:pPr>
            <a:endParaRPr lang="en-US" sz="1100" dirty="0"/>
          </a:p>
          <a:p>
            <a:pPr marL="45720" indent="0">
              <a:lnSpc>
                <a:spcPct val="100000"/>
              </a:lnSpc>
              <a:spcBef>
                <a:spcPts val="0"/>
              </a:spcBef>
              <a:buNone/>
            </a:pPr>
            <a:endParaRPr lang="en-US" sz="1800" b="1" u="sng"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pic>
        <p:nvPicPr>
          <p:cNvPr id="2" name="Immagine 1">
            <a:extLst>
              <a:ext uri="{FF2B5EF4-FFF2-40B4-BE49-F238E27FC236}">
                <a16:creationId xmlns:a16="http://schemas.microsoft.com/office/drawing/2014/main" id="{6BC9C842-E69A-958D-636D-EE73AAC71CC9}"/>
              </a:ext>
            </a:extLst>
          </p:cNvPr>
          <p:cNvPicPr>
            <a:picLocks noChangeAspect="1"/>
          </p:cNvPicPr>
          <p:nvPr/>
        </p:nvPicPr>
        <p:blipFill>
          <a:blip r:embed="rId2"/>
          <a:stretch>
            <a:fillRect/>
          </a:stretch>
        </p:blipFill>
        <p:spPr>
          <a:xfrm>
            <a:off x="657721" y="617101"/>
            <a:ext cx="3150802" cy="3600000"/>
          </a:xfrm>
          <a:prstGeom prst="rect">
            <a:avLst/>
          </a:prstGeom>
        </p:spPr>
      </p:pic>
    </p:spTree>
    <p:extLst>
      <p:ext uri="{BB962C8B-B14F-4D97-AF65-F5344CB8AC3E}">
        <p14:creationId xmlns:p14="http://schemas.microsoft.com/office/powerpoint/2010/main" val="414834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5"/>
            <a:ext cx="11143185" cy="5876874"/>
          </a:xfrm>
        </p:spPr>
        <p:txBody>
          <a:bodyPr>
            <a:normAutofit fontScale="92500" lnSpcReduction="10000"/>
          </a:bodyPr>
          <a:lstStyle/>
          <a:p>
            <a:pPr marL="45720" indent="0">
              <a:lnSpc>
                <a:spcPct val="100000"/>
              </a:lnSpc>
              <a:spcBef>
                <a:spcPts val="0"/>
              </a:spcBef>
              <a:buNone/>
            </a:pPr>
            <a:r>
              <a:rPr lang="en-US" sz="1800" b="1" u="sng" dirty="0"/>
              <a:t>Prokaryotic Cell Division</a:t>
            </a:r>
          </a:p>
          <a:p>
            <a:pPr marL="45720" indent="0">
              <a:lnSpc>
                <a:spcPct val="100000"/>
              </a:lnSpc>
              <a:spcBef>
                <a:spcPts val="0"/>
              </a:spcBef>
              <a:buNone/>
            </a:pPr>
            <a:r>
              <a:rPr lang="en-US" sz="1800" dirty="0"/>
              <a:t>You can see how a prokaryotic cell divides in </a:t>
            </a:r>
            <a:r>
              <a:rPr lang="en-US" sz="1800" i="1" dirty="0"/>
              <a:t>Figure 4</a:t>
            </a:r>
            <a:r>
              <a:rPr lang="en-US" sz="1800" dirty="0"/>
              <a:t> below. This type of cell division is called binary fission. The cell simply splits into two equal halves. Binary fission occurs in bacteria and other prokaryotes. It takes place in three continuous steps:</a:t>
            </a:r>
          </a:p>
          <a:p>
            <a:pPr marL="45720" indent="0">
              <a:lnSpc>
                <a:spcPct val="100000"/>
              </a:lnSpc>
              <a:spcBef>
                <a:spcPts val="0"/>
              </a:spcBef>
              <a:buNone/>
            </a:pPr>
            <a:endParaRPr lang="en-US" sz="1800" dirty="0"/>
          </a:p>
          <a:p>
            <a:pPr marL="0" indent="0">
              <a:lnSpc>
                <a:spcPct val="100000"/>
              </a:lnSpc>
              <a:spcBef>
                <a:spcPts val="0"/>
              </a:spcBef>
              <a:buNone/>
              <a:tabLst>
                <a:tab pos="266700" algn="l"/>
              </a:tabLst>
            </a:pPr>
            <a:r>
              <a:rPr lang="en-US" sz="1800" dirty="0"/>
              <a:t>1. 	The cell’s chromosome is copied to form two identical chromosomes. This is DNA </a:t>
            </a:r>
            <a:r>
              <a:rPr lang="en-US" sz="1800" b="1" dirty="0"/>
              <a:t>replication</a:t>
            </a:r>
            <a:r>
              <a:rPr lang="en-US" sz="1800" dirty="0"/>
              <a:t>.</a:t>
            </a:r>
          </a:p>
          <a:p>
            <a:pPr marL="0" indent="0">
              <a:lnSpc>
                <a:spcPct val="100000"/>
              </a:lnSpc>
              <a:spcBef>
                <a:spcPts val="0"/>
              </a:spcBef>
              <a:buNone/>
              <a:tabLst>
                <a:tab pos="266700" algn="l"/>
              </a:tabLst>
            </a:pPr>
            <a:r>
              <a:rPr lang="en-US" sz="1800" dirty="0"/>
              <a:t>2. 	The copies of the chromosome separate from each other. They move to opposite poles, or ends, of the cell. </a:t>
            </a:r>
          </a:p>
          <a:p>
            <a:pPr marL="0" indent="0">
              <a:lnSpc>
                <a:spcPct val="100000"/>
              </a:lnSpc>
              <a:spcBef>
                <a:spcPts val="0"/>
              </a:spcBef>
              <a:buNone/>
              <a:tabLst>
                <a:tab pos="266700" algn="l"/>
              </a:tabLst>
            </a:pPr>
            <a:r>
              <a:rPr lang="en-US" sz="1800" dirty="0"/>
              <a:t>	This is called chromosome </a:t>
            </a:r>
            <a:r>
              <a:rPr lang="en-US" sz="1800" b="1" dirty="0"/>
              <a:t>segregation</a:t>
            </a:r>
            <a:r>
              <a:rPr lang="en-US" sz="1800" dirty="0"/>
              <a:t>.</a:t>
            </a:r>
          </a:p>
          <a:p>
            <a:pPr marL="0" indent="0">
              <a:lnSpc>
                <a:spcPct val="100000"/>
              </a:lnSpc>
              <a:spcBef>
                <a:spcPts val="0"/>
              </a:spcBef>
              <a:buNone/>
              <a:tabLst>
                <a:tab pos="266700" algn="l"/>
              </a:tabLst>
            </a:pPr>
            <a:r>
              <a:rPr lang="en-US" sz="1800" dirty="0"/>
              <a:t>3. 	The cell wall grows toward the center of the cell. The cytoplasm splits apart, and the cell pinches in two. </a:t>
            </a:r>
          </a:p>
          <a:p>
            <a:pPr marL="0" indent="0">
              <a:lnSpc>
                <a:spcPct val="100000"/>
              </a:lnSpc>
              <a:spcBef>
                <a:spcPts val="0"/>
              </a:spcBef>
              <a:buNone/>
              <a:tabLst>
                <a:tab pos="266700" algn="l"/>
              </a:tabLst>
            </a:pPr>
            <a:r>
              <a:rPr lang="en-US" sz="1800" dirty="0"/>
              <a:t>	This is called </a:t>
            </a:r>
            <a:r>
              <a:rPr lang="en-US" sz="1800" b="1" dirty="0"/>
              <a:t>cytokinesis</a:t>
            </a:r>
            <a:r>
              <a:rPr lang="en-US" sz="1800" dirty="0"/>
              <a:t>.</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4</a:t>
            </a:r>
          </a:p>
          <a:p>
            <a:pPr marL="45720" indent="0">
              <a:lnSpc>
                <a:spcPct val="100000"/>
              </a:lnSpc>
              <a:spcBef>
                <a:spcPts val="0"/>
              </a:spcBef>
              <a:buNone/>
            </a:pPr>
            <a:r>
              <a:rPr lang="en-US" sz="1200" i="1" dirty="0"/>
              <a:t>Binary fission in a prokaryotic cell</a:t>
            </a:r>
            <a:endParaRPr lang="en-US" sz="1800" b="1" u="sng"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pic>
        <p:nvPicPr>
          <p:cNvPr id="2" name="Picture 1">
            <a:extLst>
              <a:ext uri="{FF2B5EF4-FFF2-40B4-BE49-F238E27FC236}">
                <a16:creationId xmlns:a16="http://schemas.microsoft.com/office/drawing/2014/main" id="{F4457807-9B27-291B-D62F-EB1BA8D8D1AB}"/>
              </a:ext>
            </a:extLst>
          </p:cNvPr>
          <p:cNvPicPr>
            <a:picLocks noChangeAspect="1"/>
          </p:cNvPicPr>
          <p:nvPr/>
        </p:nvPicPr>
        <p:blipFill>
          <a:blip r:embed="rId2"/>
          <a:stretch>
            <a:fillRect/>
          </a:stretch>
        </p:blipFill>
        <p:spPr>
          <a:xfrm>
            <a:off x="744081" y="2889479"/>
            <a:ext cx="3297629" cy="2880000"/>
          </a:xfrm>
          <a:prstGeom prst="rect">
            <a:avLst/>
          </a:prstGeom>
        </p:spPr>
      </p:pic>
    </p:spTree>
    <p:extLst>
      <p:ext uri="{BB962C8B-B14F-4D97-AF65-F5344CB8AC3E}">
        <p14:creationId xmlns:p14="http://schemas.microsoft.com/office/powerpoint/2010/main" val="93528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5"/>
            <a:ext cx="11143185" cy="5876874"/>
          </a:xfrm>
        </p:spPr>
        <p:txBody>
          <a:bodyPr>
            <a:normAutofit fontScale="92500" lnSpcReduction="10000"/>
          </a:bodyPr>
          <a:lstStyle/>
          <a:p>
            <a:pPr marL="45720" indent="0">
              <a:lnSpc>
                <a:spcPct val="100000"/>
              </a:lnSpc>
              <a:spcBef>
                <a:spcPts val="0"/>
              </a:spcBef>
              <a:buNone/>
            </a:pPr>
            <a:r>
              <a:rPr lang="en-US" sz="1900" b="1" u="sng" dirty="0"/>
              <a:t>Eukaryotic Cell Division</a:t>
            </a:r>
          </a:p>
          <a:p>
            <a:pPr marL="45720" indent="0">
              <a:lnSpc>
                <a:spcPct val="100000"/>
              </a:lnSpc>
              <a:spcBef>
                <a:spcPts val="0"/>
              </a:spcBef>
              <a:buNone/>
            </a:pPr>
            <a:r>
              <a:rPr lang="en-US" sz="1900" dirty="0"/>
              <a:t>Before a eukaryotic cell divides, the nucleus and other organelles must be copied. </a:t>
            </a:r>
          </a:p>
          <a:p>
            <a:pPr marL="45720" indent="0">
              <a:lnSpc>
                <a:spcPct val="100000"/>
              </a:lnSpc>
              <a:spcBef>
                <a:spcPts val="0"/>
              </a:spcBef>
              <a:buNone/>
            </a:pPr>
            <a:r>
              <a:rPr lang="en-US" sz="1900" dirty="0"/>
              <a:t>Only then will each daughter cell have all the needed structures.</a:t>
            </a:r>
          </a:p>
          <a:p>
            <a:pPr marL="45720" indent="0">
              <a:lnSpc>
                <a:spcPct val="100000"/>
              </a:lnSpc>
              <a:spcBef>
                <a:spcPts val="0"/>
              </a:spcBef>
              <a:buNone/>
            </a:pPr>
            <a:endParaRPr lang="en-US" sz="1800" dirty="0"/>
          </a:p>
          <a:p>
            <a:pPr marL="45720" indent="0">
              <a:lnSpc>
                <a:spcPct val="100000"/>
              </a:lnSpc>
              <a:spcBef>
                <a:spcPts val="0"/>
              </a:spcBef>
              <a:buNone/>
            </a:pPr>
            <a:r>
              <a:rPr lang="en-US" dirty="0"/>
              <a:t>1. The first </a:t>
            </a:r>
            <a:r>
              <a:rPr lang="en-US" sz="1900" dirty="0"/>
              <a:t>step in eukaryotic cell division, as it is in prokaryotic cell division, is DNA replication. As you can see in </a:t>
            </a:r>
            <a:r>
              <a:rPr lang="en-US" sz="1900" i="1" dirty="0"/>
              <a:t>Figure 5 </a:t>
            </a:r>
            <a:r>
              <a:rPr lang="en-US" sz="1900" dirty="0"/>
              <a:t>below, each chromosome then consists of two identical copies. The two copies are called sister </a:t>
            </a:r>
            <a:r>
              <a:rPr lang="en-US" sz="1900" b="1" dirty="0"/>
              <a:t>chromatids</a:t>
            </a:r>
            <a:r>
              <a:rPr lang="en-US" sz="1900" dirty="0"/>
              <a:t>. They are attached to each other at a point called the centromere:</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5</a:t>
            </a:r>
          </a:p>
          <a:p>
            <a:pPr marL="45720" indent="0">
              <a:lnSpc>
                <a:spcPct val="100000"/>
              </a:lnSpc>
              <a:spcBef>
                <a:spcPts val="0"/>
              </a:spcBef>
              <a:buNone/>
            </a:pPr>
            <a:r>
              <a:rPr lang="en-US" sz="1200" i="1" dirty="0"/>
              <a:t>DNA replication</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pic>
        <p:nvPicPr>
          <p:cNvPr id="4" name="Picture 3">
            <a:extLst>
              <a:ext uri="{FF2B5EF4-FFF2-40B4-BE49-F238E27FC236}">
                <a16:creationId xmlns:a16="http://schemas.microsoft.com/office/drawing/2014/main" id="{6DFC38B3-4DCC-99C6-64B0-AAC926548812}"/>
              </a:ext>
            </a:extLst>
          </p:cNvPr>
          <p:cNvPicPr>
            <a:picLocks noChangeAspect="1"/>
          </p:cNvPicPr>
          <p:nvPr/>
        </p:nvPicPr>
        <p:blipFill>
          <a:blip r:embed="rId2"/>
          <a:stretch>
            <a:fillRect/>
          </a:stretch>
        </p:blipFill>
        <p:spPr>
          <a:xfrm>
            <a:off x="658570" y="2554386"/>
            <a:ext cx="4048095" cy="3237257"/>
          </a:xfrm>
          <a:prstGeom prst="rect">
            <a:avLst/>
          </a:prstGeom>
        </p:spPr>
      </p:pic>
    </p:spTree>
    <p:extLst>
      <p:ext uri="{BB962C8B-B14F-4D97-AF65-F5344CB8AC3E}">
        <p14:creationId xmlns:p14="http://schemas.microsoft.com/office/powerpoint/2010/main" val="418269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45232" y="540965"/>
            <a:ext cx="11143185" cy="5876874"/>
          </a:xfrm>
        </p:spPr>
        <p:txBody>
          <a:bodyPr>
            <a:normAutofit lnSpcReduction="10000"/>
          </a:bodyPr>
          <a:lstStyle/>
          <a:p>
            <a:pPr marL="45720" indent="0">
              <a:lnSpc>
                <a:spcPct val="100000"/>
              </a:lnSpc>
              <a:spcBef>
                <a:spcPts val="0"/>
              </a:spcBef>
              <a:buNone/>
            </a:pPr>
            <a:r>
              <a:rPr lang="en-US" sz="1800" dirty="0"/>
              <a:t>2. The second step in eukaryotic cell division is division of the cell’s nucleus. This includes division of the chromosomes. This step is called </a:t>
            </a:r>
            <a:r>
              <a:rPr lang="en-US" sz="1800" b="1" dirty="0"/>
              <a:t>mitosis</a:t>
            </a:r>
            <a:r>
              <a:rPr lang="en-US" sz="1800" dirty="0"/>
              <a:t>. It is a complex process that occurs in four phases. </a:t>
            </a:r>
          </a:p>
          <a:p>
            <a:pPr marL="45720" indent="0">
              <a:lnSpc>
                <a:spcPct val="100000"/>
              </a:lnSpc>
              <a:spcBef>
                <a:spcPts val="0"/>
              </a:spcBef>
              <a:buNone/>
            </a:pPr>
            <a:r>
              <a:rPr lang="en-US" sz="1800" dirty="0"/>
              <a:t>3. The third step is the division of the rest of the cell. This is called cytokinesis, as it is in a prokaryotic cell. During this step, the cytoplasm divides, and two daughter cells form.</a:t>
            </a:r>
          </a:p>
          <a:p>
            <a:pPr marL="45720" indent="0">
              <a:lnSpc>
                <a:spcPct val="100000"/>
              </a:lnSpc>
              <a:spcBef>
                <a:spcPts val="0"/>
              </a:spcBef>
              <a:buNone/>
            </a:pPr>
            <a:endParaRPr lang="en-US" sz="1800" dirty="0"/>
          </a:p>
          <a:p>
            <a:pPr marL="45720" indent="0">
              <a:lnSpc>
                <a:spcPct val="100000"/>
              </a:lnSpc>
              <a:spcBef>
                <a:spcPts val="0"/>
              </a:spcBef>
              <a:buNone/>
            </a:pPr>
            <a:r>
              <a:rPr lang="en-US" sz="1800" dirty="0"/>
              <a:t>These three steps are shown in </a:t>
            </a:r>
            <a:r>
              <a:rPr lang="en-US" sz="1800" i="1" dirty="0"/>
              <a:t>Figure 6</a:t>
            </a:r>
            <a:r>
              <a:rPr lang="en-US" sz="1800" dirty="0"/>
              <a:t> below.</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endParaRPr lang="en-US" sz="1200" i="1" dirty="0"/>
          </a:p>
          <a:p>
            <a:pPr marL="45720" indent="0">
              <a:lnSpc>
                <a:spcPct val="100000"/>
              </a:lnSpc>
              <a:spcBef>
                <a:spcPts val="0"/>
              </a:spcBef>
              <a:buNone/>
            </a:pPr>
            <a:r>
              <a:rPr lang="en-US" sz="1200" i="1" dirty="0"/>
              <a:t>Figure 6</a:t>
            </a:r>
          </a:p>
          <a:p>
            <a:pPr marL="45720" indent="0">
              <a:lnSpc>
                <a:spcPct val="100000"/>
              </a:lnSpc>
              <a:spcBef>
                <a:spcPts val="0"/>
              </a:spcBef>
              <a:buNone/>
            </a:pPr>
            <a:r>
              <a:rPr lang="en-US" sz="1200" i="1" dirty="0"/>
              <a:t>Cell division in a eukaryotic cell</a:t>
            </a:r>
          </a:p>
          <a:p>
            <a:pPr marL="45720" indent="0">
              <a:lnSpc>
                <a:spcPct val="100000"/>
              </a:lnSpc>
              <a:spcBef>
                <a:spcPts val="0"/>
              </a:spcBef>
              <a:buNone/>
            </a:pPr>
            <a:endParaRPr lang="en-US" sz="1800" dirty="0"/>
          </a:p>
          <a:p>
            <a:pPr marL="45720" indent="0">
              <a:lnSpc>
                <a:spcPct val="100000"/>
              </a:lnSpc>
              <a:spcBef>
                <a:spcPts val="0"/>
              </a:spcBef>
              <a:buNone/>
            </a:pPr>
            <a:endParaRPr lang="en-US" sz="1800" dirty="0"/>
          </a:p>
          <a:p>
            <a:pPr marL="45720" indent="0">
              <a:lnSpc>
                <a:spcPct val="100000"/>
              </a:lnSpc>
              <a:spcBef>
                <a:spcPts val="0"/>
              </a:spcBef>
              <a:buNone/>
            </a:pPr>
            <a:endParaRPr lang="it-IT" sz="1800" dirty="0"/>
          </a:p>
        </p:txBody>
      </p:sp>
      <p:pic>
        <p:nvPicPr>
          <p:cNvPr id="2" name="Picture 1">
            <a:extLst>
              <a:ext uri="{FF2B5EF4-FFF2-40B4-BE49-F238E27FC236}">
                <a16:creationId xmlns:a16="http://schemas.microsoft.com/office/drawing/2014/main" id="{8DC03F43-E6D5-BAC4-5B4B-088C195E593D}"/>
              </a:ext>
            </a:extLst>
          </p:cNvPr>
          <p:cNvPicPr>
            <a:picLocks noChangeAspect="1"/>
          </p:cNvPicPr>
          <p:nvPr/>
        </p:nvPicPr>
        <p:blipFill>
          <a:blip r:embed="rId2"/>
          <a:stretch>
            <a:fillRect/>
          </a:stretch>
        </p:blipFill>
        <p:spPr>
          <a:xfrm>
            <a:off x="684525" y="2270411"/>
            <a:ext cx="3621338" cy="3237257"/>
          </a:xfrm>
          <a:prstGeom prst="rect">
            <a:avLst/>
          </a:prstGeom>
        </p:spPr>
      </p:pic>
    </p:spTree>
    <p:extLst>
      <p:ext uri="{BB962C8B-B14F-4D97-AF65-F5344CB8AC3E}">
        <p14:creationId xmlns:p14="http://schemas.microsoft.com/office/powerpoint/2010/main" val="221728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6C68B0-024C-AED0-53D4-F60B7960F42D}"/>
              </a:ext>
            </a:extLst>
          </p:cNvPr>
          <p:cNvSpPr>
            <a:spLocks noGrp="1"/>
          </p:cNvSpPr>
          <p:nvPr>
            <p:ph idx="1"/>
          </p:nvPr>
        </p:nvSpPr>
        <p:spPr>
          <a:xfrm>
            <a:off x="524407" y="488438"/>
            <a:ext cx="11143185" cy="5986196"/>
          </a:xfrm>
        </p:spPr>
        <p:txBody>
          <a:bodyPr>
            <a:normAutofit lnSpcReduction="10000"/>
          </a:bodyPr>
          <a:lstStyle/>
          <a:p>
            <a:pPr marL="45720" indent="0" algn="just">
              <a:lnSpc>
                <a:spcPct val="100000"/>
              </a:lnSpc>
              <a:spcBef>
                <a:spcPts val="0"/>
              </a:spcBef>
              <a:buNone/>
            </a:pPr>
            <a:r>
              <a:rPr lang="en-US" sz="1800" b="1" u="sng" dirty="0"/>
              <a:t>Mitosis</a:t>
            </a:r>
          </a:p>
          <a:p>
            <a:pPr marL="45720" indent="0" algn="just">
              <a:lnSpc>
                <a:spcPct val="100000"/>
              </a:lnSpc>
              <a:spcBef>
                <a:spcPts val="0"/>
              </a:spcBef>
              <a:buNone/>
            </a:pPr>
            <a:r>
              <a:rPr lang="en-US" sz="1800" dirty="0"/>
              <a:t>Mitosis, or division of the nucleus, occurs only in eukaryotic cells. By the time mitosis occurs, the cell’s DNA has already replicated. Mitosis occurs in four phases, called prophase, metaphase, anaphase, and telophase.</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Phases of mitosis</a:t>
            </a:r>
          </a:p>
          <a:p>
            <a:pPr marL="45720" indent="0" algn="just">
              <a:lnSpc>
                <a:spcPct val="100000"/>
              </a:lnSpc>
              <a:spcBef>
                <a:spcPts val="0"/>
              </a:spcBef>
              <a:buNone/>
            </a:pPr>
            <a:r>
              <a:rPr lang="en-US" sz="1800" dirty="0"/>
              <a:t>1. </a:t>
            </a:r>
            <a:r>
              <a:rPr lang="en-US" sz="1800" u="sng" dirty="0"/>
              <a:t>Prophase</a:t>
            </a:r>
            <a:r>
              <a:rPr lang="en-US" sz="1800" dirty="0"/>
              <a:t>: Chromosomes form, and the nuclear membrane breaks down. In animal cells, the centrioles near the nucleus move to opposite poles of the cell. Fibers called spindles form between the centrioles.</a:t>
            </a:r>
          </a:p>
          <a:p>
            <a:pPr marL="45720" indent="0" algn="just">
              <a:lnSpc>
                <a:spcPct val="100000"/>
              </a:lnSpc>
              <a:spcBef>
                <a:spcPts val="0"/>
              </a:spcBef>
              <a:buNone/>
            </a:pPr>
            <a:r>
              <a:rPr lang="en-US" sz="1800" dirty="0"/>
              <a:t>2. </a:t>
            </a:r>
            <a:r>
              <a:rPr lang="en-US" sz="1800" u="sng" dirty="0"/>
              <a:t>Metaphase</a:t>
            </a:r>
            <a:r>
              <a:rPr lang="en-US" sz="1800" dirty="0"/>
              <a:t>: Spindle fibers attach to the centromeres of the sister chromatids. The sister chromatids line up at the center of the cell.</a:t>
            </a:r>
          </a:p>
          <a:p>
            <a:pPr marL="45720" indent="0" algn="just">
              <a:lnSpc>
                <a:spcPct val="100000"/>
              </a:lnSpc>
              <a:spcBef>
                <a:spcPts val="0"/>
              </a:spcBef>
              <a:buNone/>
            </a:pPr>
            <a:r>
              <a:rPr lang="en-US" sz="1800" dirty="0"/>
              <a:t>3. </a:t>
            </a:r>
            <a:r>
              <a:rPr lang="en-US" sz="1800" u="sng" dirty="0"/>
              <a:t>Anaphase</a:t>
            </a:r>
            <a:r>
              <a:rPr lang="en-US" sz="1800" dirty="0"/>
              <a:t>: Spindle fibers shorten, pulling the sister chromatids toward the opposite poles of the cell. This gives each pole a complete set of chromosomes.</a:t>
            </a:r>
          </a:p>
          <a:p>
            <a:pPr marL="45720" indent="0" algn="just">
              <a:lnSpc>
                <a:spcPct val="100000"/>
              </a:lnSpc>
              <a:spcBef>
                <a:spcPts val="0"/>
              </a:spcBef>
              <a:buNone/>
            </a:pPr>
            <a:r>
              <a:rPr lang="en-US" sz="1800" dirty="0"/>
              <a:t>4. </a:t>
            </a:r>
            <a:r>
              <a:rPr lang="en-US" sz="1800" u="sng" dirty="0"/>
              <a:t>Telophase</a:t>
            </a:r>
            <a:r>
              <a:rPr lang="en-US" sz="1800" dirty="0"/>
              <a:t>: The chromosomes uncoil, and the spindle fibers break down. New nuclear membranes form.</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The Cell Cycle</a:t>
            </a:r>
          </a:p>
          <a:p>
            <a:pPr marL="45720" indent="0" algn="just">
              <a:lnSpc>
                <a:spcPct val="100000"/>
              </a:lnSpc>
              <a:spcBef>
                <a:spcPts val="0"/>
              </a:spcBef>
              <a:buNone/>
            </a:pPr>
            <a:r>
              <a:rPr lang="en-US" sz="1800" dirty="0"/>
              <a:t>Cell division is just one of the stages that a cell goes through during its lifetime. All of the stages that a cell goes through make up the cell cycle.</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Prokaryotic Cell Cycle</a:t>
            </a:r>
          </a:p>
          <a:p>
            <a:pPr marL="45720" indent="0" algn="just">
              <a:lnSpc>
                <a:spcPct val="100000"/>
              </a:lnSpc>
              <a:spcBef>
                <a:spcPts val="0"/>
              </a:spcBef>
              <a:buNone/>
            </a:pPr>
            <a:r>
              <a:rPr lang="en-US" sz="1800" dirty="0"/>
              <a:t>The cell cycle of a prokaryotic cell is simple. The cell grows in size, its DNA replicates, and the cell divides.</a:t>
            </a:r>
          </a:p>
          <a:p>
            <a:pPr marL="45720" indent="0" algn="just">
              <a:lnSpc>
                <a:spcPct val="100000"/>
              </a:lnSpc>
              <a:spcBef>
                <a:spcPts val="0"/>
              </a:spcBef>
              <a:buNone/>
            </a:pPr>
            <a:endParaRPr lang="en-US" sz="1800" dirty="0"/>
          </a:p>
          <a:p>
            <a:pPr marL="45720" indent="0" algn="just">
              <a:lnSpc>
                <a:spcPct val="100000"/>
              </a:lnSpc>
              <a:spcBef>
                <a:spcPts val="0"/>
              </a:spcBef>
              <a:buNone/>
            </a:pPr>
            <a:r>
              <a:rPr lang="en-US" sz="1800" b="1" u="sng" dirty="0"/>
              <a:t>Eukaryotic Cell Cycle</a:t>
            </a:r>
          </a:p>
          <a:p>
            <a:pPr marL="45720" indent="0" algn="just">
              <a:lnSpc>
                <a:spcPct val="100000"/>
              </a:lnSpc>
              <a:spcBef>
                <a:spcPts val="0"/>
              </a:spcBef>
              <a:buNone/>
            </a:pPr>
            <a:r>
              <a:rPr lang="en-US" sz="1800" dirty="0"/>
              <a:t>In eukaryotes, the cell cycle is more complicated. The diagram in Figure 7 below shows the stages that a eukaryotic cell goes through in its lifetime. There are two main stages: interphase and mitotic phase. </a:t>
            </a:r>
          </a:p>
          <a:p>
            <a:pPr marL="45720" indent="0">
              <a:lnSpc>
                <a:spcPct val="100000"/>
              </a:lnSpc>
              <a:spcBef>
                <a:spcPts val="0"/>
              </a:spcBef>
              <a:buNone/>
            </a:pPr>
            <a:endParaRPr lang="it-IT" sz="1800" dirty="0"/>
          </a:p>
        </p:txBody>
      </p:sp>
    </p:spTree>
    <p:extLst>
      <p:ext uri="{BB962C8B-B14F-4D97-AF65-F5344CB8AC3E}">
        <p14:creationId xmlns:p14="http://schemas.microsoft.com/office/powerpoint/2010/main" val="2621447602"/>
      </p:ext>
    </p:extLst>
  </p:cSld>
  <p:clrMapOvr>
    <a:masterClrMapping/>
  </p:clrMapOvr>
</p:sld>
</file>

<file path=ppt/theme/theme1.xml><?xml version="1.0" encoding="utf-8"?>
<a:theme xmlns:a="http://schemas.openxmlformats.org/drawingml/2006/main" name="Base">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TM03457444[[fn=Base]]</Template>
  <TotalTime>96</TotalTime>
  <Words>3867</Words>
  <Application>Microsoft Office PowerPoint</Application>
  <PresentationFormat>Widescreen</PresentationFormat>
  <Paragraphs>558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Corbel</vt:lpstr>
      <vt:lpstr>Wingdings</vt:lpstr>
      <vt:lpstr>Base</vt:lpstr>
      <vt:lpstr>Cell division and protein 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division and protein synthesis</dc:title>
  <dc:creator>QI</dc:creator>
  <cp:lastModifiedBy>QI</cp:lastModifiedBy>
  <cp:revision>49</cp:revision>
  <dcterms:created xsi:type="dcterms:W3CDTF">2023-03-23T13:50:08Z</dcterms:created>
  <dcterms:modified xsi:type="dcterms:W3CDTF">2023-03-27T14:03:18Z</dcterms:modified>
</cp:coreProperties>
</file>