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6" r:id="rId10"/>
    <p:sldId id="265" r:id="rId11"/>
    <p:sldId id="264" r:id="rId12"/>
    <p:sldId id="268"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varScale="1">
        <p:scale>
          <a:sx n="84" d="100"/>
          <a:sy n="84" d="100"/>
        </p:scale>
        <p:origin x="63" y="7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4/28/2023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433E9-1683-4767-8871-ABFDDD4C2869}"/>
              </a:ext>
            </a:extLst>
          </p:cNvPr>
          <p:cNvSpPr>
            <a:spLocks noGrp="1"/>
          </p:cNvSpPr>
          <p:nvPr>
            <p:ph type="ctrTitle"/>
          </p:nvPr>
        </p:nvSpPr>
        <p:spPr>
          <a:xfrm>
            <a:off x="880323" y="4401615"/>
            <a:ext cx="8274410" cy="915750"/>
          </a:xfrm>
        </p:spPr>
        <p:txBody>
          <a:bodyPr/>
          <a:lstStyle/>
          <a:p>
            <a:r>
              <a:rPr lang="en-US" dirty="0"/>
              <a:t>Elements and Compounds</a:t>
            </a:r>
          </a:p>
        </p:txBody>
      </p:sp>
    </p:spTree>
    <p:extLst>
      <p:ext uri="{BB962C8B-B14F-4D97-AF65-F5344CB8AC3E}">
        <p14:creationId xmlns:p14="http://schemas.microsoft.com/office/powerpoint/2010/main" val="2677542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0E906F9-8024-FF92-2025-4480F65DC38E}"/>
              </a:ext>
            </a:extLst>
          </p:cNvPr>
          <p:cNvSpPr>
            <a:spLocks noGrp="1"/>
          </p:cNvSpPr>
          <p:nvPr>
            <p:ph type="body" idx="1"/>
          </p:nvPr>
        </p:nvSpPr>
        <p:spPr>
          <a:xfrm>
            <a:off x="427436" y="111192"/>
            <a:ext cx="9358347" cy="6635616"/>
          </a:xfrm>
        </p:spPr>
        <p:txBody>
          <a:bodyPr>
            <a:normAutofit fontScale="77500" lnSpcReduction="20000"/>
          </a:bodyPr>
          <a:lstStyle/>
          <a:p>
            <a:pPr>
              <a:lnSpc>
                <a:spcPct val="120000"/>
              </a:lnSpc>
              <a:spcBef>
                <a:spcPts val="0"/>
              </a:spcBef>
            </a:pPr>
            <a:r>
              <a:rPr lang="en-US" b="1" dirty="0"/>
              <a:t>Multiple Choice</a:t>
            </a:r>
          </a:p>
          <a:p>
            <a:pPr>
              <a:lnSpc>
                <a:spcPct val="120000"/>
              </a:lnSpc>
              <a:spcBef>
                <a:spcPts val="0"/>
              </a:spcBef>
            </a:pPr>
            <a:endParaRPr lang="en-US" dirty="0"/>
          </a:p>
          <a:p>
            <a:pPr>
              <a:lnSpc>
                <a:spcPct val="120000"/>
              </a:lnSpc>
              <a:spcBef>
                <a:spcPts val="0"/>
              </a:spcBef>
            </a:pPr>
            <a:r>
              <a:rPr lang="en-US" b="1" dirty="0"/>
              <a:t>1</a:t>
            </a:r>
            <a:r>
              <a:rPr lang="en-US" dirty="0"/>
              <a:t>. Which of the following are functions of nucleic acids?</a:t>
            </a:r>
          </a:p>
          <a:p>
            <a:pPr>
              <a:lnSpc>
                <a:spcPct val="120000"/>
              </a:lnSpc>
              <a:spcBef>
                <a:spcPts val="0"/>
              </a:spcBef>
            </a:pPr>
            <a:r>
              <a:rPr lang="en-US" dirty="0"/>
              <a:t>a. They help make proteins.</a:t>
            </a:r>
          </a:p>
          <a:p>
            <a:pPr>
              <a:lnSpc>
                <a:spcPct val="120000"/>
              </a:lnSpc>
              <a:spcBef>
                <a:spcPts val="0"/>
              </a:spcBef>
            </a:pPr>
            <a:r>
              <a:rPr lang="en-US" dirty="0"/>
              <a:t>b. They contain instructions for proteins.</a:t>
            </a:r>
          </a:p>
          <a:p>
            <a:pPr>
              <a:lnSpc>
                <a:spcPct val="120000"/>
              </a:lnSpc>
              <a:spcBef>
                <a:spcPts val="0"/>
              </a:spcBef>
            </a:pPr>
            <a:r>
              <a:rPr lang="en-US" dirty="0"/>
              <a:t>c. They pass instructions from parents to offspring.</a:t>
            </a:r>
          </a:p>
          <a:p>
            <a:pPr>
              <a:lnSpc>
                <a:spcPct val="120000"/>
              </a:lnSpc>
              <a:spcBef>
                <a:spcPts val="0"/>
              </a:spcBef>
            </a:pPr>
            <a:r>
              <a:rPr lang="en-US" dirty="0"/>
              <a:t>d. All of the above</a:t>
            </a:r>
          </a:p>
          <a:p>
            <a:pPr>
              <a:lnSpc>
                <a:spcPct val="120000"/>
              </a:lnSpc>
              <a:spcBef>
                <a:spcPts val="0"/>
              </a:spcBef>
            </a:pPr>
            <a:endParaRPr lang="en-US" dirty="0"/>
          </a:p>
          <a:p>
            <a:pPr>
              <a:lnSpc>
                <a:spcPct val="120000"/>
              </a:lnSpc>
              <a:spcBef>
                <a:spcPts val="0"/>
              </a:spcBef>
            </a:pPr>
            <a:r>
              <a:rPr lang="en-US" b="1" dirty="0"/>
              <a:t>2</a:t>
            </a:r>
            <a:r>
              <a:rPr lang="en-US" dirty="0"/>
              <a:t>. Types of lipids include:</a:t>
            </a:r>
          </a:p>
          <a:p>
            <a:pPr>
              <a:lnSpc>
                <a:spcPct val="120000"/>
              </a:lnSpc>
              <a:spcBef>
                <a:spcPts val="0"/>
              </a:spcBef>
            </a:pPr>
            <a:r>
              <a:rPr lang="en-US" dirty="0"/>
              <a:t>a. triglycerides.</a:t>
            </a:r>
          </a:p>
          <a:p>
            <a:pPr>
              <a:lnSpc>
                <a:spcPct val="120000"/>
              </a:lnSpc>
              <a:spcBef>
                <a:spcPts val="0"/>
              </a:spcBef>
            </a:pPr>
            <a:r>
              <a:rPr lang="en-US" dirty="0"/>
              <a:t>b. polysaccharides.</a:t>
            </a:r>
          </a:p>
          <a:p>
            <a:pPr>
              <a:lnSpc>
                <a:spcPct val="120000"/>
              </a:lnSpc>
              <a:spcBef>
                <a:spcPts val="0"/>
              </a:spcBef>
            </a:pPr>
            <a:r>
              <a:rPr lang="en-US" dirty="0"/>
              <a:t>c. amino acids.</a:t>
            </a:r>
          </a:p>
          <a:p>
            <a:pPr>
              <a:lnSpc>
                <a:spcPct val="120000"/>
              </a:lnSpc>
              <a:spcBef>
                <a:spcPts val="0"/>
              </a:spcBef>
            </a:pPr>
            <a:r>
              <a:rPr lang="en-US" dirty="0"/>
              <a:t>d. nucleotides.</a:t>
            </a:r>
          </a:p>
          <a:p>
            <a:pPr>
              <a:lnSpc>
                <a:spcPct val="120000"/>
              </a:lnSpc>
              <a:spcBef>
                <a:spcPts val="0"/>
              </a:spcBef>
            </a:pPr>
            <a:endParaRPr lang="en-US" dirty="0"/>
          </a:p>
          <a:p>
            <a:pPr>
              <a:lnSpc>
                <a:spcPct val="120000"/>
              </a:lnSpc>
              <a:spcBef>
                <a:spcPts val="0"/>
              </a:spcBef>
            </a:pPr>
            <a:r>
              <a:rPr lang="en-US" b="1" dirty="0"/>
              <a:t>3</a:t>
            </a:r>
            <a:r>
              <a:rPr lang="en-US" dirty="0"/>
              <a:t>. The characteristics of DNA include which of the following?</a:t>
            </a:r>
          </a:p>
          <a:p>
            <a:pPr>
              <a:lnSpc>
                <a:spcPct val="120000"/>
              </a:lnSpc>
              <a:spcBef>
                <a:spcPts val="0"/>
              </a:spcBef>
            </a:pPr>
            <a:r>
              <a:rPr lang="en-US" dirty="0"/>
              <a:t>a. DNA is made of nucleotides consisting of a sugar, a phosphate group, and a carbon base.</a:t>
            </a:r>
          </a:p>
          <a:p>
            <a:pPr>
              <a:lnSpc>
                <a:spcPct val="120000"/>
              </a:lnSpc>
              <a:spcBef>
                <a:spcPts val="0"/>
              </a:spcBef>
            </a:pPr>
            <a:r>
              <a:rPr lang="en-US" dirty="0"/>
              <a:t>b. DNA is made of a single polynucleotide chain, which winds into a double helix.</a:t>
            </a:r>
          </a:p>
          <a:p>
            <a:pPr>
              <a:lnSpc>
                <a:spcPct val="120000"/>
              </a:lnSpc>
              <a:spcBef>
                <a:spcPts val="0"/>
              </a:spcBef>
            </a:pPr>
            <a:r>
              <a:rPr lang="en-US" dirty="0"/>
              <a:t>c. DNA is how inherited characteristics are passed from one generation to the next.</a:t>
            </a:r>
          </a:p>
          <a:p>
            <a:pPr>
              <a:lnSpc>
                <a:spcPct val="120000"/>
              </a:lnSpc>
              <a:spcBef>
                <a:spcPts val="0"/>
              </a:spcBef>
            </a:pPr>
            <a:r>
              <a:rPr lang="en-US" dirty="0"/>
              <a:t>d. All of the above</a:t>
            </a:r>
          </a:p>
          <a:p>
            <a:pPr>
              <a:lnSpc>
                <a:spcPct val="120000"/>
              </a:lnSpc>
              <a:spcBef>
                <a:spcPts val="0"/>
              </a:spcBef>
            </a:pPr>
            <a:endParaRPr lang="en-US" dirty="0"/>
          </a:p>
          <a:p>
            <a:pPr>
              <a:lnSpc>
                <a:spcPct val="120000"/>
              </a:lnSpc>
              <a:spcBef>
                <a:spcPts val="0"/>
              </a:spcBef>
            </a:pPr>
            <a:r>
              <a:rPr lang="en-US" b="1" dirty="0"/>
              <a:t>4</a:t>
            </a:r>
            <a:r>
              <a:rPr lang="en-US" dirty="0"/>
              <a:t>. Differences between DNA and RNA include all of the following, except that</a:t>
            </a:r>
          </a:p>
          <a:p>
            <a:pPr>
              <a:lnSpc>
                <a:spcPct val="120000"/>
              </a:lnSpc>
              <a:spcBef>
                <a:spcPts val="0"/>
              </a:spcBef>
            </a:pPr>
            <a:r>
              <a:rPr lang="en-US" dirty="0"/>
              <a:t>a. thymine is a base in DNA, uracil is a base in RNA.</a:t>
            </a:r>
          </a:p>
          <a:p>
            <a:pPr>
              <a:lnSpc>
                <a:spcPct val="120000"/>
              </a:lnSpc>
              <a:spcBef>
                <a:spcPts val="0"/>
              </a:spcBef>
            </a:pPr>
            <a:r>
              <a:rPr lang="en-US" dirty="0"/>
              <a:t>b. RNA consists of just one polynucleotide chain, DNA consists of two chains.</a:t>
            </a:r>
          </a:p>
          <a:p>
            <a:pPr>
              <a:lnSpc>
                <a:spcPct val="120000"/>
              </a:lnSpc>
              <a:spcBef>
                <a:spcPts val="0"/>
              </a:spcBef>
            </a:pPr>
            <a:r>
              <a:rPr lang="en-US" dirty="0"/>
              <a:t>c. DNA uses the information in RNA to assemble the correct amino acids and help make proteins.</a:t>
            </a:r>
          </a:p>
          <a:p>
            <a:pPr>
              <a:lnSpc>
                <a:spcPct val="120000"/>
              </a:lnSpc>
              <a:spcBef>
                <a:spcPts val="0"/>
              </a:spcBef>
            </a:pPr>
            <a:r>
              <a:rPr lang="en-US" dirty="0"/>
              <a:t>d. All of the above are correct.</a:t>
            </a:r>
          </a:p>
          <a:p>
            <a:endParaRPr lang="it-IT" dirty="0"/>
          </a:p>
        </p:txBody>
      </p:sp>
    </p:spTree>
    <p:extLst>
      <p:ext uri="{BB962C8B-B14F-4D97-AF65-F5344CB8AC3E}">
        <p14:creationId xmlns:p14="http://schemas.microsoft.com/office/powerpoint/2010/main" val="1004304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0E906F9-8024-FF92-2025-4480F65DC38E}"/>
              </a:ext>
            </a:extLst>
          </p:cNvPr>
          <p:cNvSpPr>
            <a:spLocks noGrp="1"/>
          </p:cNvSpPr>
          <p:nvPr>
            <p:ph type="body" idx="1"/>
          </p:nvPr>
        </p:nvSpPr>
        <p:spPr>
          <a:xfrm>
            <a:off x="705732" y="325593"/>
            <a:ext cx="8596668" cy="6206813"/>
          </a:xfrm>
        </p:spPr>
        <p:txBody>
          <a:bodyPr>
            <a:normAutofit fontScale="85000" lnSpcReduction="20000"/>
          </a:bodyPr>
          <a:lstStyle/>
          <a:p>
            <a:pPr>
              <a:lnSpc>
                <a:spcPct val="120000"/>
              </a:lnSpc>
              <a:spcBef>
                <a:spcPts val="0"/>
              </a:spcBef>
            </a:pPr>
            <a:r>
              <a:rPr lang="en-US" b="1" dirty="0"/>
              <a:t>5</a:t>
            </a:r>
            <a:r>
              <a:rPr lang="en-US" dirty="0"/>
              <a:t>. A(n) ____________ cannot be broken down into other types of substances.</a:t>
            </a:r>
          </a:p>
          <a:p>
            <a:pPr>
              <a:lnSpc>
                <a:spcPct val="120000"/>
              </a:lnSpc>
              <a:spcBef>
                <a:spcPts val="0"/>
              </a:spcBef>
            </a:pPr>
            <a:r>
              <a:rPr lang="en-US" dirty="0"/>
              <a:t>a. element</a:t>
            </a:r>
          </a:p>
          <a:p>
            <a:pPr>
              <a:lnSpc>
                <a:spcPct val="120000"/>
              </a:lnSpc>
              <a:spcBef>
                <a:spcPts val="0"/>
              </a:spcBef>
            </a:pPr>
            <a:r>
              <a:rPr lang="en-US" dirty="0"/>
              <a:t>b. compound</a:t>
            </a:r>
          </a:p>
          <a:p>
            <a:pPr>
              <a:lnSpc>
                <a:spcPct val="120000"/>
              </a:lnSpc>
              <a:spcBef>
                <a:spcPts val="0"/>
              </a:spcBef>
            </a:pPr>
            <a:r>
              <a:rPr lang="en-US" dirty="0"/>
              <a:t>c. molecule</a:t>
            </a:r>
          </a:p>
          <a:p>
            <a:pPr>
              <a:lnSpc>
                <a:spcPct val="120000"/>
              </a:lnSpc>
              <a:spcBef>
                <a:spcPts val="0"/>
              </a:spcBef>
            </a:pPr>
            <a:r>
              <a:rPr lang="en-US" dirty="0"/>
              <a:t>d. metal</a:t>
            </a:r>
          </a:p>
          <a:p>
            <a:pPr>
              <a:lnSpc>
                <a:spcPct val="120000"/>
              </a:lnSpc>
              <a:spcBef>
                <a:spcPts val="0"/>
              </a:spcBef>
            </a:pPr>
            <a:endParaRPr lang="en-US" dirty="0"/>
          </a:p>
          <a:p>
            <a:pPr>
              <a:lnSpc>
                <a:spcPct val="120000"/>
              </a:lnSpc>
              <a:spcBef>
                <a:spcPts val="0"/>
              </a:spcBef>
            </a:pPr>
            <a:r>
              <a:rPr lang="en-US" b="1" dirty="0"/>
              <a:t>6</a:t>
            </a:r>
            <a:r>
              <a:rPr lang="en-US" dirty="0"/>
              <a:t>. Functions of proteins include:</a:t>
            </a:r>
          </a:p>
          <a:p>
            <a:pPr>
              <a:lnSpc>
                <a:spcPct val="120000"/>
              </a:lnSpc>
              <a:spcBef>
                <a:spcPts val="0"/>
              </a:spcBef>
            </a:pPr>
            <a:r>
              <a:rPr lang="en-US" dirty="0"/>
              <a:t>a. giving cells their shape.</a:t>
            </a:r>
          </a:p>
          <a:p>
            <a:pPr>
              <a:lnSpc>
                <a:spcPct val="120000"/>
              </a:lnSpc>
              <a:spcBef>
                <a:spcPts val="0"/>
              </a:spcBef>
            </a:pPr>
            <a:r>
              <a:rPr lang="en-US" dirty="0"/>
              <a:t>b. targeting foreign substances for destruction.</a:t>
            </a:r>
          </a:p>
          <a:p>
            <a:pPr>
              <a:lnSpc>
                <a:spcPct val="120000"/>
              </a:lnSpc>
              <a:spcBef>
                <a:spcPts val="0"/>
              </a:spcBef>
            </a:pPr>
            <a:r>
              <a:rPr lang="en-US" dirty="0"/>
              <a:t>c. speeding up biochemical reactions.</a:t>
            </a:r>
          </a:p>
          <a:p>
            <a:pPr>
              <a:lnSpc>
                <a:spcPct val="120000"/>
              </a:lnSpc>
              <a:spcBef>
                <a:spcPts val="0"/>
              </a:spcBef>
            </a:pPr>
            <a:r>
              <a:rPr lang="en-US" dirty="0"/>
              <a:t>d. all of the above.</a:t>
            </a:r>
          </a:p>
          <a:p>
            <a:pPr>
              <a:lnSpc>
                <a:spcPct val="120000"/>
              </a:lnSpc>
              <a:spcBef>
                <a:spcPts val="0"/>
              </a:spcBef>
            </a:pPr>
            <a:endParaRPr lang="en-US" dirty="0"/>
          </a:p>
          <a:p>
            <a:pPr>
              <a:lnSpc>
                <a:spcPct val="120000"/>
              </a:lnSpc>
              <a:spcBef>
                <a:spcPts val="0"/>
              </a:spcBef>
            </a:pPr>
            <a:r>
              <a:rPr lang="en-US" b="1" dirty="0"/>
              <a:t>7</a:t>
            </a:r>
            <a:r>
              <a:rPr lang="en-US" dirty="0"/>
              <a:t>. In a DNA molecule, adenine always pairs with:</a:t>
            </a:r>
          </a:p>
          <a:p>
            <a:pPr>
              <a:lnSpc>
                <a:spcPct val="120000"/>
              </a:lnSpc>
              <a:spcBef>
                <a:spcPts val="0"/>
              </a:spcBef>
            </a:pPr>
            <a:r>
              <a:rPr lang="en-US" dirty="0"/>
              <a:t>a. cytosine.</a:t>
            </a:r>
          </a:p>
          <a:p>
            <a:pPr>
              <a:lnSpc>
                <a:spcPct val="120000"/>
              </a:lnSpc>
              <a:spcBef>
                <a:spcPts val="0"/>
              </a:spcBef>
            </a:pPr>
            <a:r>
              <a:rPr lang="en-US" dirty="0"/>
              <a:t>b. guanine.</a:t>
            </a:r>
          </a:p>
          <a:p>
            <a:pPr>
              <a:lnSpc>
                <a:spcPct val="120000"/>
              </a:lnSpc>
              <a:spcBef>
                <a:spcPts val="0"/>
              </a:spcBef>
            </a:pPr>
            <a:r>
              <a:rPr lang="en-US" dirty="0"/>
              <a:t>c. thymine.</a:t>
            </a:r>
          </a:p>
          <a:p>
            <a:pPr>
              <a:lnSpc>
                <a:spcPct val="120000"/>
              </a:lnSpc>
              <a:spcBef>
                <a:spcPts val="0"/>
              </a:spcBef>
            </a:pPr>
            <a:r>
              <a:rPr lang="en-US" dirty="0"/>
              <a:t>d. nucleotide.</a:t>
            </a:r>
          </a:p>
          <a:p>
            <a:pPr>
              <a:lnSpc>
                <a:spcPct val="120000"/>
              </a:lnSpc>
              <a:spcBef>
                <a:spcPts val="0"/>
              </a:spcBef>
            </a:pPr>
            <a:endParaRPr lang="en-US" dirty="0"/>
          </a:p>
          <a:p>
            <a:pPr>
              <a:lnSpc>
                <a:spcPct val="120000"/>
              </a:lnSpc>
              <a:spcBef>
                <a:spcPts val="0"/>
              </a:spcBef>
            </a:pPr>
            <a:r>
              <a:rPr lang="en-US" b="1" dirty="0"/>
              <a:t>8</a:t>
            </a:r>
            <a:r>
              <a:rPr lang="en-US" dirty="0"/>
              <a:t>. DNA nucleotides contain all of the following, except:</a:t>
            </a:r>
          </a:p>
          <a:p>
            <a:pPr>
              <a:lnSpc>
                <a:spcPct val="120000"/>
              </a:lnSpc>
              <a:spcBef>
                <a:spcPts val="0"/>
              </a:spcBef>
            </a:pPr>
            <a:r>
              <a:rPr lang="en-US" dirty="0"/>
              <a:t>a. uracil.</a:t>
            </a:r>
          </a:p>
          <a:p>
            <a:pPr>
              <a:lnSpc>
                <a:spcPct val="120000"/>
              </a:lnSpc>
              <a:spcBef>
                <a:spcPts val="0"/>
              </a:spcBef>
            </a:pPr>
            <a:r>
              <a:rPr lang="en-US" dirty="0"/>
              <a:t>b. a phosphate group.</a:t>
            </a:r>
          </a:p>
          <a:p>
            <a:pPr>
              <a:lnSpc>
                <a:spcPct val="120000"/>
              </a:lnSpc>
              <a:spcBef>
                <a:spcPts val="0"/>
              </a:spcBef>
            </a:pPr>
            <a:r>
              <a:rPr lang="en-US" dirty="0"/>
              <a:t>c. a sugar.</a:t>
            </a:r>
          </a:p>
          <a:p>
            <a:pPr>
              <a:lnSpc>
                <a:spcPct val="120000"/>
              </a:lnSpc>
              <a:spcBef>
                <a:spcPts val="0"/>
              </a:spcBef>
            </a:pPr>
            <a:r>
              <a:rPr lang="en-US" dirty="0"/>
              <a:t>d. thymine.</a:t>
            </a:r>
          </a:p>
        </p:txBody>
      </p:sp>
    </p:spTree>
    <p:extLst>
      <p:ext uri="{BB962C8B-B14F-4D97-AF65-F5344CB8AC3E}">
        <p14:creationId xmlns:p14="http://schemas.microsoft.com/office/powerpoint/2010/main" val="297563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0E906F9-8024-FF92-2025-4480F65DC38E}"/>
              </a:ext>
            </a:extLst>
          </p:cNvPr>
          <p:cNvSpPr>
            <a:spLocks noGrp="1"/>
          </p:cNvSpPr>
          <p:nvPr>
            <p:ph type="body" idx="1"/>
          </p:nvPr>
        </p:nvSpPr>
        <p:spPr>
          <a:xfrm>
            <a:off x="705732" y="222384"/>
            <a:ext cx="8596668" cy="6206813"/>
          </a:xfrm>
        </p:spPr>
        <p:txBody>
          <a:bodyPr>
            <a:normAutofit fontScale="85000" lnSpcReduction="20000"/>
          </a:bodyPr>
          <a:lstStyle/>
          <a:p>
            <a:pPr>
              <a:lnSpc>
                <a:spcPct val="120000"/>
              </a:lnSpc>
              <a:spcBef>
                <a:spcPts val="0"/>
              </a:spcBef>
            </a:pPr>
            <a:r>
              <a:rPr lang="en-US" b="1" dirty="0"/>
              <a:t>9</a:t>
            </a:r>
            <a:r>
              <a:rPr lang="en-US" dirty="0"/>
              <a:t>. The main difference between saturated and unsaturated fatty acids is:</a:t>
            </a:r>
          </a:p>
          <a:p>
            <a:pPr>
              <a:lnSpc>
                <a:spcPct val="120000"/>
              </a:lnSpc>
              <a:spcBef>
                <a:spcPts val="0"/>
              </a:spcBef>
            </a:pPr>
            <a:r>
              <a:rPr lang="en-US" dirty="0"/>
              <a:t>a. the amount of energy found in the fatty acid.</a:t>
            </a:r>
          </a:p>
          <a:p>
            <a:pPr>
              <a:lnSpc>
                <a:spcPct val="120000"/>
              </a:lnSpc>
              <a:spcBef>
                <a:spcPts val="0"/>
              </a:spcBef>
            </a:pPr>
            <a:r>
              <a:rPr lang="en-US" dirty="0"/>
              <a:t>b. saturated fatty acids are liquids.</a:t>
            </a:r>
          </a:p>
          <a:p>
            <a:pPr>
              <a:lnSpc>
                <a:spcPct val="120000"/>
              </a:lnSpc>
              <a:spcBef>
                <a:spcPts val="0"/>
              </a:spcBef>
            </a:pPr>
            <a:r>
              <a:rPr lang="en-US" dirty="0"/>
              <a:t>c. unsaturated fatty acids can be packed together very tightly.</a:t>
            </a:r>
          </a:p>
          <a:p>
            <a:pPr>
              <a:lnSpc>
                <a:spcPct val="120000"/>
              </a:lnSpc>
              <a:spcBef>
                <a:spcPts val="0"/>
              </a:spcBef>
            </a:pPr>
            <a:r>
              <a:rPr lang="en-US" dirty="0"/>
              <a:t>d. the number of hydrogen atoms bonded to the carbon atoms.</a:t>
            </a:r>
          </a:p>
          <a:p>
            <a:pPr>
              <a:lnSpc>
                <a:spcPct val="120000"/>
              </a:lnSpc>
              <a:spcBef>
                <a:spcPts val="0"/>
              </a:spcBef>
            </a:pPr>
            <a:endParaRPr lang="en-US" dirty="0"/>
          </a:p>
          <a:p>
            <a:pPr>
              <a:lnSpc>
                <a:spcPct val="120000"/>
              </a:lnSpc>
              <a:spcBef>
                <a:spcPts val="0"/>
              </a:spcBef>
            </a:pPr>
            <a:r>
              <a:rPr lang="en-US" b="1" dirty="0"/>
              <a:t>10</a:t>
            </a:r>
            <a:r>
              <a:rPr lang="en-US" dirty="0"/>
              <a:t>. Complex carbohydrates are made out of subunits called ____________.</a:t>
            </a:r>
          </a:p>
          <a:p>
            <a:pPr>
              <a:lnSpc>
                <a:spcPct val="120000"/>
              </a:lnSpc>
              <a:spcBef>
                <a:spcPts val="0"/>
              </a:spcBef>
            </a:pPr>
            <a:r>
              <a:rPr lang="en-US" dirty="0"/>
              <a:t>a. starch</a:t>
            </a:r>
          </a:p>
          <a:p>
            <a:pPr>
              <a:lnSpc>
                <a:spcPct val="120000"/>
              </a:lnSpc>
              <a:spcBef>
                <a:spcPts val="0"/>
              </a:spcBef>
            </a:pPr>
            <a:r>
              <a:rPr lang="en-US" dirty="0"/>
              <a:t>b. monosaccharides</a:t>
            </a:r>
          </a:p>
          <a:p>
            <a:pPr>
              <a:lnSpc>
                <a:spcPct val="120000"/>
              </a:lnSpc>
              <a:spcBef>
                <a:spcPts val="0"/>
              </a:spcBef>
            </a:pPr>
            <a:r>
              <a:rPr lang="en-US" dirty="0"/>
              <a:t>c. amino acids</a:t>
            </a:r>
          </a:p>
          <a:p>
            <a:pPr>
              <a:lnSpc>
                <a:spcPct val="120000"/>
              </a:lnSpc>
              <a:spcBef>
                <a:spcPts val="0"/>
              </a:spcBef>
            </a:pPr>
            <a:r>
              <a:rPr lang="en-US" dirty="0"/>
              <a:t>d. nucleotides</a:t>
            </a:r>
          </a:p>
          <a:p>
            <a:pPr>
              <a:lnSpc>
                <a:spcPct val="120000"/>
              </a:lnSpc>
              <a:spcBef>
                <a:spcPts val="0"/>
              </a:spcBef>
            </a:pPr>
            <a:endParaRPr lang="en-US" dirty="0"/>
          </a:p>
          <a:p>
            <a:pPr>
              <a:lnSpc>
                <a:spcPct val="120000"/>
              </a:lnSpc>
              <a:spcBef>
                <a:spcPts val="0"/>
              </a:spcBef>
            </a:pPr>
            <a:r>
              <a:rPr lang="en-US" b="1" dirty="0"/>
              <a:t>11</a:t>
            </a:r>
            <a:r>
              <a:rPr lang="en-US" dirty="0"/>
              <a:t>. Proteins are made out of subunits called ____________.</a:t>
            </a:r>
          </a:p>
          <a:p>
            <a:pPr>
              <a:lnSpc>
                <a:spcPct val="120000"/>
              </a:lnSpc>
              <a:spcBef>
                <a:spcPts val="0"/>
              </a:spcBef>
            </a:pPr>
            <a:r>
              <a:rPr lang="en-US" dirty="0"/>
              <a:t>a. polypeptides</a:t>
            </a:r>
          </a:p>
          <a:p>
            <a:pPr>
              <a:lnSpc>
                <a:spcPct val="120000"/>
              </a:lnSpc>
              <a:spcBef>
                <a:spcPts val="0"/>
              </a:spcBef>
            </a:pPr>
            <a:r>
              <a:rPr lang="en-US" dirty="0"/>
              <a:t>b. monosaccharides</a:t>
            </a:r>
          </a:p>
          <a:p>
            <a:pPr>
              <a:lnSpc>
                <a:spcPct val="120000"/>
              </a:lnSpc>
              <a:spcBef>
                <a:spcPts val="0"/>
              </a:spcBef>
            </a:pPr>
            <a:r>
              <a:rPr lang="en-US" dirty="0"/>
              <a:t>c. amino acids</a:t>
            </a:r>
          </a:p>
          <a:p>
            <a:pPr>
              <a:lnSpc>
                <a:spcPct val="120000"/>
              </a:lnSpc>
              <a:spcBef>
                <a:spcPts val="0"/>
              </a:spcBef>
            </a:pPr>
            <a:r>
              <a:rPr lang="en-US" dirty="0"/>
              <a:t>d. nucleotides</a:t>
            </a:r>
          </a:p>
          <a:p>
            <a:pPr>
              <a:lnSpc>
                <a:spcPct val="120000"/>
              </a:lnSpc>
              <a:spcBef>
                <a:spcPts val="0"/>
              </a:spcBef>
            </a:pPr>
            <a:endParaRPr lang="en-US" dirty="0"/>
          </a:p>
          <a:p>
            <a:pPr>
              <a:lnSpc>
                <a:spcPct val="120000"/>
              </a:lnSpc>
              <a:spcBef>
                <a:spcPts val="0"/>
              </a:spcBef>
            </a:pPr>
            <a:r>
              <a:rPr lang="en-US" b="1" dirty="0"/>
              <a:t>12</a:t>
            </a:r>
            <a:r>
              <a:rPr lang="en-US" dirty="0"/>
              <a:t>. Nucleic acids are made out subunits called ____________.</a:t>
            </a:r>
          </a:p>
          <a:p>
            <a:pPr>
              <a:lnSpc>
                <a:spcPct val="120000"/>
              </a:lnSpc>
              <a:spcBef>
                <a:spcPts val="0"/>
              </a:spcBef>
            </a:pPr>
            <a:r>
              <a:rPr lang="en-US" dirty="0"/>
              <a:t>a. DNA</a:t>
            </a:r>
          </a:p>
          <a:p>
            <a:pPr>
              <a:lnSpc>
                <a:spcPct val="120000"/>
              </a:lnSpc>
              <a:spcBef>
                <a:spcPts val="0"/>
              </a:spcBef>
            </a:pPr>
            <a:r>
              <a:rPr lang="en-US" dirty="0"/>
              <a:t>b. monosaccharides</a:t>
            </a:r>
          </a:p>
          <a:p>
            <a:pPr>
              <a:lnSpc>
                <a:spcPct val="120000"/>
              </a:lnSpc>
              <a:spcBef>
                <a:spcPts val="0"/>
              </a:spcBef>
            </a:pPr>
            <a:r>
              <a:rPr lang="en-US" dirty="0"/>
              <a:t>c. amino acids</a:t>
            </a:r>
          </a:p>
          <a:p>
            <a:pPr>
              <a:lnSpc>
                <a:spcPct val="120000"/>
              </a:lnSpc>
              <a:spcBef>
                <a:spcPts val="0"/>
              </a:spcBef>
            </a:pPr>
            <a:r>
              <a:rPr lang="en-US" dirty="0"/>
              <a:t>d. nucleotides</a:t>
            </a:r>
          </a:p>
        </p:txBody>
      </p:sp>
    </p:spTree>
    <p:extLst>
      <p:ext uri="{BB962C8B-B14F-4D97-AF65-F5344CB8AC3E}">
        <p14:creationId xmlns:p14="http://schemas.microsoft.com/office/powerpoint/2010/main" val="2628830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0E906F9-8024-FF92-2025-4480F65DC38E}"/>
              </a:ext>
            </a:extLst>
          </p:cNvPr>
          <p:cNvSpPr>
            <a:spLocks noGrp="1"/>
          </p:cNvSpPr>
          <p:nvPr>
            <p:ph type="body" idx="1"/>
          </p:nvPr>
        </p:nvSpPr>
        <p:spPr>
          <a:xfrm>
            <a:off x="329411" y="159026"/>
            <a:ext cx="9785784" cy="6457595"/>
          </a:xfrm>
        </p:spPr>
        <p:txBody>
          <a:bodyPr>
            <a:normAutofit/>
          </a:bodyPr>
          <a:lstStyle/>
          <a:p>
            <a:pPr>
              <a:lnSpc>
                <a:spcPct val="120000"/>
              </a:lnSpc>
              <a:spcBef>
                <a:spcPts val="0"/>
              </a:spcBef>
            </a:pPr>
            <a:r>
              <a:rPr lang="en-US" sz="1600" b="1" dirty="0"/>
              <a:t>True or False</a:t>
            </a:r>
          </a:p>
          <a:p>
            <a:pPr>
              <a:lnSpc>
                <a:spcPct val="120000"/>
              </a:lnSpc>
              <a:spcBef>
                <a:spcPts val="0"/>
              </a:spcBef>
            </a:pPr>
            <a:endParaRPr lang="en-US" sz="1600" dirty="0"/>
          </a:p>
          <a:p>
            <a:pPr>
              <a:lnSpc>
                <a:spcPct val="120000"/>
              </a:lnSpc>
              <a:spcBef>
                <a:spcPts val="0"/>
              </a:spcBef>
            </a:pPr>
            <a:r>
              <a:rPr lang="en-US" sz="1600" dirty="0"/>
              <a:t>_______ 13. Carbon is the main element in organic compounds.</a:t>
            </a:r>
          </a:p>
          <a:p>
            <a:pPr>
              <a:lnSpc>
                <a:spcPct val="120000"/>
              </a:lnSpc>
              <a:spcBef>
                <a:spcPts val="0"/>
              </a:spcBef>
            </a:pPr>
            <a:r>
              <a:rPr lang="en-US" sz="1600" dirty="0"/>
              <a:t>_______ 14. Starch is a monosaccharide, a type of carbohydrate.</a:t>
            </a:r>
          </a:p>
          <a:p>
            <a:pPr>
              <a:lnSpc>
                <a:spcPct val="120000"/>
              </a:lnSpc>
              <a:spcBef>
                <a:spcPts val="0"/>
              </a:spcBef>
            </a:pPr>
            <a:r>
              <a:rPr lang="en-US" sz="1600" dirty="0"/>
              <a:t>_______ 15. Lipids are the major components of cell membranes.</a:t>
            </a:r>
          </a:p>
          <a:p>
            <a:pPr>
              <a:lnSpc>
                <a:spcPct val="120000"/>
              </a:lnSpc>
              <a:spcBef>
                <a:spcPts val="0"/>
              </a:spcBef>
            </a:pPr>
            <a:r>
              <a:rPr lang="en-US" sz="1600" dirty="0"/>
              <a:t>_______ 16. The four major types of organic compounds include carbohydrates, lipids, proteins, and amino acids.</a:t>
            </a:r>
          </a:p>
          <a:p>
            <a:pPr>
              <a:lnSpc>
                <a:spcPct val="120000"/>
              </a:lnSpc>
              <a:spcBef>
                <a:spcPts val="0"/>
              </a:spcBef>
            </a:pPr>
            <a:r>
              <a:rPr lang="en-US" sz="1600" dirty="0"/>
              <a:t>_______ 17. An element cannot be broken down into other types of substances.</a:t>
            </a:r>
          </a:p>
          <a:p>
            <a:pPr>
              <a:lnSpc>
                <a:spcPct val="120000"/>
              </a:lnSpc>
              <a:spcBef>
                <a:spcPts val="0"/>
              </a:spcBef>
            </a:pPr>
            <a:endParaRPr lang="en-US" sz="1600" dirty="0"/>
          </a:p>
          <a:p>
            <a:pPr>
              <a:lnSpc>
                <a:spcPct val="120000"/>
              </a:lnSpc>
              <a:spcBef>
                <a:spcPts val="0"/>
              </a:spcBef>
            </a:pPr>
            <a:endParaRPr lang="en-US" sz="1600" dirty="0"/>
          </a:p>
          <a:p>
            <a:pPr>
              <a:lnSpc>
                <a:spcPct val="120000"/>
              </a:lnSpc>
              <a:spcBef>
                <a:spcPts val="0"/>
              </a:spcBef>
            </a:pPr>
            <a:r>
              <a:rPr lang="en-US" sz="1600" b="1" dirty="0"/>
              <a:t>Fill in the Blanks</a:t>
            </a:r>
          </a:p>
          <a:p>
            <a:pPr>
              <a:lnSpc>
                <a:spcPct val="120000"/>
              </a:lnSpc>
              <a:spcBef>
                <a:spcPts val="0"/>
              </a:spcBef>
            </a:pPr>
            <a:endParaRPr lang="en-US" sz="1600" dirty="0"/>
          </a:p>
          <a:p>
            <a:pPr>
              <a:lnSpc>
                <a:spcPct val="120000"/>
              </a:lnSpc>
              <a:spcBef>
                <a:spcPts val="0"/>
              </a:spcBef>
            </a:pPr>
            <a:r>
              <a:rPr lang="en-US" sz="1600" dirty="0"/>
              <a:t>18. There are just ____________ different amino acids commonly found in the proteins of living things.</a:t>
            </a:r>
          </a:p>
          <a:p>
            <a:pPr>
              <a:lnSpc>
                <a:spcPct val="120000"/>
              </a:lnSpc>
              <a:spcBef>
                <a:spcPts val="0"/>
              </a:spcBef>
            </a:pPr>
            <a:r>
              <a:rPr lang="en-US" sz="1600" dirty="0"/>
              <a:t>19. A chemical ____________ is a process that changes some chemical substances into others.</a:t>
            </a:r>
          </a:p>
          <a:p>
            <a:pPr>
              <a:lnSpc>
                <a:spcPct val="120000"/>
              </a:lnSpc>
              <a:spcBef>
                <a:spcPts val="0"/>
              </a:spcBef>
            </a:pPr>
            <a:r>
              <a:rPr lang="en-US" sz="1600" dirty="0"/>
              <a:t>20. The Periodic Table of the Elements arranges elements in groups based on their ____________.</a:t>
            </a:r>
          </a:p>
          <a:p>
            <a:pPr>
              <a:lnSpc>
                <a:spcPct val="120000"/>
              </a:lnSpc>
              <a:spcBef>
                <a:spcPts val="0"/>
              </a:spcBef>
            </a:pPr>
            <a:r>
              <a:rPr lang="en-US" sz="1600" dirty="0"/>
              <a:t>21. ____________ consist of repeating units called fatty acids.</a:t>
            </a:r>
          </a:p>
          <a:p>
            <a:pPr>
              <a:lnSpc>
                <a:spcPct val="120000"/>
              </a:lnSpc>
              <a:spcBef>
                <a:spcPts val="0"/>
              </a:spcBef>
            </a:pPr>
            <a:r>
              <a:rPr lang="en-US" sz="1600" dirty="0"/>
              <a:t>22. An alpha helix describes the secondary structure of a ____________.</a:t>
            </a:r>
          </a:p>
          <a:p>
            <a:pPr>
              <a:lnSpc>
                <a:spcPct val="120000"/>
              </a:lnSpc>
              <a:spcBef>
                <a:spcPts val="0"/>
              </a:spcBef>
            </a:pPr>
            <a:r>
              <a:rPr lang="en-US" sz="1600" dirty="0"/>
              <a:t>23. ____________ and ____________ are two examples of nucleic acids.</a:t>
            </a:r>
          </a:p>
          <a:p>
            <a:pPr>
              <a:lnSpc>
                <a:spcPct val="120000"/>
              </a:lnSpc>
              <a:spcBef>
                <a:spcPts val="0"/>
              </a:spcBef>
            </a:pPr>
            <a:r>
              <a:rPr lang="en-US" sz="1600" dirty="0"/>
              <a:t>24. The shape of DNA can be described as a ____________.</a:t>
            </a:r>
          </a:p>
          <a:p>
            <a:pPr>
              <a:lnSpc>
                <a:spcPct val="120000"/>
              </a:lnSpc>
              <a:spcBef>
                <a:spcPts val="0"/>
              </a:spcBef>
            </a:pPr>
            <a:r>
              <a:rPr lang="en-US" sz="1600" dirty="0"/>
              <a:t>25. Matter is anything that takes up space and has ____________.</a:t>
            </a:r>
          </a:p>
        </p:txBody>
      </p:sp>
    </p:spTree>
    <p:extLst>
      <p:ext uri="{BB962C8B-B14F-4D97-AF65-F5344CB8AC3E}">
        <p14:creationId xmlns:p14="http://schemas.microsoft.com/office/powerpoint/2010/main" val="1143893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0E906F9-8024-FF92-2025-4480F65DC38E}"/>
              </a:ext>
            </a:extLst>
          </p:cNvPr>
          <p:cNvSpPr>
            <a:spLocks noGrp="1"/>
          </p:cNvSpPr>
          <p:nvPr>
            <p:ph type="body" idx="1"/>
          </p:nvPr>
        </p:nvSpPr>
        <p:spPr>
          <a:xfrm>
            <a:off x="705732" y="318052"/>
            <a:ext cx="8596668" cy="5883965"/>
          </a:xfrm>
        </p:spPr>
        <p:txBody>
          <a:bodyPr>
            <a:normAutofit lnSpcReduction="10000"/>
          </a:bodyPr>
          <a:lstStyle/>
          <a:p>
            <a:pPr algn="just">
              <a:lnSpc>
                <a:spcPct val="120000"/>
              </a:lnSpc>
              <a:spcBef>
                <a:spcPts val="0"/>
              </a:spcBef>
            </a:pPr>
            <a:r>
              <a:rPr lang="en-US" sz="1700" b="1" u="sng" dirty="0"/>
              <a:t>Elements and Compounds</a:t>
            </a:r>
          </a:p>
          <a:p>
            <a:pPr algn="just">
              <a:lnSpc>
                <a:spcPct val="120000"/>
              </a:lnSpc>
              <a:spcBef>
                <a:spcPts val="0"/>
              </a:spcBef>
            </a:pPr>
            <a:endParaRPr lang="en-US" sz="1700" dirty="0"/>
          </a:p>
          <a:p>
            <a:pPr algn="just">
              <a:lnSpc>
                <a:spcPct val="120000"/>
              </a:lnSpc>
              <a:spcBef>
                <a:spcPts val="0"/>
              </a:spcBef>
            </a:pPr>
            <a:r>
              <a:rPr lang="en-US" sz="1700" b="1" dirty="0"/>
              <a:t>What Are You Made of?</a:t>
            </a:r>
          </a:p>
          <a:p>
            <a:pPr algn="just">
              <a:lnSpc>
                <a:spcPct val="120000"/>
              </a:lnSpc>
              <a:spcBef>
                <a:spcPts val="0"/>
              </a:spcBef>
            </a:pPr>
            <a:r>
              <a:rPr lang="en-US" sz="1700" dirty="0"/>
              <a:t>If you look at your hand, what do you see? Of course, you see skin, which consists of cells. But what are skin cells made of? Like all living cells, they are made of matter. In fact, all things are made of matter. Matter is anything that takes up space and has mass. Matter, in turn, is made up of chemical substances. A chemical substance is matter that has a definite composition that is consistent throughout. A chemical substance may be either an element or a compound.</a:t>
            </a:r>
          </a:p>
          <a:p>
            <a:pPr algn="just">
              <a:lnSpc>
                <a:spcPct val="120000"/>
              </a:lnSpc>
              <a:spcBef>
                <a:spcPts val="0"/>
              </a:spcBef>
            </a:pPr>
            <a:endParaRPr lang="en-US" sz="1700" dirty="0"/>
          </a:p>
          <a:p>
            <a:pPr algn="just">
              <a:lnSpc>
                <a:spcPct val="120000"/>
              </a:lnSpc>
              <a:spcBef>
                <a:spcPts val="0"/>
              </a:spcBef>
            </a:pPr>
            <a:r>
              <a:rPr lang="en-US" sz="1700" b="1" dirty="0"/>
              <a:t>Elements and Atoms</a:t>
            </a:r>
          </a:p>
          <a:p>
            <a:pPr algn="just">
              <a:lnSpc>
                <a:spcPct val="120000"/>
              </a:lnSpc>
              <a:spcBef>
                <a:spcPts val="0"/>
              </a:spcBef>
            </a:pPr>
            <a:r>
              <a:rPr lang="en-US" sz="1700" dirty="0"/>
              <a:t>An element is a pure substance. It cannot be broken down into other types of substances. Each element is made up of just one type of atom. </a:t>
            </a:r>
          </a:p>
          <a:p>
            <a:pPr algn="just">
              <a:lnSpc>
                <a:spcPct val="120000"/>
              </a:lnSpc>
              <a:spcBef>
                <a:spcPts val="0"/>
              </a:spcBef>
            </a:pPr>
            <a:endParaRPr lang="en-US" sz="1700" dirty="0"/>
          </a:p>
          <a:p>
            <a:pPr algn="just">
              <a:lnSpc>
                <a:spcPct val="120000"/>
              </a:lnSpc>
              <a:spcBef>
                <a:spcPts val="0"/>
              </a:spcBef>
            </a:pPr>
            <a:r>
              <a:rPr lang="en-US" sz="1700" b="1" dirty="0"/>
              <a:t>Structure of an Atom</a:t>
            </a:r>
          </a:p>
          <a:p>
            <a:pPr algn="just">
              <a:lnSpc>
                <a:spcPct val="120000"/>
              </a:lnSpc>
              <a:spcBef>
                <a:spcPts val="0"/>
              </a:spcBef>
            </a:pPr>
            <a:r>
              <a:rPr lang="en-US" sz="1700" dirty="0"/>
              <a:t>An atom is the smallest particle of an element that still has the properties of that element. Every substance is composed of atoms. Atoms are extremely small, typically about a ten-billionth of a meter in diameter. However, atoms do not have well-defined boundaries.</a:t>
            </a:r>
          </a:p>
          <a:p>
            <a:endParaRPr lang="it-IT" dirty="0"/>
          </a:p>
        </p:txBody>
      </p:sp>
    </p:spTree>
    <p:extLst>
      <p:ext uri="{BB962C8B-B14F-4D97-AF65-F5344CB8AC3E}">
        <p14:creationId xmlns:p14="http://schemas.microsoft.com/office/powerpoint/2010/main" val="2865200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0E906F9-8024-FF92-2025-4480F65DC38E}"/>
              </a:ext>
            </a:extLst>
          </p:cNvPr>
          <p:cNvSpPr>
            <a:spLocks noGrp="1"/>
          </p:cNvSpPr>
          <p:nvPr>
            <p:ph type="body" idx="1"/>
          </p:nvPr>
        </p:nvSpPr>
        <p:spPr>
          <a:xfrm>
            <a:off x="630425" y="306709"/>
            <a:ext cx="8916820" cy="6551292"/>
          </a:xfrm>
        </p:spPr>
        <p:txBody>
          <a:bodyPr>
            <a:normAutofit fontScale="85000" lnSpcReduction="20000"/>
          </a:bodyPr>
          <a:lstStyle/>
          <a:p>
            <a:pPr algn="just">
              <a:lnSpc>
                <a:spcPct val="120000"/>
              </a:lnSpc>
              <a:spcBef>
                <a:spcPts val="0"/>
              </a:spcBef>
            </a:pPr>
            <a:r>
              <a:rPr lang="en-US" dirty="0"/>
              <a:t>Every atom is composed of a central area — called the </a:t>
            </a:r>
            <a:r>
              <a:rPr lang="en-US" b="1" dirty="0"/>
              <a:t>nucleus</a:t>
            </a:r>
            <a:r>
              <a:rPr lang="en-US" dirty="0"/>
              <a:t> — and one or more </a:t>
            </a:r>
            <a:r>
              <a:rPr lang="en-US" u="sng" dirty="0"/>
              <a:t>subatomic</a:t>
            </a:r>
            <a:r>
              <a:rPr lang="en-US" dirty="0"/>
              <a:t> particles called </a:t>
            </a:r>
            <a:r>
              <a:rPr lang="en-US" b="1" dirty="0"/>
              <a:t>electrons</a:t>
            </a:r>
            <a:r>
              <a:rPr lang="en-US" dirty="0"/>
              <a:t>, which move around the nucleus. The nucleus also consists of subatomic particles. It contains one or more </a:t>
            </a:r>
            <a:r>
              <a:rPr lang="en-US" b="1" dirty="0"/>
              <a:t>protons</a:t>
            </a:r>
            <a:r>
              <a:rPr lang="en-US" dirty="0"/>
              <a:t> and typically a similar number of </a:t>
            </a:r>
            <a:r>
              <a:rPr lang="en-US" b="1" dirty="0"/>
              <a:t>neutrons</a:t>
            </a:r>
            <a:r>
              <a:rPr lang="en-US" dirty="0"/>
              <a:t>. The number of protons in the nucleus determines the type of element an atom represents. An atom of hydrogen, for example, contains just one proton. Atoms of the same element may have different numbers of neutrons in the nucleus. Atoms of the same element with the same number of protons — but different numbers of neutrons — are called </a:t>
            </a:r>
            <a:r>
              <a:rPr lang="en-US" b="1" dirty="0"/>
              <a:t>isotopes</a:t>
            </a:r>
            <a:r>
              <a:rPr lang="en-US" dirty="0"/>
              <a:t>.</a:t>
            </a:r>
          </a:p>
          <a:p>
            <a:pPr algn="just">
              <a:lnSpc>
                <a:spcPct val="120000"/>
              </a:lnSpc>
              <a:spcBef>
                <a:spcPts val="0"/>
              </a:spcBef>
            </a:pPr>
            <a:endParaRPr lang="en-US" dirty="0"/>
          </a:p>
          <a:p>
            <a:pPr algn="just">
              <a:lnSpc>
                <a:spcPct val="120000"/>
              </a:lnSpc>
              <a:spcBef>
                <a:spcPts val="0"/>
              </a:spcBef>
            </a:pPr>
            <a:r>
              <a:rPr lang="en-US" dirty="0"/>
              <a:t>Protons have a positive electric charge and neutrons have no electric charge. Virtually all of an atom's mass is in the protons and neutrons in the nucleus. Electrons surrounding the nucleus have almost no mass, as well as a negative electric charge. If the number of protons and electrons in an atom are equal, then an atom is electrically neutral, because the positive and negative charges cancel each other out. If an atom has more or fewer electrons than protons, then it has an overall negative or positive charge, respectively, and it is called an ion.</a:t>
            </a:r>
          </a:p>
          <a:p>
            <a:pPr algn="just">
              <a:lnSpc>
                <a:spcPct val="120000"/>
              </a:lnSpc>
              <a:spcBef>
                <a:spcPts val="0"/>
              </a:spcBef>
            </a:pPr>
            <a:endParaRPr lang="en-US" dirty="0"/>
          </a:p>
          <a:p>
            <a:pPr algn="just">
              <a:lnSpc>
                <a:spcPct val="120000"/>
              </a:lnSpc>
              <a:spcBef>
                <a:spcPts val="0"/>
              </a:spcBef>
            </a:pPr>
            <a:r>
              <a:rPr lang="en-US" dirty="0"/>
              <a:t>The negatively-charged electrons of an atom are attracted to the positively-charged protons in the nucleus by a force called electromagnetic force, for which opposite charges attract. Electromagnetic force between protons in the nucleus causes these subatomic particles to repel each other, because they have the same charge. However, the protons and neutrons in the nucleus are attracted to each other by a different force, called nuclear force, which is usually stronger than the electromagnetic force. Nuclear force repels the positively-charged protons from each other.</a:t>
            </a:r>
          </a:p>
        </p:txBody>
      </p:sp>
    </p:spTree>
    <p:extLst>
      <p:ext uri="{BB962C8B-B14F-4D97-AF65-F5344CB8AC3E}">
        <p14:creationId xmlns:p14="http://schemas.microsoft.com/office/powerpoint/2010/main" val="1053200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0E906F9-8024-FF92-2025-4480F65DC38E}"/>
              </a:ext>
            </a:extLst>
          </p:cNvPr>
          <p:cNvSpPr>
            <a:spLocks noGrp="1"/>
          </p:cNvSpPr>
          <p:nvPr>
            <p:ph type="body" idx="1"/>
          </p:nvPr>
        </p:nvSpPr>
        <p:spPr>
          <a:xfrm>
            <a:off x="665975" y="204462"/>
            <a:ext cx="8926705" cy="6696134"/>
          </a:xfrm>
        </p:spPr>
        <p:txBody>
          <a:bodyPr>
            <a:normAutofit lnSpcReduction="10000"/>
          </a:bodyPr>
          <a:lstStyle/>
          <a:p>
            <a:pPr algn="just">
              <a:lnSpc>
                <a:spcPct val="120000"/>
              </a:lnSpc>
              <a:spcBef>
                <a:spcPts val="0"/>
              </a:spcBef>
            </a:pPr>
            <a:r>
              <a:rPr lang="en-US" sz="1600" b="1" dirty="0"/>
              <a:t>Periodic Table of the Elements</a:t>
            </a:r>
          </a:p>
          <a:p>
            <a:pPr algn="just">
              <a:lnSpc>
                <a:spcPct val="120000"/>
              </a:lnSpc>
              <a:spcBef>
                <a:spcPts val="0"/>
              </a:spcBef>
            </a:pPr>
            <a:r>
              <a:rPr lang="en-US" sz="1600" dirty="0"/>
              <a:t>There are almost 120 known elements. The majority of elements are metals. Examples of metals are iron (Fe) and copper (Cu). Metals are good conductors of electricity and heat. Nonmetal elements are far fewer in number. They include hydrogen (H) and oxygen (O). They lack the properties of metals.</a:t>
            </a:r>
          </a:p>
          <a:p>
            <a:pPr algn="just">
              <a:lnSpc>
                <a:spcPct val="120000"/>
              </a:lnSpc>
              <a:spcBef>
                <a:spcPts val="0"/>
              </a:spcBef>
            </a:pPr>
            <a:endParaRPr lang="en-US" sz="1600" dirty="0"/>
          </a:p>
          <a:p>
            <a:pPr algn="just">
              <a:lnSpc>
                <a:spcPct val="120000"/>
              </a:lnSpc>
              <a:spcBef>
                <a:spcPts val="0"/>
              </a:spcBef>
            </a:pPr>
            <a:r>
              <a:rPr lang="en-US" sz="1600" dirty="0"/>
              <a:t>The periodic table of the elements arranges elements in groups based on their properties. The element most important to life is </a:t>
            </a:r>
            <a:r>
              <a:rPr lang="en-US" sz="1600" b="1" dirty="0"/>
              <a:t>carbon</a:t>
            </a:r>
            <a:r>
              <a:rPr lang="en-US" sz="1600" dirty="0"/>
              <a:t> (C). </a:t>
            </a:r>
          </a:p>
          <a:p>
            <a:pPr algn="just">
              <a:lnSpc>
                <a:spcPct val="120000"/>
              </a:lnSpc>
              <a:spcBef>
                <a:spcPts val="0"/>
              </a:spcBef>
            </a:pPr>
            <a:r>
              <a:rPr lang="en-US" sz="1600" dirty="0"/>
              <a:t>What type of element is it: metal or nonmetal?</a:t>
            </a:r>
          </a:p>
          <a:p>
            <a:pPr algn="just">
              <a:lnSpc>
                <a:spcPct val="120000"/>
              </a:lnSpc>
              <a:spcBef>
                <a:spcPts val="0"/>
              </a:spcBef>
            </a:pPr>
            <a:endParaRPr lang="en-US" sz="1600" dirty="0"/>
          </a:p>
          <a:p>
            <a:pPr algn="just">
              <a:lnSpc>
                <a:spcPct val="120000"/>
              </a:lnSpc>
              <a:spcBef>
                <a:spcPts val="0"/>
              </a:spcBef>
            </a:pPr>
            <a:r>
              <a:rPr lang="en-US" sz="1600" b="1" dirty="0"/>
              <a:t>Compounds and Molecules</a:t>
            </a:r>
          </a:p>
          <a:p>
            <a:pPr algn="just">
              <a:lnSpc>
                <a:spcPct val="120000"/>
              </a:lnSpc>
              <a:spcBef>
                <a:spcPts val="0"/>
              </a:spcBef>
            </a:pPr>
            <a:r>
              <a:rPr lang="en-US" sz="1600" dirty="0"/>
              <a:t>A compound is a unique substance that consists of two or more elements combined in </a:t>
            </a:r>
            <a:r>
              <a:rPr lang="en-US" sz="1600" u="sng" dirty="0"/>
              <a:t>fixed</a:t>
            </a:r>
            <a:r>
              <a:rPr lang="en-US" sz="1600" dirty="0"/>
              <a:t> proportions. This means that the composition of a compound is always the same. The smallest particle of most compounds in living things is called a </a:t>
            </a:r>
            <a:r>
              <a:rPr lang="en-US" sz="1600" b="1" dirty="0"/>
              <a:t>molecule</a:t>
            </a:r>
            <a:r>
              <a:rPr lang="en-US" sz="1600" dirty="0"/>
              <a:t>.</a:t>
            </a:r>
          </a:p>
          <a:p>
            <a:pPr algn="just">
              <a:lnSpc>
                <a:spcPct val="120000"/>
              </a:lnSpc>
              <a:spcBef>
                <a:spcPts val="0"/>
              </a:spcBef>
            </a:pPr>
            <a:endParaRPr lang="en-US" sz="1600" dirty="0"/>
          </a:p>
          <a:p>
            <a:pPr algn="just">
              <a:lnSpc>
                <a:spcPct val="120000"/>
              </a:lnSpc>
              <a:spcBef>
                <a:spcPts val="0"/>
              </a:spcBef>
            </a:pPr>
            <a:r>
              <a:rPr lang="en-US" sz="1600" dirty="0"/>
              <a:t>Consider water as an example. A molecule of water always contains one atom of oxygen and two atoms of hydrogen. The composition of water is expressed by the chemical formula H2O.</a:t>
            </a:r>
          </a:p>
          <a:p>
            <a:pPr algn="just">
              <a:lnSpc>
                <a:spcPct val="120000"/>
              </a:lnSpc>
              <a:spcBef>
                <a:spcPts val="0"/>
              </a:spcBef>
            </a:pPr>
            <a:endParaRPr lang="en-US" sz="1600" dirty="0"/>
          </a:p>
          <a:p>
            <a:pPr algn="just">
              <a:lnSpc>
                <a:spcPct val="120000"/>
              </a:lnSpc>
              <a:spcBef>
                <a:spcPts val="0"/>
              </a:spcBef>
            </a:pPr>
            <a:r>
              <a:rPr lang="en-US" sz="1600" dirty="0"/>
              <a:t>What causes the atoms of a water molecule to “stick” together? The answer is </a:t>
            </a:r>
            <a:r>
              <a:rPr lang="en-US" sz="1600" b="1" dirty="0"/>
              <a:t>chemical bonds</a:t>
            </a:r>
            <a:r>
              <a:rPr lang="en-US" sz="1600" dirty="0"/>
              <a:t>. A chemical bond is a force that holds together the atoms of molecules. Bonds in molecules involve the sharing of electrons among atoms. New chemical bonds form when substances react with one another. A chemical reaction is a process that changes some chemical substances into others. A chemical reaction is needed to form a compound, and another chemical reaction is needed to separate the substances in that compound.</a:t>
            </a:r>
          </a:p>
        </p:txBody>
      </p:sp>
    </p:spTree>
    <p:extLst>
      <p:ext uri="{BB962C8B-B14F-4D97-AF65-F5344CB8AC3E}">
        <p14:creationId xmlns:p14="http://schemas.microsoft.com/office/powerpoint/2010/main" val="366257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0E906F9-8024-FF92-2025-4480F65DC38E}"/>
              </a:ext>
            </a:extLst>
          </p:cNvPr>
          <p:cNvSpPr>
            <a:spLocks noGrp="1"/>
          </p:cNvSpPr>
          <p:nvPr>
            <p:ph type="body" idx="1"/>
          </p:nvPr>
        </p:nvSpPr>
        <p:spPr>
          <a:xfrm>
            <a:off x="705732" y="222384"/>
            <a:ext cx="8596668" cy="6496468"/>
          </a:xfrm>
        </p:spPr>
        <p:txBody>
          <a:bodyPr>
            <a:normAutofit/>
          </a:bodyPr>
          <a:lstStyle/>
          <a:p>
            <a:pPr>
              <a:lnSpc>
                <a:spcPct val="110000"/>
              </a:lnSpc>
              <a:spcBef>
                <a:spcPts val="0"/>
              </a:spcBef>
            </a:pPr>
            <a:r>
              <a:rPr lang="en-US" sz="1700" b="1" dirty="0"/>
              <a:t>Summary</a:t>
            </a:r>
          </a:p>
          <a:p>
            <a:pPr>
              <a:lnSpc>
                <a:spcPct val="110000"/>
              </a:lnSpc>
              <a:spcBef>
                <a:spcPts val="0"/>
              </a:spcBef>
            </a:pPr>
            <a:endParaRPr lang="en-US" sz="1700" dirty="0"/>
          </a:p>
          <a:p>
            <a:pPr marL="285750" indent="-285750">
              <a:lnSpc>
                <a:spcPct val="110000"/>
              </a:lnSpc>
              <a:spcBef>
                <a:spcPts val="0"/>
              </a:spcBef>
              <a:buFont typeface="Wingdings" panose="05000000000000000000" pitchFamily="2" charset="2"/>
              <a:buChar char="§"/>
            </a:pPr>
            <a:r>
              <a:rPr lang="en-US" sz="1700" dirty="0"/>
              <a:t>All matter consists of chemical substances. A chemical substance has a definite composition which is consistent throughout. A chemical substance may be either an element or a compound.</a:t>
            </a:r>
          </a:p>
          <a:p>
            <a:pPr marL="285750" indent="-285750">
              <a:lnSpc>
                <a:spcPct val="110000"/>
              </a:lnSpc>
              <a:spcBef>
                <a:spcPts val="0"/>
              </a:spcBef>
              <a:buFont typeface="Wingdings" panose="05000000000000000000" pitchFamily="2" charset="2"/>
              <a:buChar char="§"/>
            </a:pPr>
            <a:r>
              <a:rPr lang="en-US" sz="1700" dirty="0"/>
              <a:t>An element is a pure substance that cannot be broken down into other types of substances.</a:t>
            </a:r>
          </a:p>
          <a:p>
            <a:pPr marL="285750" indent="-285750">
              <a:lnSpc>
                <a:spcPct val="110000"/>
              </a:lnSpc>
              <a:spcBef>
                <a:spcPts val="0"/>
              </a:spcBef>
              <a:buFont typeface="Wingdings" panose="05000000000000000000" pitchFamily="2" charset="2"/>
              <a:buChar char="§"/>
            </a:pPr>
            <a:r>
              <a:rPr lang="en-US" sz="1700" dirty="0"/>
              <a:t>An atom is the smallest particle of an element that still has the properties of that element. Atoms, in turn, are composed of subatomic particles, including negative electrons, positive protons, and neutral neutrons. The number of protons in an atom determines the element it represents.</a:t>
            </a:r>
          </a:p>
          <a:p>
            <a:pPr marL="285750" indent="-285750">
              <a:lnSpc>
                <a:spcPct val="110000"/>
              </a:lnSpc>
              <a:spcBef>
                <a:spcPts val="0"/>
              </a:spcBef>
              <a:buFont typeface="Wingdings" panose="05000000000000000000" pitchFamily="2" charset="2"/>
              <a:buChar char="§"/>
            </a:pPr>
            <a:r>
              <a:rPr lang="en-US" sz="1700" dirty="0"/>
              <a:t>Atoms have equal numbers of electrons and protons, so they have no charge. Ions are atoms that have lost or gained electrons, and as a result have either a positive or negative charge. Atoms with the same number of protons — but different numbers of neutrons — are called isotopes.</a:t>
            </a:r>
          </a:p>
          <a:p>
            <a:pPr marL="285750" indent="-285750">
              <a:lnSpc>
                <a:spcPct val="110000"/>
              </a:lnSpc>
              <a:spcBef>
                <a:spcPts val="0"/>
              </a:spcBef>
              <a:buFont typeface="Wingdings" panose="05000000000000000000" pitchFamily="2" charset="2"/>
              <a:buChar char="§"/>
            </a:pPr>
            <a:r>
              <a:rPr lang="en-US" sz="1700" dirty="0"/>
              <a:t>There are almost 120 known elements. The majority of elements are metals. A smaller number are nonmetals. The latter include carbon, hydrogen, and oxygen.</a:t>
            </a:r>
          </a:p>
          <a:p>
            <a:pPr marL="285750" indent="-285750">
              <a:lnSpc>
                <a:spcPct val="110000"/>
              </a:lnSpc>
              <a:spcBef>
                <a:spcPts val="0"/>
              </a:spcBef>
              <a:buFont typeface="Wingdings" panose="05000000000000000000" pitchFamily="2" charset="2"/>
              <a:buChar char="§"/>
            </a:pPr>
            <a:r>
              <a:rPr lang="en-US" sz="1700" dirty="0"/>
              <a:t>A compound is a substance that consists of two or more elements in a unique composition. The smallest particle of a compound is called a molecule. Chemical bonds hold together the atoms of molecules. Compounds can form only in chemical reactions, and they can break down only in other chemical reactions.</a:t>
            </a:r>
          </a:p>
          <a:p>
            <a:endParaRPr lang="it-IT" dirty="0"/>
          </a:p>
        </p:txBody>
      </p:sp>
    </p:spTree>
    <p:extLst>
      <p:ext uri="{BB962C8B-B14F-4D97-AF65-F5344CB8AC3E}">
        <p14:creationId xmlns:p14="http://schemas.microsoft.com/office/powerpoint/2010/main" val="3582814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0E906F9-8024-FF92-2025-4480F65DC38E}"/>
              </a:ext>
            </a:extLst>
          </p:cNvPr>
          <p:cNvSpPr>
            <a:spLocks noGrp="1"/>
          </p:cNvSpPr>
          <p:nvPr>
            <p:ph type="body" idx="1"/>
          </p:nvPr>
        </p:nvSpPr>
        <p:spPr>
          <a:xfrm>
            <a:off x="705732" y="1"/>
            <a:ext cx="8693846" cy="6857999"/>
          </a:xfrm>
        </p:spPr>
        <p:txBody>
          <a:bodyPr>
            <a:normAutofit fontScale="47500" lnSpcReduction="20000"/>
          </a:bodyPr>
          <a:lstStyle/>
          <a:p>
            <a:pPr>
              <a:spcBef>
                <a:spcPts val="0"/>
              </a:spcBef>
            </a:pPr>
            <a:r>
              <a:rPr lang="it-IT" sz="3400" b="1" u="sng" dirty="0" err="1"/>
              <a:t>Biochemical</a:t>
            </a:r>
            <a:r>
              <a:rPr lang="it-IT" sz="3400" b="1" u="sng" dirty="0"/>
              <a:t> </a:t>
            </a:r>
            <a:r>
              <a:rPr lang="it-IT" sz="3400" b="1" u="sng" dirty="0" err="1"/>
              <a:t>Compounds</a:t>
            </a:r>
            <a:endParaRPr lang="it-IT" sz="3400" b="1" u="sng"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it-IT" dirty="0"/>
          </a:p>
          <a:p>
            <a:pPr>
              <a:spcBef>
                <a:spcPts val="0"/>
              </a:spcBef>
            </a:pPr>
            <a:endParaRPr lang="en-US" sz="3400" dirty="0"/>
          </a:p>
          <a:p>
            <a:pPr>
              <a:spcBef>
                <a:spcPts val="0"/>
              </a:spcBef>
            </a:pPr>
            <a:endParaRPr lang="en-US" sz="3400" dirty="0"/>
          </a:p>
          <a:p>
            <a:pPr>
              <a:spcBef>
                <a:spcPts val="0"/>
              </a:spcBef>
            </a:pPr>
            <a:endParaRPr lang="en-US" sz="3400" dirty="0"/>
          </a:p>
          <a:p>
            <a:pPr>
              <a:spcBef>
                <a:spcPts val="0"/>
              </a:spcBef>
            </a:pPr>
            <a:endParaRPr lang="en-US" sz="3400" dirty="0"/>
          </a:p>
          <a:p>
            <a:pPr>
              <a:lnSpc>
                <a:spcPct val="120000"/>
              </a:lnSpc>
              <a:spcBef>
                <a:spcPts val="0"/>
              </a:spcBef>
            </a:pPr>
            <a:endParaRPr lang="en-US" sz="2500" dirty="0"/>
          </a:p>
          <a:p>
            <a:pPr>
              <a:lnSpc>
                <a:spcPct val="120000"/>
              </a:lnSpc>
              <a:spcBef>
                <a:spcPts val="0"/>
              </a:spcBef>
            </a:pPr>
            <a:r>
              <a:rPr lang="en-US" sz="3400" dirty="0"/>
              <a:t>What do all of these foods have in common? All of them consist mainly of large compounds called </a:t>
            </a:r>
            <a:r>
              <a:rPr lang="en-US" sz="3400" b="1" dirty="0"/>
              <a:t>carbohydrates</a:t>
            </a:r>
            <a:r>
              <a:rPr lang="en-US" sz="3400" dirty="0"/>
              <a:t>, often referred to as "carbs." Contrary to popular belief, carbohydrates are an important part of a healthy diet. They are also one of four major classes of biochemical compounds.</a:t>
            </a:r>
          </a:p>
          <a:p>
            <a:pPr algn="just">
              <a:lnSpc>
                <a:spcPct val="120000"/>
              </a:lnSpc>
              <a:spcBef>
                <a:spcPts val="0"/>
              </a:spcBef>
            </a:pPr>
            <a:endParaRPr lang="en-US" sz="1800" dirty="0"/>
          </a:p>
          <a:p>
            <a:pPr algn="just">
              <a:lnSpc>
                <a:spcPct val="120000"/>
              </a:lnSpc>
              <a:spcBef>
                <a:spcPts val="0"/>
              </a:spcBef>
            </a:pPr>
            <a:r>
              <a:rPr lang="en-US" sz="3400" b="1" dirty="0"/>
              <a:t>Chemical Compounds in Living Things</a:t>
            </a:r>
          </a:p>
          <a:p>
            <a:pPr algn="just">
              <a:lnSpc>
                <a:spcPct val="120000"/>
              </a:lnSpc>
              <a:spcBef>
                <a:spcPts val="0"/>
              </a:spcBef>
            </a:pPr>
            <a:r>
              <a:rPr lang="en-US" sz="3400" dirty="0"/>
              <a:t>The compounds found in living things are known as biochemical compounds (or biological molecules). Biochemical compounds make up the cells and other structures of organisms. They also carry out life processes. Carbon is the basis of all biochemical compounds, so carbon is essential to life on Earth. Without carbon, life as we know it could not exist.</a:t>
            </a:r>
          </a:p>
          <a:p>
            <a:pPr algn="just">
              <a:lnSpc>
                <a:spcPct val="120000"/>
              </a:lnSpc>
              <a:spcBef>
                <a:spcPts val="0"/>
              </a:spcBef>
            </a:pPr>
            <a:endParaRPr lang="en-US" sz="1800" dirty="0"/>
          </a:p>
          <a:p>
            <a:pPr algn="just">
              <a:lnSpc>
                <a:spcPct val="120000"/>
              </a:lnSpc>
              <a:spcBef>
                <a:spcPts val="0"/>
              </a:spcBef>
            </a:pPr>
            <a:r>
              <a:rPr lang="en-US" sz="3400" dirty="0"/>
              <a:t>Carbon is so basic to life because of its ability to form stable bonds with many elements, including itself. This property allows carbon to create a huge variety of very large and complex molecules. In fact, there are nearly 10 million carbon-based compounds in living things!</a:t>
            </a:r>
          </a:p>
          <a:p>
            <a:pPr algn="just">
              <a:lnSpc>
                <a:spcPct val="120000"/>
              </a:lnSpc>
              <a:spcBef>
                <a:spcPts val="0"/>
              </a:spcBef>
            </a:pPr>
            <a:endParaRPr lang="en-US" sz="1700" dirty="0"/>
          </a:p>
          <a:p>
            <a:pPr algn="just">
              <a:lnSpc>
                <a:spcPct val="120000"/>
              </a:lnSpc>
              <a:spcBef>
                <a:spcPts val="0"/>
              </a:spcBef>
            </a:pPr>
            <a:r>
              <a:rPr lang="en-US" sz="3400" dirty="0"/>
              <a:t>Most biochemical compounds are very large molecules called polymers. A polymer is built of repeating units of smaller compounds called monomers. Monomers are like the individual beads on a string of beads, and the whole string is the polymer.</a:t>
            </a:r>
            <a:endParaRPr lang="it-IT" sz="3400" dirty="0"/>
          </a:p>
          <a:p>
            <a:pPr>
              <a:spcBef>
                <a:spcPts val="0"/>
              </a:spcBef>
            </a:pPr>
            <a:endParaRPr lang="it-IT" dirty="0"/>
          </a:p>
        </p:txBody>
      </p:sp>
      <p:pic>
        <p:nvPicPr>
          <p:cNvPr id="2" name="Picture 1">
            <a:extLst>
              <a:ext uri="{FF2B5EF4-FFF2-40B4-BE49-F238E27FC236}">
                <a16:creationId xmlns:a16="http://schemas.microsoft.com/office/drawing/2014/main" id="{2410E6E1-519E-4B39-07F6-F9631E9F9CAB}"/>
              </a:ext>
            </a:extLst>
          </p:cNvPr>
          <p:cNvPicPr>
            <a:picLocks noChangeAspect="1"/>
          </p:cNvPicPr>
          <p:nvPr/>
        </p:nvPicPr>
        <p:blipFill>
          <a:blip r:embed="rId2"/>
          <a:stretch>
            <a:fillRect/>
          </a:stretch>
        </p:blipFill>
        <p:spPr>
          <a:xfrm>
            <a:off x="801214" y="339474"/>
            <a:ext cx="1421911" cy="1980000"/>
          </a:xfrm>
          <a:prstGeom prst="rect">
            <a:avLst/>
          </a:prstGeom>
        </p:spPr>
      </p:pic>
    </p:spTree>
    <p:extLst>
      <p:ext uri="{BB962C8B-B14F-4D97-AF65-F5344CB8AC3E}">
        <p14:creationId xmlns:p14="http://schemas.microsoft.com/office/powerpoint/2010/main" val="2439675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0E906F9-8024-FF92-2025-4480F65DC38E}"/>
              </a:ext>
            </a:extLst>
          </p:cNvPr>
          <p:cNvSpPr>
            <a:spLocks noGrp="1"/>
          </p:cNvSpPr>
          <p:nvPr>
            <p:ph type="body" idx="1"/>
          </p:nvPr>
        </p:nvSpPr>
        <p:spPr>
          <a:xfrm>
            <a:off x="609171" y="346443"/>
            <a:ext cx="8727923" cy="6162260"/>
          </a:xfrm>
        </p:spPr>
        <p:txBody>
          <a:bodyPr>
            <a:normAutofit fontScale="85000" lnSpcReduction="10000"/>
          </a:bodyPr>
          <a:lstStyle/>
          <a:p>
            <a:pPr algn="just">
              <a:lnSpc>
                <a:spcPct val="110000"/>
              </a:lnSpc>
              <a:spcBef>
                <a:spcPts val="0"/>
              </a:spcBef>
            </a:pPr>
            <a:r>
              <a:rPr lang="en-US" b="1" u="sng" dirty="0"/>
              <a:t>Classes of Biochemical Compounds</a:t>
            </a:r>
          </a:p>
          <a:p>
            <a:pPr algn="just">
              <a:lnSpc>
                <a:spcPct val="110000"/>
              </a:lnSpc>
              <a:spcBef>
                <a:spcPts val="0"/>
              </a:spcBef>
            </a:pPr>
            <a:r>
              <a:rPr lang="en-US" dirty="0"/>
              <a:t>Although there are millions of different biochemical compounds in Earth's living things, all biochemical compounds contain the elements carbon, hydrogen, and oxygen. Some contain only these elements, while others contain additional elements, as well. The vast number of biochemical compounds can be grouped into just four major classes: carbohydrates, lipids, proteins, and nucleic acids.</a:t>
            </a:r>
          </a:p>
          <a:p>
            <a:pPr algn="just">
              <a:lnSpc>
                <a:spcPct val="110000"/>
              </a:lnSpc>
              <a:spcBef>
                <a:spcPts val="0"/>
              </a:spcBef>
            </a:pPr>
            <a:endParaRPr lang="en-US" dirty="0"/>
          </a:p>
          <a:p>
            <a:pPr algn="just">
              <a:lnSpc>
                <a:spcPct val="110000"/>
              </a:lnSpc>
              <a:spcBef>
                <a:spcPts val="0"/>
              </a:spcBef>
            </a:pPr>
            <a:r>
              <a:rPr lang="en-US" b="1" dirty="0"/>
              <a:t>Carbohydrates</a:t>
            </a:r>
          </a:p>
          <a:p>
            <a:pPr algn="just">
              <a:lnSpc>
                <a:spcPct val="110000"/>
              </a:lnSpc>
              <a:spcBef>
                <a:spcPts val="0"/>
              </a:spcBef>
            </a:pPr>
            <a:r>
              <a:rPr lang="en-US" dirty="0"/>
              <a:t>Carbohydrates include sugars and starches. These compounds contain only the elements carbon, hydrogen, and oxygen. In living things, carbohydrates provide energy to cells, store energy, and form certain structures (such as the cell walls of plants). The monomer that makes up large carbohydrate compounds is called a monosaccharide. The sugar glucose is a monosaccharide. It contains six carbon atoms (C), along with several atoms of hydrogen (H) and oxygen (O). Thousands of glucose molecules can join together to form a polysaccharide, such as starch.</a:t>
            </a:r>
          </a:p>
          <a:p>
            <a:pPr algn="just">
              <a:lnSpc>
                <a:spcPct val="110000"/>
              </a:lnSpc>
              <a:spcBef>
                <a:spcPts val="0"/>
              </a:spcBef>
            </a:pPr>
            <a:endParaRPr lang="en-US" dirty="0"/>
          </a:p>
          <a:p>
            <a:pPr algn="just">
              <a:lnSpc>
                <a:spcPct val="110000"/>
              </a:lnSpc>
              <a:spcBef>
                <a:spcPts val="0"/>
              </a:spcBef>
            </a:pPr>
            <a:r>
              <a:rPr lang="en-US" b="1" dirty="0"/>
              <a:t>Lipids</a:t>
            </a:r>
          </a:p>
          <a:p>
            <a:pPr algn="just">
              <a:lnSpc>
                <a:spcPct val="110000"/>
              </a:lnSpc>
              <a:spcBef>
                <a:spcPts val="0"/>
              </a:spcBef>
            </a:pPr>
            <a:r>
              <a:rPr lang="en-US" dirty="0"/>
              <a:t>Lipids include fats and oils. They contain primarily the elements carbon, hydrogen, and oxygen, although some lipids contain additional elements, such as phosphorus. Lipids function in living things to store energy, form cell membranes, and carry messages. Lipids consist of repeating units that join together to form chains called fatty acids. Most naturally occurring fatty acids have an unbranched chain of an even number (generally between 4 and 28) of carbon atoms.</a:t>
            </a:r>
          </a:p>
        </p:txBody>
      </p:sp>
    </p:spTree>
    <p:extLst>
      <p:ext uri="{BB962C8B-B14F-4D97-AF65-F5344CB8AC3E}">
        <p14:creationId xmlns:p14="http://schemas.microsoft.com/office/powerpoint/2010/main" val="1822644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0E906F9-8024-FF92-2025-4480F65DC38E}"/>
              </a:ext>
            </a:extLst>
          </p:cNvPr>
          <p:cNvSpPr>
            <a:spLocks noGrp="1"/>
          </p:cNvSpPr>
          <p:nvPr>
            <p:ph type="body" idx="1"/>
          </p:nvPr>
        </p:nvSpPr>
        <p:spPr>
          <a:xfrm>
            <a:off x="705732" y="435365"/>
            <a:ext cx="8596668" cy="6422635"/>
          </a:xfrm>
        </p:spPr>
        <p:txBody>
          <a:bodyPr>
            <a:normAutofit/>
          </a:bodyPr>
          <a:lstStyle/>
          <a:p>
            <a:pPr algn="just">
              <a:lnSpc>
                <a:spcPct val="110000"/>
              </a:lnSpc>
              <a:spcBef>
                <a:spcPts val="0"/>
              </a:spcBef>
            </a:pPr>
            <a:r>
              <a:rPr lang="en-US" sz="1700" b="1" dirty="0"/>
              <a:t>Proteins</a:t>
            </a:r>
          </a:p>
          <a:p>
            <a:pPr algn="just">
              <a:lnSpc>
                <a:spcPct val="110000"/>
              </a:lnSpc>
              <a:spcBef>
                <a:spcPts val="0"/>
              </a:spcBef>
            </a:pPr>
            <a:r>
              <a:rPr lang="en-US" sz="1700" dirty="0"/>
              <a:t>Proteins include enzymes, antibodies, and many other important compounds in living things. They contain the elements carbon, hydrogen, oxygen, nitrogen, and sulfur. Functions of proteins are numerous. They help cells keep their shape, compose muscles, speed up chemical reactions, and carry messages and materials. </a:t>
            </a:r>
          </a:p>
          <a:p>
            <a:pPr algn="just">
              <a:lnSpc>
                <a:spcPct val="110000"/>
              </a:lnSpc>
              <a:spcBef>
                <a:spcPts val="0"/>
              </a:spcBef>
            </a:pPr>
            <a:r>
              <a:rPr lang="en-US" sz="1700" dirty="0"/>
              <a:t>The monomers that make up large protein compounds are called </a:t>
            </a:r>
            <a:r>
              <a:rPr lang="en-US" sz="1700" b="1" dirty="0"/>
              <a:t>amino acids</a:t>
            </a:r>
            <a:r>
              <a:rPr lang="en-US" sz="1700" dirty="0"/>
              <a:t>. There are </a:t>
            </a:r>
            <a:r>
              <a:rPr lang="en-US" sz="1700" u="sng" dirty="0"/>
              <a:t>20 different amino acids</a:t>
            </a:r>
            <a:r>
              <a:rPr lang="en-US" sz="1700" dirty="0"/>
              <a:t> that combine into long chains (called </a:t>
            </a:r>
            <a:r>
              <a:rPr lang="en-US" sz="1700" b="1" dirty="0"/>
              <a:t>polypeptides</a:t>
            </a:r>
            <a:r>
              <a:rPr lang="en-US" sz="1700" dirty="0"/>
              <a:t>) to form the building blocks of a vast array of proteins in living things.</a:t>
            </a:r>
          </a:p>
          <a:p>
            <a:pPr algn="just">
              <a:lnSpc>
                <a:spcPct val="110000"/>
              </a:lnSpc>
              <a:spcBef>
                <a:spcPts val="0"/>
              </a:spcBef>
            </a:pPr>
            <a:endParaRPr lang="en-US" sz="1700" dirty="0"/>
          </a:p>
          <a:p>
            <a:pPr algn="just">
              <a:lnSpc>
                <a:spcPct val="110000"/>
              </a:lnSpc>
              <a:spcBef>
                <a:spcPts val="0"/>
              </a:spcBef>
            </a:pPr>
            <a:r>
              <a:rPr lang="en-US" sz="1700" b="1" dirty="0"/>
              <a:t>Nucleic Acids</a:t>
            </a:r>
          </a:p>
          <a:p>
            <a:pPr algn="just">
              <a:lnSpc>
                <a:spcPct val="110000"/>
              </a:lnSpc>
              <a:spcBef>
                <a:spcPts val="0"/>
              </a:spcBef>
            </a:pPr>
            <a:r>
              <a:rPr lang="en-US" sz="1700" dirty="0"/>
              <a:t>Nucleic acids include the molecules DNA (deoxyribonucleic acid) and RNA (ribonucleic acid). They contain the elements carbon, hydrogen, oxygen, nitrogen, and phosphorus. Their functions in living things are to encode instructions for making proteins, to help make proteins, and to pass instructions between parents and offspring. </a:t>
            </a:r>
          </a:p>
          <a:p>
            <a:pPr algn="just">
              <a:lnSpc>
                <a:spcPct val="110000"/>
              </a:lnSpc>
              <a:spcBef>
                <a:spcPts val="0"/>
              </a:spcBef>
            </a:pPr>
            <a:r>
              <a:rPr lang="en-US" sz="1700" dirty="0"/>
              <a:t>The monomer that makes up nucleic acids is the </a:t>
            </a:r>
            <a:r>
              <a:rPr lang="en-US" sz="1700" b="1" dirty="0"/>
              <a:t>nucleotide</a:t>
            </a:r>
            <a:r>
              <a:rPr lang="en-US" sz="1700" dirty="0"/>
              <a:t>.  All nucleotides are the same, except for a component called a </a:t>
            </a:r>
            <a:r>
              <a:rPr lang="en-US" sz="1700" b="1" dirty="0"/>
              <a:t>nitrogen base</a:t>
            </a:r>
            <a:r>
              <a:rPr lang="en-US" sz="1700" dirty="0"/>
              <a:t>. There are four different nitrogen bases, and each nucleotide contains one of these four bases. The sequence of nitrogen bases in the chains of nucleotides in DNA and RNA makes up the code for protein synthesis, which is called the </a:t>
            </a:r>
            <a:r>
              <a:rPr lang="en-US" sz="1700" b="1" dirty="0"/>
              <a:t>genetic code</a:t>
            </a:r>
            <a:r>
              <a:rPr lang="en-US" sz="1700" dirty="0"/>
              <a:t>. The very complex structure of DNA consists of </a:t>
            </a:r>
            <a:r>
              <a:rPr lang="en-US" sz="1700" u="sng" dirty="0"/>
              <a:t>two chains of nucleotides</a:t>
            </a:r>
            <a:r>
              <a:rPr lang="en-US" sz="1700" dirty="0"/>
              <a:t>.</a:t>
            </a:r>
          </a:p>
          <a:p>
            <a:endParaRPr lang="it-IT" dirty="0"/>
          </a:p>
        </p:txBody>
      </p:sp>
    </p:spTree>
    <p:extLst>
      <p:ext uri="{BB962C8B-B14F-4D97-AF65-F5344CB8AC3E}">
        <p14:creationId xmlns:p14="http://schemas.microsoft.com/office/powerpoint/2010/main" val="3165145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0E906F9-8024-FF92-2025-4480F65DC38E}"/>
              </a:ext>
            </a:extLst>
          </p:cNvPr>
          <p:cNvSpPr>
            <a:spLocks noGrp="1"/>
          </p:cNvSpPr>
          <p:nvPr>
            <p:ph type="body" idx="1"/>
          </p:nvPr>
        </p:nvSpPr>
        <p:spPr>
          <a:xfrm>
            <a:off x="711411" y="517718"/>
            <a:ext cx="8596668" cy="5525273"/>
          </a:xfrm>
        </p:spPr>
        <p:txBody>
          <a:bodyPr>
            <a:normAutofit/>
          </a:bodyPr>
          <a:lstStyle/>
          <a:p>
            <a:pPr algn="just">
              <a:lnSpc>
                <a:spcPct val="110000"/>
              </a:lnSpc>
              <a:spcBef>
                <a:spcPts val="0"/>
              </a:spcBef>
            </a:pPr>
            <a:r>
              <a:rPr lang="en-US" sz="1700" b="1" dirty="0"/>
              <a:t>Summary</a:t>
            </a:r>
          </a:p>
          <a:p>
            <a:pPr algn="just">
              <a:lnSpc>
                <a:spcPct val="110000"/>
              </a:lnSpc>
              <a:spcBef>
                <a:spcPts val="0"/>
              </a:spcBef>
            </a:pPr>
            <a:endParaRPr lang="en-US" sz="1700" dirty="0"/>
          </a:p>
          <a:p>
            <a:pPr marL="342900" indent="-342900" algn="just">
              <a:lnSpc>
                <a:spcPct val="110000"/>
              </a:lnSpc>
              <a:spcBef>
                <a:spcPts val="0"/>
              </a:spcBef>
              <a:buFont typeface="Wingdings" panose="05000000000000000000" pitchFamily="2" charset="2"/>
              <a:buChar char="§"/>
            </a:pPr>
            <a:r>
              <a:rPr lang="en-US" sz="1700" dirty="0"/>
              <a:t>Biochemical compounds are carbon-based compounds found in living things. They make up cells and other structures of organisms and carry out life processes. Most biochemical compounds are large molecules called polymers that consist of many repeating units of smaller molecules, which are called monomers.</a:t>
            </a:r>
          </a:p>
          <a:p>
            <a:pPr marL="342900" indent="-342900" algn="just">
              <a:lnSpc>
                <a:spcPct val="110000"/>
              </a:lnSpc>
              <a:spcBef>
                <a:spcPts val="0"/>
              </a:spcBef>
              <a:buFont typeface="Wingdings" panose="05000000000000000000" pitchFamily="2" charset="2"/>
              <a:buChar char="§"/>
            </a:pPr>
            <a:r>
              <a:rPr lang="en-US" sz="1700" dirty="0"/>
              <a:t>There are millions of biochemical compounds, but all of them fall into four major classes: carbohydrates, lipids, proteins, and nucleic acids.</a:t>
            </a:r>
          </a:p>
          <a:p>
            <a:pPr marL="342900" indent="-342900" algn="just">
              <a:lnSpc>
                <a:spcPct val="110000"/>
              </a:lnSpc>
              <a:spcBef>
                <a:spcPts val="0"/>
              </a:spcBef>
              <a:buFont typeface="Wingdings" panose="05000000000000000000" pitchFamily="2" charset="2"/>
              <a:buChar char="§"/>
            </a:pPr>
            <a:r>
              <a:rPr lang="en-US" sz="1700" dirty="0"/>
              <a:t>Carbohydrates include sugars and starches. They provide cells with energy, store energy, and make up organic structures, such as the cell walls of plants.</a:t>
            </a:r>
          </a:p>
          <a:p>
            <a:pPr marL="342900" indent="-342900" algn="just">
              <a:lnSpc>
                <a:spcPct val="110000"/>
              </a:lnSpc>
              <a:spcBef>
                <a:spcPts val="0"/>
              </a:spcBef>
              <a:buFont typeface="Wingdings" panose="05000000000000000000" pitchFamily="2" charset="2"/>
              <a:buChar char="§"/>
            </a:pPr>
            <a:r>
              <a:rPr lang="en-US" sz="1700" dirty="0"/>
              <a:t>Lipids include fats and oils. They store energy, form cell membranes, and carry messages.</a:t>
            </a:r>
          </a:p>
          <a:p>
            <a:pPr marL="342900" indent="-342900" algn="just">
              <a:lnSpc>
                <a:spcPct val="110000"/>
              </a:lnSpc>
              <a:spcBef>
                <a:spcPts val="0"/>
              </a:spcBef>
              <a:buFont typeface="Wingdings" panose="05000000000000000000" pitchFamily="2" charset="2"/>
              <a:buChar char="§"/>
            </a:pPr>
            <a:r>
              <a:rPr lang="en-US" sz="1700" dirty="0"/>
              <a:t>Proteins include enzymes, antibodies, and numerous other important compounds in living things. They have many functions — helping cells keep their shape, making up muscles, speeding up chemical reactions, and carrying messages and materials.</a:t>
            </a:r>
          </a:p>
          <a:p>
            <a:pPr marL="342900" indent="-342900" algn="just">
              <a:lnSpc>
                <a:spcPct val="110000"/>
              </a:lnSpc>
              <a:spcBef>
                <a:spcPts val="0"/>
              </a:spcBef>
              <a:buFont typeface="Wingdings" panose="05000000000000000000" pitchFamily="2" charset="2"/>
              <a:buChar char="§"/>
            </a:pPr>
            <a:r>
              <a:rPr lang="en-US" sz="1700" dirty="0"/>
              <a:t>Nucleic acids include DNA and RNA. They encode instructions for making proteins, help make proteins, and pass encoded instructions from parents to offspring.</a:t>
            </a:r>
          </a:p>
          <a:p>
            <a:endParaRPr lang="it-IT" dirty="0"/>
          </a:p>
        </p:txBody>
      </p:sp>
    </p:spTree>
    <p:extLst>
      <p:ext uri="{BB962C8B-B14F-4D97-AF65-F5344CB8AC3E}">
        <p14:creationId xmlns:p14="http://schemas.microsoft.com/office/powerpoint/2010/main" val="116542007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42</TotalTime>
  <Words>2616</Words>
  <Application>Microsoft Office PowerPoint</Application>
  <PresentationFormat>Widescreen</PresentationFormat>
  <Paragraphs>173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Trebuchet MS</vt:lpstr>
      <vt:lpstr>Wingdings</vt:lpstr>
      <vt:lpstr>Wingdings 3</vt:lpstr>
      <vt:lpstr>Facet</vt:lpstr>
      <vt:lpstr>Elements and Compounds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Elements and Compounds</dc:title>
  <dc:creator>QI</dc:creator>
  <cp:lastModifiedBy>QI</cp:lastModifiedBy>
  <cp:revision>14</cp:revision>
  <dcterms:created xsi:type="dcterms:W3CDTF">2023-04-28T07:56:57Z</dcterms:created>
  <dcterms:modified xsi:type="dcterms:W3CDTF">2023-04-28T08:39:18Z</dcterms:modified>
</cp:coreProperties>
</file>