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5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8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216080C3-9228-094B-B28A-1127E0CC7BE6}"/>
    <pc:docChg chg="delSld">
      <pc:chgData name="GOBBO PIERANGELO" userId="16e9d2d9-df57-4a06-a537-9892638f7b8a" providerId="ADAL" clId="{216080C3-9228-094B-B28A-1127E0CC7BE6}" dt="2023-08-10T09:56:24.149" v="1" actId="2696"/>
      <pc:docMkLst>
        <pc:docMk/>
      </pc:docMkLst>
      <pc:sldChg chg="del">
        <pc:chgData name="GOBBO PIERANGELO" userId="16e9d2d9-df57-4a06-a537-9892638f7b8a" providerId="ADAL" clId="{216080C3-9228-094B-B28A-1127E0CC7BE6}" dt="2023-08-10T09:56:24.149" v="1" actId="2696"/>
        <pc:sldMkLst>
          <pc:docMk/>
          <pc:sldMk cId="2547210062" sldId="276"/>
        </pc:sldMkLst>
      </pc:sldChg>
      <pc:sldChg chg="del">
        <pc:chgData name="GOBBO PIERANGELO" userId="16e9d2d9-df57-4a06-a537-9892638f7b8a" providerId="ADAL" clId="{216080C3-9228-094B-B28A-1127E0CC7BE6}" dt="2023-08-10T09:56:02.584" v="0" actId="2696"/>
        <pc:sldMkLst>
          <pc:docMk/>
          <pc:sldMk cId="3210269625" sldId="279"/>
        </pc:sldMkLst>
      </pc:sldChg>
      <pc:sldChg chg="del">
        <pc:chgData name="GOBBO PIERANGELO" userId="16e9d2d9-df57-4a06-a537-9892638f7b8a" providerId="ADAL" clId="{216080C3-9228-094B-B28A-1127E0CC7BE6}" dt="2023-08-10T09:56:24.149" v="1" actId="2696"/>
        <pc:sldMkLst>
          <pc:docMk/>
          <pc:sldMk cId="130944465" sldId="281"/>
        </pc:sldMkLst>
      </pc:sldChg>
      <pc:sldChg chg="del">
        <pc:chgData name="GOBBO PIERANGELO" userId="16e9d2d9-df57-4a06-a537-9892638f7b8a" providerId="ADAL" clId="{216080C3-9228-094B-B28A-1127E0CC7BE6}" dt="2023-08-10T09:56:24.149" v="1" actId="2696"/>
        <pc:sldMkLst>
          <pc:docMk/>
          <pc:sldMk cId="3554906683" sldId="282"/>
        </pc:sldMkLst>
      </pc:sldChg>
      <pc:sldChg chg="del">
        <pc:chgData name="GOBBO PIERANGELO" userId="16e9d2d9-df57-4a06-a537-9892638f7b8a" providerId="ADAL" clId="{216080C3-9228-094B-B28A-1127E0CC7BE6}" dt="2023-08-10T09:56:24.149" v="1" actId="2696"/>
        <pc:sldMkLst>
          <pc:docMk/>
          <pc:sldMk cId="2799147191" sldId="283"/>
        </pc:sldMkLst>
      </pc:sldChg>
      <pc:sldChg chg="del">
        <pc:chgData name="GOBBO PIERANGELO" userId="16e9d2d9-df57-4a06-a537-9892638f7b8a" providerId="ADAL" clId="{216080C3-9228-094B-B28A-1127E0CC7BE6}" dt="2023-08-10T09:56:24.149" v="1" actId="2696"/>
        <pc:sldMkLst>
          <pc:docMk/>
          <pc:sldMk cId="401356055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30AE-9D01-4259-BD63-2958D81ED1D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3BB94-F296-4056-BC66-FC4CE6099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VII lezione, 16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BB94-F296-4056-BC66-FC4CE60997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VII lezione, 14h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BB94-F296-4056-BC66-FC4CE60997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ADE3F-4804-4050-8DE7-23A369B3E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D39D21-D43C-4BAC-AB3B-E6FB9C1BA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7979F6-E1AD-43C4-A204-032D0156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66133D-5D88-490A-BAAD-1AC708A4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F1B6F-5F73-4D44-81B0-42FEF18D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27F3A-5FB5-4B34-B6EC-CDE0919B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04C9A4-4C74-48BF-BAF6-FAED0B160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744771-1C38-4083-B944-C72CBF32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F4D76-4A5D-43C4-8CA7-0736B162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3ADF29-DEB9-499D-9D8F-09C2D928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D61428-1F58-4931-846A-FE2BB26F4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175FE6-8DAA-48DB-81F1-374DB0FFD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76884-11A3-4232-A128-85CACE82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C66979-867E-4F0F-8C8A-DAB8C39C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CCDA5A-FCBA-4602-AA62-FF85AD63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97684-6246-4513-AF64-9F73F4C2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E95422-D3BE-4AD7-8636-35497378D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71F0D-A378-4D83-ACAC-3D5EA08D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969A8B-8525-48CB-92FB-5833D8F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A9990-62CF-4945-A173-0688D6013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B69D3-CDDB-45B6-8C01-3D4939B9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131E22-D399-4EEA-B960-E05B446A6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EDB20F-C296-4C23-AA1F-3B362EEC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208780-32A6-493B-BDB9-52AB5E25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E04BA-6A30-43B1-8A34-65CB31A4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C37FC-41CA-4FE6-A44F-207A398E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084FAE-AAB0-4A03-96B1-2FFBF00AA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3F0BFA-DF73-4C5E-931E-9923742B5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3B867F-2081-4F65-B498-B86525A3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4EB852-BA69-4FA7-B1C2-9FDA9C25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0710C0-86A9-474E-B6C9-7CA3C618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F7DAC7-A429-43B2-9E96-01A5CF6C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EF7C23-84E0-4071-9008-046B37B85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D0EED8-E58A-40CF-A6E4-00127CD54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797D66-BF4D-47B4-B183-EDCD33F44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7D981F-6B06-4623-9937-7F9D8388E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E243B7-0704-4437-A878-2EBC6B23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D9B1EE-09CB-4BAE-AFC5-1FBD75F1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62FF1A-FD72-4DB2-A504-ABD6F601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F74D2-34AE-404A-9458-3D713B09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7C4F6F-5107-43F6-9C25-8EE916AB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53927C-A416-4C6A-91A2-735B16DF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A29CB6-8FC5-4AC6-B86E-E6981E81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75D08F-7620-49EA-96C2-794EECEE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E8686C-F340-4A69-87C6-AA4DF7B5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DE5885-E398-4464-9A89-201CCEE3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2D2F1-D54F-491C-8F08-42F59B5F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271A92-42F3-4404-BA64-C66019B9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146FA7-450C-449F-AA20-FFBB78ECA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ACD93F-2D1B-4526-923B-825F64E4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13B487-816F-43ED-BF46-C4F258CA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AB4076-6DC9-4933-9893-9789912A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7B451-73C9-4213-AA2C-C741F5F9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414485-DE6E-49C5-9944-2197BEB47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95447E-C8B4-44C7-BBBC-1CA1A37C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48487B-E60B-4ADE-8C01-FF7D39EA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057ADA-9255-4816-962E-0B1FB8AC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FD9462-2CA5-44CD-96FF-F6DB934A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592FAE-BA01-4CAD-9366-31E25EB0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21D94B-A54B-415D-880A-6D2E279D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8FF15B-DDF2-44CC-B74D-89EFB2B37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201A-AB5C-45DD-A677-C86D3F866047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2E3F4C-0DAD-4D4B-A3A5-56CDC0C3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7AF3E0-1CFE-4BD6-BB8E-83D6716A4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C6E3A-BAEC-4F74-9DBE-8ED6A2BD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2B9DF-F314-4140-9A23-A6B0548A9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Alcheni (olefine) e alchini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CFA384-C51C-4913-8DF1-5692AD60C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1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84D45-9E62-4CB3-86D5-52346E2F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alchini</a:t>
            </a:r>
            <a:endParaRPr lang="en-US" dirty="0"/>
          </a:p>
        </p:txBody>
      </p:sp>
      <p:pic>
        <p:nvPicPr>
          <p:cNvPr id="4" name="Picture 1" descr="04page108_01.jpg">
            <a:extLst>
              <a:ext uri="{FF2B5EF4-FFF2-40B4-BE49-F238E27FC236}">
                <a16:creationId xmlns:a16="http://schemas.microsoft.com/office/drawing/2014/main" id="{60D50DEA-4410-4658-9A41-87159180F16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5446"/>
          <a:stretch/>
        </p:blipFill>
        <p:spPr>
          <a:xfrm>
            <a:off x="1259048" y="2765288"/>
            <a:ext cx="9144000" cy="216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36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97DE2-41AC-4A9F-B20B-4FE7BA80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</a:t>
            </a:r>
            <a:r>
              <a:rPr lang="it-IT" dirty="0" err="1"/>
              <a:t>cicloalcheni</a:t>
            </a:r>
            <a:endParaRPr lang="en-US" dirty="0"/>
          </a:p>
        </p:txBody>
      </p:sp>
      <p:pic>
        <p:nvPicPr>
          <p:cNvPr id="4" name="Picture 1" descr="04page111_03.jpg">
            <a:extLst>
              <a:ext uri="{FF2B5EF4-FFF2-40B4-BE49-F238E27FC236}">
                <a16:creationId xmlns:a16="http://schemas.microsoft.com/office/drawing/2014/main" id="{9F9202AF-7351-4E78-9381-AD33BDBC0D4B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b="34297"/>
          <a:stretch/>
        </p:blipFill>
        <p:spPr>
          <a:xfrm>
            <a:off x="1751285" y="2377660"/>
            <a:ext cx="7853393" cy="26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E411B-FF57-43DA-A24C-CEB5DDD7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Residui alchenilici</a:t>
            </a:r>
            <a:endParaRPr lang="en-US" dirty="0"/>
          </a:p>
        </p:txBody>
      </p:sp>
      <p:pic>
        <p:nvPicPr>
          <p:cNvPr id="4" name="Picture 1" descr="04page109_01.jpg">
            <a:extLst>
              <a:ext uri="{FF2B5EF4-FFF2-40B4-BE49-F238E27FC236}">
                <a16:creationId xmlns:a16="http://schemas.microsoft.com/office/drawing/2014/main" id="{3C92BCF9-795E-4586-A029-CB83DDD46D8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5839"/>
          <a:stretch/>
        </p:blipFill>
        <p:spPr>
          <a:xfrm>
            <a:off x="973122" y="1763705"/>
            <a:ext cx="9144000" cy="333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1F19BE-809F-4BEF-964A-C6348A96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91" y="5586762"/>
            <a:ext cx="1629932" cy="4285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6F41A9-B8DB-443C-9C29-477FB7C551A4}"/>
              </a:ext>
            </a:extLst>
          </p:cNvPr>
          <p:cNvSpPr txBox="1"/>
          <p:nvPr/>
        </p:nvSpPr>
        <p:spPr>
          <a:xfrm>
            <a:off x="3162648" y="5616376"/>
            <a:ext cx="8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etinile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922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A5AC6-475C-4A4C-AF55-A5906C0B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dieni</a:t>
            </a:r>
            <a:endParaRPr lang="en-US" dirty="0"/>
          </a:p>
        </p:txBody>
      </p:sp>
      <p:pic>
        <p:nvPicPr>
          <p:cNvPr id="4" name="Picture 1" descr="04page113_03.jpg">
            <a:extLst>
              <a:ext uri="{FF2B5EF4-FFF2-40B4-BE49-F238E27FC236}">
                <a16:creationId xmlns:a16="http://schemas.microsoft.com/office/drawing/2014/main" id="{76CBBB77-ED18-4F7B-9322-F78237D5B7D0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3">
            <a:lum/>
          </a:blip>
          <a:srcRect b="30328"/>
          <a:stretch/>
        </p:blipFill>
        <p:spPr>
          <a:xfrm>
            <a:off x="2018418" y="2471908"/>
            <a:ext cx="7195961" cy="248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1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D0352-4E81-4F17-98C4-2672EF3F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EFD25C9-2062-4FE8-9887-BA9268CC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97909"/>
            <a:ext cx="10515600" cy="14067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616D6FD-D177-4BEF-8E00-8124DB1D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99" y="2390556"/>
            <a:ext cx="1629932" cy="4285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B82F9C-901C-4D63-8026-CCB431DFC654}"/>
              </a:ext>
            </a:extLst>
          </p:cNvPr>
          <p:cNvSpPr txBox="1"/>
          <p:nvPr/>
        </p:nvSpPr>
        <p:spPr>
          <a:xfrm>
            <a:off x="2927756" y="2420170"/>
            <a:ext cx="8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etinile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98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B01F2-6A7C-4C24-B5A2-9A8E28E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Isomeria geometrica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342B283-6C69-4996-88AF-D54C9B4B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535" y="1517481"/>
            <a:ext cx="7028329" cy="2312894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D2DE16F2-21AF-4F45-9AAE-74655B8DACA5}"/>
              </a:ext>
            </a:extLst>
          </p:cNvPr>
          <p:cNvGrpSpPr/>
          <p:nvPr/>
        </p:nvGrpSpPr>
        <p:grpSpPr>
          <a:xfrm>
            <a:off x="2112380" y="3856759"/>
            <a:ext cx="6828638" cy="428055"/>
            <a:chOff x="1912690" y="4571784"/>
            <a:chExt cx="6828638" cy="428055"/>
          </a:xfrm>
        </p:grpSpPr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CDA7D486-BCF8-4436-98B7-42965A8C8330}"/>
                </a:ext>
              </a:extLst>
            </p:cNvPr>
            <p:cNvCxnSpPr/>
            <p:nvPr/>
          </p:nvCxnSpPr>
          <p:spPr>
            <a:xfrm flipV="1">
              <a:off x="1912690" y="4941116"/>
              <a:ext cx="6828638" cy="5872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96700A1-D740-4051-800E-AB1CE64A1A4D}"/>
                </a:ext>
              </a:extLst>
            </p:cNvPr>
            <p:cNvSpPr txBox="1"/>
            <p:nvPr/>
          </p:nvSpPr>
          <p:spPr>
            <a:xfrm>
              <a:off x="3743818" y="4571784"/>
              <a:ext cx="2352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Aumento della stabilità</a:t>
              </a:r>
              <a:endParaRPr lang="en-US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7BAB45BB-8990-432D-9675-77B5FCF3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48" y="4559769"/>
            <a:ext cx="6203576" cy="20977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463AC9-3C75-44D6-85B7-5B41A66D856F}"/>
              </a:ext>
            </a:extLst>
          </p:cNvPr>
          <p:cNvSpPr txBox="1"/>
          <p:nvPr/>
        </p:nvSpPr>
        <p:spPr>
          <a:xfrm>
            <a:off x="8941018" y="2206305"/>
            <a:ext cx="260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alcheni più sostituiti sono più stabili</a:t>
            </a:r>
          </a:p>
          <a:p>
            <a:r>
              <a:rPr lang="it-IT" dirty="0"/>
              <a:t>Gli alcheni </a:t>
            </a:r>
            <a:r>
              <a:rPr lang="it-IT" i="1" dirty="0"/>
              <a:t>trans</a:t>
            </a:r>
            <a:r>
              <a:rPr lang="it-IT" dirty="0"/>
              <a:t> sono più stabili dei </a:t>
            </a:r>
            <a:r>
              <a:rPr lang="it-IT" i="1" dirty="0"/>
              <a:t>cis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307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AC3B0-0204-4AD6-B2FC-83B6283E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Cicloalcheni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6692CA-800D-4B3A-A5AD-81BBBD38A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925" y="1544126"/>
            <a:ext cx="5665694" cy="148814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F62279-CAA1-4364-AF80-DEA7092E58BD}"/>
              </a:ext>
            </a:extLst>
          </p:cNvPr>
          <p:cNvSpPr txBox="1"/>
          <p:nvPr/>
        </p:nvSpPr>
        <p:spPr>
          <a:xfrm>
            <a:off x="3221372" y="2928498"/>
            <a:ext cx="183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trans</a:t>
            </a:r>
            <a:r>
              <a:rPr lang="it-IT" dirty="0"/>
              <a:t>- </a:t>
            </a:r>
            <a:r>
              <a:rPr lang="it-IT" dirty="0" err="1"/>
              <a:t>cicloottene</a:t>
            </a:r>
            <a:endParaRPr lang="it-IT" dirty="0"/>
          </a:p>
          <a:p>
            <a:pPr algn="ctr"/>
            <a:r>
              <a:rPr lang="it-IT" dirty="0"/>
              <a:t>meno stabile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9749FF-632D-4DDE-9464-31F9E39153AE}"/>
              </a:ext>
            </a:extLst>
          </p:cNvPr>
          <p:cNvSpPr txBox="1"/>
          <p:nvPr/>
        </p:nvSpPr>
        <p:spPr>
          <a:xfrm>
            <a:off x="6593746" y="2989509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cis</a:t>
            </a:r>
            <a:r>
              <a:rPr lang="it-IT" dirty="0"/>
              <a:t>- </a:t>
            </a:r>
            <a:r>
              <a:rPr lang="it-IT" dirty="0" err="1"/>
              <a:t>cicloottene</a:t>
            </a:r>
            <a:endParaRPr lang="it-IT" dirty="0"/>
          </a:p>
          <a:p>
            <a:pPr algn="ctr"/>
            <a:r>
              <a:rPr lang="it-IT" dirty="0"/>
              <a:t>più stabile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42DCCA8-2E9E-40A7-A0E1-38FF9DA593A6}"/>
              </a:ext>
            </a:extLst>
          </p:cNvPr>
          <p:cNvSpPr/>
          <p:nvPr/>
        </p:nvSpPr>
        <p:spPr>
          <a:xfrm>
            <a:off x="1462479" y="4242708"/>
            <a:ext cx="8084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LSDQUE+Verdana-Italic"/>
              </a:rPr>
              <a:t>Il</a:t>
            </a:r>
            <a:r>
              <a:rPr lang="en-US" sz="2000" i="1" dirty="0">
                <a:solidFill>
                  <a:srgbClr val="000000"/>
                </a:solidFill>
                <a:latin typeface="LSDQUE+Verdana-Italic"/>
              </a:rPr>
              <a:t> trans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cicloottene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è 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più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piccolo 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cicloalchene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YXSQOD+Verdana"/>
              </a:rPr>
              <a:t>trans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isolabile</a:t>
            </a:r>
            <a:endParaRPr lang="en-US" sz="2000" dirty="0">
              <a:solidFill>
                <a:srgbClr val="000000"/>
              </a:solidFill>
              <a:latin typeface="YXSQOD+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YXSQOD+Verdana"/>
              </a:rPr>
              <a:t>Il </a:t>
            </a:r>
            <a:r>
              <a:rPr lang="en-US" sz="2000" i="1" dirty="0">
                <a:solidFill>
                  <a:srgbClr val="000000"/>
                </a:solidFill>
                <a:latin typeface="YXSQOD+Verdana"/>
              </a:rPr>
              <a:t>trans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cicloottene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è 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considerevolmente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 MENO stabile del </a:t>
            </a:r>
            <a:r>
              <a:rPr lang="en-US" sz="2000" i="1" dirty="0">
                <a:solidFill>
                  <a:srgbClr val="000000"/>
                </a:solidFill>
                <a:latin typeface="YXSQOD+Verdana"/>
              </a:rPr>
              <a:t>cis</a:t>
            </a:r>
            <a:r>
              <a:rPr lang="en-US" sz="2000" dirty="0">
                <a:solidFill>
                  <a:srgbClr val="000000"/>
                </a:solidFill>
                <a:latin typeface="YXSQOD+Verdana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YXSQOD+Verdana"/>
              </a:rPr>
              <a:t>cicloottene</a:t>
            </a:r>
            <a:endParaRPr lang="en-US" sz="2000" dirty="0">
              <a:solidFill>
                <a:srgbClr val="000000"/>
              </a:solidFill>
              <a:latin typeface="YXSQOD+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10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03221-32E7-4BC0-BACB-1AC89E71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</a:t>
            </a:r>
            <a:r>
              <a:rPr lang="it-IT" i="1" dirty="0"/>
              <a:t>E</a:t>
            </a:r>
            <a:r>
              <a:rPr lang="it-IT" dirty="0"/>
              <a:t>/</a:t>
            </a:r>
            <a:r>
              <a:rPr lang="it-IT" i="1" dirty="0"/>
              <a:t>Z</a:t>
            </a:r>
            <a:br>
              <a:rPr lang="it-IT" i="1" dirty="0"/>
            </a:br>
            <a:r>
              <a:rPr lang="it-IT" dirty="0"/>
              <a:t>per alcheni tri- e tetra-sostituiti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BA91D8C-03CC-4AF3-8280-C38137AB0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713" y="2034634"/>
            <a:ext cx="2976282" cy="17122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80D191-33A0-4058-8E12-E84494651C98}"/>
              </a:ext>
            </a:extLst>
          </p:cNvPr>
          <p:cNvSpPr txBox="1"/>
          <p:nvPr/>
        </p:nvSpPr>
        <p:spPr>
          <a:xfrm>
            <a:off x="6031994" y="2615159"/>
            <a:ext cx="126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cis</a:t>
            </a:r>
            <a:r>
              <a:rPr lang="it-IT" dirty="0"/>
              <a:t> o </a:t>
            </a:r>
            <a:r>
              <a:rPr lang="it-IT" i="1" dirty="0"/>
              <a:t>trans</a:t>
            </a:r>
            <a:r>
              <a:rPr lang="it-IT" dirty="0"/>
              <a:t>?</a:t>
            </a:r>
            <a:endParaRPr lang="en-US" dirty="0"/>
          </a:p>
        </p:txBody>
      </p:sp>
      <p:pic>
        <p:nvPicPr>
          <p:cNvPr id="7" name="Picture 1" descr="04page110_01.jpg">
            <a:extLst>
              <a:ext uri="{FF2B5EF4-FFF2-40B4-BE49-F238E27FC236}">
                <a16:creationId xmlns:a16="http://schemas.microsoft.com/office/drawing/2014/main" id="{BD50DFB1-A901-4B2B-A1CC-A67387FEF27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b="42863"/>
          <a:stretch/>
        </p:blipFill>
        <p:spPr>
          <a:xfrm>
            <a:off x="486562" y="3908962"/>
            <a:ext cx="9144000" cy="230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8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D6080-DE91-4239-AE95-275BAF4B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2" y="13841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Regole di priorità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16B37-0FE4-4010-B2E9-E5FE0351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2" y="152362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Numero atomico del primo atomo del sostituente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Numero atomico del secondo atomo del sostituente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Legami multipli = n legami singoli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A1C62C-C40F-423E-8024-E9062094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09" y="1980665"/>
            <a:ext cx="6239435" cy="11295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EFF043-8A75-4478-BED1-23A2A801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96" y="3699290"/>
            <a:ext cx="6741459" cy="13536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E7D246-3D92-4CDA-9A13-74F078088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8" b="19473"/>
          <a:stretch/>
        </p:blipFill>
        <p:spPr>
          <a:xfrm>
            <a:off x="1588481" y="5774838"/>
            <a:ext cx="7135906" cy="10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A80A60-53A6-49DD-9CF3-A57268CF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</a:t>
            </a:r>
            <a:r>
              <a:rPr lang="it-IT" i="1" dirty="0"/>
              <a:t>E</a:t>
            </a:r>
            <a:r>
              <a:rPr lang="it-IT" dirty="0"/>
              <a:t>/</a:t>
            </a:r>
            <a:r>
              <a:rPr lang="it-IT" i="1" dirty="0"/>
              <a:t>Z</a:t>
            </a:r>
            <a:br>
              <a:rPr lang="it-IT" i="1" dirty="0"/>
            </a:br>
            <a:r>
              <a:rPr lang="it-IT" dirty="0"/>
              <a:t>per alcheni tri- e tetra-sostituiti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333A69-0EFD-45BA-BC0A-230D66CC6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655" y="2670529"/>
            <a:ext cx="8462682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DF52D-BE22-4705-8A81-5B08C18B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e legami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5A4595-F0F4-4AC9-BE2B-B181B951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21" y="1439018"/>
            <a:ext cx="7637929" cy="25549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645644-02F5-4E25-84BF-A65B4E5BA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73" y="4145518"/>
            <a:ext cx="7709647" cy="17212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5731DC-444F-43F9-ACD6-F44EA571C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06" y="4597990"/>
            <a:ext cx="1470212" cy="10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6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03455C-F52B-4151-BD8D-0D420A68F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53" y="1631575"/>
            <a:ext cx="8713694" cy="359484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21A2FC-4FC4-449D-928D-F10C3E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E</a:t>
            </a:r>
            <a:r>
              <a:rPr lang="it-IT" dirty="0"/>
              <a:t> o </a:t>
            </a:r>
            <a:r>
              <a:rPr lang="it-IT" i="1" dirty="0"/>
              <a:t>Z </a:t>
            </a:r>
            <a:r>
              <a:rPr lang="it-IT" dirty="0"/>
              <a:t>?</a:t>
            </a:r>
            <a:endParaRPr lang="en-U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9179954-5FBA-42DF-A3EE-DBBEAA13314F}"/>
              </a:ext>
            </a:extLst>
          </p:cNvPr>
          <p:cNvSpPr/>
          <p:nvPr/>
        </p:nvSpPr>
        <p:spPr>
          <a:xfrm>
            <a:off x="2885813" y="3003259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A2F369-5B76-44F4-941E-D06AF88150A1}"/>
              </a:ext>
            </a:extLst>
          </p:cNvPr>
          <p:cNvSpPr/>
          <p:nvPr/>
        </p:nvSpPr>
        <p:spPr>
          <a:xfrm>
            <a:off x="6174297" y="2348917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8A8250-ABFF-481E-9587-E3E0EEB72E55}"/>
              </a:ext>
            </a:extLst>
          </p:cNvPr>
          <p:cNvSpPr/>
          <p:nvPr/>
        </p:nvSpPr>
        <p:spPr>
          <a:xfrm>
            <a:off x="8430936" y="3370276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A8A2404-88B2-40B5-BBB5-6BB6BC7B18BA}"/>
              </a:ext>
            </a:extLst>
          </p:cNvPr>
          <p:cNvSpPr/>
          <p:nvPr/>
        </p:nvSpPr>
        <p:spPr>
          <a:xfrm>
            <a:off x="9131498" y="3477233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960FB96-67CF-4A2D-8F1E-EC406A3305E6}"/>
              </a:ext>
            </a:extLst>
          </p:cNvPr>
          <p:cNvSpPr/>
          <p:nvPr/>
        </p:nvSpPr>
        <p:spPr>
          <a:xfrm>
            <a:off x="3309538" y="3672279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0E5B84B-98B5-4F74-89EC-A31F37DD7E38}"/>
              </a:ext>
            </a:extLst>
          </p:cNvPr>
          <p:cNvSpPr/>
          <p:nvPr/>
        </p:nvSpPr>
        <p:spPr>
          <a:xfrm>
            <a:off x="5836022" y="3672279"/>
            <a:ext cx="310393" cy="30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0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1F428-5A5B-459F-B3CA-6986F1A3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98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Dieni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6ED70E-0692-488E-AAA9-9DDD6B1BE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392"/>
            <a:ext cx="4472031" cy="4351338"/>
          </a:xfrm>
        </p:spPr>
        <p:txBody>
          <a:bodyPr/>
          <a:lstStyle/>
          <a:p>
            <a:r>
              <a:rPr lang="it-IT" dirty="0"/>
              <a:t>Diene cumulato </a:t>
            </a:r>
          </a:p>
          <a:p>
            <a:pPr lvl="1"/>
            <a:r>
              <a:rPr lang="it-IT" dirty="0" err="1"/>
              <a:t>Propadiene</a:t>
            </a:r>
            <a:r>
              <a:rPr lang="it-IT" dirty="0"/>
              <a:t> (</a:t>
            </a:r>
            <a:r>
              <a:rPr lang="it-IT" dirty="0" err="1"/>
              <a:t>allene</a:t>
            </a:r>
            <a:r>
              <a:rPr lang="it-IT" dirty="0"/>
              <a:t>)</a:t>
            </a:r>
          </a:p>
          <a:p>
            <a:pPr lvl="1"/>
            <a:endParaRPr lang="it-IT" dirty="0"/>
          </a:p>
          <a:p>
            <a:r>
              <a:rPr lang="it-IT" dirty="0"/>
              <a:t>Diene coniugato</a:t>
            </a:r>
          </a:p>
          <a:p>
            <a:pPr lvl="1"/>
            <a:r>
              <a:rPr lang="it-IT" dirty="0"/>
              <a:t>1,3-butadiene</a:t>
            </a:r>
          </a:p>
          <a:p>
            <a:pPr lvl="1"/>
            <a:r>
              <a:rPr lang="it-IT" dirty="0"/>
              <a:t>Elettroni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 delocalizzati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Diene isolato</a:t>
            </a:r>
          </a:p>
          <a:p>
            <a:pPr lvl="1"/>
            <a:r>
              <a:rPr lang="en-US" dirty="0"/>
              <a:t>1,4-Pentadiene </a:t>
            </a:r>
          </a:p>
        </p:txBody>
      </p:sp>
      <p:pic>
        <p:nvPicPr>
          <p:cNvPr id="5" name="Picture 1" descr="04page119_01.jpg">
            <a:extLst>
              <a:ext uri="{FF2B5EF4-FFF2-40B4-BE49-F238E27FC236}">
                <a16:creationId xmlns:a16="http://schemas.microsoft.com/office/drawing/2014/main" id="{D94E1DBB-EE95-4D6A-ABD0-EF96C4D65F2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r="52294" b="39122"/>
          <a:stretch/>
        </p:blipFill>
        <p:spPr>
          <a:xfrm>
            <a:off x="7168394" y="689143"/>
            <a:ext cx="2172748" cy="171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04page122_03.jpg">
            <a:extLst>
              <a:ext uri="{FF2B5EF4-FFF2-40B4-BE49-F238E27FC236}">
                <a16:creationId xmlns:a16="http://schemas.microsoft.com/office/drawing/2014/main" id="{4E20E373-740E-4993-8CD8-D3E5FEB589C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</a:blip>
          <a:srcRect l="4587" t="9007" r="28624" b="43551"/>
          <a:stretch/>
        </p:blipFill>
        <p:spPr>
          <a:xfrm>
            <a:off x="6409189" y="2715936"/>
            <a:ext cx="3397541" cy="127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04page113_03.jpg">
            <a:extLst>
              <a:ext uri="{FF2B5EF4-FFF2-40B4-BE49-F238E27FC236}">
                <a16:creationId xmlns:a16="http://schemas.microsoft.com/office/drawing/2014/main" id="{610C0086-4E89-4131-A007-B68503F033A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/>
          </a:blip>
          <a:srcRect l="2386" t="11717" r="64037" b="38477"/>
          <a:stretch/>
        </p:blipFill>
        <p:spPr>
          <a:xfrm>
            <a:off x="6669249" y="4356012"/>
            <a:ext cx="2516698" cy="1852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96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28158-B655-4E1D-9AA1-24D50ABB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673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Diene coniugato:1,3-butadiene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EE3249-DEAB-4E74-B5AC-4B33937E8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95781"/>
            <a:ext cx="10081425" cy="25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8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51E8A-90BC-4EE3-87E7-96035D4A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A61D07-9AB7-47D5-838D-CF2EC097B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Simili a quelle degli alcani di peso molecolare comparabile</a:t>
            </a:r>
          </a:p>
          <a:p>
            <a:r>
              <a:rPr lang="it-IT" dirty="0"/>
              <a:t>Alcheni e alchini hanno punti di fusione e di ebollizione bassi</a:t>
            </a:r>
          </a:p>
          <a:p>
            <a:r>
              <a:rPr lang="it-IT" dirty="0"/>
              <a:t>P.f. e p.e. aumentano all’aumentare del numero di atomi di carbonio perché aumenta l’area superficiale</a:t>
            </a:r>
          </a:p>
          <a:p>
            <a:r>
              <a:rPr lang="it-IT" dirty="0"/>
              <a:t>Sono solubili in solventi organici e insolubili in acqua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243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D1ECF-68EF-4483-9833-E86943BE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IUPAC e comune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4F5272-B9BF-4A73-A2DD-33C90D5A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IUPAC International Union of Pure and Applied Chemistry</a:t>
            </a:r>
            <a:endParaRPr lang="en-US" dirty="0"/>
          </a:p>
        </p:txBody>
      </p:sp>
      <p:pic>
        <p:nvPicPr>
          <p:cNvPr id="4" name="Picture 1" descr="04page108_02.jpg">
            <a:extLst>
              <a:ext uri="{FF2B5EF4-FFF2-40B4-BE49-F238E27FC236}">
                <a16:creationId xmlns:a16="http://schemas.microsoft.com/office/drawing/2014/main" id="{32C6BC89-6FCB-43C2-A829-D28A245E971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42892"/>
          <a:stretch/>
        </p:blipFill>
        <p:spPr>
          <a:xfrm>
            <a:off x="1054216" y="2733959"/>
            <a:ext cx="9144000" cy="184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29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1B56C-888A-4DBE-A0DB-AB5582A8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Semplici</a:t>
            </a:r>
            <a:r>
              <a:rPr lang="en-US" dirty="0"/>
              <a:t> </a:t>
            </a:r>
            <a:r>
              <a:rPr lang="en-US" dirty="0" err="1"/>
              <a:t>Alcheni</a:t>
            </a:r>
            <a:r>
              <a:rPr lang="en-US" dirty="0"/>
              <a:t> e </a:t>
            </a:r>
            <a:r>
              <a:rPr lang="en-US" dirty="0" err="1"/>
              <a:t>Alchini</a:t>
            </a:r>
            <a:r>
              <a:rPr lang="en-US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CC881D-9A11-4539-AA6B-2CE23161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95" y="1413801"/>
            <a:ext cx="1600524" cy="52890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F87DB0-D2A1-48EB-A1E1-0316780B8C1B}"/>
              </a:ext>
            </a:extLst>
          </p:cNvPr>
          <p:cNvSpPr txBox="1"/>
          <p:nvPr/>
        </p:nvSpPr>
        <p:spPr>
          <a:xfrm>
            <a:off x="2357306" y="1674673"/>
            <a:ext cx="159851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Etene o etilene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Propene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1-butene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1-pentene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cicloesene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FE4BCC-BF1F-4005-B61A-1F538A509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9382"/>
            <a:ext cx="1972235" cy="48947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D03813-808B-405C-823F-42B05B8B2302}"/>
              </a:ext>
            </a:extLst>
          </p:cNvPr>
          <p:cNvSpPr txBox="1"/>
          <p:nvPr/>
        </p:nvSpPr>
        <p:spPr>
          <a:xfrm>
            <a:off x="8363825" y="1951672"/>
            <a:ext cx="17533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Etino o acetilene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Propino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1-butino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1-pentino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47341-115F-4004-A7F0-6D243F08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Isomeria</a:t>
            </a:r>
            <a:r>
              <a:rPr lang="en-US" dirty="0"/>
              <a:t> </a:t>
            </a:r>
            <a:r>
              <a:rPr lang="en-US" dirty="0" err="1"/>
              <a:t>costituzionale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8A9105-C32E-40DC-9887-51BDE5D2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19" y="1352642"/>
            <a:ext cx="5108402" cy="33561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9B28E6-B86A-466F-9D65-421A04252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70" y="4815314"/>
            <a:ext cx="7494494" cy="9502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A1DF8A3-BE4A-4377-BA66-ECD806744448}"/>
              </a:ext>
            </a:extLst>
          </p:cNvPr>
          <p:cNvSpPr txBox="1"/>
          <p:nvPr/>
        </p:nvSpPr>
        <p:spPr>
          <a:xfrm>
            <a:off x="2521224" y="5872144"/>
            <a:ext cx="61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1-esene                                          2-esene                            3-esene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3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AE999-87FF-4ED8-892C-C2F18AA1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Isomeria </a:t>
            </a:r>
            <a:r>
              <a:rPr lang="it-IT" i="1" dirty="0"/>
              <a:t>cis</a:t>
            </a:r>
            <a:r>
              <a:rPr lang="it-IT" dirty="0"/>
              <a:t>- </a:t>
            </a:r>
            <a:r>
              <a:rPr lang="it-IT" i="1" dirty="0"/>
              <a:t>trans</a:t>
            </a:r>
            <a:endParaRPr lang="en-US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06A734-0596-4775-8B90-11C9AD30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rotazione attorno al doppio legame è impedita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169DDC-5164-4418-B9D9-5FC6BB259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510" y="2835882"/>
            <a:ext cx="5593976" cy="2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1F50AB-2EBB-4881-8357-8000E61E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01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Isomeria </a:t>
            </a:r>
            <a:r>
              <a:rPr lang="it-IT" i="1" dirty="0"/>
              <a:t>cis</a:t>
            </a:r>
            <a:r>
              <a:rPr lang="it-IT" dirty="0"/>
              <a:t>-</a:t>
            </a:r>
            <a:r>
              <a:rPr lang="it-IT" i="1" dirty="0"/>
              <a:t>trans</a:t>
            </a:r>
            <a:br>
              <a:rPr lang="it-IT" i="1" dirty="0"/>
            </a:br>
            <a:r>
              <a:rPr lang="it-IT" dirty="0"/>
              <a:t>solo</a:t>
            </a:r>
            <a:r>
              <a:rPr lang="it-IT" i="1" dirty="0"/>
              <a:t> </a:t>
            </a:r>
            <a:r>
              <a:rPr lang="it-IT" dirty="0"/>
              <a:t>per alcheni </a:t>
            </a:r>
            <a:r>
              <a:rPr lang="it-IT" dirty="0" err="1"/>
              <a:t>disostituiti</a:t>
            </a:r>
            <a:endParaRPr lang="en-US" dirty="0"/>
          </a:p>
        </p:txBody>
      </p:sp>
      <p:pic>
        <p:nvPicPr>
          <p:cNvPr id="4" name="Picture 1" descr="04page106_02.jpg">
            <a:extLst>
              <a:ext uri="{FF2B5EF4-FFF2-40B4-BE49-F238E27FC236}">
                <a16:creationId xmlns:a16="http://schemas.microsoft.com/office/drawing/2014/main" id="{7095E7DC-1536-4553-9A5C-FF2AF5B2C30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r="73670" b="48661"/>
          <a:stretch/>
        </p:blipFill>
        <p:spPr>
          <a:xfrm>
            <a:off x="2415081" y="2213445"/>
            <a:ext cx="2775788" cy="268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04page106_02.jpg">
            <a:extLst>
              <a:ext uri="{FF2B5EF4-FFF2-40B4-BE49-F238E27FC236}">
                <a16:creationId xmlns:a16="http://schemas.microsoft.com/office/drawing/2014/main" id="{22DFD653-FDFA-49EE-A6C7-C30D6C5A4F6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lum/>
          </a:blip>
          <a:srcRect l="52709" r="21853" b="50701"/>
          <a:stretch/>
        </p:blipFill>
        <p:spPr>
          <a:xfrm>
            <a:off x="6870584" y="2269597"/>
            <a:ext cx="2676088" cy="257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6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FF7CBC-F053-478B-8C8D-9F1E9851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br>
              <a:rPr lang="it-IT" dirty="0"/>
            </a:br>
            <a:r>
              <a:rPr lang="it-IT" dirty="0"/>
              <a:t>alcheni mono- e </a:t>
            </a:r>
            <a:r>
              <a:rPr lang="it-IT"/>
              <a:t>disostituiti</a:t>
            </a:r>
            <a:endParaRPr lang="en-US" dirty="0"/>
          </a:p>
        </p:txBody>
      </p:sp>
      <p:pic>
        <p:nvPicPr>
          <p:cNvPr id="4" name="Picture 1" descr="04page107_02.jpg">
            <a:extLst>
              <a:ext uri="{FF2B5EF4-FFF2-40B4-BE49-F238E27FC236}">
                <a16:creationId xmlns:a16="http://schemas.microsoft.com/office/drawing/2014/main" id="{7DE1A27C-9562-42D6-BBD3-E0324AD1EAF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8379"/>
          <a:stretch/>
        </p:blipFill>
        <p:spPr>
          <a:xfrm>
            <a:off x="838200" y="2301855"/>
            <a:ext cx="10303224" cy="2609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79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709FCD-4AEB-4132-A654-3BA3F46C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</a:t>
            </a:r>
            <a:endParaRPr lang="en-US" dirty="0"/>
          </a:p>
        </p:txBody>
      </p:sp>
      <p:pic>
        <p:nvPicPr>
          <p:cNvPr id="4" name="Picture 1" descr="04page109_02.jpg">
            <a:extLst>
              <a:ext uri="{FF2B5EF4-FFF2-40B4-BE49-F238E27FC236}">
                <a16:creationId xmlns:a16="http://schemas.microsoft.com/office/drawing/2014/main" id="{84E2C869-EEEE-4C52-82DD-CC63E32BBAF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7926"/>
          <a:stretch/>
        </p:blipFill>
        <p:spPr>
          <a:xfrm>
            <a:off x="1283516" y="2820087"/>
            <a:ext cx="9144000" cy="18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23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262</Words>
  <Application>Microsoft Macintosh PowerPoint</Application>
  <PresentationFormat>Widescreen</PresentationFormat>
  <Paragraphs>100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LSDQUE+Verdana-Italic</vt:lpstr>
      <vt:lpstr>Symbol</vt:lpstr>
      <vt:lpstr>YXSQOD+Verdana</vt:lpstr>
      <vt:lpstr>Tema di Office</vt:lpstr>
      <vt:lpstr>Alcheni (olefine) e alchini</vt:lpstr>
      <vt:lpstr>Struttura e legami</vt:lpstr>
      <vt:lpstr>Nomenclatura IUPAC e comune</vt:lpstr>
      <vt:lpstr>Semplici Alcheni e Alchini </vt:lpstr>
      <vt:lpstr>Isomeria costituzionale</vt:lpstr>
      <vt:lpstr>Isomeria cis- trans</vt:lpstr>
      <vt:lpstr>Isomeria cis-trans solo per alcheni disostituiti</vt:lpstr>
      <vt:lpstr>Nomenclatura alcheni mono- e disostituiti</vt:lpstr>
      <vt:lpstr>Nomenclatura</vt:lpstr>
      <vt:lpstr>Nomenclatura alchini</vt:lpstr>
      <vt:lpstr>Nomenclatura cicloalcheni</vt:lpstr>
      <vt:lpstr>Residui alchenilici</vt:lpstr>
      <vt:lpstr>Nomenclatura dieni</vt:lpstr>
      <vt:lpstr>Nomenclatura</vt:lpstr>
      <vt:lpstr>Isomeria geometrica</vt:lpstr>
      <vt:lpstr>Cicloalcheni </vt:lpstr>
      <vt:lpstr>Nomenclatura E/Z per alcheni tri- e tetra-sostituiti</vt:lpstr>
      <vt:lpstr>Regole di priorità</vt:lpstr>
      <vt:lpstr>Nomenclatura E/Z per alcheni tri- e tetra-sostituiti</vt:lpstr>
      <vt:lpstr>E o Z ?</vt:lpstr>
      <vt:lpstr>Dieni </vt:lpstr>
      <vt:lpstr>Diene coniugato:1,3-butadiene</vt:lpstr>
      <vt:lpstr>Proprietà fisiche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Alcheni e alchini</dc:title>
  <dc:creator>NITTI PATRIZIA</dc:creator>
  <cp:lastModifiedBy>GOBBO PIERANGELO</cp:lastModifiedBy>
  <cp:revision>38</cp:revision>
  <dcterms:created xsi:type="dcterms:W3CDTF">2022-03-10T15:00:07Z</dcterms:created>
  <dcterms:modified xsi:type="dcterms:W3CDTF">2023-08-10T09:56:37Z</dcterms:modified>
</cp:coreProperties>
</file>