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9" r:id="rId3"/>
    <p:sldId id="257" r:id="rId4"/>
    <p:sldId id="258" r:id="rId5"/>
    <p:sldId id="260" r:id="rId6"/>
    <p:sldId id="261" r:id="rId7"/>
    <p:sldId id="262" r:id="rId8"/>
    <p:sldId id="275" r:id="rId9"/>
    <p:sldId id="276" r:id="rId10"/>
    <p:sldId id="277" r:id="rId11"/>
    <p:sldId id="274" r:id="rId12"/>
    <p:sldId id="263" r:id="rId13"/>
    <p:sldId id="264" r:id="rId14"/>
    <p:sldId id="265" r:id="rId15"/>
    <p:sldId id="266" r:id="rId16"/>
    <p:sldId id="267" r:id="rId17"/>
    <p:sldId id="268" r:id="rId18"/>
    <p:sldId id="269" r:id="rId19"/>
    <p:sldId id="270" r:id="rId20"/>
    <p:sldId id="271" r:id="rId21"/>
    <p:sldId id="272" r:id="rId22"/>
    <p:sldId id="273"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74" autoAdjust="0"/>
  </p:normalViewPr>
  <p:slideViewPr>
    <p:cSldViewPr snapToGrid="0">
      <p:cViewPr varScale="1">
        <p:scale>
          <a:sx n="110" d="100"/>
          <a:sy n="110" d="100"/>
        </p:scale>
        <p:origin x="630" y="108"/>
      </p:cViewPr>
      <p:guideLst/>
    </p:cSldViewPr>
  </p:slideViewPr>
  <p:outlineViewPr>
    <p:cViewPr>
      <p:scale>
        <a:sx n="33" d="100"/>
        <a:sy n="33" d="100"/>
      </p:scale>
      <p:origin x="0" y="-42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TTI PATRIZIA" userId="292540ce-cae4-4fa5-ab25-7998e50afb37" providerId="ADAL" clId="{40048865-9EE1-40AB-B6C6-2705501DA761}"/>
    <pc:docChg chg="custSel modSld">
      <pc:chgData name="NITTI PATRIZIA" userId="292540ce-cae4-4fa5-ab25-7998e50afb37" providerId="ADAL" clId="{40048865-9EE1-40AB-B6C6-2705501DA761}" dt="2022-03-08T16:58:17.601" v="12" actId="6549"/>
      <pc:docMkLst>
        <pc:docMk/>
      </pc:docMkLst>
      <pc:sldChg chg="modSp">
        <pc:chgData name="NITTI PATRIZIA" userId="292540ce-cae4-4fa5-ab25-7998e50afb37" providerId="ADAL" clId="{40048865-9EE1-40AB-B6C6-2705501DA761}" dt="2022-03-08T16:55:25.500" v="11" actId="20577"/>
        <pc:sldMkLst>
          <pc:docMk/>
          <pc:sldMk cId="1098619598" sldId="261"/>
        </pc:sldMkLst>
        <pc:spChg chg="mod">
          <ac:chgData name="NITTI PATRIZIA" userId="292540ce-cae4-4fa5-ab25-7998e50afb37" providerId="ADAL" clId="{40048865-9EE1-40AB-B6C6-2705501DA761}" dt="2022-03-08T16:55:25.500" v="11" actId="20577"/>
          <ac:spMkLst>
            <pc:docMk/>
            <pc:sldMk cId="1098619598" sldId="261"/>
            <ac:spMk id="9" creationId="{00000000-0000-0000-0000-000000000000}"/>
          </ac:spMkLst>
        </pc:spChg>
      </pc:sldChg>
      <pc:sldChg chg="modSp">
        <pc:chgData name="NITTI PATRIZIA" userId="292540ce-cae4-4fa5-ab25-7998e50afb37" providerId="ADAL" clId="{40048865-9EE1-40AB-B6C6-2705501DA761}" dt="2022-03-08T16:58:17.601" v="12" actId="6549"/>
        <pc:sldMkLst>
          <pc:docMk/>
          <pc:sldMk cId="1373257091" sldId="263"/>
        </pc:sldMkLst>
        <pc:spChg chg="mod">
          <ac:chgData name="NITTI PATRIZIA" userId="292540ce-cae4-4fa5-ab25-7998e50afb37" providerId="ADAL" clId="{40048865-9EE1-40AB-B6C6-2705501DA761}" dt="2022-03-08T16:58:17.601" v="12" actId="6549"/>
          <ac:spMkLst>
            <pc:docMk/>
            <pc:sldMk cId="1373257091" sldId="26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E8E146-67D2-4681-B3E7-B5DA4A6BD8DB}" type="datetimeFigureOut">
              <a:rPr lang="en-US" smtClean="0"/>
              <a:t>10/18/2022</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68B085-9EFA-476A-B1C0-D135C47A83CD}" type="slidenum">
              <a:rPr lang="en-US" smtClean="0"/>
              <a:t>‹N›</a:t>
            </a:fld>
            <a:endParaRPr lang="en-US"/>
          </a:p>
        </p:txBody>
      </p:sp>
    </p:spTree>
    <p:extLst>
      <p:ext uri="{BB962C8B-B14F-4D97-AF65-F5344CB8AC3E}">
        <p14:creationId xmlns:p14="http://schemas.microsoft.com/office/powerpoint/2010/main" val="3895232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Fine IV lezione 9 ore 2022</a:t>
            </a:r>
            <a:endParaRPr lang="en-US" dirty="0"/>
          </a:p>
        </p:txBody>
      </p:sp>
      <p:sp>
        <p:nvSpPr>
          <p:cNvPr id="4" name="Segnaposto numero diapositiva 3"/>
          <p:cNvSpPr>
            <a:spLocks noGrp="1"/>
          </p:cNvSpPr>
          <p:nvPr>
            <p:ph type="sldNum" sz="quarter" idx="5"/>
          </p:nvPr>
        </p:nvSpPr>
        <p:spPr/>
        <p:txBody>
          <a:bodyPr/>
          <a:lstStyle/>
          <a:p>
            <a:fld id="{BC68B085-9EFA-476A-B1C0-D135C47A83CD}" type="slidenum">
              <a:rPr lang="en-US" smtClean="0"/>
              <a:t>12</a:t>
            </a:fld>
            <a:endParaRPr lang="en-US"/>
          </a:p>
        </p:txBody>
      </p:sp>
    </p:spTree>
    <p:extLst>
      <p:ext uri="{BB962C8B-B14F-4D97-AF65-F5344CB8AC3E}">
        <p14:creationId xmlns:p14="http://schemas.microsoft.com/office/powerpoint/2010/main" val="3712991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IV lezione 8h </a:t>
            </a:r>
            <a:r>
              <a:rPr lang="it-IT"/>
              <a:t>21 diapo</a:t>
            </a:r>
            <a:endParaRPr lang="en-US" dirty="0"/>
          </a:p>
        </p:txBody>
      </p:sp>
      <p:sp>
        <p:nvSpPr>
          <p:cNvPr id="4" name="Segnaposto numero diapositiva 3"/>
          <p:cNvSpPr>
            <a:spLocks noGrp="1"/>
          </p:cNvSpPr>
          <p:nvPr>
            <p:ph type="sldNum" sz="quarter" idx="5"/>
          </p:nvPr>
        </p:nvSpPr>
        <p:spPr/>
        <p:txBody>
          <a:bodyPr/>
          <a:lstStyle/>
          <a:p>
            <a:fld id="{BC68B085-9EFA-476A-B1C0-D135C47A83CD}" type="slidenum">
              <a:rPr lang="en-US" smtClean="0"/>
              <a:t>20</a:t>
            </a:fld>
            <a:endParaRPr lang="en-US"/>
          </a:p>
        </p:txBody>
      </p:sp>
    </p:spTree>
    <p:extLst>
      <p:ext uri="{BB962C8B-B14F-4D97-AF65-F5344CB8AC3E}">
        <p14:creationId xmlns:p14="http://schemas.microsoft.com/office/powerpoint/2010/main" val="3740586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6F6E8732-105C-4FC1-82C7-9AF14D02238B}" type="datetimeFigureOut">
              <a:rPr lang="it-IT" smtClean="0"/>
              <a:t>18/10/2022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C5FD6E8-41A1-410E-A36D-3A9E36DFF775}" type="slidenum">
              <a:rPr lang="it-IT" smtClean="0"/>
              <a:t>‹N›</a:t>
            </a:fld>
            <a:endParaRPr lang="it-IT"/>
          </a:p>
        </p:txBody>
      </p:sp>
    </p:spTree>
    <p:extLst>
      <p:ext uri="{BB962C8B-B14F-4D97-AF65-F5344CB8AC3E}">
        <p14:creationId xmlns:p14="http://schemas.microsoft.com/office/powerpoint/2010/main" val="2298236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F6E8732-105C-4FC1-82C7-9AF14D02238B}" type="datetimeFigureOut">
              <a:rPr lang="it-IT" smtClean="0"/>
              <a:t>18/10/2022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C5FD6E8-41A1-410E-A36D-3A9E36DFF775}" type="slidenum">
              <a:rPr lang="it-IT" smtClean="0"/>
              <a:t>‹N›</a:t>
            </a:fld>
            <a:endParaRPr lang="it-IT"/>
          </a:p>
        </p:txBody>
      </p:sp>
    </p:spTree>
    <p:extLst>
      <p:ext uri="{BB962C8B-B14F-4D97-AF65-F5344CB8AC3E}">
        <p14:creationId xmlns:p14="http://schemas.microsoft.com/office/powerpoint/2010/main" val="183440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F6E8732-105C-4FC1-82C7-9AF14D02238B}" type="datetimeFigureOut">
              <a:rPr lang="it-IT" smtClean="0"/>
              <a:t>18/10/2022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C5FD6E8-41A1-410E-A36D-3A9E36DFF775}" type="slidenum">
              <a:rPr lang="it-IT" smtClean="0"/>
              <a:t>‹N›</a:t>
            </a:fld>
            <a:endParaRPr lang="it-IT"/>
          </a:p>
        </p:txBody>
      </p:sp>
    </p:spTree>
    <p:extLst>
      <p:ext uri="{BB962C8B-B14F-4D97-AF65-F5344CB8AC3E}">
        <p14:creationId xmlns:p14="http://schemas.microsoft.com/office/powerpoint/2010/main" val="285256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F6E8732-105C-4FC1-82C7-9AF14D02238B}" type="datetimeFigureOut">
              <a:rPr lang="it-IT" smtClean="0"/>
              <a:t>18/10/2022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C5FD6E8-41A1-410E-A36D-3A9E36DFF775}" type="slidenum">
              <a:rPr lang="it-IT" smtClean="0"/>
              <a:t>‹N›</a:t>
            </a:fld>
            <a:endParaRPr lang="it-IT"/>
          </a:p>
        </p:txBody>
      </p:sp>
    </p:spTree>
    <p:extLst>
      <p:ext uri="{BB962C8B-B14F-4D97-AF65-F5344CB8AC3E}">
        <p14:creationId xmlns:p14="http://schemas.microsoft.com/office/powerpoint/2010/main" val="1254731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6F6E8732-105C-4FC1-82C7-9AF14D02238B}" type="datetimeFigureOut">
              <a:rPr lang="it-IT" smtClean="0"/>
              <a:t>18/10/2022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C5FD6E8-41A1-410E-A36D-3A9E36DFF775}" type="slidenum">
              <a:rPr lang="it-IT" smtClean="0"/>
              <a:t>‹N›</a:t>
            </a:fld>
            <a:endParaRPr lang="it-IT"/>
          </a:p>
        </p:txBody>
      </p:sp>
    </p:spTree>
    <p:extLst>
      <p:ext uri="{BB962C8B-B14F-4D97-AF65-F5344CB8AC3E}">
        <p14:creationId xmlns:p14="http://schemas.microsoft.com/office/powerpoint/2010/main" val="104585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6F6E8732-105C-4FC1-82C7-9AF14D02238B}" type="datetimeFigureOut">
              <a:rPr lang="it-IT" smtClean="0"/>
              <a:t>18/10/2022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C5FD6E8-41A1-410E-A36D-3A9E36DFF775}" type="slidenum">
              <a:rPr lang="it-IT" smtClean="0"/>
              <a:t>‹N›</a:t>
            </a:fld>
            <a:endParaRPr lang="it-IT"/>
          </a:p>
        </p:txBody>
      </p:sp>
    </p:spTree>
    <p:extLst>
      <p:ext uri="{BB962C8B-B14F-4D97-AF65-F5344CB8AC3E}">
        <p14:creationId xmlns:p14="http://schemas.microsoft.com/office/powerpoint/2010/main" val="4096046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6F6E8732-105C-4FC1-82C7-9AF14D02238B}" type="datetimeFigureOut">
              <a:rPr lang="it-IT" smtClean="0"/>
              <a:t>18/10/2022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C5FD6E8-41A1-410E-A36D-3A9E36DFF775}" type="slidenum">
              <a:rPr lang="it-IT" smtClean="0"/>
              <a:t>‹N›</a:t>
            </a:fld>
            <a:endParaRPr lang="it-IT"/>
          </a:p>
        </p:txBody>
      </p:sp>
    </p:spTree>
    <p:extLst>
      <p:ext uri="{BB962C8B-B14F-4D97-AF65-F5344CB8AC3E}">
        <p14:creationId xmlns:p14="http://schemas.microsoft.com/office/powerpoint/2010/main" val="2976565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6F6E8732-105C-4FC1-82C7-9AF14D02238B}" type="datetimeFigureOut">
              <a:rPr lang="it-IT" smtClean="0"/>
              <a:t>18/10/2022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C5FD6E8-41A1-410E-A36D-3A9E36DFF775}" type="slidenum">
              <a:rPr lang="it-IT" smtClean="0"/>
              <a:t>‹N›</a:t>
            </a:fld>
            <a:endParaRPr lang="it-IT"/>
          </a:p>
        </p:txBody>
      </p:sp>
    </p:spTree>
    <p:extLst>
      <p:ext uri="{BB962C8B-B14F-4D97-AF65-F5344CB8AC3E}">
        <p14:creationId xmlns:p14="http://schemas.microsoft.com/office/powerpoint/2010/main" val="619529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F6E8732-105C-4FC1-82C7-9AF14D02238B}" type="datetimeFigureOut">
              <a:rPr lang="it-IT" smtClean="0"/>
              <a:t>18/10/2022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C5FD6E8-41A1-410E-A36D-3A9E36DFF775}" type="slidenum">
              <a:rPr lang="it-IT" smtClean="0"/>
              <a:t>‹N›</a:t>
            </a:fld>
            <a:endParaRPr lang="it-IT"/>
          </a:p>
        </p:txBody>
      </p:sp>
    </p:spTree>
    <p:extLst>
      <p:ext uri="{BB962C8B-B14F-4D97-AF65-F5344CB8AC3E}">
        <p14:creationId xmlns:p14="http://schemas.microsoft.com/office/powerpoint/2010/main" val="1823595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6F6E8732-105C-4FC1-82C7-9AF14D02238B}" type="datetimeFigureOut">
              <a:rPr lang="it-IT" smtClean="0"/>
              <a:t>18/10/2022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C5FD6E8-41A1-410E-A36D-3A9E36DFF775}" type="slidenum">
              <a:rPr lang="it-IT" smtClean="0"/>
              <a:t>‹N›</a:t>
            </a:fld>
            <a:endParaRPr lang="it-IT"/>
          </a:p>
        </p:txBody>
      </p:sp>
    </p:spTree>
    <p:extLst>
      <p:ext uri="{BB962C8B-B14F-4D97-AF65-F5344CB8AC3E}">
        <p14:creationId xmlns:p14="http://schemas.microsoft.com/office/powerpoint/2010/main" val="800016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6F6E8732-105C-4FC1-82C7-9AF14D02238B}" type="datetimeFigureOut">
              <a:rPr lang="it-IT" smtClean="0"/>
              <a:t>18/10/2022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C5FD6E8-41A1-410E-A36D-3A9E36DFF775}" type="slidenum">
              <a:rPr lang="it-IT" smtClean="0"/>
              <a:t>‹N›</a:t>
            </a:fld>
            <a:endParaRPr lang="it-IT"/>
          </a:p>
        </p:txBody>
      </p:sp>
    </p:spTree>
    <p:extLst>
      <p:ext uri="{BB962C8B-B14F-4D97-AF65-F5344CB8AC3E}">
        <p14:creationId xmlns:p14="http://schemas.microsoft.com/office/powerpoint/2010/main" val="2754528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6E8732-105C-4FC1-82C7-9AF14D02238B}" type="datetimeFigureOut">
              <a:rPr lang="it-IT" smtClean="0"/>
              <a:t>18/10/2022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5FD6E8-41A1-410E-A36D-3A9E36DFF775}" type="slidenum">
              <a:rPr lang="it-IT" smtClean="0"/>
              <a:t>‹N›</a:t>
            </a:fld>
            <a:endParaRPr lang="it-IT"/>
          </a:p>
        </p:txBody>
      </p:sp>
    </p:spTree>
    <p:extLst>
      <p:ext uri="{BB962C8B-B14F-4D97-AF65-F5344CB8AC3E}">
        <p14:creationId xmlns:p14="http://schemas.microsoft.com/office/powerpoint/2010/main" val="717558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Gruppi funzionali</a:t>
            </a:r>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1261811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A7A448-F25C-4D0C-B811-89936134042A}"/>
              </a:ext>
            </a:extLst>
          </p:cNvPr>
          <p:cNvSpPr>
            <a:spLocks noGrp="1"/>
          </p:cNvSpPr>
          <p:nvPr>
            <p:ph type="title"/>
          </p:nvPr>
        </p:nvSpPr>
        <p:spPr/>
        <p:txBody>
          <a:bodyPr/>
          <a:lstStyle/>
          <a:p>
            <a:pPr algn="ctr"/>
            <a:r>
              <a:rPr lang="it-IT" dirty="0"/>
              <a:t>Derivati degli acidi carbossilici</a:t>
            </a:r>
            <a:endParaRPr lang="en-US" dirty="0"/>
          </a:p>
        </p:txBody>
      </p:sp>
      <p:pic>
        <p:nvPicPr>
          <p:cNvPr id="4" name="Picture 3" descr="pg680">
            <a:extLst>
              <a:ext uri="{FF2B5EF4-FFF2-40B4-BE49-F238E27FC236}">
                <a16:creationId xmlns:a16="http://schemas.microsoft.com/office/drawing/2014/main" id="{80F09479-42A8-4ECA-A708-7AADC3D42F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591"/>
          <a:stretch/>
        </p:blipFill>
        <p:spPr>
          <a:xfrm>
            <a:off x="1035864" y="2461306"/>
            <a:ext cx="10120272" cy="30947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ttangolo 4">
            <a:extLst>
              <a:ext uri="{FF2B5EF4-FFF2-40B4-BE49-F238E27FC236}">
                <a16:creationId xmlns:a16="http://schemas.microsoft.com/office/drawing/2014/main" id="{05EC4091-6529-4633-8449-D0AD3C70EA36}"/>
              </a:ext>
            </a:extLst>
          </p:cNvPr>
          <p:cNvSpPr/>
          <p:nvPr/>
        </p:nvSpPr>
        <p:spPr>
          <a:xfrm>
            <a:off x="7916091" y="3429000"/>
            <a:ext cx="1053738" cy="219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sellaDiTesto 5">
            <a:extLst>
              <a:ext uri="{FF2B5EF4-FFF2-40B4-BE49-F238E27FC236}">
                <a16:creationId xmlns:a16="http://schemas.microsoft.com/office/drawing/2014/main" id="{FF0056A2-F100-40F9-9988-343883D3DCA0}"/>
              </a:ext>
            </a:extLst>
          </p:cNvPr>
          <p:cNvSpPr txBox="1"/>
          <p:nvPr/>
        </p:nvSpPr>
        <p:spPr>
          <a:xfrm>
            <a:off x="7936084" y="3341114"/>
            <a:ext cx="1033745" cy="307777"/>
          </a:xfrm>
          <a:prstGeom prst="rect">
            <a:avLst/>
          </a:prstGeom>
          <a:noFill/>
        </p:spPr>
        <p:txBody>
          <a:bodyPr wrap="none" rtlCol="0">
            <a:spAutoFit/>
          </a:bodyPr>
          <a:lstStyle/>
          <a:p>
            <a:r>
              <a:rPr lang="it-IT" sz="1400" dirty="0">
                <a:latin typeface="Times New Roman" panose="02020603050405020304" pitchFamily="18" charset="0"/>
                <a:cs typeface="Times New Roman" panose="02020603050405020304" pitchFamily="18" charset="0"/>
              </a:rPr>
              <a:t>Un’ammide</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5561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845E6A1-A89F-4755-B60D-E912A99AC9E3}"/>
              </a:ext>
            </a:extLst>
          </p:cNvPr>
          <p:cNvPicPr>
            <a:picLocks noChangeAspect="1"/>
          </p:cNvPicPr>
          <p:nvPr/>
        </p:nvPicPr>
        <p:blipFill>
          <a:blip r:embed="rId2"/>
          <a:stretch>
            <a:fillRect/>
          </a:stretch>
        </p:blipFill>
        <p:spPr>
          <a:xfrm>
            <a:off x="745921" y="0"/>
            <a:ext cx="10423157" cy="6815141"/>
          </a:xfrm>
          <a:prstGeom prst="rect">
            <a:avLst/>
          </a:prstGeom>
        </p:spPr>
      </p:pic>
    </p:spTree>
    <p:extLst>
      <p:ext uri="{BB962C8B-B14F-4D97-AF65-F5344CB8AC3E}">
        <p14:creationId xmlns:p14="http://schemas.microsoft.com/office/powerpoint/2010/main" val="1013877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Importanza di un gruppo funzionale</a:t>
            </a:r>
          </a:p>
        </p:txBody>
      </p:sp>
      <p:sp>
        <p:nvSpPr>
          <p:cNvPr id="3" name="Segnaposto contenuto 2"/>
          <p:cNvSpPr>
            <a:spLocks noGrp="1"/>
          </p:cNvSpPr>
          <p:nvPr>
            <p:ph idx="1"/>
          </p:nvPr>
        </p:nvSpPr>
        <p:spPr>
          <a:xfrm>
            <a:off x="838200" y="2139950"/>
            <a:ext cx="10515600" cy="4351338"/>
          </a:xfrm>
        </p:spPr>
        <p:txBody>
          <a:bodyPr/>
          <a:lstStyle/>
          <a:p>
            <a:r>
              <a:rPr lang="it-IT" sz="3600"/>
              <a:t>Determina le </a:t>
            </a:r>
            <a:r>
              <a:rPr lang="it-IT" sz="3600" dirty="0"/>
              <a:t>seguenti proprietà di una molecola:</a:t>
            </a:r>
          </a:p>
          <a:p>
            <a:pPr lvl="1"/>
            <a:r>
              <a:rPr lang="it-IT" sz="3600" dirty="0"/>
              <a:t>Legami e forma</a:t>
            </a:r>
          </a:p>
          <a:p>
            <a:pPr lvl="1"/>
            <a:r>
              <a:rPr lang="it-IT" sz="3600" dirty="0"/>
              <a:t>Tipo e intensità delle forze intermolecolari</a:t>
            </a:r>
          </a:p>
          <a:p>
            <a:pPr lvl="1"/>
            <a:r>
              <a:rPr lang="it-IT" sz="3600" dirty="0"/>
              <a:t>Proprietà fisiche</a:t>
            </a:r>
          </a:p>
          <a:p>
            <a:pPr lvl="1"/>
            <a:r>
              <a:rPr lang="it-IT" sz="3600" dirty="0"/>
              <a:t>Nomenclatura</a:t>
            </a:r>
          </a:p>
          <a:p>
            <a:pPr lvl="1"/>
            <a:r>
              <a:rPr lang="it-IT" sz="3600" dirty="0"/>
              <a:t>Reattività chimica</a:t>
            </a:r>
          </a:p>
          <a:p>
            <a:endParaRPr lang="it-IT" dirty="0"/>
          </a:p>
        </p:txBody>
      </p:sp>
    </p:spTree>
    <p:extLst>
      <p:ext uri="{BB962C8B-B14F-4D97-AF65-F5344CB8AC3E}">
        <p14:creationId xmlns:p14="http://schemas.microsoft.com/office/powerpoint/2010/main" val="1373257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Forze intermolecolari</a:t>
            </a:r>
          </a:p>
        </p:txBody>
      </p:sp>
      <p:sp>
        <p:nvSpPr>
          <p:cNvPr id="3" name="Segnaposto contenuto 2"/>
          <p:cNvSpPr>
            <a:spLocks noGrp="1"/>
          </p:cNvSpPr>
          <p:nvPr>
            <p:ph idx="1"/>
          </p:nvPr>
        </p:nvSpPr>
        <p:spPr>
          <a:xfrm>
            <a:off x="1066800" y="2525713"/>
            <a:ext cx="10515600" cy="817563"/>
          </a:xfrm>
        </p:spPr>
        <p:txBody>
          <a:bodyPr/>
          <a:lstStyle/>
          <a:p>
            <a:r>
              <a:rPr lang="it-IT" dirty="0"/>
              <a:t>Rappresentano i tipi di interazione che esistono tra le molecole</a:t>
            </a:r>
          </a:p>
        </p:txBody>
      </p:sp>
    </p:spTree>
    <p:extLst>
      <p:ext uri="{BB962C8B-B14F-4D97-AF65-F5344CB8AC3E}">
        <p14:creationId xmlns:p14="http://schemas.microsoft.com/office/powerpoint/2010/main" val="2493736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Interazione ione-ione</a:t>
            </a:r>
          </a:p>
        </p:txBody>
      </p:sp>
      <p:pic>
        <p:nvPicPr>
          <p:cNvPr id="4" name="Segnaposto contenuto 3"/>
          <p:cNvPicPr>
            <a:picLocks noGrp="1" noChangeAspect="1"/>
          </p:cNvPicPr>
          <p:nvPr>
            <p:ph idx="1"/>
          </p:nvPr>
        </p:nvPicPr>
        <p:blipFill>
          <a:blip r:embed="rId2"/>
          <a:stretch>
            <a:fillRect/>
          </a:stretch>
        </p:blipFill>
        <p:spPr>
          <a:xfrm>
            <a:off x="7452689" y="2470666"/>
            <a:ext cx="3901111" cy="4351338"/>
          </a:xfrm>
          <a:prstGeom prst="rect">
            <a:avLst/>
          </a:prstGeom>
        </p:spPr>
      </p:pic>
      <p:sp>
        <p:nvSpPr>
          <p:cNvPr id="5" name="CasellaDiTesto 4"/>
          <p:cNvSpPr txBox="1"/>
          <p:nvPr/>
        </p:nvSpPr>
        <p:spPr>
          <a:xfrm>
            <a:off x="1082994" y="2286000"/>
            <a:ext cx="45719" cy="369332"/>
          </a:xfrm>
          <a:prstGeom prst="rect">
            <a:avLst/>
          </a:prstGeom>
          <a:noFill/>
        </p:spPr>
        <p:txBody>
          <a:bodyPr wrap="square" rtlCol="0">
            <a:spAutoFit/>
          </a:bodyPr>
          <a:lstStyle/>
          <a:p>
            <a:endParaRPr lang="it-IT" dirty="0"/>
          </a:p>
        </p:txBody>
      </p:sp>
      <p:sp>
        <p:nvSpPr>
          <p:cNvPr id="6" name="Rettangolo 5"/>
          <p:cNvSpPr/>
          <p:nvPr/>
        </p:nvSpPr>
        <p:spPr>
          <a:xfrm>
            <a:off x="361951" y="2169467"/>
            <a:ext cx="6096000" cy="3108543"/>
          </a:xfrm>
          <a:prstGeom prst="rect">
            <a:avLst/>
          </a:prstGeom>
        </p:spPr>
        <p:txBody>
          <a:bodyPr>
            <a:spAutoFit/>
          </a:bodyPr>
          <a:lstStyle/>
          <a:p>
            <a:r>
              <a:rPr lang="it-IT" sz="2800" dirty="0">
                <a:solidFill>
                  <a:srgbClr val="000000"/>
                </a:solidFill>
                <a:latin typeface="Calibri" panose="020F0502020204030204" pitchFamily="34" charset="0"/>
              </a:rPr>
              <a:t>Nei composti ionici, dove ci sono particelle con carica di segno opposto, ci sono delle interazioni elettrostatiche estremamente forti.</a:t>
            </a:r>
          </a:p>
          <a:p>
            <a:r>
              <a:rPr lang="it-IT" sz="2800" dirty="0">
                <a:solidFill>
                  <a:srgbClr val="000000"/>
                </a:solidFill>
                <a:latin typeface="Calibri" panose="020F0502020204030204" pitchFamily="34" charset="0"/>
              </a:rPr>
              <a:t>Queste interazioni ioniche sono molto più intense delle forze intermolecolari presenti tra le molecole covalenti</a:t>
            </a:r>
            <a:endParaRPr lang="it-IT" sz="2800" dirty="0"/>
          </a:p>
        </p:txBody>
      </p:sp>
    </p:spTree>
    <p:extLst>
      <p:ext uri="{BB962C8B-B14F-4D97-AF65-F5344CB8AC3E}">
        <p14:creationId xmlns:p14="http://schemas.microsoft.com/office/powerpoint/2010/main" val="33445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Forze intermolecolari</a:t>
            </a:r>
          </a:p>
        </p:txBody>
      </p:sp>
      <p:sp>
        <p:nvSpPr>
          <p:cNvPr id="3" name="Segnaposto contenuto 2"/>
          <p:cNvSpPr>
            <a:spLocks noGrp="1"/>
          </p:cNvSpPr>
          <p:nvPr>
            <p:ph idx="1"/>
          </p:nvPr>
        </p:nvSpPr>
        <p:spPr/>
        <p:txBody>
          <a:bodyPr>
            <a:normAutofit/>
          </a:bodyPr>
          <a:lstStyle/>
          <a:p>
            <a:r>
              <a:rPr lang="it-IT" sz="3200" dirty="0"/>
              <a:t>La natura delle forze esistenti tra le molecole dipende dal gruppo funzionale presente e possono essere:</a:t>
            </a:r>
          </a:p>
          <a:p>
            <a:pPr lvl="1"/>
            <a:r>
              <a:rPr lang="it-IT" sz="3200" dirty="0"/>
              <a:t>Forze di van </a:t>
            </a:r>
            <a:r>
              <a:rPr lang="it-IT" sz="3200" dirty="0" err="1"/>
              <a:t>der</a:t>
            </a:r>
            <a:r>
              <a:rPr lang="it-IT" sz="3200" dirty="0"/>
              <a:t> </a:t>
            </a:r>
            <a:r>
              <a:rPr lang="it-IT" sz="3200" dirty="0" err="1"/>
              <a:t>Waals</a:t>
            </a:r>
            <a:endParaRPr lang="it-IT" sz="3200" dirty="0"/>
          </a:p>
          <a:p>
            <a:pPr lvl="1"/>
            <a:r>
              <a:rPr lang="it-IT" sz="3200" dirty="0"/>
              <a:t>Interazioni dipolo–dipolo</a:t>
            </a:r>
          </a:p>
          <a:p>
            <a:pPr lvl="1"/>
            <a:r>
              <a:rPr lang="it-IT" sz="3200" dirty="0"/>
              <a:t>Legame idrogeno</a:t>
            </a:r>
          </a:p>
        </p:txBody>
      </p:sp>
    </p:spTree>
    <p:extLst>
      <p:ext uri="{BB962C8B-B14F-4D97-AF65-F5344CB8AC3E}">
        <p14:creationId xmlns:p14="http://schemas.microsoft.com/office/powerpoint/2010/main" val="127982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71437"/>
            <a:ext cx="10515600" cy="1325563"/>
          </a:xfrm>
        </p:spPr>
        <p:txBody>
          <a:bodyPr/>
          <a:lstStyle/>
          <a:p>
            <a:pPr algn="ctr"/>
            <a:r>
              <a:rPr lang="it-IT" dirty="0"/>
              <a:t>Forze di van </a:t>
            </a:r>
            <a:r>
              <a:rPr lang="it-IT" dirty="0" err="1"/>
              <a:t>der</a:t>
            </a:r>
            <a:r>
              <a:rPr lang="it-IT" dirty="0"/>
              <a:t> </a:t>
            </a:r>
            <a:r>
              <a:rPr lang="it-IT" dirty="0" err="1"/>
              <a:t>Waals</a:t>
            </a:r>
            <a:endParaRPr lang="it-IT" dirty="0"/>
          </a:p>
        </p:txBody>
      </p:sp>
      <p:sp>
        <p:nvSpPr>
          <p:cNvPr id="3" name="Segnaposto contenuto 2"/>
          <p:cNvSpPr>
            <a:spLocks noGrp="1"/>
          </p:cNvSpPr>
          <p:nvPr>
            <p:ph idx="1"/>
          </p:nvPr>
        </p:nvSpPr>
        <p:spPr>
          <a:xfrm>
            <a:off x="685800" y="1177845"/>
            <a:ext cx="10820400" cy="2517775"/>
          </a:xfrm>
        </p:spPr>
        <p:txBody>
          <a:bodyPr>
            <a:normAutofit fontScale="92500" lnSpcReduction="20000"/>
          </a:bodyPr>
          <a:lstStyle/>
          <a:p>
            <a:r>
              <a:rPr lang="it-IT" dirty="0"/>
              <a:t>Sono interazioni molto deboli causate da variazioni momentanee nella densità elettronica in una molecola. </a:t>
            </a:r>
          </a:p>
          <a:p>
            <a:r>
              <a:rPr lang="it-IT" dirty="0"/>
              <a:t>L’area della superficie di una molecola determina l’intensità delle interazioni di van </a:t>
            </a:r>
            <a:r>
              <a:rPr lang="it-IT" dirty="0" err="1"/>
              <a:t>der</a:t>
            </a:r>
            <a:r>
              <a:rPr lang="it-IT" dirty="0"/>
              <a:t> </a:t>
            </a:r>
            <a:r>
              <a:rPr lang="it-IT" dirty="0" err="1"/>
              <a:t>Waals</a:t>
            </a:r>
            <a:r>
              <a:rPr lang="it-IT" dirty="0"/>
              <a:t> tra le molecole.</a:t>
            </a:r>
          </a:p>
          <a:p>
            <a:r>
              <a:rPr lang="it-IT" dirty="0"/>
              <a:t>Più l’area della superficie è ampia, più la forza attrattiva tra due molecole è estesa e più le forze intermolecolari sono intense. (Sono presenti in composti non polari)</a:t>
            </a:r>
          </a:p>
        </p:txBody>
      </p:sp>
      <p:pic>
        <p:nvPicPr>
          <p:cNvPr id="4" name="Immagine 3"/>
          <p:cNvPicPr>
            <a:picLocks noChangeAspect="1"/>
          </p:cNvPicPr>
          <p:nvPr/>
        </p:nvPicPr>
        <p:blipFill>
          <a:blip r:embed="rId2"/>
          <a:stretch>
            <a:fillRect/>
          </a:stretch>
        </p:blipFill>
        <p:spPr>
          <a:xfrm>
            <a:off x="2566512" y="3655933"/>
            <a:ext cx="6020276" cy="3168809"/>
          </a:xfrm>
          <a:prstGeom prst="rect">
            <a:avLst/>
          </a:prstGeom>
        </p:spPr>
      </p:pic>
      <p:sp>
        <p:nvSpPr>
          <p:cNvPr id="5" name="CasellaDiTesto 4"/>
          <p:cNvSpPr txBox="1"/>
          <p:nvPr/>
        </p:nvSpPr>
        <p:spPr>
          <a:xfrm>
            <a:off x="9086850" y="4443413"/>
            <a:ext cx="2943225" cy="923330"/>
          </a:xfrm>
          <a:prstGeom prst="rect">
            <a:avLst/>
          </a:prstGeom>
          <a:noFill/>
        </p:spPr>
        <p:txBody>
          <a:bodyPr wrap="square" rtlCol="0">
            <a:spAutoFit/>
          </a:bodyPr>
          <a:lstStyle/>
          <a:p>
            <a:r>
              <a:rPr lang="it-IT" dirty="0"/>
              <a:t>Momenti di dipolo istantanei</a:t>
            </a:r>
          </a:p>
          <a:p>
            <a:r>
              <a:rPr lang="it-IT" dirty="0"/>
              <a:t>che generano momenti di dipolo indotto</a:t>
            </a:r>
          </a:p>
        </p:txBody>
      </p:sp>
    </p:spTree>
    <p:extLst>
      <p:ext uri="{BB962C8B-B14F-4D97-AF65-F5344CB8AC3E}">
        <p14:creationId xmlns:p14="http://schemas.microsoft.com/office/powerpoint/2010/main" val="4172975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Interazioni dipolo -dipolo</a:t>
            </a:r>
          </a:p>
        </p:txBody>
      </p:sp>
      <p:sp>
        <p:nvSpPr>
          <p:cNvPr id="3" name="Segnaposto contenuto 2"/>
          <p:cNvSpPr>
            <a:spLocks noGrp="1"/>
          </p:cNvSpPr>
          <p:nvPr>
            <p:ph idx="1"/>
          </p:nvPr>
        </p:nvSpPr>
        <p:spPr/>
        <p:txBody>
          <a:bodyPr/>
          <a:lstStyle/>
          <a:p>
            <a:r>
              <a:rPr lang="it-IT" dirty="0"/>
              <a:t>Sono interazioni tra dipolo permanenti di due molecole polari. Sono più forti rispetto alle forze di van </a:t>
            </a:r>
            <a:r>
              <a:rPr lang="it-IT" dirty="0" err="1"/>
              <a:t>der</a:t>
            </a:r>
            <a:r>
              <a:rPr lang="it-IT" dirty="0"/>
              <a:t> </a:t>
            </a:r>
            <a:r>
              <a:rPr lang="it-IT" dirty="0" err="1"/>
              <a:t>Waals</a:t>
            </a:r>
            <a:endParaRPr lang="it-IT" dirty="0"/>
          </a:p>
        </p:txBody>
      </p:sp>
      <p:pic>
        <p:nvPicPr>
          <p:cNvPr id="4" name="Immagine 3"/>
          <p:cNvPicPr>
            <a:picLocks noChangeAspect="1"/>
          </p:cNvPicPr>
          <p:nvPr/>
        </p:nvPicPr>
        <p:blipFill>
          <a:blip r:embed="rId2"/>
          <a:stretch>
            <a:fillRect/>
          </a:stretch>
        </p:blipFill>
        <p:spPr>
          <a:xfrm>
            <a:off x="1066800" y="3138985"/>
            <a:ext cx="9573576" cy="3358652"/>
          </a:xfrm>
          <a:prstGeom prst="rect">
            <a:avLst/>
          </a:prstGeom>
        </p:spPr>
      </p:pic>
    </p:spTree>
    <p:extLst>
      <p:ext uri="{BB962C8B-B14F-4D97-AF65-F5344CB8AC3E}">
        <p14:creationId xmlns:p14="http://schemas.microsoft.com/office/powerpoint/2010/main" val="1567630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Legame idrogeno</a:t>
            </a:r>
          </a:p>
        </p:txBody>
      </p:sp>
      <p:sp>
        <p:nvSpPr>
          <p:cNvPr id="3" name="Segnaposto contenuto 2"/>
          <p:cNvSpPr>
            <a:spLocks noGrp="1"/>
          </p:cNvSpPr>
          <p:nvPr>
            <p:ph idx="1"/>
          </p:nvPr>
        </p:nvSpPr>
        <p:spPr/>
        <p:txBody>
          <a:bodyPr/>
          <a:lstStyle/>
          <a:p>
            <a:r>
              <a:rPr lang="it-IT" dirty="0"/>
              <a:t>Questo tipo di interazione si verifica quando un atomo di idrogeno legato a </a:t>
            </a:r>
            <a:r>
              <a:rPr lang="it-IT" b="1" dirty="0"/>
              <a:t>O, N o F </a:t>
            </a:r>
            <a:r>
              <a:rPr lang="it-IT" dirty="0"/>
              <a:t>viene attratto da una coppia solitaria di elettroni su un atomo di </a:t>
            </a:r>
            <a:r>
              <a:rPr lang="it-IT" b="1" dirty="0"/>
              <a:t>O, N o F </a:t>
            </a:r>
            <a:r>
              <a:rPr lang="it-IT" dirty="0"/>
              <a:t>di un’altra molecola. </a:t>
            </a:r>
          </a:p>
        </p:txBody>
      </p:sp>
      <p:pic>
        <p:nvPicPr>
          <p:cNvPr id="4" name="Immagine 3"/>
          <p:cNvPicPr>
            <a:picLocks noChangeAspect="1"/>
          </p:cNvPicPr>
          <p:nvPr/>
        </p:nvPicPr>
        <p:blipFill>
          <a:blip r:embed="rId2"/>
          <a:stretch>
            <a:fillRect/>
          </a:stretch>
        </p:blipFill>
        <p:spPr>
          <a:xfrm>
            <a:off x="2054403" y="3458940"/>
            <a:ext cx="7475360" cy="2718023"/>
          </a:xfrm>
          <a:prstGeom prst="rect">
            <a:avLst/>
          </a:prstGeom>
        </p:spPr>
      </p:pic>
    </p:spTree>
    <p:extLst>
      <p:ext uri="{BB962C8B-B14F-4D97-AF65-F5344CB8AC3E}">
        <p14:creationId xmlns:p14="http://schemas.microsoft.com/office/powerpoint/2010/main" val="4281731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Proprietà fisiche</a:t>
            </a:r>
          </a:p>
        </p:txBody>
      </p:sp>
      <p:sp>
        <p:nvSpPr>
          <p:cNvPr id="3" name="Segnaposto contenuto 2"/>
          <p:cNvSpPr>
            <a:spLocks noGrp="1"/>
          </p:cNvSpPr>
          <p:nvPr>
            <p:ph idx="1"/>
          </p:nvPr>
        </p:nvSpPr>
        <p:spPr/>
        <p:txBody>
          <a:bodyPr/>
          <a:lstStyle/>
          <a:p>
            <a:r>
              <a:rPr lang="it-IT" dirty="0"/>
              <a:t>L’intensità delle forze intermolecolari di un composto determina molte delle sue proprietà fisiche</a:t>
            </a:r>
          </a:p>
          <a:p>
            <a:r>
              <a:rPr lang="it-IT" dirty="0"/>
              <a:t>Punto di ebollizione –temperatura alla quale un liquido si converte in fase vapore (Più intense sono le forze intermolecolari, più il punto di ebollizione è alto)</a:t>
            </a:r>
          </a:p>
          <a:p>
            <a:r>
              <a:rPr lang="it-IT" dirty="0"/>
              <a:t>Punto di fusione –temperatura alla quale un solido si converte in fase liquida (Più intense sono le forze intermolecolari, più il punto di fusione è alto)</a:t>
            </a:r>
          </a:p>
        </p:txBody>
      </p:sp>
    </p:spTree>
    <p:extLst>
      <p:ext uri="{BB962C8B-B14F-4D97-AF65-F5344CB8AC3E}">
        <p14:creationId xmlns:p14="http://schemas.microsoft.com/office/powerpoint/2010/main" val="1662887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Gruppi funzionali</a:t>
            </a:r>
          </a:p>
        </p:txBody>
      </p:sp>
      <p:sp>
        <p:nvSpPr>
          <p:cNvPr id="3" name="Segnaposto contenuto 2"/>
          <p:cNvSpPr>
            <a:spLocks noGrp="1"/>
          </p:cNvSpPr>
          <p:nvPr>
            <p:ph idx="1"/>
          </p:nvPr>
        </p:nvSpPr>
        <p:spPr/>
        <p:txBody>
          <a:bodyPr/>
          <a:lstStyle/>
          <a:p>
            <a:endParaRPr lang="it-IT" dirty="0"/>
          </a:p>
          <a:p>
            <a:r>
              <a:rPr lang="it-IT" sz="4000" dirty="0"/>
              <a:t>Un gruppo funzionale è un atomo o un gruppo di atomi, tutto o in parte diverso dal carbonio </a:t>
            </a:r>
          </a:p>
          <a:p>
            <a:endParaRPr lang="it-IT" sz="4000" dirty="0"/>
          </a:p>
          <a:p>
            <a:r>
              <a:rPr lang="it-IT" sz="4000" dirty="0"/>
              <a:t>Il gruppo funzionale ha proprietà chimico fisiche specifiche e ben definite</a:t>
            </a:r>
          </a:p>
          <a:p>
            <a:endParaRPr lang="it-IT" dirty="0"/>
          </a:p>
        </p:txBody>
      </p:sp>
    </p:spTree>
    <p:extLst>
      <p:ext uri="{BB962C8B-B14F-4D97-AF65-F5344CB8AC3E}">
        <p14:creationId xmlns:p14="http://schemas.microsoft.com/office/powerpoint/2010/main" val="3533518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Proprietà fisiche</a:t>
            </a:r>
          </a:p>
        </p:txBody>
      </p:sp>
      <p:sp>
        <p:nvSpPr>
          <p:cNvPr id="3" name="Segnaposto contenuto 2"/>
          <p:cNvSpPr>
            <a:spLocks noGrp="1"/>
          </p:cNvSpPr>
          <p:nvPr>
            <p:ph idx="1"/>
          </p:nvPr>
        </p:nvSpPr>
        <p:spPr>
          <a:xfrm>
            <a:off x="838200" y="1825625"/>
            <a:ext cx="4733925" cy="4351338"/>
          </a:xfrm>
        </p:spPr>
        <p:txBody>
          <a:bodyPr/>
          <a:lstStyle/>
          <a:p>
            <a:r>
              <a:rPr lang="it-IT" dirty="0"/>
              <a:t>Solubilità –è la misura in cui un composto, chiamato soluto, si scioglie in un liquido, chiamato solvente. Nel disciogliersi di un composto, l’energia necessaria per rompere le interazioni tra le molecole o gli ioni del soluto proviene da nuove interazioni tra il soluto e il solvente.</a:t>
            </a:r>
          </a:p>
        </p:txBody>
      </p:sp>
      <p:pic>
        <p:nvPicPr>
          <p:cNvPr id="4" name="Immagine 3"/>
          <p:cNvPicPr>
            <a:picLocks noChangeAspect="1"/>
          </p:cNvPicPr>
          <p:nvPr/>
        </p:nvPicPr>
        <p:blipFill>
          <a:blip r:embed="rId3"/>
          <a:stretch>
            <a:fillRect/>
          </a:stretch>
        </p:blipFill>
        <p:spPr>
          <a:xfrm>
            <a:off x="5404278" y="1825625"/>
            <a:ext cx="6215192" cy="4351338"/>
          </a:xfrm>
          <a:prstGeom prst="rect">
            <a:avLst/>
          </a:prstGeom>
        </p:spPr>
      </p:pic>
    </p:spTree>
    <p:extLst>
      <p:ext uri="{BB962C8B-B14F-4D97-AF65-F5344CB8AC3E}">
        <p14:creationId xmlns:p14="http://schemas.microsoft.com/office/powerpoint/2010/main" val="1707689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Gruppi funzionali e reattività</a:t>
            </a:r>
          </a:p>
        </p:txBody>
      </p:sp>
      <p:sp>
        <p:nvSpPr>
          <p:cNvPr id="3" name="Segnaposto contenuto 2"/>
          <p:cNvSpPr>
            <a:spLocks noGrp="1"/>
          </p:cNvSpPr>
          <p:nvPr>
            <p:ph idx="1"/>
          </p:nvPr>
        </p:nvSpPr>
        <p:spPr>
          <a:xfrm>
            <a:off x="838200" y="1825624"/>
            <a:ext cx="10515600" cy="4360863"/>
          </a:xfrm>
        </p:spPr>
        <p:txBody>
          <a:bodyPr>
            <a:normAutofit/>
          </a:bodyPr>
          <a:lstStyle/>
          <a:p>
            <a:r>
              <a:rPr lang="it-IT" sz="3600" dirty="0"/>
              <a:t>I gruppi funzionali sono i siti reattivi nelle molecole</a:t>
            </a:r>
          </a:p>
          <a:p>
            <a:r>
              <a:rPr lang="it-IT" sz="3600" dirty="0"/>
              <a:t>Siti </a:t>
            </a:r>
            <a:r>
              <a:rPr lang="it-IT" sz="3600" dirty="0" err="1"/>
              <a:t>elettron</a:t>
            </a:r>
            <a:r>
              <a:rPr lang="it-IT" sz="3600" dirty="0"/>
              <a:t>-ricchi reagiscono con siti </a:t>
            </a:r>
            <a:r>
              <a:rPr lang="it-IT" sz="3600" dirty="0" err="1"/>
              <a:t>elettron</a:t>
            </a:r>
            <a:r>
              <a:rPr lang="it-IT" sz="3600" dirty="0"/>
              <a:t>-poveri</a:t>
            </a:r>
          </a:p>
          <a:p>
            <a:r>
              <a:rPr lang="it-IT" sz="3600" dirty="0"/>
              <a:t>Tutti i gruppi funzionali contengono un eteroatomo o un legame </a:t>
            </a:r>
            <a:r>
              <a:rPr lang="it-IT" sz="3600" dirty="0">
                <a:latin typeface="Symbol" panose="05050102010706020507" pitchFamily="18" charset="2"/>
              </a:rPr>
              <a:t>p</a:t>
            </a:r>
            <a:r>
              <a:rPr lang="it-IT" sz="3600" dirty="0"/>
              <a:t> o entrambi</a:t>
            </a:r>
          </a:p>
          <a:p>
            <a:r>
              <a:rPr lang="it-IT" sz="3600" dirty="0"/>
              <a:t>Queste caratteristiche creano in una molecola siti </a:t>
            </a:r>
            <a:r>
              <a:rPr lang="it-IT" sz="3600" dirty="0" err="1"/>
              <a:t>elettron</a:t>
            </a:r>
            <a:r>
              <a:rPr lang="it-IT" sz="3600" dirty="0"/>
              <a:t>-poveri (o </a:t>
            </a:r>
            <a:r>
              <a:rPr lang="it-IT" sz="3600" b="1" dirty="0"/>
              <a:t>elettrofili</a:t>
            </a:r>
            <a:r>
              <a:rPr lang="it-IT" sz="3600" dirty="0"/>
              <a:t>) e siti </a:t>
            </a:r>
            <a:r>
              <a:rPr lang="it-IT" sz="3600" dirty="0" err="1"/>
              <a:t>elettron</a:t>
            </a:r>
            <a:r>
              <a:rPr lang="it-IT" sz="3600" dirty="0"/>
              <a:t>-ricchi (o </a:t>
            </a:r>
            <a:r>
              <a:rPr lang="it-IT" sz="3600" b="1" dirty="0"/>
              <a:t>nucleofili</a:t>
            </a:r>
            <a:r>
              <a:rPr lang="it-IT" sz="3600" dirty="0"/>
              <a:t>)</a:t>
            </a:r>
          </a:p>
        </p:txBody>
      </p:sp>
    </p:spTree>
    <p:extLst>
      <p:ext uri="{BB962C8B-B14F-4D97-AF65-F5344CB8AC3E}">
        <p14:creationId xmlns:p14="http://schemas.microsoft.com/office/powerpoint/2010/main" val="4119158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Gruppi funzionali e reattività</a:t>
            </a:r>
          </a:p>
        </p:txBody>
      </p:sp>
      <p:sp>
        <p:nvSpPr>
          <p:cNvPr id="3" name="Segnaposto contenuto 2"/>
          <p:cNvSpPr>
            <a:spLocks noGrp="1"/>
          </p:cNvSpPr>
          <p:nvPr>
            <p:ph idx="1"/>
          </p:nvPr>
        </p:nvSpPr>
        <p:spPr/>
        <p:txBody>
          <a:bodyPr>
            <a:noAutofit/>
          </a:bodyPr>
          <a:lstStyle/>
          <a:p>
            <a:r>
              <a:rPr lang="it-IT" sz="3600" dirty="0"/>
              <a:t>Un eteroatomo elettronegativo come N, O </a:t>
            </a:r>
            <a:r>
              <a:rPr lang="it-IT" sz="3600" dirty="0" err="1"/>
              <a:t>o</a:t>
            </a:r>
            <a:r>
              <a:rPr lang="it-IT" sz="3600" dirty="0"/>
              <a:t> X rende il carbonio a cui l’atomo è legato elettrofilo</a:t>
            </a:r>
          </a:p>
          <a:p>
            <a:r>
              <a:rPr lang="it-IT" sz="3600" dirty="0"/>
              <a:t>Una coppia solitaria su un eteroatomo lo rende basico e nucleofilo</a:t>
            </a:r>
          </a:p>
          <a:p>
            <a:r>
              <a:rPr lang="it-IT" sz="3600" dirty="0"/>
              <a:t>I legami </a:t>
            </a:r>
            <a:r>
              <a:rPr lang="it-IT" sz="3600" dirty="0">
                <a:latin typeface="Symbol" panose="05050102010706020507" pitchFamily="18" charset="2"/>
              </a:rPr>
              <a:t>p</a:t>
            </a:r>
            <a:r>
              <a:rPr lang="it-IT" sz="3600" dirty="0"/>
              <a:t> creano siti nucleofili e si rompono più facilmente dei legami </a:t>
            </a:r>
            <a:r>
              <a:rPr lang="it-IT" sz="3600" dirty="0">
                <a:latin typeface="Symbol" panose="05050102010706020507" pitchFamily="18" charset="2"/>
              </a:rPr>
              <a:t>s</a:t>
            </a:r>
            <a:endParaRPr lang="it-IT" sz="3600" dirty="0"/>
          </a:p>
          <a:p>
            <a:r>
              <a:rPr lang="it-IT" sz="3600" dirty="0"/>
              <a:t>Centri nucleofili di una molecola reagiscono con centri elettrofili in un’altra</a:t>
            </a:r>
          </a:p>
        </p:txBody>
      </p:sp>
    </p:spTree>
    <p:extLst>
      <p:ext uri="{BB962C8B-B14F-4D97-AF65-F5344CB8AC3E}">
        <p14:creationId xmlns:p14="http://schemas.microsoft.com/office/powerpoint/2010/main" val="36096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6000" b="1" dirty="0"/>
              <a:t>Alcani </a:t>
            </a:r>
          </a:p>
        </p:txBody>
      </p:sp>
      <p:sp>
        <p:nvSpPr>
          <p:cNvPr id="3" name="Segnaposto contenuto 2"/>
          <p:cNvSpPr>
            <a:spLocks noGrp="1"/>
          </p:cNvSpPr>
          <p:nvPr>
            <p:ph idx="1"/>
          </p:nvPr>
        </p:nvSpPr>
        <p:spPr/>
        <p:txBody>
          <a:bodyPr>
            <a:normAutofit/>
          </a:bodyPr>
          <a:lstStyle/>
          <a:p>
            <a:r>
              <a:rPr lang="it-IT" sz="4400" dirty="0"/>
              <a:t>Gli alcani sono le uniche molecole prive di gruppo funzionale</a:t>
            </a:r>
          </a:p>
          <a:p>
            <a:r>
              <a:rPr lang="it-IT" sz="4400" dirty="0"/>
              <a:t>Molecole organiche che contengono solo carbonio e idrogeno (idrocarburi)</a:t>
            </a:r>
          </a:p>
          <a:p>
            <a:r>
              <a:rPr lang="it-IT" sz="4400" dirty="0"/>
              <a:t>Solo legami C-C o C-H</a:t>
            </a:r>
          </a:p>
        </p:txBody>
      </p:sp>
    </p:spTree>
    <p:extLst>
      <p:ext uri="{BB962C8B-B14F-4D97-AF65-F5344CB8AC3E}">
        <p14:creationId xmlns:p14="http://schemas.microsoft.com/office/powerpoint/2010/main" val="2234812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418002" y="457101"/>
            <a:ext cx="9355995" cy="5943797"/>
          </a:xfrm>
          <a:prstGeom prst="rect">
            <a:avLst/>
          </a:prstGeom>
        </p:spPr>
      </p:pic>
    </p:spTree>
    <p:extLst>
      <p:ext uri="{BB962C8B-B14F-4D97-AF65-F5344CB8AC3E}">
        <p14:creationId xmlns:p14="http://schemas.microsoft.com/office/powerpoint/2010/main" val="1943855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Gruppi funzionali </a:t>
            </a:r>
          </a:p>
        </p:txBody>
      </p:sp>
      <p:pic>
        <p:nvPicPr>
          <p:cNvPr id="4" name="Immagine 3"/>
          <p:cNvPicPr>
            <a:picLocks noChangeAspect="1"/>
          </p:cNvPicPr>
          <p:nvPr/>
        </p:nvPicPr>
        <p:blipFill>
          <a:blip r:embed="rId2"/>
          <a:stretch>
            <a:fillRect/>
          </a:stretch>
        </p:blipFill>
        <p:spPr>
          <a:xfrm>
            <a:off x="4694389" y="1936919"/>
            <a:ext cx="2284603" cy="1167047"/>
          </a:xfrm>
          <a:prstGeom prst="rect">
            <a:avLst/>
          </a:prstGeom>
        </p:spPr>
      </p:pic>
      <p:sp>
        <p:nvSpPr>
          <p:cNvPr id="6" name="CasellaDiTesto 5"/>
          <p:cNvSpPr txBox="1"/>
          <p:nvPr/>
        </p:nvSpPr>
        <p:spPr>
          <a:xfrm>
            <a:off x="2197290" y="2906642"/>
            <a:ext cx="2906886" cy="523220"/>
          </a:xfrm>
          <a:prstGeom prst="rect">
            <a:avLst/>
          </a:prstGeom>
          <a:noFill/>
        </p:spPr>
        <p:txBody>
          <a:bodyPr wrap="none" rtlCol="0">
            <a:spAutoFit/>
          </a:bodyPr>
          <a:lstStyle/>
          <a:p>
            <a:r>
              <a:rPr lang="it-IT" sz="2800" dirty="0"/>
              <a:t>R: residuo alchilico</a:t>
            </a:r>
          </a:p>
        </p:txBody>
      </p:sp>
      <p:sp>
        <p:nvSpPr>
          <p:cNvPr id="7" name="CasellaDiTesto 6"/>
          <p:cNvSpPr txBox="1"/>
          <p:nvPr/>
        </p:nvSpPr>
        <p:spPr>
          <a:xfrm>
            <a:off x="7137779" y="2724136"/>
            <a:ext cx="3780430" cy="1815882"/>
          </a:xfrm>
          <a:prstGeom prst="rect">
            <a:avLst/>
          </a:prstGeom>
          <a:noFill/>
        </p:spPr>
        <p:txBody>
          <a:bodyPr wrap="square" rtlCol="0">
            <a:spAutoFit/>
          </a:bodyPr>
          <a:lstStyle/>
          <a:p>
            <a:r>
              <a:rPr lang="it-IT" sz="2800" dirty="0"/>
              <a:t>Gruppo funzionale, atomo o gruppo di atomi che può contenere eteroatomi</a:t>
            </a:r>
          </a:p>
        </p:txBody>
      </p:sp>
      <p:sp>
        <p:nvSpPr>
          <p:cNvPr id="8" name="CasellaDiTesto 7"/>
          <p:cNvSpPr txBox="1"/>
          <p:nvPr/>
        </p:nvSpPr>
        <p:spPr>
          <a:xfrm>
            <a:off x="2197290" y="5050246"/>
            <a:ext cx="7302768" cy="523220"/>
          </a:xfrm>
          <a:prstGeom prst="rect">
            <a:avLst/>
          </a:prstGeom>
          <a:noFill/>
        </p:spPr>
        <p:txBody>
          <a:bodyPr wrap="none" rtlCol="0">
            <a:spAutoFit/>
          </a:bodyPr>
          <a:lstStyle/>
          <a:p>
            <a:r>
              <a:rPr lang="it-IT" sz="2800" dirty="0"/>
              <a:t>Eteroatomi: atomi diversi da carbonio e idrogeno</a:t>
            </a:r>
          </a:p>
        </p:txBody>
      </p:sp>
    </p:spTree>
    <p:extLst>
      <p:ext uri="{BB962C8B-B14F-4D97-AF65-F5344CB8AC3E}">
        <p14:creationId xmlns:p14="http://schemas.microsoft.com/office/powerpoint/2010/main" val="1748627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Gruppi funzionali</a:t>
            </a:r>
          </a:p>
        </p:txBody>
      </p:sp>
      <p:pic>
        <p:nvPicPr>
          <p:cNvPr id="4" name="Immagine 3"/>
          <p:cNvPicPr>
            <a:picLocks noChangeAspect="1"/>
          </p:cNvPicPr>
          <p:nvPr/>
        </p:nvPicPr>
        <p:blipFill>
          <a:blip r:embed="rId2"/>
          <a:stretch>
            <a:fillRect/>
          </a:stretch>
        </p:blipFill>
        <p:spPr>
          <a:xfrm>
            <a:off x="832532" y="1690687"/>
            <a:ext cx="4271731" cy="1712721"/>
          </a:xfrm>
          <a:prstGeom prst="rect">
            <a:avLst/>
          </a:prstGeom>
        </p:spPr>
      </p:pic>
      <p:pic>
        <p:nvPicPr>
          <p:cNvPr id="5" name="Immagine 4"/>
          <p:cNvPicPr>
            <a:picLocks noChangeAspect="1"/>
          </p:cNvPicPr>
          <p:nvPr/>
        </p:nvPicPr>
        <p:blipFill>
          <a:blip r:embed="rId3"/>
          <a:stretch>
            <a:fillRect/>
          </a:stretch>
        </p:blipFill>
        <p:spPr>
          <a:xfrm>
            <a:off x="6306140" y="1690687"/>
            <a:ext cx="4721514" cy="1811184"/>
          </a:xfrm>
          <a:prstGeom prst="rect">
            <a:avLst/>
          </a:prstGeom>
        </p:spPr>
      </p:pic>
      <p:sp>
        <p:nvSpPr>
          <p:cNvPr id="6" name="CasellaDiTesto 5"/>
          <p:cNvSpPr txBox="1"/>
          <p:nvPr/>
        </p:nvSpPr>
        <p:spPr>
          <a:xfrm>
            <a:off x="1303157" y="3541907"/>
            <a:ext cx="3930555" cy="2308324"/>
          </a:xfrm>
          <a:prstGeom prst="rect">
            <a:avLst/>
          </a:prstGeom>
          <a:noFill/>
        </p:spPr>
        <p:txBody>
          <a:bodyPr wrap="square" rtlCol="0">
            <a:spAutoFit/>
          </a:bodyPr>
          <a:lstStyle/>
          <a:p>
            <a:r>
              <a:rPr lang="it-IT" dirty="0"/>
              <a:t>L’etano non ha gruppi funzionali</a:t>
            </a:r>
          </a:p>
          <a:p>
            <a:r>
              <a:rPr lang="it-IT" dirty="0"/>
              <a:t>Solo legami C-C e C-H</a:t>
            </a:r>
          </a:p>
          <a:p>
            <a:r>
              <a:rPr lang="it-IT" dirty="0"/>
              <a:t>Non possiede legami covalenti polari o legami </a:t>
            </a:r>
            <a:r>
              <a:rPr lang="it-IT" dirty="0">
                <a:latin typeface="Symbol" panose="05050102010706020507" pitchFamily="18" charset="2"/>
              </a:rPr>
              <a:t>p</a:t>
            </a:r>
            <a:r>
              <a:rPr lang="it-IT" dirty="0"/>
              <a:t>: è inerte, non è reattivo</a:t>
            </a:r>
          </a:p>
          <a:p>
            <a:r>
              <a:rPr lang="it-IT" dirty="0"/>
              <a:t>È un gas a pressione e temperatura ambiente</a:t>
            </a:r>
          </a:p>
          <a:p>
            <a:r>
              <a:rPr lang="it-IT" dirty="0"/>
              <a:t>È insolubile in acqua</a:t>
            </a:r>
          </a:p>
          <a:p>
            <a:endParaRPr lang="it-IT" dirty="0"/>
          </a:p>
        </p:txBody>
      </p:sp>
      <p:sp>
        <p:nvSpPr>
          <p:cNvPr id="9" name="CasellaDiTesto 8"/>
          <p:cNvSpPr txBox="1"/>
          <p:nvPr/>
        </p:nvSpPr>
        <p:spPr>
          <a:xfrm>
            <a:off x="7315433" y="3541907"/>
            <a:ext cx="3928830" cy="2585323"/>
          </a:xfrm>
          <a:prstGeom prst="rect">
            <a:avLst/>
          </a:prstGeom>
          <a:noFill/>
        </p:spPr>
        <p:txBody>
          <a:bodyPr wrap="square" rtlCol="0">
            <a:spAutoFit/>
          </a:bodyPr>
          <a:lstStyle/>
          <a:p>
            <a:r>
              <a:rPr lang="it-IT" dirty="0"/>
              <a:t>Etanolo</a:t>
            </a:r>
          </a:p>
          <a:p>
            <a:r>
              <a:rPr lang="it-IT" dirty="0"/>
              <a:t>OH è un gruppo funzionale</a:t>
            </a:r>
          </a:p>
          <a:p>
            <a:r>
              <a:rPr lang="it-IT" dirty="0"/>
              <a:t>I legami C-O e O-H sono polari</a:t>
            </a:r>
          </a:p>
          <a:p>
            <a:r>
              <a:rPr lang="it-IT" dirty="0"/>
              <a:t>Ci sono due </a:t>
            </a:r>
            <a:r>
              <a:rPr lang="it-IT" dirty="0" err="1"/>
              <a:t>lone</a:t>
            </a:r>
            <a:r>
              <a:rPr lang="it-IT" dirty="0"/>
              <a:t> </a:t>
            </a:r>
            <a:r>
              <a:rPr lang="it-IT" dirty="0" err="1"/>
              <a:t>pair</a:t>
            </a:r>
            <a:r>
              <a:rPr lang="it-IT" dirty="0"/>
              <a:t> sull’ossigeno</a:t>
            </a:r>
          </a:p>
          <a:p>
            <a:r>
              <a:rPr lang="it-IT" dirty="0"/>
              <a:t>Reagisce con gli elettrofili</a:t>
            </a:r>
          </a:p>
          <a:p>
            <a:r>
              <a:rPr lang="it-IT" dirty="0"/>
              <a:t>Reagisce con le basi forti</a:t>
            </a:r>
          </a:p>
          <a:p>
            <a:r>
              <a:rPr lang="it-IT" dirty="0"/>
              <a:t>È liquido a pressione e temperatura ambiente</a:t>
            </a:r>
          </a:p>
          <a:p>
            <a:r>
              <a:rPr lang="it-IT" dirty="0"/>
              <a:t>È solubile in acqua</a:t>
            </a:r>
          </a:p>
        </p:txBody>
      </p:sp>
    </p:spTree>
    <p:extLst>
      <p:ext uri="{BB962C8B-B14F-4D97-AF65-F5344CB8AC3E}">
        <p14:creationId xmlns:p14="http://schemas.microsoft.com/office/powerpoint/2010/main" val="1098619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Gruppi funzionali</a:t>
            </a:r>
          </a:p>
        </p:txBody>
      </p:sp>
      <p:pic>
        <p:nvPicPr>
          <p:cNvPr id="4" name="Immagine 3"/>
          <p:cNvPicPr>
            <a:picLocks noChangeAspect="1"/>
          </p:cNvPicPr>
          <p:nvPr/>
        </p:nvPicPr>
        <p:blipFill>
          <a:blip r:embed="rId2"/>
          <a:stretch>
            <a:fillRect/>
          </a:stretch>
        </p:blipFill>
        <p:spPr>
          <a:xfrm>
            <a:off x="2093323" y="1426560"/>
            <a:ext cx="8304746" cy="5196943"/>
          </a:xfrm>
          <a:prstGeom prst="rect">
            <a:avLst/>
          </a:prstGeom>
        </p:spPr>
      </p:pic>
    </p:spTree>
    <p:extLst>
      <p:ext uri="{BB962C8B-B14F-4D97-AF65-F5344CB8AC3E}">
        <p14:creationId xmlns:p14="http://schemas.microsoft.com/office/powerpoint/2010/main" val="2295960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3CB071-7EB0-40EF-8808-C605280D5885}"/>
              </a:ext>
            </a:extLst>
          </p:cNvPr>
          <p:cNvSpPr>
            <a:spLocks noGrp="1"/>
          </p:cNvSpPr>
          <p:nvPr>
            <p:ph type="title"/>
          </p:nvPr>
        </p:nvSpPr>
        <p:spPr/>
        <p:txBody>
          <a:bodyPr/>
          <a:lstStyle/>
          <a:p>
            <a:pPr algn="ctr"/>
            <a:r>
              <a:rPr lang="it-IT" dirty="0"/>
              <a:t>Derivati degli acidi carbossilici</a:t>
            </a:r>
            <a:endParaRPr lang="en-US" dirty="0"/>
          </a:p>
        </p:txBody>
      </p:sp>
      <p:sp>
        <p:nvSpPr>
          <p:cNvPr id="3" name="Segnaposto contenuto 2">
            <a:extLst>
              <a:ext uri="{FF2B5EF4-FFF2-40B4-BE49-F238E27FC236}">
                <a16:creationId xmlns:a16="http://schemas.microsoft.com/office/drawing/2014/main" id="{21ABBC71-0E5C-4BE0-A831-55A3CE1FCB00}"/>
              </a:ext>
            </a:extLst>
          </p:cNvPr>
          <p:cNvSpPr>
            <a:spLocks noGrp="1"/>
          </p:cNvSpPr>
          <p:nvPr>
            <p:ph idx="1"/>
          </p:nvPr>
        </p:nvSpPr>
        <p:spPr/>
        <p:txBody>
          <a:bodyPr/>
          <a:lstStyle/>
          <a:p>
            <a:endParaRPr lang="it-IT" dirty="0"/>
          </a:p>
          <a:p>
            <a:r>
              <a:rPr lang="it-IT" dirty="0"/>
              <a:t>Vengono definiti </a:t>
            </a:r>
            <a:r>
              <a:rPr lang="it-IT" b="1" dirty="0"/>
              <a:t>derivati degli acidi carbossilici </a:t>
            </a:r>
            <a:r>
              <a:rPr lang="it-IT" dirty="0"/>
              <a:t>i gruppi funzionali che, sottoposti a </a:t>
            </a:r>
            <a:r>
              <a:rPr lang="it-IT" b="1" dirty="0"/>
              <a:t>idrolisi</a:t>
            </a:r>
            <a:r>
              <a:rPr lang="it-IT" dirty="0"/>
              <a:t>, portano alla formazione dell’acido carbossilico</a:t>
            </a:r>
          </a:p>
          <a:p>
            <a:r>
              <a:rPr lang="it-IT" dirty="0"/>
              <a:t>Reazione di idrolisi: reazione chimica nella quale l’acqua scinde uno o più legami di una molecola, anche la molecola di acqua viene scissa</a:t>
            </a:r>
          </a:p>
        </p:txBody>
      </p:sp>
    </p:spTree>
    <p:extLst>
      <p:ext uri="{BB962C8B-B14F-4D97-AF65-F5344CB8AC3E}">
        <p14:creationId xmlns:p14="http://schemas.microsoft.com/office/powerpoint/2010/main" val="1710848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1F8D13-66D4-4A76-AC9B-6B18909A2889}"/>
              </a:ext>
            </a:extLst>
          </p:cNvPr>
          <p:cNvSpPr>
            <a:spLocks noGrp="1"/>
          </p:cNvSpPr>
          <p:nvPr>
            <p:ph type="title"/>
          </p:nvPr>
        </p:nvSpPr>
        <p:spPr/>
        <p:txBody>
          <a:bodyPr/>
          <a:lstStyle/>
          <a:p>
            <a:pPr algn="ctr"/>
            <a:r>
              <a:rPr lang="it-IT" dirty="0"/>
              <a:t>Reazione di idrolisi</a:t>
            </a:r>
            <a:endParaRPr lang="en-US" dirty="0"/>
          </a:p>
        </p:txBody>
      </p:sp>
      <p:pic>
        <p:nvPicPr>
          <p:cNvPr id="4" name="Picture 1" descr="13page421_1.jpg">
            <a:extLst>
              <a:ext uri="{FF2B5EF4-FFF2-40B4-BE49-F238E27FC236}">
                <a16:creationId xmlns:a16="http://schemas.microsoft.com/office/drawing/2014/main" id="{81D6CB6F-569A-4283-BC2A-5A668096D0E6}"/>
              </a:ext>
            </a:extLst>
          </p:cNvPr>
          <p:cNvPicPr>
            <a:picLocks noGrp="1" noChangeAspect="1"/>
          </p:cNvPicPr>
          <p:nvPr isPhoto="1"/>
        </p:nvPicPr>
        <p:blipFill rotWithShape="1">
          <a:blip r:embed="rId2">
            <a:lum/>
          </a:blip>
          <a:srcRect b="43074"/>
          <a:stretch/>
        </p:blipFill>
        <p:spPr>
          <a:xfrm>
            <a:off x="973123" y="2144837"/>
            <a:ext cx="9144000" cy="2568326"/>
          </a:xfrm>
          <a:prstGeom prst="rect">
            <a:avLst/>
          </a:prstGeom>
          <a:noFill/>
          <a:ln>
            <a:noFill/>
          </a:ln>
        </p:spPr>
      </p:pic>
      <p:sp>
        <p:nvSpPr>
          <p:cNvPr id="5" name="Rettangolo 4">
            <a:extLst>
              <a:ext uri="{FF2B5EF4-FFF2-40B4-BE49-F238E27FC236}">
                <a16:creationId xmlns:a16="http://schemas.microsoft.com/office/drawing/2014/main" id="{FC2B06CC-F7BF-4C06-9D2F-5B59BCD3C6F7}"/>
              </a:ext>
            </a:extLst>
          </p:cNvPr>
          <p:cNvSpPr/>
          <p:nvPr/>
        </p:nvSpPr>
        <p:spPr>
          <a:xfrm>
            <a:off x="2122415" y="3462478"/>
            <a:ext cx="1082179" cy="128351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tangolo 5">
            <a:extLst>
              <a:ext uri="{FF2B5EF4-FFF2-40B4-BE49-F238E27FC236}">
                <a16:creationId xmlns:a16="http://schemas.microsoft.com/office/drawing/2014/main" id="{D33681C2-DF47-4035-9D7C-850DBB5D9C4E}"/>
              </a:ext>
            </a:extLst>
          </p:cNvPr>
          <p:cNvSpPr/>
          <p:nvPr/>
        </p:nvSpPr>
        <p:spPr>
          <a:xfrm>
            <a:off x="3657600" y="3993160"/>
            <a:ext cx="813732" cy="7200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ttangolo 6">
            <a:extLst>
              <a:ext uri="{FF2B5EF4-FFF2-40B4-BE49-F238E27FC236}">
                <a16:creationId xmlns:a16="http://schemas.microsoft.com/office/drawing/2014/main" id="{7B8F65C2-3CB0-4A4D-994A-AA35C517D1C7}"/>
              </a:ext>
            </a:extLst>
          </p:cNvPr>
          <p:cNvSpPr/>
          <p:nvPr/>
        </p:nvSpPr>
        <p:spPr>
          <a:xfrm>
            <a:off x="6778305" y="3993160"/>
            <a:ext cx="671119" cy="6543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tangolo 7">
            <a:extLst>
              <a:ext uri="{FF2B5EF4-FFF2-40B4-BE49-F238E27FC236}">
                <a16:creationId xmlns:a16="http://schemas.microsoft.com/office/drawing/2014/main" id="{DB4969F5-E5AF-4395-ACDA-9EF57D12AAC0}"/>
              </a:ext>
            </a:extLst>
          </p:cNvPr>
          <p:cNvSpPr/>
          <p:nvPr/>
        </p:nvSpPr>
        <p:spPr>
          <a:xfrm>
            <a:off x="7961152" y="4093828"/>
            <a:ext cx="251670" cy="4880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233706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TotalTime>
  <Words>729</Words>
  <Application>Microsoft Office PowerPoint</Application>
  <PresentationFormat>Widescreen</PresentationFormat>
  <Paragraphs>83</Paragraphs>
  <Slides>22</Slides>
  <Notes>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22</vt:i4>
      </vt:variant>
    </vt:vector>
  </HeadingPairs>
  <TitlesOfParts>
    <vt:vector size="28" baseType="lpstr">
      <vt:lpstr>Arial</vt:lpstr>
      <vt:lpstr>Calibri</vt:lpstr>
      <vt:lpstr>Calibri Light</vt:lpstr>
      <vt:lpstr>Symbol</vt:lpstr>
      <vt:lpstr>Times New Roman</vt:lpstr>
      <vt:lpstr>Tema di Office</vt:lpstr>
      <vt:lpstr>Gruppi funzionali</vt:lpstr>
      <vt:lpstr>Gruppi funzionali</vt:lpstr>
      <vt:lpstr>Alcani </vt:lpstr>
      <vt:lpstr>Presentazione standard di PowerPoint</vt:lpstr>
      <vt:lpstr>Gruppi funzionali </vt:lpstr>
      <vt:lpstr>Gruppi funzionali</vt:lpstr>
      <vt:lpstr>Gruppi funzionali</vt:lpstr>
      <vt:lpstr>Derivati degli acidi carbossilici</vt:lpstr>
      <vt:lpstr>Reazione di idrolisi</vt:lpstr>
      <vt:lpstr>Derivati degli acidi carbossilici</vt:lpstr>
      <vt:lpstr>Presentazione standard di PowerPoint</vt:lpstr>
      <vt:lpstr>Importanza di un gruppo funzionale</vt:lpstr>
      <vt:lpstr>Forze intermolecolari</vt:lpstr>
      <vt:lpstr>Interazione ione-ione</vt:lpstr>
      <vt:lpstr>Forze intermolecolari</vt:lpstr>
      <vt:lpstr>Forze di van der Waals</vt:lpstr>
      <vt:lpstr>Interazioni dipolo -dipolo</vt:lpstr>
      <vt:lpstr>Legame idrogeno</vt:lpstr>
      <vt:lpstr>Proprietà fisiche</vt:lpstr>
      <vt:lpstr>Proprietà fisiche</vt:lpstr>
      <vt:lpstr>Gruppi funzionali e reattività</vt:lpstr>
      <vt:lpstr>Gruppi funzionali e reattività</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Gruppi funzionali</dc:title>
  <dc:creator>NITTI PATRIZIA</dc:creator>
  <cp:lastModifiedBy>NITTI PATRIZIA</cp:lastModifiedBy>
  <cp:revision>27</cp:revision>
  <dcterms:created xsi:type="dcterms:W3CDTF">2022-03-06T15:49:03Z</dcterms:created>
  <dcterms:modified xsi:type="dcterms:W3CDTF">2022-10-18T14:37:20Z</dcterms:modified>
</cp:coreProperties>
</file>