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26494-6623-4FFD-B641-EA6A7CA5FB9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4C8C0-3999-4283-AA3C-3110F2BFE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4C8C0-3999-4283-AA3C-3110F2BFE5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20h (</a:t>
            </a:r>
            <a:r>
              <a:rPr lang="it-IT"/>
              <a:t>10 lezioni)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4C8C0-3999-4283-AA3C-3110F2BFE5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E4517-7439-4ACA-AD69-3CDF854A0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751C68-AA1F-4474-BD0A-ADEA06FEE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F127A2-94AC-4899-AEC2-0A3A7DC4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29C00A-0B73-430D-BF43-7DD8B0B4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216510-5CDC-428D-AF84-0050DBB3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73052-7CF7-4006-B03D-20CC4F42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768241-C431-4CB0-99EE-1B1590666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A3621-D3E9-490A-8D61-925D705A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0D8799-AF62-45D1-AAD6-9B396980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A01DFE-8A65-4CE3-87D2-4363D3B1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7FA96A-ECE8-4C36-8616-FD08B670E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D1529C-594A-4FB8-A738-F527AC27E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9CC1CB-D756-490A-8750-DA6347ED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685C3F-D200-4BFD-8FEF-A1293A4C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E954EC-B46E-4D01-A948-DB08D57E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12E17-2D76-48DC-A8E1-B653979E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2BEF34-9EF6-497E-AE5E-67F2D0AD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59E4E5-1443-4F1B-BB1B-413D2A1C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06C671-0BF2-4886-AB06-43655DA6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FA78A8-A5BB-4D22-BF46-3FA22759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7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2E57D-9AE7-45B8-A902-4D023F96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AD3132-94AF-4FBD-9B49-AA360EA2E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4A6EE3-2220-4930-92D1-1BE08C44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C2885E-35CC-4A1B-966C-85B7F933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3DD072-3439-4F74-A1B4-1408DABE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4ABFF-D40B-4E66-ACC5-9D28E5F6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887AA2-B01B-4939-A91E-F89BFBDB5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2FF173-AFB2-4DCE-874E-A7EDDD949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635400-F7AB-4B1C-A56B-1E23966B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FDD8EB-6B6C-48A2-B4C8-BA04E078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467795-18D7-48B9-A9DF-1359A56F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1EEDDA-1655-4861-BD47-B73E1975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DFD0CD-0BDA-4C2B-9C20-1B051B67B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2BF1F1-0F33-4C57-B8AC-6C4BA2AE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F3F78D-003A-469E-AEDA-A2678C90A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4C2815-55FB-4273-9BBF-27F29CF09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1A05F7-E6CE-4F70-8BE6-4B749986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6F98DB-3AAB-4793-8690-35EFC82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3261717-B812-4737-9302-8E01DA16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E98E9C-29D8-4B28-85ED-C96804EF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85AD46-F969-4A72-AC31-27A2DF7A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42B32A-E9AF-48E7-811F-139FF5E4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FE4648-43F2-424B-85C5-0531E041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1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F4D92D8-17BE-47AC-8AD4-DB10DD23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5F403C-4D2A-4DFF-A794-39BE058F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8904C1-CB07-49BF-9380-1565754A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29316F-B875-40CC-9538-B5D70F76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85762F-6A08-455A-B1B9-AB0CEA6A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999204-04A8-4216-A31E-3ADD480EA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B1683F-FCFB-4EB3-B0A9-16D11E4E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E515D4-B72B-41F1-8686-2D462869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CB64FE-482E-4FA1-AEBA-F92F9E33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2DDB39-A3FE-4E43-AB58-E2E68715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77B20C-03FB-47D7-84F1-B9014BB14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1B3684-4B69-47C2-BF03-858CD15EE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FC452F-1F35-4EB2-BB79-C8932745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BA2C39-915C-4F89-8FB4-1D596176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A544EF-14AE-446E-9A00-690ACAF7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5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C3A3B3-8319-47CB-932F-EF08C957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B33775-24F1-41B5-8D57-E4DA8CD3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E03822-6EC4-47F8-B02B-F15DA897F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EB40-763D-430D-BDBF-3713C8BF23F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688F19-6308-4CF0-B50F-FE08319F5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04E730-CB46-4F27-B804-9AFA911E5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CE094-616C-4D8B-A8D1-1166201C6D1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E23D4-389F-4386-830F-465F643F0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 reazioni in Chimica Organica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CBC4ACD-69BD-458D-A595-19240B475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B7F9B-40FD-49A3-908D-1E73F711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Meccanismo di reazione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828835-447B-44C1-BD87-8F6FC1EA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509"/>
            <a:ext cx="10515600" cy="4351338"/>
          </a:xfrm>
        </p:spPr>
        <p:txBody>
          <a:bodyPr/>
          <a:lstStyle/>
          <a:p>
            <a:r>
              <a:rPr lang="en-US" dirty="0" err="1"/>
              <a:t>Formazione</a:t>
            </a:r>
            <a:r>
              <a:rPr lang="en-US" dirty="0"/>
              <a:t> di un </a:t>
            </a:r>
            <a:r>
              <a:rPr lang="en-US" dirty="0" err="1"/>
              <a:t>legame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B73B75-9232-4229-A8BE-3BA8D8FE2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030"/>
            <a:ext cx="12192000" cy="37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72B9B-C8F6-4BB9-9965-C7B31B5E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Tipi di frecce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D39A231-EE9C-46FE-B260-1993C347C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423" y="1872176"/>
            <a:ext cx="6311153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3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01FBF-2AB6-4DCF-BBA8-DD772A3C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Diagrammi</a:t>
            </a:r>
            <a:r>
              <a:rPr lang="en-US" dirty="0"/>
              <a:t> di </a:t>
            </a:r>
            <a:r>
              <a:rPr lang="en-US" dirty="0" err="1"/>
              <a:t>energia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941F62-D5F4-4F08-B91C-847B9A8F8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diagrammi di energia indicano il procedere di una reazione e quanti </a:t>
            </a:r>
            <a:r>
              <a:rPr lang="en-US" dirty="0" err="1"/>
              <a:t>stadi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presenti</a:t>
            </a:r>
            <a:r>
              <a:rPr lang="en-US" dirty="0"/>
              <a:t>.</a:t>
            </a:r>
          </a:p>
          <a:p>
            <a:r>
              <a:rPr lang="it-IT" dirty="0"/>
              <a:t>Per una reazione generica a singolo stadio:</a:t>
            </a:r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C1F7FB-439D-4CB2-A593-6E4E9AFD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2695"/>
            <a:ext cx="12192000" cy="22047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D250D7-9D8C-4317-8FE2-47E6D8A552E1}"/>
              </a:ext>
            </a:extLst>
          </p:cNvPr>
          <p:cNvSpPr txBox="1"/>
          <p:nvPr/>
        </p:nvSpPr>
        <p:spPr>
          <a:xfrm>
            <a:off x="4009937" y="6047390"/>
            <a:ext cx="360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Completare con le frecce di reazione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9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01FBF-2AB6-4DCF-BBA8-DD772A3C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Diagrammi</a:t>
            </a:r>
            <a:r>
              <a:rPr lang="en-US" dirty="0"/>
              <a:t> di </a:t>
            </a:r>
            <a:r>
              <a:rPr lang="en-US" dirty="0" err="1"/>
              <a:t>energia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D894113-B91E-4029-9951-9F80F1DE4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05" y="1600487"/>
            <a:ext cx="7279341" cy="456303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F5FFD16-4BF8-4EF0-9E32-02EBB67D0F33}"/>
              </a:ext>
            </a:extLst>
          </p:cNvPr>
          <p:cNvSpPr/>
          <p:nvPr/>
        </p:nvSpPr>
        <p:spPr>
          <a:xfrm>
            <a:off x="7334774" y="2359052"/>
            <a:ext cx="4443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</a:rPr>
              <a:t>La differenza di energia tra i prodotti e i reagenti è il 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>
                <a:latin typeface="Calibri" panose="020F0502020204030204" pitchFamily="34" charset="0"/>
              </a:rPr>
              <a:t>H</a:t>
            </a:r>
          </a:p>
          <a:p>
            <a:r>
              <a:rPr lang="it-IT" dirty="0">
                <a:latin typeface="Calibri" panose="020F0502020204030204" pitchFamily="34" charset="0"/>
              </a:rPr>
              <a:t>La differenza di energia tra lo stato di transizione e i reagenti E</a:t>
            </a:r>
            <a:r>
              <a:rPr lang="it-IT" baseline="-25000" dirty="0">
                <a:latin typeface="Calibri" panose="020F0502020204030204" pitchFamily="34" charset="0"/>
              </a:rPr>
              <a:t>a</a:t>
            </a:r>
            <a:r>
              <a:rPr lang="it-IT" dirty="0">
                <a:latin typeface="Calibri" panose="020F0502020204030204" pitchFamily="34" charset="0"/>
              </a:rPr>
              <a:t> è chiamata energia di attivazione.</a:t>
            </a:r>
          </a:p>
          <a:p>
            <a:r>
              <a:rPr lang="it-IT" dirty="0">
                <a:latin typeface="Calibri" panose="020F0502020204030204" pitchFamily="34" charset="0"/>
              </a:rPr>
              <a:t>Più E</a:t>
            </a:r>
            <a:r>
              <a:rPr lang="it-IT" sz="1200" b="0" i="0" u="none" strike="noStrike" baseline="0" dirty="0">
                <a:latin typeface="Calibri" panose="020F0502020204030204" pitchFamily="34" charset="0"/>
              </a:rPr>
              <a:t>a </a:t>
            </a:r>
            <a:r>
              <a:rPr lang="it-IT" dirty="0">
                <a:latin typeface="Calibri" panose="020F0502020204030204" pitchFamily="34" charset="0"/>
              </a:rPr>
              <a:t>è elevata più lenta è la reazione.</a:t>
            </a:r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19471B-E7D8-4A79-907F-E8465E2A61CE}"/>
              </a:ext>
            </a:extLst>
          </p:cNvPr>
          <p:cNvSpPr txBox="1"/>
          <p:nvPr/>
        </p:nvSpPr>
        <p:spPr>
          <a:xfrm>
            <a:off x="1996579" y="6308209"/>
            <a:ext cx="30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Scrivere  lo stato di transizione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01FBF-2AB6-4DCF-BBA8-DD772A3C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Diagrammi</a:t>
            </a:r>
            <a:r>
              <a:rPr lang="en-US" dirty="0"/>
              <a:t> di </a:t>
            </a:r>
            <a:r>
              <a:rPr lang="en-US" dirty="0" err="1"/>
              <a:t>energia</a:t>
            </a:r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F5FFD16-4BF8-4EF0-9E32-02EBB67D0F33}"/>
              </a:ext>
            </a:extLst>
          </p:cNvPr>
          <p:cNvSpPr/>
          <p:nvPr/>
        </p:nvSpPr>
        <p:spPr>
          <a:xfrm>
            <a:off x="1152088" y="1545320"/>
            <a:ext cx="9392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Le due variabili E</a:t>
            </a:r>
            <a:r>
              <a:rPr lang="it-IT" sz="2400" baseline="-25000" dirty="0"/>
              <a:t>a</a:t>
            </a:r>
            <a:r>
              <a:rPr lang="it-IT" sz="2400" dirty="0"/>
              <a:t> e </a:t>
            </a:r>
            <a:r>
              <a:rPr lang="it-IT" sz="2400" dirty="0">
                <a:latin typeface="Symbol" panose="05050102010706020507" pitchFamily="18" charset="2"/>
              </a:rPr>
              <a:t>D</a:t>
            </a:r>
            <a:r>
              <a:rPr lang="it-IT" sz="2400" dirty="0"/>
              <a:t>H sono indipendenti l’una dall’altra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La reazione che ha un valore maggiore di E</a:t>
            </a:r>
            <a:r>
              <a:rPr lang="it-IT" sz="2400" baseline="-25000" dirty="0"/>
              <a:t>a</a:t>
            </a:r>
            <a:r>
              <a:rPr lang="it-IT" sz="2400" dirty="0"/>
              <a:t> procede più lentamente</a:t>
            </a:r>
            <a:endParaRPr lang="en-US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4FCF29-3C54-47D5-A845-B4C86F20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99" y="2760460"/>
            <a:ext cx="8677835" cy="34424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C79D1A-72B2-4A7F-933F-E90E025B22A4}"/>
              </a:ext>
            </a:extLst>
          </p:cNvPr>
          <p:cNvSpPr txBox="1"/>
          <p:nvPr/>
        </p:nvSpPr>
        <p:spPr>
          <a:xfrm>
            <a:off x="3800628" y="6402384"/>
            <a:ext cx="22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Ruolo del catalizzatore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9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94944B-0D09-4FAC-B1C5-CA5EF07A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Reazione a due stadi</a:t>
            </a:r>
            <a:endParaRPr lang="en-US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97167D8-D7F9-41A2-ACDE-9B9471130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61"/>
          <a:stretch/>
        </p:blipFill>
        <p:spPr>
          <a:xfrm>
            <a:off x="838200" y="2315361"/>
            <a:ext cx="10515600" cy="35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94944B-0D09-4FAC-B1C5-CA5EF07A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Reazione a due stadi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CD143E3-5389-4B5A-A943-0A6240D4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680" y="1408716"/>
            <a:ext cx="7850944" cy="544928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045B44-119E-4508-8DD6-3B78A4FB8011}"/>
              </a:ext>
            </a:extLst>
          </p:cNvPr>
          <p:cNvSpPr txBox="1"/>
          <p:nvPr/>
        </p:nvSpPr>
        <p:spPr>
          <a:xfrm>
            <a:off x="755009" y="6300132"/>
            <a:ext cx="207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/>
              <a:t>H = </a:t>
            </a:r>
            <a:r>
              <a:rPr lang="it-IT" dirty="0" err="1"/>
              <a:t>H</a:t>
            </a:r>
            <a:r>
              <a:rPr lang="it-IT" baseline="-25000" dirty="0" err="1"/>
              <a:t>prodotti</a:t>
            </a:r>
            <a:r>
              <a:rPr lang="it-IT" dirty="0" err="1"/>
              <a:t>-H</a:t>
            </a:r>
            <a:r>
              <a:rPr lang="it-IT" baseline="-25000" dirty="0" err="1"/>
              <a:t>reagenti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6463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91D85-6F60-4434-BD31-787FDE12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Cinetica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076003-1330-430B-A20F-3EEE79D1B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3997"/>
          </a:xfrm>
        </p:spPr>
        <p:txBody>
          <a:bodyPr/>
          <a:lstStyle/>
          <a:p>
            <a:r>
              <a:rPr lang="it-IT" dirty="0"/>
              <a:t>Lo studio della velocità della reazione si chiama cinetica.</a:t>
            </a:r>
          </a:p>
          <a:p>
            <a:r>
              <a:rPr lang="it-IT" dirty="0"/>
              <a:t>Concentrazione e temperatura influiscono sulla velocità della reazione:</a:t>
            </a:r>
          </a:p>
          <a:p>
            <a:pPr lvl="1"/>
            <a:r>
              <a:rPr lang="it-IT" dirty="0"/>
              <a:t>Maggiore è la concentrazione più elevata è la velocità (aumentano il </a:t>
            </a:r>
            <a:r>
              <a:rPr lang="en-US" dirty="0" err="1"/>
              <a:t>numero</a:t>
            </a:r>
            <a:r>
              <a:rPr lang="en-US" dirty="0"/>
              <a:t> di </a:t>
            </a:r>
            <a:r>
              <a:rPr lang="en-US" dirty="0" err="1"/>
              <a:t>collisioni</a:t>
            </a:r>
            <a:r>
              <a:rPr lang="en-US" dirty="0"/>
              <a:t>)</a:t>
            </a:r>
          </a:p>
          <a:p>
            <a:pPr lvl="1"/>
            <a:r>
              <a:rPr lang="it-IT" dirty="0"/>
              <a:t>Più alta è la temperatura più elevata è la velocità (aumenta l’energia cinetica media delle molecole che serve per la rottura del legame)</a:t>
            </a:r>
          </a:p>
          <a:p>
            <a:r>
              <a:rPr lang="it-IT" dirty="0"/>
              <a:t>I parametri 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/>
              <a:t>G°, 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/>
              <a:t>H° e </a:t>
            </a:r>
            <a:r>
              <a:rPr lang="it-IT" dirty="0" err="1"/>
              <a:t>K</a:t>
            </a:r>
            <a:r>
              <a:rPr lang="it-IT" baseline="-25000" dirty="0" err="1"/>
              <a:t>eq</a:t>
            </a:r>
            <a:r>
              <a:rPr lang="it-IT" dirty="0"/>
              <a:t> non determinano la velocità della reazione.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01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3AABA-D970-4919-A405-8AD58357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Cinetica 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6F60C-D552-4B2F-AD77-6A555B39C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La legge di velocità è un’equazione che mostra la relazione tra la velocità della reazione e la concentrazione dei reagenti, si ricava sperimentalmente e dipende </a:t>
            </a:r>
            <a:r>
              <a:rPr lang="en-US" dirty="0"/>
              <a:t>dal </a:t>
            </a:r>
            <a:r>
              <a:rPr lang="en-US" dirty="0" err="1"/>
              <a:t>meccanismo</a:t>
            </a:r>
            <a:r>
              <a:rPr lang="en-US" dirty="0"/>
              <a:t> di </a:t>
            </a:r>
            <a:r>
              <a:rPr lang="en-US" dirty="0" err="1"/>
              <a:t>reazione</a:t>
            </a:r>
            <a:endParaRPr lang="en-US" dirty="0"/>
          </a:p>
          <a:p>
            <a:endParaRPr lang="en-US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Reazioni veloci sono caratterizzate da costanti di velocità elevate.</a:t>
            </a:r>
          </a:p>
          <a:p>
            <a:r>
              <a:rPr lang="it-IT" dirty="0"/>
              <a:t>Reazioni lente sono caratterizzate da costanti di velocità piccole.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189E3F-7E32-4E99-B6FC-0D12D042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091" y="2818126"/>
            <a:ext cx="6548183" cy="22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49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A30638-873F-4F45-8315-8BFCE67B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Cinetica 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F1FDAFD-BC2B-4266-9C14-DB1A6ED62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0854" y="2311473"/>
            <a:ext cx="8677835" cy="24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3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329D6-16A0-482D-BC82-4E24819C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 comuni in chimica organica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4307AA-9569-40D2-B0D8-65D14C0F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868" y="2295409"/>
            <a:ext cx="10515600" cy="2763153"/>
          </a:xfrm>
        </p:spPr>
        <p:txBody>
          <a:bodyPr/>
          <a:lstStyle/>
          <a:p>
            <a:r>
              <a:rPr lang="it-IT" b="1" dirty="0"/>
              <a:t>Sostituzione</a:t>
            </a:r>
            <a:r>
              <a:rPr lang="it-IT" dirty="0"/>
              <a:t> (è una reazione nella quale un atomo o un gruppo di atomi è sostituito da un altro atomo o gruppo di atomi)</a:t>
            </a:r>
          </a:p>
          <a:p>
            <a:r>
              <a:rPr lang="it-IT" b="1" dirty="0"/>
              <a:t>Eliminazione</a:t>
            </a:r>
            <a:r>
              <a:rPr lang="it-IT" dirty="0"/>
              <a:t> (è una reazione nella quale si ha perdita di alcuni atomi e formazione di un legame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dirty="0"/>
              <a:t>)</a:t>
            </a:r>
          </a:p>
          <a:p>
            <a:r>
              <a:rPr lang="it-IT" b="1" dirty="0"/>
              <a:t>Addizione</a:t>
            </a:r>
            <a:r>
              <a:rPr lang="it-IT" dirty="0"/>
              <a:t> (è una reazione nella quale vengono addizionati nuovi </a:t>
            </a:r>
            <a:r>
              <a:rPr lang="en-US" dirty="0" err="1"/>
              <a:t>atomi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8306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A30638-873F-4F45-8315-8BFCE67B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Cinetica </a:t>
            </a:r>
            <a:endParaRPr lang="en-US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F88D849-3DEA-4097-81A7-69742FB1F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FEADA94-C102-4E25-B46B-99B666614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12192000" cy="4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1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A7F40ED-E7D5-487D-BA7B-7716BE90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37" y="0"/>
            <a:ext cx="9535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5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52DCEA-CBE8-433E-9F85-7DAB2C86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0"/>
            <a:ext cx="784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0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20B0B9-4EFD-4996-993A-9B58EBC9E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39" y="0"/>
            <a:ext cx="7281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00EF1-6C4F-462F-AE01-E83F6B3E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Meccanismo</a:t>
            </a:r>
            <a:r>
              <a:rPr lang="en-US" dirty="0"/>
              <a:t> di </a:t>
            </a:r>
            <a:r>
              <a:rPr lang="en-US" dirty="0" err="1"/>
              <a:t>reazione</a:t>
            </a:r>
            <a:r>
              <a:rPr lang="en-US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220BD1-C0A6-4EC2-B8DA-98CE7814E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746"/>
            <a:ext cx="10515600" cy="2041700"/>
          </a:xfrm>
        </p:spPr>
        <p:txBody>
          <a:bodyPr/>
          <a:lstStyle/>
          <a:p>
            <a:r>
              <a:rPr lang="it-IT" dirty="0"/>
              <a:t>E’ una descrizione dettagliata di come i  legami sono scissi e formati mentre un reagente è convertito in un </a:t>
            </a:r>
            <a:r>
              <a:rPr lang="en-US" dirty="0" err="1"/>
              <a:t>prodotto</a:t>
            </a:r>
            <a:endParaRPr lang="en-US" dirty="0"/>
          </a:p>
          <a:p>
            <a:r>
              <a:rPr lang="it-IT" dirty="0"/>
              <a:t>Una reazione può avvenire in un singolo stadio o in una successione di stadi (si formano degli intermedi)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8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00EF1-6C4F-462F-AE01-E83F6B3E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Meccanismo</a:t>
            </a:r>
            <a:r>
              <a:rPr lang="en-US" dirty="0"/>
              <a:t> di </a:t>
            </a:r>
            <a:r>
              <a:rPr lang="en-US" dirty="0" err="1"/>
              <a:t>reazione</a:t>
            </a:r>
            <a:r>
              <a:rPr lang="en-US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220BD1-C0A6-4EC2-B8DA-98CE7814E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76" y="1565566"/>
            <a:ext cx="10515600" cy="1504804"/>
          </a:xfrm>
        </p:spPr>
        <p:txBody>
          <a:bodyPr/>
          <a:lstStyle/>
          <a:p>
            <a:r>
              <a:rPr lang="it-IT" dirty="0"/>
              <a:t>La rottura del legame può avvenire in due modi:</a:t>
            </a:r>
          </a:p>
          <a:p>
            <a:pPr lvl="1"/>
            <a:r>
              <a:rPr lang="it-IT" dirty="0"/>
              <a:t>Omolitico</a:t>
            </a:r>
          </a:p>
          <a:p>
            <a:pPr lvl="1"/>
            <a:r>
              <a:rPr lang="it-IT" dirty="0"/>
              <a:t>Eterolitico 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51007C-B207-41BE-B93F-C0DF1B0C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74" y="3450590"/>
            <a:ext cx="8641976" cy="30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B7F9B-40FD-49A3-908D-1E73F711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Meccanismo di reazione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828835-447B-44C1-BD87-8F6FC1EA1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L’omolisi di un legame C-Z genera due prodotti privi di carica con elettroni </a:t>
            </a:r>
            <a:r>
              <a:rPr lang="en-US" dirty="0" err="1"/>
              <a:t>spaiati</a:t>
            </a:r>
            <a:r>
              <a:rPr lang="en-US" dirty="0"/>
              <a:t>.</a:t>
            </a:r>
          </a:p>
          <a:p>
            <a:r>
              <a:rPr lang="it-IT" dirty="0"/>
              <a:t>Un intermedio reattivo con un singolo elettrone spaiato è detto radicale.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19B977-5F5B-4796-B074-BB3CB0EF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4375"/>
            <a:ext cx="12192000" cy="2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8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B7F9B-40FD-49A3-908D-1E73F711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Meccanismo di reazione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828835-447B-44C1-BD87-8F6FC1EA1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509"/>
            <a:ext cx="10515600" cy="4351338"/>
          </a:xfrm>
        </p:spPr>
        <p:txBody>
          <a:bodyPr/>
          <a:lstStyle/>
          <a:p>
            <a:r>
              <a:rPr lang="it-IT" dirty="0"/>
              <a:t>L’eterolisi di un legame C-Z può generare un </a:t>
            </a:r>
            <a:r>
              <a:rPr lang="it-IT" dirty="0" err="1"/>
              <a:t>carbocatione</a:t>
            </a:r>
            <a:r>
              <a:rPr lang="it-IT" dirty="0"/>
              <a:t> o un </a:t>
            </a:r>
            <a:r>
              <a:rPr lang="it-IT" dirty="0" err="1"/>
              <a:t>carbanione</a:t>
            </a:r>
            <a:r>
              <a:rPr lang="it-IT" dirty="0"/>
              <a:t> </a:t>
            </a:r>
          </a:p>
          <a:p>
            <a:r>
              <a:rPr lang="it-IT" dirty="0"/>
              <a:t>I </a:t>
            </a:r>
            <a:r>
              <a:rPr lang="it-IT" dirty="0" err="1"/>
              <a:t>carbocationi</a:t>
            </a:r>
            <a:r>
              <a:rPr lang="it-IT" dirty="0"/>
              <a:t> sono degli elettrofili mentre i </a:t>
            </a:r>
            <a:r>
              <a:rPr lang="it-IT" dirty="0" err="1"/>
              <a:t>carbanioni</a:t>
            </a:r>
            <a:r>
              <a:rPr lang="it-IT" dirty="0"/>
              <a:t> sono delle specie nucleofile e possono essere intermedi nelle reazioni polari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8D3891-1FD0-4239-ADF2-41FF0E1E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0754"/>
            <a:ext cx="12192000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0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459</Words>
  <Application>Microsoft Office PowerPoint</Application>
  <PresentationFormat>Widescreen</PresentationFormat>
  <Paragraphs>58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Tema di Office</vt:lpstr>
      <vt:lpstr>Le reazioni in Chimica Organica</vt:lpstr>
      <vt:lpstr>Reazioni comuni in chimica organica</vt:lpstr>
      <vt:lpstr>Presentazione standard di PowerPoint</vt:lpstr>
      <vt:lpstr>Presentazione standard di PowerPoint</vt:lpstr>
      <vt:lpstr>Presentazione standard di PowerPoint</vt:lpstr>
      <vt:lpstr>Meccanismo di reazione </vt:lpstr>
      <vt:lpstr>Meccanismo di reazione </vt:lpstr>
      <vt:lpstr>Meccanismo di reazione</vt:lpstr>
      <vt:lpstr>Meccanismo di reazione</vt:lpstr>
      <vt:lpstr>Meccanismo di reazione</vt:lpstr>
      <vt:lpstr>Tipi di frecce </vt:lpstr>
      <vt:lpstr>Diagrammi di energia</vt:lpstr>
      <vt:lpstr>Diagrammi di energia</vt:lpstr>
      <vt:lpstr>Diagrammi di energia</vt:lpstr>
      <vt:lpstr>Reazione a due stadi</vt:lpstr>
      <vt:lpstr>Reazione a due stadi</vt:lpstr>
      <vt:lpstr>Cinetica</vt:lpstr>
      <vt:lpstr>Cinetica </vt:lpstr>
      <vt:lpstr>Cinetica </vt:lpstr>
      <vt:lpstr>Cinetica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reazioni in Chimica Organica</dc:title>
  <dc:creator>NITTI PATRIZIA</dc:creator>
  <cp:lastModifiedBy>NITTI PATRIZIA</cp:lastModifiedBy>
  <cp:revision>19</cp:revision>
  <dcterms:created xsi:type="dcterms:W3CDTF">2022-03-15T10:15:23Z</dcterms:created>
  <dcterms:modified xsi:type="dcterms:W3CDTF">2022-11-15T11:29:41Z</dcterms:modified>
</cp:coreProperties>
</file>