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95" r:id="rId5"/>
    <p:sldId id="259" r:id="rId6"/>
    <p:sldId id="260" r:id="rId7"/>
    <p:sldId id="261" r:id="rId8"/>
    <p:sldId id="262" r:id="rId9"/>
    <p:sldId id="263" r:id="rId10"/>
    <p:sldId id="264" r:id="rId11"/>
    <p:sldId id="267" r:id="rId12"/>
    <p:sldId id="266"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96" r:id="rId26"/>
    <p:sldId id="282" r:id="rId27"/>
    <p:sldId id="297" r:id="rId28"/>
    <p:sldId id="279" r:id="rId29"/>
    <p:sldId id="283" r:id="rId30"/>
    <p:sldId id="280" r:id="rId31"/>
    <p:sldId id="285" r:id="rId32"/>
    <p:sldId id="284" r:id="rId33"/>
    <p:sldId id="299" r:id="rId34"/>
    <p:sldId id="298" r:id="rId35"/>
    <p:sldId id="286" r:id="rId36"/>
    <p:sldId id="289" r:id="rId37"/>
    <p:sldId id="290" r:id="rId38"/>
    <p:sldId id="287" r:id="rId39"/>
    <p:sldId id="288" r:id="rId40"/>
    <p:sldId id="292" r:id="rId41"/>
    <p:sldId id="293" r:id="rId42"/>
    <p:sldId id="300" r:id="rId43"/>
    <p:sldId id="301" r:id="rId44"/>
    <p:sldId id="302" r:id="rId45"/>
    <p:sldId id="303" r:id="rId46"/>
    <p:sldId id="294" r:id="rId47"/>
    <p:sldId id="308" r:id="rId48"/>
    <p:sldId id="304" r:id="rId4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74" autoAdjust="0"/>
  </p:normalViewPr>
  <p:slideViewPr>
    <p:cSldViewPr snapToGrid="0">
      <p:cViewPr varScale="1">
        <p:scale>
          <a:sx n="124" d="100"/>
          <a:sy n="124" d="100"/>
        </p:scale>
        <p:origin x="6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TI PATRIZIA" userId="292540ce-cae4-4fa5-ab25-7998e50afb37" providerId="ADAL" clId="{4C74C841-17F0-41F6-9C71-02D8A61E123D}"/>
    <pc:docChg chg="addSld delSld modSld">
      <pc:chgData name="NITTI PATRIZIA" userId="292540ce-cae4-4fa5-ab25-7998e50afb37" providerId="ADAL" clId="{4C74C841-17F0-41F6-9C71-02D8A61E123D}" dt="2022-03-10T11:25:36.273" v="133" actId="947"/>
      <pc:docMkLst>
        <pc:docMk/>
      </pc:docMkLst>
      <pc:sldChg chg="modSp">
        <pc:chgData name="NITTI PATRIZIA" userId="292540ce-cae4-4fa5-ab25-7998e50afb37" providerId="ADAL" clId="{4C74C841-17F0-41F6-9C71-02D8A61E123D}" dt="2022-03-10T10:26:42.642" v="13" actId="20577"/>
        <pc:sldMkLst>
          <pc:docMk/>
          <pc:sldMk cId="2157304966" sldId="263"/>
        </pc:sldMkLst>
        <pc:spChg chg="mod">
          <ac:chgData name="NITTI PATRIZIA" userId="292540ce-cae4-4fa5-ab25-7998e50afb37" providerId="ADAL" clId="{4C74C841-17F0-41F6-9C71-02D8A61E123D}" dt="2022-03-10T10:26:42.642" v="13" actId="20577"/>
          <ac:spMkLst>
            <pc:docMk/>
            <pc:sldMk cId="2157304966" sldId="263"/>
            <ac:spMk id="6" creationId="{00000000-0000-0000-0000-000000000000}"/>
          </ac:spMkLst>
        </pc:spChg>
      </pc:sldChg>
      <pc:sldChg chg="addSp modSp">
        <pc:chgData name="NITTI PATRIZIA" userId="292540ce-cae4-4fa5-ab25-7998e50afb37" providerId="ADAL" clId="{4C74C841-17F0-41F6-9C71-02D8A61E123D}" dt="2022-03-10T11:25:36.273" v="133" actId="947"/>
        <pc:sldMkLst>
          <pc:docMk/>
          <pc:sldMk cId="3566160228" sldId="268"/>
        </pc:sldMkLst>
        <pc:spChg chg="add mod">
          <ac:chgData name="NITTI PATRIZIA" userId="292540ce-cae4-4fa5-ab25-7998e50afb37" providerId="ADAL" clId="{4C74C841-17F0-41F6-9C71-02D8A61E123D}" dt="2022-03-10T11:25:36.273" v="133" actId="947"/>
          <ac:spMkLst>
            <pc:docMk/>
            <pc:sldMk cId="3566160228" sldId="268"/>
            <ac:spMk id="3" creationId="{70C6CBED-C474-4CB7-89F2-FE2561709A85}"/>
          </ac:spMkLst>
        </pc:spChg>
        <pc:picChg chg="mod">
          <ac:chgData name="NITTI PATRIZIA" userId="292540ce-cae4-4fa5-ab25-7998e50afb37" providerId="ADAL" clId="{4C74C841-17F0-41F6-9C71-02D8A61E123D}" dt="2022-03-10T11:24:30.042" v="88" actId="1076"/>
          <ac:picMkLst>
            <pc:docMk/>
            <pc:sldMk cId="3566160228" sldId="268"/>
            <ac:picMk id="4" creationId="{78923FE9-91E2-4E52-B8EB-42956A60B1BC}"/>
          </ac:picMkLst>
        </pc:picChg>
      </pc:sldChg>
      <pc:sldChg chg="modSp">
        <pc:chgData name="NITTI PATRIZIA" userId="292540ce-cae4-4fa5-ab25-7998e50afb37" providerId="ADAL" clId="{4C74C841-17F0-41F6-9C71-02D8A61E123D}" dt="2022-03-10T10:36:47.744" v="84" actId="113"/>
        <pc:sldMkLst>
          <pc:docMk/>
          <pc:sldMk cId="1264625875" sldId="271"/>
        </pc:sldMkLst>
        <pc:spChg chg="mod">
          <ac:chgData name="NITTI PATRIZIA" userId="292540ce-cae4-4fa5-ab25-7998e50afb37" providerId="ADAL" clId="{4C74C841-17F0-41F6-9C71-02D8A61E123D}" dt="2022-03-10T10:36:27.890" v="55" actId="113"/>
          <ac:spMkLst>
            <pc:docMk/>
            <pc:sldMk cId="1264625875" sldId="271"/>
            <ac:spMk id="3" creationId="{FC5F9EF1-6C6F-40B9-9B78-89B6F43D9E88}"/>
          </ac:spMkLst>
        </pc:spChg>
        <pc:spChg chg="mod">
          <ac:chgData name="NITTI PATRIZIA" userId="292540ce-cae4-4fa5-ab25-7998e50afb37" providerId="ADAL" clId="{4C74C841-17F0-41F6-9C71-02D8A61E123D}" dt="2022-03-10T10:36:47.744" v="84" actId="113"/>
          <ac:spMkLst>
            <pc:docMk/>
            <pc:sldMk cId="1264625875" sldId="271"/>
            <ac:spMk id="4" creationId="{EB5389F8-D6C7-4535-A7C5-356E69428346}"/>
          </ac:spMkLst>
        </pc:spChg>
      </pc:sldChg>
      <pc:sldChg chg="modSp">
        <pc:chgData name="NITTI PATRIZIA" userId="292540ce-cae4-4fa5-ab25-7998e50afb37" providerId="ADAL" clId="{4C74C841-17F0-41F6-9C71-02D8A61E123D}" dt="2022-03-10T10:59:47.090" v="85" actId="255"/>
        <pc:sldMkLst>
          <pc:docMk/>
          <pc:sldMk cId="41320259" sldId="281"/>
        </pc:sldMkLst>
        <pc:spChg chg="mod">
          <ac:chgData name="NITTI PATRIZIA" userId="292540ce-cae4-4fa5-ab25-7998e50afb37" providerId="ADAL" clId="{4C74C841-17F0-41F6-9C71-02D8A61E123D}" dt="2022-03-10T10:59:47.090" v="85" actId="255"/>
          <ac:spMkLst>
            <pc:docMk/>
            <pc:sldMk cId="41320259" sldId="281"/>
            <ac:spMk id="7" creationId="{9D746725-A1FD-4933-A1D5-D90722256B27}"/>
          </ac:spMkLst>
        </pc:spChg>
      </pc:sldChg>
      <pc:sldChg chg="modSp">
        <pc:chgData name="NITTI PATRIZIA" userId="292540ce-cae4-4fa5-ab25-7998e50afb37" providerId="ADAL" clId="{4C74C841-17F0-41F6-9C71-02D8A61E123D}" dt="2022-03-10T11:00:12.293" v="87" actId="1076"/>
        <pc:sldMkLst>
          <pc:docMk/>
          <pc:sldMk cId="2358958900" sldId="282"/>
        </pc:sldMkLst>
        <pc:spChg chg="mod">
          <ac:chgData name="NITTI PATRIZIA" userId="292540ce-cae4-4fa5-ab25-7998e50afb37" providerId="ADAL" clId="{4C74C841-17F0-41F6-9C71-02D8A61E123D}" dt="2022-03-10T11:00:12.293" v="87" actId="1076"/>
          <ac:spMkLst>
            <pc:docMk/>
            <pc:sldMk cId="2358958900" sldId="282"/>
            <ac:spMk id="6" creationId="{3B7B507E-0691-47D7-9FBC-5FA8CFF0422B}"/>
          </ac:spMkLst>
        </pc:spChg>
      </pc:sldChg>
      <pc:sldChg chg="add del">
        <pc:chgData name="NITTI PATRIZIA" userId="292540ce-cae4-4fa5-ab25-7998e50afb37" providerId="ADAL" clId="{4C74C841-17F0-41F6-9C71-02D8A61E123D}" dt="2022-03-10T10:22:09.708" v="1"/>
        <pc:sldMkLst>
          <pc:docMk/>
          <pc:sldMk cId="61525325" sldId="291"/>
        </pc:sldMkLst>
      </pc:sldChg>
    </pc:docChg>
  </pc:docChgLst>
  <pc:docChgLst>
    <pc:chgData name="GOBBO PIERANGELO" userId="16e9d2d9-df57-4a06-a537-9892638f7b8a" providerId="ADAL" clId="{0FB43C7B-018B-B84A-A365-3E27C4E71AE8}"/>
    <pc:docChg chg="custSel delSld modSld">
      <pc:chgData name="GOBBO PIERANGELO" userId="16e9d2d9-df57-4a06-a537-9892638f7b8a" providerId="ADAL" clId="{0FB43C7B-018B-B84A-A365-3E27C4E71AE8}" dt="2023-08-10T09:55:05.567" v="1" actId="2696"/>
      <pc:docMkLst>
        <pc:docMk/>
      </pc:docMkLst>
      <pc:sldChg chg="delSp mod">
        <pc:chgData name="GOBBO PIERANGELO" userId="16e9d2d9-df57-4a06-a537-9892638f7b8a" providerId="ADAL" clId="{0FB43C7B-018B-B84A-A365-3E27C4E71AE8}" dt="2023-08-10T09:53:19.656" v="0" actId="478"/>
        <pc:sldMkLst>
          <pc:docMk/>
          <pc:sldMk cId="2711219812" sldId="265"/>
        </pc:sldMkLst>
        <pc:picChg chg="del">
          <ac:chgData name="GOBBO PIERANGELO" userId="16e9d2d9-df57-4a06-a537-9892638f7b8a" providerId="ADAL" clId="{0FB43C7B-018B-B84A-A365-3E27C4E71AE8}" dt="2023-08-10T09:53:19.656" v="0" actId="478"/>
          <ac:picMkLst>
            <pc:docMk/>
            <pc:sldMk cId="2711219812" sldId="265"/>
            <ac:picMk id="4" creationId="{F8A74FF4-AA87-4041-9395-502EBD5D0B84}"/>
          </ac:picMkLst>
        </pc:picChg>
      </pc:sldChg>
      <pc:sldChg chg="del">
        <pc:chgData name="GOBBO PIERANGELO" userId="16e9d2d9-df57-4a06-a537-9892638f7b8a" providerId="ADAL" clId="{0FB43C7B-018B-B84A-A365-3E27C4E71AE8}" dt="2023-08-10T09:55:05.567" v="1" actId="2696"/>
        <pc:sldMkLst>
          <pc:docMk/>
          <pc:sldMk cId="2809016422"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F63E5-B2B4-4C89-8138-282EDD8CD2DE}" type="datetimeFigureOut">
              <a:rPr lang="en-US" smtClean="0"/>
              <a:t>8/10/23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A7818-471F-44B4-AF12-DE007FE78ED6}" type="slidenum">
              <a:rPr lang="en-US" smtClean="0"/>
              <a:t>‹#›</a:t>
            </a:fld>
            <a:endParaRPr lang="en-US"/>
          </a:p>
        </p:txBody>
      </p:sp>
    </p:spTree>
    <p:extLst>
      <p:ext uri="{BB962C8B-B14F-4D97-AF65-F5344CB8AC3E}">
        <p14:creationId xmlns:p14="http://schemas.microsoft.com/office/powerpoint/2010/main" val="393269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a:t>
            </a:r>
            <a:r>
              <a:rPr lang="it-IT"/>
              <a:t>V lezione, 11h</a:t>
            </a:r>
            <a:endParaRPr lang="en-US"/>
          </a:p>
        </p:txBody>
      </p:sp>
      <p:sp>
        <p:nvSpPr>
          <p:cNvPr id="4" name="Segnaposto numero diapositiva 3"/>
          <p:cNvSpPr>
            <a:spLocks noGrp="1"/>
          </p:cNvSpPr>
          <p:nvPr>
            <p:ph type="sldNum" sz="quarter" idx="5"/>
          </p:nvPr>
        </p:nvSpPr>
        <p:spPr/>
        <p:txBody>
          <a:bodyPr/>
          <a:lstStyle/>
          <a:p>
            <a:fld id="{E19A7818-471F-44B4-AF12-DE007FE78ED6}" type="slidenum">
              <a:rPr lang="en-US" smtClean="0"/>
              <a:t>13</a:t>
            </a:fld>
            <a:endParaRPr lang="en-US"/>
          </a:p>
        </p:txBody>
      </p:sp>
    </p:spTree>
    <p:extLst>
      <p:ext uri="{BB962C8B-B14F-4D97-AF65-F5344CB8AC3E}">
        <p14:creationId xmlns:p14="http://schemas.microsoft.com/office/powerpoint/2010/main" val="70514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Tengo fisso il C davanti e ruoto il carbonio dietro di 60 gradi</a:t>
            </a:r>
            <a:endParaRPr lang="en-US" dirty="0"/>
          </a:p>
        </p:txBody>
      </p:sp>
      <p:sp>
        <p:nvSpPr>
          <p:cNvPr id="4" name="Segnaposto numero diapositiva 3"/>
          <p:cNvSpPr>
            <a:spLocks noGrp="1"/>
          </p:cNvSpPr>
          <p:nvPr>
            <p:ph type="sldNum" sz="quarter" idx="5"/>
          </p:nvPr>
        </p:nvSpPr>
        <p:spPr/>
        <p:txBody>
          <a:bodyPr/>
          <a:lstStyle/>
          <a:p>
            <a:fld id="{E19A7818-471F-44B4-AF12-DE007FE78ED6}" type="slidenum">
              <a:rPr lang="en-US" smtClean="0"/>
              <a:t>17</a:t>
            </a:fld>
            <a:endParaRPr lang="en-US"/>
          </a:p>
        </p:txBody>
      </p:sp>
    </p:spTree>
    <p:extLst>
      <p:ext uri="{BB962C8B-B14F-4D97-AF65-F5344CB8AC3E}">
        <p14:creationId xmlns:p14="http://schemas.microsoft.com/office/powerpoint/2010/main" val="302201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10 ore V lezione</a:t>
            </a:r>
            <a:endParaRPr lang="en-US" dirty="0"/>
          </a:p>
        </p:txBody>
      </p:sp>
      <p:sp>
        <p:nvSpPr>
          <p:cNvPr id="4" name="Segnaposto numero diapositiva 3"/>
          <p:cNvSpPr>
            <a:spLocks noGrp="1"/>
          </p:cNvSpPr>
          <p:nvPr>
            <p:ph type="sldNum" sz="quarter" idx="5"/>
          </p:nvPr>
        </p:nvSpPr>
        <p:spPr/>
        <p:txBody>
          <a:bodyPr/>
          <a:lstStyle/>
          <a:p>
            <a:fld id="{E19A7818-471F-44B4-AF12-DE007FE78ED6}" type="slidenum">
              <a:rPr lang="en-US" smtClean="0"/>
              <a:t>18</a:t>
            </a:fld>
            <a:endParaRPr lang="en-US"/>
          </a:p>
        </p:txBody>
      </p:sp>
    </p:spTree>
    <p:extLst>
      <p:ext uri="{BB962C8B-B14F-4D97-AF65-F5344CB8AC3E}">
        <p14:creationId xmlns:p14="http://schemas.microsoft.com/office/powerpoint/2010/main" val="68922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VI lezione, 13h</a:t>
            </a:r>
            <a:endParaRPr lang="en-US" dirty="0"/>
          </a:p>
        </p:txBody>
      </p:sp>
      <p:sp>
        <p:nvSpPr>
          <p:cNvPr id="4" name="Segnaposto numero diapositiva 3"/>
          <p:cNvSpPr>
            <a:spLocks noGrp="1"/>
          </p:cNvSpPr>
          <p:nvPr>
            <p:ph type="sldNum" sz="quarter" idx="5"/>
          </p:nvPr>
        </p:nvSpPr>
        <p:spPr/>
        <p:txBody>
          <a:bodyPr/>
          <a:lstStyle/>
          <a:p>
            <a:fld id="{E19A7818-471F-44B4-AF12-DE007FE78ED6}" type="slidenum">
              <a:rPr lang="en-US" smtClean="0"/>
              <a:t>26</a:t>
            </a:fld>
            <a:endParaRPr lang="en-US"/>
          </a:p>
        </p:txBody>
      </p:sp>
    </p:spTree>
    <p:extLst>
      <p:ext uri="{BB962C8B-B14F-4D97-AF65-F5344CB8AC3E}">
        <p14:creationId xmlns:p14="http://schemas.microsoft.com/office/powerpoint/2010/main" val="106636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D546834-EFC8-4598-A315-3D7A4C73B550}" type="datetimeFigureOut">
              <a:rPr lang="it-IT" smtClean="0"/>
              <a:t>10/08/23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1955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D546834-EFC8-4598-A315-3D7A4C73B550}" type="datetimeFigureOut">
              <a:rPr lang="it-IT" smtClean="0"/>
              <a:t>10/08/23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75378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D546834-EFC8-4598-A315-3D7A4C73B550}" type="datetimeFigureOut">
              <a:rPr lang="it-IT" smtClean="0"/>
              <a:t>10/08/23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276850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D546834-EFC8-4598-A315-3D7A4C73B550}" type="datetimeFigureOut">
              <a:rPr lang="it-IT" smtClean="0"/>
              <a:t>10/08/23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108794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ED546834-EFC8-4598-A315-3D7A4C73B550}" type="datetimeFigureOut">
              <a:rPr lang="it-IT" smtClean="0"/>
              <a:t>10/08/23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32476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D546834-EFC8-4598-A315-3D7A4C73B550}" type="datetimeFigureOut">
              <a:rPr lang="it-IT" smtClean="0"/>
              <a:t>10/08/23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107813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D546834-EFC8-4598-A315-3D7A4C73B550}" type="datetimeFigureOut">
              <a:rPr lang="it-IT" smtClean="0"/>
              <a:t>10/08/23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127620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D546834-EFC8-4598-A315-3D7A4C73B550}" type="datetimeFigureOut">
              <a:rPr lang="it-IT" smtClean="0"/>
              <a:t>10/08/23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167746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546834-EFC8-4598-A315-3D7A4C73B550}" type="datetimeFigureOut">
              <a:rPr lang="it-IT" smtClean="0"/>
              <a:t>10/08/23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324417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D546834-EFC8-4598-A315-3D7A4C73B550}" type="datetimeFigureOut">
              <a:rPr lang="it-IT" smtClean="0"/>
              <a:t>10/08/23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97855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D546834-EFC8-4598-A315-3D7A4C73B550}" type="datetimeFigureOut">
              <a:rPr lang="it-IT" smtClean="0"/>
              <a:t>10/08/23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F6E1DC-4CAF-415F-93AE-3E857D023450}" type="slidenum">
              <a:rPr lang="it-IT" smtClean="0"/>
              <a:t>‹#›</a:t>
            </a:fld>
            <a:endParaRPr lang="it-IT"/>
          </a:p>
        </p:txBody>
      </p:sp>
    </p:spTree>
    <p:extLst>
      <p:ext uri="{BB962C8B-B14F-4D97-AF65-F5344CB8AC3E}">
        <p14:creationId xmlns:p14="http://schemas.microsoft.com/office/powerpoint/2010/main" val="74764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46834-EFC8-4598-A315-3D7A4C73B550}" type="datetimeFigureOut">
              <a:rPr lang="it-IT" smtClean="0"/>
              <a:t>10/08/23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6E1DC-4CAF-415F-93AE-3E857D023450}" type="slidenum">
              <a:rPr lang="it-IT" smtClean="0"/>
              <a:t>‹#›</a:t>
            </a:fld>
            <a:endParaRPr lang="it-IT"/>
          </a:p>
        </p:txBody>
      </p:sp>
    </p:spTree>
    <p:extLst>
      <p:ext uri="{BB962C8B-B14F-4D97-AF65-F5344CB8AC3E}">
        <p14:creationId xmlns:p14="http://schemas.microsoft.com/office/powerpoint/2010/main" val="1363943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Idrocarburi </a:t>
            </a:r>
          </a:p>
        </p:txBody>
      </p:sp>
      <p:sp>
        <p:nvSpPr>
          <p:cNvPr id="3" name="Sottotitolo 2"/>
          <p:cNvSpPr>
            <a:spLocks noGrp="1"/>
          </p:cNvSpPr>
          <p:nvPr>
            <p:ph type="subTitle" idx="1"/>
          </p:nvPr>
        </p:nvSpPr>
        <p:spPr/>
        <p:txBody>
          <a:bodyPr/>
          <a:lstStyle/>
          <a:p>
            <a:r>
              <a:rPr lang="it-IT" dirty="0"/>
              <a:t>Alcani  e </a:t>
            </a:r>
            <a:r>
              <a:rPr lang="it-IT" dirty="0" err="1"/>
              <a:t>cicloalcani</a:t>
            </a:r>
            <a:endParaRPr lang="it-IT" dirty="0"/>
          </a:p>
          <a:p>
            <a:endParaRPr lang="it-IT" dirty="0"/>
          </a:p>
        </p:txBody>
      </p:sp>
    </p:spTree>
    <p:extLst>
      <p:ext uri="{BB962C8B-B14F-4D97-AF65-F5344CB8AC3E}">
        <p14:creationId xmlns:p14="http://schemas.microsoft.com/office/powerpoint/2010/main" val="26972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3414CA-1F39-4AB0-BBDA-9F2946A00960}"/>
              </a:ext>
            </a:extLst>
          </p:cNvPr>
          <p:cNvSpPr>
            <a:spLocks noGrp="1"/>
          </p:cNvSpPr>
          <p:nvPr>
            <p:ph type="title"/>
          </p:nvPr>
        </p:nvSpPr>
        <p:spPr/>
        <p:txBody>
          <a:bodyPr/>
          <a:lstStyle/>
          <a:p>
            <a:pPr algn="ctr"/>
            <a:r>
              <a:rPr lang="it-IT" dirty="0"/>
              <a:t>Isomeri costituzionali</a:t>
            </a:r>
            <a:endParaRPr lang="en-US" dirty="0"/>
          </a:p>
        </p:txBody>
      </p:sp>
      <p:pic>
        <p:nvPicPr>
          <p:cNvPr id="4" name="Segnaposto contenuto 3">
            <a:extLst>
              <a:ext uri="{FF2B5EF4-FFF2-40B4-BE49-F238E27FC236}">
                <a16:creationId xmlns:a16="http://schemas.microsoft.com/office/drawing/2014/main" id="{73554363-3E67-4B6A-A97B-2006B0403BC1}"/>
              </a:ext>
            </a:extLst>
          </p:cNvPr>
          <p:cNvPicPr>
            <a:picLocks noGrp="1" noChangeAspect="1"/>
          </p:cNvPicPr>
          <p:nvPr>
            <p:ph idx="1"/>
          </p:nvPr>
        </p:nvPicPr>
        <p:blipFill>
          <a:blip r:embed="rId2"/>
          <a:stretch>
            <a:fillRect/>
          </a:stretch>
        </p:blipFill>
        <p:spPr>
          <a:xfrm>
            <a:off x="2058838" y="1690688"/>
            <a:ext cx="8074324" cy="4351338"/>
          </a:xfrm>
          <a:prstGeom prst="rect">
            <a:avLst/>
          </a:prstGeom>
        </p:spPr>
      </p:pic>
    </p:spTree>
    <p:extLst>
      <p:ext uri="{BB962C8B-B14F-4D97-AF65-F5344CB8AC3E}">
        <p14:creationId xmlns:p14="http://schemas.microsoft.com/office/powerpoint/2010/main" val="197267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329193-6B53-40B2-BB53-996BB66FC235}"/>
              </a:ext>
            </a:extLst>
          </p:cNvPr>
          <p:cNvSpPr>
            <a:spLocks noGrp="1"/>
          </p:cNvSpPr>
          <p:nvPr>
            <p:ph type="title"/>
          </p:nvPr>
        </p:nvSpPr>
        <p:spPr/>
        <p:txBody>
          <a:bodyPr/>
          <a:lstStyle/>
          <a:p>
            <a:pPr algn="ctr"/>
            <a:r>
              <a:rPr lang="it-IT" dirty="0"/>
              <a:t>Nomenclatura degli alcani</a:t>
            </a:r>
            <a:endParaRPr lang="en-US" dirty="0"/>
          </a:p>
        </p:txBody>
      </p:sp>
      <p:sp>
        <p:nvSpPr>
          <p:cNvPr id="3" name="Segnaposto contenuto 2">
            <a:extLst>
              <a:ext uri="{FF2B5EF4-FFF2-40B4-BE49-F238E27FC236}">
                <a16:creationId xmlns:a16="http://schemas.microsoft.com/office/drawing/2014/main" id="{B0040F62-BCA3-4F5A-A5B7-96B393687702}"/>
              </a:ext>
            </a:extLst>
          </p:cNvPr>
          <p:cNvSpPr>
            <a:spLocks noGrp="1"/>
          </p:cNvSpPr>
          <p:nvPr>
            <p:ph idx="1"/>
          </p:nvPr>
        </p:nvSpPr>
        <p:spPr>
          <a:xfrm>
            <a:off x="838200" y="1825625"/>
            <a:ext cx="9689983" cy="2301758"/>
          </a:xfrm>
        </p:spPr>
        <p:txBody>
          <a:bodyPr>
            <a:normAutofit lnSpcReduction="10000"/>
          </a:bodyPr>
          <a:lstStyle/>
          <a:p>
            <a:r>
              <a:rPr lang="it-IT" dirty="0"/>
              <a:t>Individuare la catena carboniosa più lunga e assegnarle il nome</a:t>
            </a:r>
          </a:p>
          <a:p>
            <a:pPr lvl="1"/>
            <a:r>
              <a:rPr lang="it-IT" dirty="0"/>
              <a:t>per gli alcani inizia e finisce con un metile</a:t>
            </a:r>
          </a:p>
          <a:p>
            <a:r>
              <a:rPr lang="it-IT" dirty="0"/>
              <a:t>Numerarla in modo da dare al sostituente incontrato per primo il numero più basso, se due sostituenti nella stessa posizione, si assegna il numero più basso al sostituente che viene prima nell’ordine alfabetico</a:t>
            </a:r>
          </a:p>
        </p:txBody>
      </p:sp>
      <p:pic>
        <p:nvPicPr>
          <p:cNvPr id="6" name="Immagine 5">
            <a:extLst>
              <a:ext uri="{FF2B5EF4-FFF2-40B4-BE49-F238E27FC236}">
                <a16:creationId xmlns:a16="http://schemas.microsoft.com/office/drawing/2014/main" id="{9A9247E1-2A7F-4BBC-B2E4-C9EAF5BFE060}"/>
              </a:ext>
            </a:extLst>
          </p:cNvPr>
          <p:cNvPicPr>
            <a:picLocks noChangeAspect="1"/>
          </p:cNvPicPr>
          <p:nvPr/>
        </p:nvPicPr>
        <p:blipFill rotWithShape="1">
          <a:blip r:embed="rId2"/>
          <a:srcRect b="36953"/>
          <a:stretch/>
        </p:blipFill>
        <p:spPr>
          <a:xfrm>
            <a:off x="936374" y="4344277"/>
            <a:ext cx="9144793" cy="2148597"/>
          </a:xfrm>
          <a:prstGeom prst="rect">
            <a:avLst/>
          </a:prstGeom>
        </p:spPr>
      </p:pic>
    </p:spTree>
    <p:extLst>
      <p:ext uri="{BB962C8B-B14F-4D97-AF65-F5344CB8AC3E}">
        <p14:creationId xmlns:p14="http://schemas.microsoft.com/office/powerpoint/2010/main" val="329701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329193-6B53-40B2-BB53-996BB66FC235}"/>
              </a:ext>
            </a:extLst>
          </p:cNvPr>
          <p:cNvSpPr>
            <a:spLocks noGrp="1"/>
          </p:cNvSpPr>
          <p:nvPr>
            <p:ph type="title"/>
          </p:nvPr>
        </p:nvSpPr>
        <p:spPr/>
        <p:txBody>
          <a:bodyPr/>
          <a:lstStyle/>
          <a:p>
            <a:pPr algn="ctr"/>
            <a:r>
              <a:rPr lang="it-IT" dirty="0"/>
              <a:t>Nomenclatura degli alcani</a:t>
            </a:r>
            <a:endParaRPr lang="en-US" dirty="0"/>
          </a:p>
        </p:txBody>
      </p:sp>
      <p:sp>
        <p:nvSpPr>
          <p:cNvPr id="3" name="Segnaposto contenuto 2">
            <a:extLst>
              <a:ext uri="{FF2B5EF4-FFF2-40B4-BE49-F238E27FC236}">
                <a16:creationId xmlns:a16="http://schemas.microsoft.com/office/drawing/2014/main" id="{B0040F62-BCA3-4F5A-A5B7-96B393687702}"/>
              </a:ext>
            </a:extLst>
          </p:cNvPr>
          <p:cNvSpPr>
            <a:spLocks noGrp="1"/>
          </p:cNvSpPr>
          <p:nvPr>
            <p:ph idx="1"/>
          </p:nvPr>
        </p:nvSpPr>
        <p:spPr>
          <a:xfrm>
            <a:off x="838200" y="1825625"/>
            <a:ext cx="10109433" cy="4351338"/>
          </a:xfrm>
        </p:spPr>
        <p:txBody>
          <a:bodyPr>
            <a:normAutofit/>
          </a:bodyPr>
          <a:lstStyle/>
          <a:p>
            <a:r>
              <a:rPr lang="it-IT" dirty="0"/>
              <a:t>Se sono presenti più sostituenti identici, usare i prefissi di-, tri-, tetra- (che non vengono considerati nell’ordine alfabetico) con tanti numeri quanti sono i residui uguali</a:t>
            </a:r>
          </a:p>
          <a:p>
            <a:r>
              <a:rPr lang="it-IT" dirty="0"/>
              <a:t>Elencare i sostituenti in ordine alfabetico</a:t>
            </a:r>
            <a:endParaRPr lang="en-US" dirty="0"/>
          </a:p>
        </p:txBody>
      </p:sp>
      <p:pic>
        <p:nvPicPr>
          <p:cNvPr id="5" name="Immagine 4">
            <a:extLst>
              <a:ext uri="{FF2B5EF4-FFF2-40B4-BE49-F238E27FC236}">
                <a16:creationId xmlns:a16="http://schemas.microsoft.com/office/drawing/2014/main" id="{B07A7162-3909-4813-A730-AAB230F92846}"/>
              </a:ext>
            </a:extLst>
          </p:cNvPr>
          <p:cNvPicPr>
            <a:picLocks noChangeAspect="1"/>
          </p:cNvPicPr>
          <p:nvPr/>
        </p:nvPicPr>
        <p:blipFill rotWithShape="1">
          <a:blip r:embed="rId2"/>
          <a:srcRect l="367" t="5641" r="-367" b="36624"/>
          <a:stretch/>
        </p:blipFill>
        <p:spPr>
          <a:xfrm>
            <a:off x="1590715" y="3913186"/>
            <a:ext cx="6512415" cy="2017830"/>
          </a:xfrm>
          <a:prstGeom prst="rect">
            <a:avLst/>
          </a:prstGeom>
        </p:spPr>
      </p:pic>
    </p:spTree>
    <p:extLst>
      <p:ext uri="{BB962C8B-B14F-4D97-AF65-F5344CB8AC3E}">
        <p14:creationId xmlns:p14="http://schemas.microsoft.com/office/powerpoint/2010/main" val="171540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100200-CFDF-4C0B-9557-50911E24F6A2}"/>
              </a:ext>
            </a:extLst>
          </p:cNvPr>
          <p:cNvSpPr>
            <a:spLocks noGrp="1"/>
          </p:cNvSpPr>
          <p:nvPr>
            <p:ph type="title"/>
          </p:nvPr>
        </p:nvSpPr>
        <p:spPr/>
        <p:txBody>
          <a:bodyPr/>
          <a:lstStyle/>
          <a:p>
            <a:pPr algn="ctr"/>
            <a:r>
              <a:rPr lang="it-IT" dirty="0"/>
              <a:t>Esercizio </a:t>
            </a:r>
            <a:endParaRPr lang="en-US" dirty="0"/>
          </a:p>
        </p:txBody>
      </p:sp>
      <p:sp>
        <p:nvSpPr>
          <p:cNvPr id="3" name="Segnaposto contenuto 2">
            <a:extLst>
              <a:ext uri="{FF2B5EF4-FFF2-40B4-BE49-F238E27FC236}">
                <a16:creationId xmlns:a16="http://schemas.microsoft.com/office/drawing/2014/main" id="{9438F4FB-A1A8-4A7A-990E-3120B594DD2E}"/>
              </a:ext>
            </a:extLst>
          </p:cNvPr>
          <p:cNvSpPr>
            <a:spLocks noGrp="1"/>
          </p:cNvSpPr>
          <p:nvPr>
            <p:ph idx="1"/>
          </p:nvPr>
        </p:nvSpPr>
        <p:spPr/>
        <p:txBody>
          <a:bodyPr/>
          <a:lstStyle/>
          <a:p>
            <a:r>
              <a:rPr lang="it-IT" dirty="0"/>
              <a:t>Scrivere le formule di tutti gli isomeri costituzionali di butano (2), pentano (3) ed esano (5) e assegnarli il nome</a:t>
            </a:r>
            <a:endParaRPr lang="en-US" dirty="0"/>
          </a:p>
        </p:txBody>
      </p:sp>
    </p:spTree>
    <p:extLst>
      <p:ext uri="{BB962C8B-B14F-4D97-AF65-F5344CB8AC3E}">
        <p14:creationId xmlns:p14="http://schemas.microsoft.com/office/powerpoint/2010/main" val="271121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14C413-FD95-450D-ADEF-A930FFF62CBF}"/>
              </a:ext>
            </a:extLst>
          </p:cNvPr>
          <p:cNvSpPr>
            <a:spLocks noGrp="1"/>
          </p:cNvSpPr>
          <p:nvPr>
            <p:ph type="title"/>
          </p:nvPr>
        </p:nvSpPr>
        <p:spPr/>
        <p:txBody>
          <a:bodyPr/>
          <a:lstStyle/>
          <a:p>
            <a:pPr algn="ctr"/>
            <a:r>
              <a:rPr lang="it-IT" dirty="0"/>
              <a:t>Classificazione dei carboni</a:t>
            </a:r>
            <a:endParaRPr lang="en-US" dirty="0"/>
          </a:p>
        </p:txBody>
      </p:sp>
      <p:pic>
        <p:nvPicPr>
          <p:cNvPr id="4" name="Picture 1" descr="03page70_02.jpg">
            <a:extLst>
              <a:ext uri="{FF2B5EF4-FFF2-40B4-BE49-F238E27FC236}">
                <a16:creationId xmlns:a16="http://schemas.microsoft.com/office/drawing/2014/main" id="{78923FE9-91E2-4E52-B8EB-42956A60B1BC}"/>
              </a:ext>
            </a:extLst>
          </p:cNvPr>
          <p:cNvPicPr>
            <a:picLocks noGrp="1" noChangeAspect="1"/>
          </p:cNvPicPr>
          <p:nvPr isPhoto="1"/>
        </p:nvPicPr>
        <p:blipFill rotWithShape="1">
          <a:blip r:embed="rId2">
            <a:lum/>
          </a:blip>
          <a:srcRect b="36579"/>
          <a:stretch/>
        </p:blipFill>
        <p:spPr>
          <a:xfrm>
            <a:off x="1015068" y="2002015"/>
            <a:ext cx="9144000" cy="2075036"/>
          </a:xfrm>
          <a:prstGeom prst="rect">
            <a:avLst/>
          </a:prstGeom>
          <a:noFill/>
          <a:ln>
            <a:noFill/>
          </a:ln>
        </p:spPr>
      </p:pic>
      <p:sp>
        <p:nvSpPr>
          <p:cNvPr id="3" name="CasellaDiTesto 2">
            <a:extLst>
              <a:ext uri="{FF2B5EF4-FFF2-40B4-BE49-F238E27FC236}">
                <a16:creationId xmlns:a16="http://schemas.microsoft.com/office/drawing/2014/main" id="{70C6CBED-C474-4CB7-89F2-FE2561709A85}"/>
              </a:ext>
            </a:extLst>
          </p:cNvPr>
          <p:cNvSpPr txBox="1"/>
          <p:nvPr/>
        </p:nvSpPr>
        <p:spPr>
          <a:xfrm>
            <a:off x="1577130" y="4941116"/>
            <a:ext cx="1597297" cy="923330"/>
          </a:xfrm>
          <a:prstGeom prst="rect">
            <a:avLst/>
          </a:prstGeom>
          <a:noFill/>
        </p:spPr>
        <p:txBody>
          <a:bodyPr wrap="none" rtlCol="0">
            <a:spAutoFit/>
          </a:bodyPr>
          <a:lstStyle/>
          <a:p>
            <a:r>
              <a:rPr lang="it-IT" dirty="0"/>
              <a:t>CH</a:t>
            </a:r>
            <a:r>
              <a:rPr lang="it-IT" baseline="-25000" dirty="0"/>
              <a:t>3</a:t>
            </a:r>
            <a:r>
              <a:rPr lang="it-IT" dirty="0"/>
              <a:t>- metile</a:t>
            </a:r>
          </a:p>
          <a:p>
            <a:r>
              <a:rPr lang="it-IT" dirty="0"/>
              <a:t>-CH</a:t>
            </a:r>
            <a:r>
              <a:rPr lang="it-IT" baseline="-25000" dirty="0"/>
              <a:t>2</a:t>
            </a:r>
            <a:r>
              <a:rPr lang="it-IT" dirty="0"/>
              <a:t>- metilene</a:t>
            </a:r>
          </a:p>
          <a:p>
            <a:r>
              <a:rPr lang="it-IT" dirty="0"/>
              <a:t>CH </a:t>
            </a:r>
            <a:r>
              <a:rPr lang="it-IT" dirty="0" err="1"/>
              <a:t>metino</a:t>
            </a:r>
            <a:endParaRPr lang="en-US" dirty="0"/>
          </a:p>
        </p:txBody>
      </p:sp>
    </p:spTree>
    <p:extLst>
      <p:ext uri="{BB962C8B-B14F-4D97-AF65-F5344CB8AC3E}">
        <p14:creationId xmlns:p14="http://schemas.microsoft.com/office/powerpoint/2010/main" val="356616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B2C3E-4669-45AC-B025-0080F52A60C8}"/>
              </a:ext>
            </a:extLst>
          </p:cNvPr>
          <p:cNvSpPr>
            <a:spLocks noGrp="1"/>
          </p:cNvSpPr>
          <p:nvPr>
            <p:ph type="title"/>
          </p:nvPr>
        </p:nvSpPr>
        <p:spPr/>
        <p:txBody>
          <a:bodyPr/>
          <a:lstStyle/>
          <a:p>
            <a:pPr algn="ctr"/>
            <a:r>
              <a:rPr lang="it-IT" dirty="0"/>
              <a:t>Conformazione degli alcani</a:t>
            </a:r>
            <a:endParaRPr lang="en-US" dirty="0"/>
          </a:p>
        </p:txBody>
      </p:sp>
      <p:sp>
        <p:nvSpPr>
          <p:cNvPr id="3" name="Segnaposto contenuto 2">
            <a:extLst>
              <a:ext uri="{FF2B5EF4-FFF2-40B4-BE49-F238E27FC236}">
                <a16:creationId xmlns:a16="http://schemas.microsoft.com/office/drawing/2014/main" id="{398F57E4-8EB8-4020-91F5-46EE80F87285}"/>
              </a:ext>
            </a:extLst>
          </p:cNvPr>
          <p:cNvSpPr>
            <a:spLocks noGrp="1"/>
          </p:cNvSpPr>
          <p:nvPr>
            <p:ph idx="1"/>
          </p:nvPr>
        </p:nvSpPr>
        <p:spPr/>
        <p:txBody>
          <a:bodyPr/>
          <a:lstStyle/>
          <a:p>
            <a:r>
              <a:rPr lang="it-IT" dirty="0"/>
              <a:t>Conformazione: ciascuna disposizione tridimensionale degli atomi che deriva dalla rotazione intorno ad un legame semplice, varia l’angolo diedro tra due atomi di carbonio</a:t>
            </a:r>
            <a:endParaRPr lang="en-US" dirty="0"/>
          </a:p>
        </p:txBody>
      </p:sp>
      <p:pic>
        <p:nvPicPr>
          <p:cNvPr id="4" name="Picture 1" descr="03page74_02.jpg">
            <a:extLst>
              <a:ext uri="{FF2B5EF4-FFF2-40B4-BE49-F238E27FC236}">
                <a16:creationId xmlns:a16="http://schemas.microsoft.com/office/drawing/2014/main" id="{ADA115C8-E33E-49BF-A4A5-AF7FBD2D465E}"/>
              </a:ext>
            </a:extLst>
          </p:cNvPr>
          <p:cNvPicPr>
            <a:picLocks noGrp="1" noChangeAspect="1"/>
          </p:cNvPicPr>
          <p:nvPr isPhoto="1"/>
        </p:nvPicPr>
        <p:blipFill rotWithShape="1">
          <a:blip r:embed="rId2">
            <a:lum/>
          </a:blip>
          <a:srcRect l="3303" t="6289" r="56239" b="45361"/>
          <a:stretch/>
        </p:blipFill>
        <p:spPr>
          <a:xfrm>
            <a:off x="330487" y="3024420"/>
            <a:ext cx="3699545" cy="2382473"/>
          </a:xfrm>
          <a:prstGeom prst="rect">
            <a:avLst/>
          </a:prstGeom>
          <a:noFill/>
          <a:ln>
            <a:noFill/>
          </a:ln>
        </p:spPr>
      </p:pic>
      <p:pic>
        <p:nvPicPr>
          <p:cNvPr id="7" name="Immagine 6">
            <a:extLst>
              <a:ext uri="{FF2B5EF4-FFF2-40B4-BE49-F238E27FC236}">
                <a16:creationId xmlns:a16="http://schemas.microsoft.com/office/drawing/2014/main" id="{0562A093-6E9F-42D7-9C8D-CD8F5A04A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956" y="3112315"/>
            <a:ext cx="3180580" cy="2642532"/>
          </a:xfrm>
          <a:prstGeom prst="rect">
            <a:avLst/>
          </a:prstGeom>
        </p:spPr>
      </p:pic>
      <p:sp>
        <p:nvSpPr>
          <p:cNvPr id="8" name="CasellaDiTesto 7">
            <a:extLst>
              <a:ext uri="{FF2B5EF4-FFF2-40B4-BE49-F238E27FC236}">
                <a16:creationId xmlns:a16="http://schemas.microsoft.com/office/drawing/2014/main" id="{51B6F68F-4A42-42E3-991D-7BBBE73DD544}"/>
              </a:ext>
            </a:extLst>
          </p:cNvPr>
          <p:cNvSpPr txBox="1"/>
          <p:nvPr/>
        </p:nvSpPr>
        <p:spPr>
          <a:xfrm>
            <a:off x="7516535" y="3892492"/>
            <a:ext cx="873957" cy="646331"/>
          </a:xfrm>
          <a:prstGeom prst="rect">
            <a:avLst/>
          </a:prstGeom>
          <a:noFill/>
        </p:spPr>
        <p:txBody>
          <a:bodyPr wrap="none" rtlCol="0">
            <a:spAutoFit/>
          </a:bodyPr>
          <a:lstStyle/>
          <a:p>
            <a:r>
              <a:rPr lang="it-IT" sz="3600" dirty="0"/>
              <a:t>CH</a:t>
            </a:r>
            <a:r>
              <a:rPr lang="it-IT" sz="3600" baseline="-25000" dirty="0"/>
              <a:t>3</a:t>
            </a:r>
            <a:endParaRPr lang="en-US" sz="3600" baseline="-25000" dirty="0"/>
          </a:p>
        </p:txBody>
      </p:sp>
      <p:sp>
        <p:nvSpPr>
          <p:cNvPr id="11" name="CasellaDiTesto 10">
            <a:extLst>
              <a:ext uri="{FF2B5EF4-FFF2-40B4-BE49-F238E27FC236}">
                <a16:creationId xmlns:a16="http://schemas.microsoft.com/office/drawing/2014/main" id="{7FFF622B-E15B-4829-B7F1-4CCC53A8F0DA}"/>
              </a:ext>
            </a:extLst>
          </p:cNvPr>
          <p:cNvSpPr txBox="1"/>
          <p:nvPr/>
        </p:nvSpPr>
        <p:spPr>
          <a:xfrm>
            <a:off x="9915210" y="4215657"/>
            <a:ext cx="873957" cy="646331"/>
          </a:xfrm>
          <a:prstGeom prst="rect">
            <a:avLst/>
          </a:prstGeom>
          <a:noFill/>
        </p:spPr>
        <p:txBody>
          <a:bodyPr wrap="none" rtlCol="0">
            <a:spAutoFit/>
          </a:bodyPr>
          <a:lstStyle/>
          <a:p>
            <a:r>
              <a:rPr lang="it-IT" sz="3600" dirty="0"/>
              <a:t>CH</a:t>
            </a:r>
            <a:r>
              <a:rPr lang="it-IT" sz="3600" baseline="-25000" dirty="0"/>
              <a:t>3</a:t>
            </a:r>
            <a:endParaRPr lang="en-US" sz="3600" baseline="-25000" dirty="0"/>
          </a:p>
        </p:txBody>
      </p:sp>
      <p:cxnSp>
        <p:nvCxnSpPr>
          <p:cNvPr id="13" name="Connettore diritto 12">
            <a:extLst>
              <a:ext uri="{FF2B5EF4-FFF2-40B4-BE49-F238E27FC236}">
                <a16:creationId xmlns:a16="http://schemas.microsoft.com/office/drawing/2014/main" id="{55A13A33-1DE6-45D2-AF00-1BE65439F154}"/>
              </a:ext>
            </a:extLst>
          </p:cNvPr>
          <p:cNvCxnSpPr/>
          <p:nvPr/>
        </p:nvCxnSpPr>
        <p:spPr>
          <a:xfrm flipH="1">
            <a:off x="7172587" y="4303551"/>
            <a:ext cx="486562" cy="1339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E396742D-771C-44D4-8EB1-316A6E16FA36}"/>
              </a:ext>
            </a:extLst>
          </p:cNvPr>
          <p:cNvSpPr txBox="1"/>
          <p:nvPr/>
        </p:nvSpPr>
        <p:spPr>
          <a:xfrm>
            <a:off x="6956823" y="5375628"/>
            <a:ext cx="806631" cy="646331"/>
          </a:xfrm>
          <a:prstGeom prst="rect">
            <a:avLst/>
          </a:prstGeom>
          <a:noFill/>
        </p:spPr>
        <p:txBody>
          <a:bodyPr wrap="none" rtlCol="0">
            <a:spAutoFit/>
          </a:bodyPr>
          <a:lstStyle/>
          <a:p>
            <a:r>
              <a:rPr lang="it-IT" sz="3600" dirty="0"/>
              <a:t>C-2</a:t>
            </a:r>
            <a:endParaRPr lang="en-US" sz="3600" dirty="0"/>
          </a:p>
        </p:txBody>
      </p:sp>
      <p:sp>
        <p:nvSpPr>
          <p:cNvPr id="15" name="CasellaDiTesto 14">
            <a:extLst>
              <a:ext uri="{FF2B5EF4-FFF2-40B4-BE49-F238E27FC236}">
                <a16:creationId xmlns:a16="http://schemas.microsoft.com/office/drawing/2014/main" id="{DED40EBE-EB66-479C-9404-F741A62C61F9}"/>
              </a:ext>
            </a:extLst>
          </p:cNvPr>
          <p:cNvSpPr txBox="1"/>
          <p:nvPr/>
        </p:nvSpPr>
        <p:spPr>
          <a:xfrm>
            <a:off x="8518676" y="4303551"/>
            <a:ext cx="806631" cy="646331"/>
          </a:xfrm>
          <a:prstGeom prst="rect">
            <a:avLst/>
          </a:prstGeom>
          <a:noFill/>
        </p:spPr>
        <p:txBody>
          <a:bodyPr wrap="none" rtlCol="0">
            <a:spAutoFit/>
          </a:bodyPr>
          <a:lstStyle/>
          <a:p>
            <a:r>
              <a:rPr lang="it-IT" sz="3600" dirty="0"/>
              <a:t>C-3</a:t>
            </a:r>
            <a:endParaRPr lang="en-US" sz="3600" dirty="0"/>
          </a:p>
        </p:txBody>
      </p:sp>
      <p:cxnSp>
        <p:nvCxnSpPr>
          <p:cNvPr id="17" name="Connettore diritto 16">
            <a:extLst>
              <a:ext uri="{FF2B5EF4-FFF2-40B4-BE49-F238E27FC236}">
                <a16:creationId xmlns:a16="http://schemas.microsoft.com/office/drawing/2014/main" id="{79239D5F-617E-4B4D-B575-D08B9D81F696}"/>
              </a:ext>
            </a:extLst>
          </p:cNvPr>
          <p:cNvCxnSpPr/>
          <p:nvPr/>
        </p:nvCxnSpPr>
        <p:spPr>
          <a:xfrm flipH="1">
            <a:off x="8690994" y="4613945"/>
            <a:ext cx="35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1B1879C9-FB79-4C1B-B136-3440BF054AE4}"/>
              </a:ext>
            </a:extLst>
          </p:cNvPr>
          <p:cNvCxnSpPr>
            <a:cxnSpLocks/>
          </p:cNvCxnSpPr>
          <p:nvPr/>
        </p:nvCxnSpPr>
        <p:spPr>
          <a:xfrm flipH="1">
            <a:off x="7259904" y="4574466"/>
            <a:ext cx="1431090" cy="955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EFD2763-2FB3-444A-882F-6616089B4D49}"/>
              </a:ext>
            </a:extLst>
          </p:cNvPr>
          <p:cNvCxnSpPr/>
          <p:nvPr/>
        </p:nvCxnSpPr>
        <p:spPr>
          <a:xfrm>
            <a:off x="8621142" y="4581434"/>
            <a:ext cx="1390598" cy="12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Immagine 22">
            <a:extLst>
              <a:ext uri="{FF2B5EF4-FFF2-40B4-BE49-F238E27FC236}">
                <a16:creationId xmlns:a16="http://schemas.microsoft.com/office/drawing/2014/main" id="{2D6993C0-7153-47AB-B41F-78DE33C24C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449" y="3701301"/>
            <a:ext cx="1530806" cy="1271844"/>
          </a:xfrm>
          <a:prstGeom prst="rect">
            <a:avLst/>
          </a:prstGeom>
        </p:spPr>
      </p:pic>
      <p:sp>
        <p:nvSpPr>
          <p:cNvPr id="24" name="CasellaDiTesto 23">
            <a:extLst>
              <a:ext uri="{FF2B5EF4-FFF2-40B4-BE49-F238E27FC236}">
                <a16:creationId xmlns:a16="http://schemas.microsoft.com/office/drawing/2014/main" id="{DD34A4D7-70A3-4991-815E-6B678A235AD1}"/>
              </a:ext>
            </a:extLst>
          </p:cNvPr>
          <p:cNvSpPr txBox="1"/>
          <p:nvPr/>
        </p:nvSpPr>
        <p:spPr>
          <a:xfrm>
            <a:off x="1629610" y="6136032"/>
            <a:ext cx="7104830" cy="369332"/>
          </a:xfrm>
          <a:prstGeom prst="rect">
            <a:avLst/>
          </a:prstGeom>
          <a:noFill/>
        </p:spPr>
        <p:txBody>
          <a:bodyPr wrap="none" rtlCol="0">
            <a:spAutoFit/>
          </a:bodyPr>
          <a:lstStyle/>
          <a:p>
            <a:r>
              <a:rPr lang="it-IT" dirty="0"/>
              <a:t>Angolo diedro: angolo tra due semipiani aventi per origine la stessa retta </a:t>
            </a:r>
            <a:endParaRPr lang="en-US" dirty="0"/>
          </a:p>
        </p:txBody>
      </p:sp>
      <p:sp>
        <p:nvSpPr>
          <p:cNvPr id="25" name="CasellaDiTesto 24">
            <a:extLst>
              <a:ext uri="{FF2B5EF4-FFF2-40B4-BE49-F238E27FC236}">
                <a16:creationId xmlns:a16="http://schemas.microsoft.com/office/drawing/2014/main" id="{0DBF93AB-3E38-44AE-822D-67A543577D04}"/>
              </a:ext>
            </a:extLst>
          </p:cNvPr>
          <p:cNvSpPr txBox="1"/>
          <p:nvPr/>
        </p:nvSpPr>
        <p:spPr>
          <a:xfrm>
            <a:off x="1699274" y="4135773"/>
            <a:ext cx="301686" cy="369332"/>
          </a:xfrm>
          <a:prstGeom prst="rect">
            <a:avLst/>
          </a:prstGeom>
          <a:noFill/>
        </p:spPr>
        <p:txBody>
          <a:bodyPr wrap="none" rtlCol="0">
            <a:spAutoFit/>
          </a:bodyPr>
          <a:lstStyle/>
          <a:p>
            <a:r>
              <a:rPr lang="it-IT" dirty="0"/>
              <a:t>2</a:t>
            </a:r>
            <a:endParaRPr lang="en-US" dirty="0"/>
          </a:p>
        </p:txBody>
      </p:sp>
      <p:sp>
        <p:nvSpPr>
          <p:cNvPr id="26" name="CasellaDiTesto 25">
            <a:extLst>
              <a:ext uri="{FF2B5EF4-FFF2-40B4-BE49-F238E27FC236}">
                <a16:creationId xmlns:a16="http://schemas.microsoft.com/office/drawing/2014/main" id="{DC8CC170-3410-4EEC-AF3E-D923F01F4066}"/>
              </a:ext>
            </a:extLst>
          </p:cNvPr>
          <p:cNvSpPr txBox="1"/>
          <p:nvPr/>
        </p:nvSpPr>
        <p:spPr>
          <a:xfrm>
            <a:off x="2310790" y="4152557"/>
            <a:ext cx="301686" cy="369332"/>
          </a:xfrm>
          <a:prstGeom prst="rect">
            <a:avLst/>
          </a:prstGeom>
          <a:noFill/>
        </p:spPr>
        <p:txBody>
          <a:bodyPr wrap="none" rtlCol="0">
            <a:spAutoFit/>
          </a:bodyPr>
          <a:lstStyle/>
          <a:p>
            <a:r>
              <a:rPr lang="it-IT" dirty="0"/>
              <a:t>3</a:t>
            </a:r>
            <a:endParaRPr lang="en-US" dirty="0"/>
          </a:p>
        </p:txBody>
      </p:sp>
    </p:spTree>
    <p:extLst>
      <p:ext uri="{BB962C8B-B14F-4D97-AF65-F5344CB8AC3E}">
        <p14:creationId xmlns:p14="http://schemas.microsoft.com/office/powerpoint/2010/main" val="159701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B2C3E-4669-45AC-B025-0080F52A60C8}"/>
              </a:ext>
            </a:extLst>
          </p:cNvPr>
          <p:cNvSpPr>
            <a:spLocks noGrp="1"/>
          </p:cNvSpPr>
          <p:nvPr>
            <p:ph type="title"/>
          </p:nvPr>
        </p:nvSpPr>
        <p:spPr>
          <a:xfrm>
            <a:off x="838200" y="183997"/>
            <a:ext cx="10515600" cy="1325563"/>
          </a:xfrm>
        </p:spPr>
        <p:txBody>
          <a:bodyPr/>
          <a:lstStyle/>
          <a:p>
            <a:pPr algn="ctr"/>
            <a:r>
              <a:rPr lang="it-IT" dirty="0"/>
              <a:t>Conformazione degli alcani</a:t>
            </a:r>
            <a:endParaRPr lang="en-US" dirty="0"/>
          </a:p>
        </p:txBody>
      </p:sp>
      <p:sp>
        <p:nvSpPr>
          <p:cNvPr id="3" name="Segnaposto contenuto 2">
            <a:extLst>
              <a:ext uri="{FF2B5EF4-FFF2-40B4-BE49-F238E27FC236}">
                <a16:creationId xmlns:a16="http://schemas.microsoft.com/office/drawing/2014/main" id="{398F57E4-8EB8-4020-91F5-46EE80F87285}"/>
              </a:ext>
            </a:extLst>
          </p:cNvPr>
          <p:cNvSpPr>
            <a:spLocks noGrp="1"/>
          </p:cNvSpPr>
          <p:nvPr>
            <p:ph idx="1"/>
          </p:nvPr>
        </p:nvSpPr>
        <p:spPr>
          <a:xfrm>
            <a:off x="838200" y="1456509"/>
            <a:ext cx="10515600" cy="4351338"/>
          </a:xfrm>
        </p:spPr>
        <p:txBody>
          <a:bodyPr/>
          <a:lstStyle/>
          <a:p>
            <a:r>
              <a:rPr lang="it-IT" dirty="0"/>
              <a:t>Proiezioni di Newman</a:t>
            </a:r>
            <a:endParaRPr lang="en-US" dirty="0"/>
          </a:p>
        </p:txBody>
      </p:sp>
      <p:pic>
        <p:nvPicPr>
          <p:cNvPr id="5" name="Picture 1" descr="03page74_03.jpg">
            <a:extLst>
              <a:ext uri="{FF2B5EF4-FFF2-40B4-BE49-F238E27FC236}">
                <a16:creationId xmlns:a16="http://schemas.microsoft.com/office/drawing/2014/main" id="{FCB8FE9B-A741-482F-8D17-45D96007DC9A}"/>
              </a:ext>
            </a:extLst>
          </p:cNvPr>
          <p:cNvPicPr>
            <a:picLocks noGrp="1" noChangeAspect="1"/>
          </p:cNvPicPr>
          <p:nvPr isPhoto="1"/>
        </p:nvPicPr>
        <p:blipFill rotWithShape="1">
          <a:blip r:embed="rId2">
            <a:lum/>
          </a:blip>
          <a:srcRect t="7095" b="33089"/>
          <a:stretch/>
        </p:blipFill>
        <p:spPr>
          <a:xfrm>
            <a:off x="1054304" y="2256637"/>
            <a:ext cx="9047163" cy="4102217"/>
          </a:xfrm>
          <a:prstGeom prst="rect">
            <a:avLst/>
          </a:prstGeom>
          <a:noFill/>
          <a:ln>
            <a:noFill/>
          </a:ln>
        </p:spPr>
      </p:pic>
    </p:spTree>
    <p:extLst>
      <p:ext uri="{BB962C8B-B14F-4D97-AF65-F5344CB8AC3E}">
        <p14:creationId xmlns:p14="http://schemas.microsoft.com/office/powerpoint/2010/main" val="123760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585C853-1C74-45C4-B276-C379D2851DDE}"/>
              </a:ext>
            </a:extLst>
          </p:cNvPr>
          <p:cNvPicPr>
            <a:picLocks noChangeAspect="1"/>
          </p:cNvPicPr>
          <p:nvPr/>
        </p:nvPicPr>
        <p:blipFill>
          <a:blip r:embed="rId3"/>
          <a:stretch>
            <a:fillRect/>
          </a:stretch>
        </p:blipFill>
        <p:spPr>
          <a:xfrm>
            <a:off x="981512" y="992375"/>
            <a:ext cx="7448863" cy="5436334"/>
          </a:xfrm>
          <a:prstGeom prst="rect">
            <a:avLst/>
          </a:prstGeom>
        </p:spPr>
      </p:pic>
      <p:sp>
        <p:nvSpPr>
          <p:cNvPr id="3" name="CasellaDiTesto 2">
            <a:extLst>
              <a:ext uri="{FF2B5EF4-FFF2-40B4-BE49-F238E27FC236}">
                <a16:creationId xmlns:a16="http://schemas.microsoft.com/office/drawing/2014/main" id="{FC5F9EF1-6C6F-40B9-9B78-89B6F43D9E88}"/>
              </a:ext>
            </a:extLst>
          </p:cNvPr>
          <p:cNvSpPr txBox="1"/>
          <p:nvPr/>
        </p:nvSpPr>
        <p:spPr>
          <a:xfrm>
            <a:off x="8311424" y="1690812"/>
            <a:ext cx="3046027" cy="923330"/>
          </a:xfrm>
          <a:prstGeom prst="rect">
            <a:avLst/>
          </a:prstGeom>
          <a:noFill/>
        </p:spPr>
        <p:txBody>
          <a:bodyPr wrap="none" rtlCol="0">
            <a:spAutoFit/>
          </a:bodyPr>
          <a:lstStyle/>
          <a:p>
            <a:r>
              <a:rPr lang="it-IT" dirty="0"/>
              <a:t>Conformazioni eclissate</a:t>
            </a:r>
          </a:p>
          <a:p>
            <a:r>
              <a:rPr lang="it-IT" b="1" dirty="0"/>
              <a:t>2</a:t>
            </a:r>
            <a:r>
              <a:rPr lang="it-IT" dirty="0"/>
              <a:t>, </a:t>
            </a:r>
            <a:r>
              <a:rPr lang="it-IT" b="1" dirty="0"/>
              <a:t>4</a:t>
            </a:r>
            <a:r>
              <a:rPr lang="it-IT" dirty="0"/>
              <a:t> e </a:t>
            </a:r>
            <a:r>
              <a:rPr lang="it-IT" b="1" dirty="0"/>
              <a:t>6</a:t>
            </a:r>
          </a:p>
          <a:p>
            <a:r>
              <a:rPr lang="it-IT" b="1" dirty="0"/>
              <a:t>4 </a:t>
            </a:r>
            <a:r>
              <a:rPr lang="it-IT" dirty="0"/>
              <a:t>conformazione</a:t>
            </a:r>
            <a:r>
              <a:rPr lang="it-IT" b="1" dirty="0"/>
              <a:t> </a:t>
            </a:r>
            <a:r>
              <a:rPr lang="it-IT" dirty="0"/>
              <a:t>meno stabile</a:t>
            </a:r>
            <a:endParaRPr lang="en-US" b="1" dirty="0"/>
          </a:p>
        </p:txBody>
      </p:sp>
      <p:sp>
        <p:nvSpPr>
          <p:cNvPr id="4" name="CasellaDiTesto 3">
            <a:extLst>
              <a:ext uri="{FF2B5EF4-FFF2-40B4-BE49-F238E27FC236}">
                <a16:creationId xmlns:a16="http://schemas.microsoft.com/office/drawing/2014/main" id="{EB5389F8-D6C7-4535-A7C5-356E69428346}"/>
              </a:ext>
            </a:extLst>
          </p:cNvPr>
          <p:cNvSpPr txBox="1"/>
          <p:nvPr/>
        </p:nvSpPr>
        <p:spPr>
          <a:xfrm>
            <a:off x="8430375" y="4797856"/>
            <a:ext cx="2828916" cy="923330"/>
          </a:xfrm>
          <a:prstGeom prst="rect">
            <a:avLst/>
          </a:prstGeom>
          <a:noFill/>
        </p:spPr>
        <p:txBody>
          <a:bodyPr wrap="none" rtlCol="0">
            <a:spAutoFit/>
          </a:bodyPr>
          <a:lstStyle/>
          <a:p>
            <a:r>
              <a:rPr lang="it-IT" dirty="0"/>
              <a:t>Conformazioni sfalsate</a:t>
            </a:r>
          </a:p>
          <a:p>
            <a:r>
              <a:rPr lang="en-US" b="1" dirty="0"/>
              <a:t>1 </a:t>
            </a:r>
            <a:r>
              <a:rPr lang="en-US" dirty="0"/>
              <a:t>(anti); </a:t>
            </a:r>
            <a:r>
              <a:rPr lang="en-US" b="1" dirty="0"/>
              <a:t>3,5 </a:t>
            </a:r>
            <a:r>
              <a:rPr lang="en-US" dirty="0"/>
              <a:t>(gauche)</a:t>
            </a:r>
          </a:p>
          <a:p>
            <a:r>
              <a:rPr lang="en-US" b="1" dirty="0"/>
              <a:t>1</a:t>
            </a:r>
            <a:r>
              <a:rPr lang="en-US" dirty="0"/>
              <a:t> </a:t>
            </a:r>
            <a:r>
              <a:rPr lang="en-US" dirty="0" err="1"/>
              <a:t>conformazione</a:t>
            </a:r>
            <a:r>
              <a:rPr lang="en-US" dirty="0"/>
              <a:t> </a:t>
            </a:r>
            <a:r>
              <a:rPr lang="en-US" dirty="0" err="1"/>
              <a:t>più</a:t>
            </a:r>
            <a:r>
              <a:rPr lang="en-US" dirty="0"/>
              <a:t> stabile </a:t>
            </a:r>
          </a:p>
        </p:txBody>
      </p:sp>
      <p:sp>
        <p:nvSpPr>
          <p:cNvPr id="9" name="CasellaDiTesto 8">
            <a:extLst>
              <a:ext uri="{FF2B5EF4-FFF2-40B4-BE49-F238E27FC236}">
                <a16:creationId xmlns:a16="http://schemas.microsoft.com/office/drawing/2014/main" id="{B5873D23-D2EA-45B3-BF29-8BC36F709440}"/>
              </a:ext>
            </a:extLst>
          </p:cNvPr>
          <p:cNvSpPr txBox="1"/>
          <p:nvPr/>
        </p:nvSpPr>
        <p:spPr>
          <a:xfrm flipH="1">
            <a:off x="2633234" y="211701"/>
            <a:ext cx="6925532" cy="584775"/>
          </a:xfrm>
          <a:prstGeom prst="rect">
            <a:avLst/>
          </a:prstGeom>
          <a:noFill/>
        </p:spPr>
        <p:txBody>
          <a:bodyPr wrap="square" rtlCol="0">
            <a:spAutoFit/>
          </a:bodyPr>
          <a:lstStyle/>
          <a:p>
            <a:r>
              <a:rPr lang="it-IT" sz="3200" dirty="0">
                <a:latin typeface="+mj-lt"/>
              </a:rPr>
              <a:t>Conformazioni del butano</a:t>
            </a:r>
            <a:endParaRPr lang="en-US" sz="3200" dirty="0">
              <a:latin typeface="+mj-lt"/>
            </a:endParaRPr>
          </a:p>
        </p:txBody>
      </p:sp>
    </p:spTree>
    <p:extLst>
      <p:ext uri="{BB962C8B-B14F-4D97-AF65-F5344CB8AC3E}">
        <p14:creationId xmlns:p14="http://schemas.microsoft.com/office/powerpoint/2010/main" val="1264625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9065398-98A8-450C-BECF-D89A7272FF60}"/>
              </a:ext>
            </a:extLst>
          </p:cNvPr>
          <p:cNvPicPr>
            <a:picLocks noChangeAspect="1"/>
          </p:cNvPicPr>
          <p:nvPr/>
        </p:nvPicPr>
        <p:blipFill>
          <a:blip r:embed="rId3"/>
          <a:stretch>
            <a:fillRect/>
          </a:stretch>
        </p:blipFill>
        <p:spPr>
          <a:xfrm>
            <a:off x="2773794" y="2925824"/>
            <a:ext cx="6177931" cy="1444839"/>
          </a:xfrm>
          <a:prstGeom prst="rect">
            <a:avLst/>
          </a:prstGeom>
        </p:spPr>
      </p:pic>
      <p:sp>
        <p:nvSpPr>
          <p:cNvPr id="3" name="CasellaDiTesto 2">
            <a:extLst>
              <a:ext uri="{FF2B5EF4-FFF2-40B4-BE49-F238E27FC236}">
                <a16:creationId xmlns:a16="http://schemas.microsoft.com/office/drawing/2014/main" id="{5FB38C7F-B5B6-4CE7-B93C-77342B953CC7}"/>
              </a:ext>
            </a:extLst>
          </p:cNvPr>
          <p:cNvSpPr txBox="1"/>
          <p:nvPr/>
        </p:nvSpPr>
        <p:spPr>
          <a:xfrm>
            <a:off x="2248250" y="1157681"/>
            <a:ext cx="8700459" cy="646331"/>
          </a:xfrm>
          <a:prstGeom prst="rect">
            <a:avLst/>
          </a:prstGeom>
          <a:noFill/>
        </p:spPr>
        <p:txBody>
          <a:bodyPr wrap="none" rtlCol="0">
            <a:spAutoFit/>
          </a:bodyPr>
          <a:lstStyle/>
          <a:p>
            <a:r>
              <a:rPr lang="it-IT" sz="3600" dirty="0">
                <a:latin typeface="+mj-lt"/>
              </a:rPr>
              <a:t>Formule di struttura a linee e angoli (a zigzag)</a:t>
            </a:r>
            <a:endParaRPr lang="en-US" sz="3600" dirty="0">
              <a:latin typeface="+mj-lt"/>
            </a:endParaRPr>
          </a:p>
        </p:txBody>
      </p:sp>
    </p:spTree>
    <p:extLst>
      <p:ext uri="{BB962C8B-B14F-4D97-AF65-F5344CB8AC3E}">
        <p14:creationId xmlns:p14="http://schemas.microsoft.com/office/powerpoint/2010/main" val="178720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7EC19-E2F5-41BE-948A-393B588962F3}"/>
              </a:ext>
            </a:extLst>
          </p:cNvPr>
          <p:cNvSpPr>
            <a:spLocks noGrp="1"/>
          </p:cNvSpPr>
          <p:nvPr>
            <p:ph type="title"/>
          </p:nvPr>
        </p:nvSpPr>
        <p:spPr/>
        <p:txBody>
          <a:bodyPr/>
          <a:lstStyle/>
          <a:p>
            <a:pPr algn="ctr"/>
            <a:r>
              <a:rPr lang="it-IT" dirty="0" err="1"/>
              <a:t>Cicloalcani</a:t>
            </a:r>
            <a:r>
              <a:rPr lang="it-IT" dirty="0"/>
              <a:t> </a:t>
            </a:r>
            <a:br>
              <a:rPr lang="it-IT" dirty="0"/>
            </a:br>
            <a:r>
              <a:rPr lang="en-US" dirty="0"/>
              <a:t>formula </a:t>
            </a:r>
            <a:r>
              <a:rPr lang="en-US" b="1" dirty="0"/>
              <a:t>C</a:t>
            </a:r>
            <a:r>
              <a:rPr lang="en-US" b="1" baseline="-25000" dirty="0"/>
              <a:t>n</a:t>
            </a:r>
            <a:r>
              <a:rPr lang="en-US" b="1" dirty="0"/>
              <a:t>H</a:t>
            </a:r>
            <a:r>
              <a:rPr lang="en-US" b="1" baseline="-25000" dirty="0"/>
              <a:t>2n</a:t>
            </a:r>
            <a:r>
              <a:rPr lang="en-US" b="1" dirty="0"/>
              <a:t> </a:t>
            </a:r>
            <a:r>
              <a:rPr lang="it-IT" dirty="0"/>
              <a:t> </a:t>
            </a:r>
            <a:endParaRPr lang="en-US" dirty="0"/>
          </a:p>
        </p:txBody>
      </p:sp>
      <p:pic>
        <p:nvPicPr>
          <p:cNvPr id="4" name="Immagine 3">
            <a:extLst>
              <a:ext uri="{FF2B5EF4-FFF2-40B4-BE49-F238E27FC236}">
                <a16:creationId xmlns:a16="http://schemas.microsoft.com/office/drawing/2014/main" id="{6A7FC362-D2F7-4726-AAC4-6EDFA5A292D0}"/>
              </a:ext>
            </a:extLst>
          </p:cNvPr>
          <p:cNvPicPr>
            <a:picLocks noChangeAspect="1"/>
          </p:cNvPicPr>
          <p:nvPr/>
        </p:nvPicPr>
        <p:blipFill>
          <a:blip r:embed="rId2"/>
          <a:stretch>
            <a:fillRect/>
          </a:stretch>
        </p:blipFill>
        <p:spPr>
          <a:xfrm>
            <a:off x="1506893" y="1900412"/>
            <a:ext cx="8892988" cy="4267200"/>
          </a:xfrm>
          <a:prstGeom prst="rect">
            <a:avLst/>
          </a:prstGeom>
        </p:spPr>
      </p:pic>
    </p:spTree>
    <p:extLst>
      <p:ext uri="{BB962C8B-B14F-4D97-AF65-F5344CB8AC3E}">
        <p14:creationId xmlns:p14="http://schemas.microsoft.com/office/powerpoint/2010/main" val="243502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146411" y="0"/>
            <a:ext cx="10112991" cy="6805225"/>
            <a:chOff x="1132763" y="52775"/>
            <a:chExt cx="10112991" cy="6805225"/>
          </a:xfrm>
        </p:grpSpPr>
        <p:pic>
          <p:nvPicPr>
            <p:cNvPr id="4" name="Immagine 3"/>
            <p:cNvPicPr>
              <a:picLocks noChangeAspect="1"/>
            </p:cNvPicPr>
            <p:nvPr/>
          </p:nvPicPr>
          <p:blipFill rotWithShape="1">
            <a:blip r:embed="rId2"/>
            <a:srcRect l="23721" t="202" r="123" b="15425"/>
            <a:stretch/>
          </p:blipFill>
          <p:spPr>
            <a:xfrm>
              <a:off x="1132763" y="52775"/>
              <a:ext cx="10112991" cy="6805225"/>
            </a:xfrm>
            <a:prstGeom prst="rect">
              <a:avLst/>
            </a:prstGeom>
            <a:solidFill>
              <a:schemeClr val="bg1"/>
            </a:solidFill>
            <a:ln>
              <a:noFill/>
            </a:ln>
          </p:spPr>
        </p:pic>
        <p:sp>
          <p:nvSpPr>
            <p:cNvPr id="5" name="Rettangolo 4"/>
            <p:cNvSpPr/>
            <p:nvPr/>
          </p:nvSpPr>
          <p:spPr>
            <a:xfrm>
              <a:off x="3125339" y="3022978"/>
              <a:ext cx="1105468" cy="211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8420670" y="3022977"/>
              <a:ext cx="1241949" cy="2524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804012" y="2975211"/>
              <a:ext cx="1241949" cy="2593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6605516" y="2975211"/>
              <a:ext cx="1241949" cy="2593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55630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45E626-F2F1-4805-86F3-B64DD99D233A}"/>
              </a:ext>
            </a:extLst>
          </p:cNvPr>
          <p:cNvSpPr>
            <a:spLocks noGrp="1"/>
          </p:cNvSpPr>
          <p:nvPr>
            <p:ph type="title"/>
          </p:nvPr>
        </p:nvSpPr>
        <p:spPr/>
        <p:txBody>
          <a:bodyPr/>
          <a:lstStyle/>
          <a:p>
            <a:pPr algn="ctr"/>
            <a:r>
              <a:rPr lang="it-IT" dirty="0"/>
              <a:t>Cicloesano C</a:t>
            </a:r>
            <a:r>
              <a:rPr lang="it-IT" baseline="-25000" dirty="0"/>
              <a:t>6</a:t>
            </a:r>
            <a:r>
              <a:rPr lang="it-IT" dirty="0"/>
              <a:t>H</a:t>
            </a:r>
            <a:r>
              <a:rPr lang="it-IT" baseline="-25000" dirty="0"/>
              <a:t>12</a:t>
            </a:r>
            <a:r>
              <a:rPr lang="it-IT" dirty="0"/>
              <a:t> </a:t>
            </a:r>
            <a:endParaRPr lang="en-US" dirty="0"/>
          </a:p>
        </p:txBody>
      </p:sp>
      <p:pic>
        <p:nvPicPr>
          <p:cNvPr id="5" name="Immagine 4">
            <a:extLst>
              <a:ext uri="{FF2B5EF4-FFF2-40B4-BE49-F238E27FC236}">
                <a16:creationId xmlns:a16="http://schemas.microsoft.com/office/drawing/2014/main" id="{210A75E8-4BAA-475F-AADF-1B9931EC9B9F}"/>
              </a:ext>
            </a:extLst>
          </p:cNvPr>
          <p:cNvPicPr>
            <a:picLocks noChangeAspect="1"/>
          </p:cNvPicPr>
          <p:nvPr/>
        </p:nvPicPr>
        <p:blipFill>
          <a:blip r:embed="rId2"/>
          <a:stretch>
            <a:fillRect/>
          </a:stretch>
        </p:blipFill>
        <p:spPr>
          <a:xfrm>
            <a:off x="594919" y="2086185"/>
            <a:ext cx="3637606" cy="1432996"/>
          </a:xfrm>
          <a:prstGeom prst="rect">
            <a:avLst/>
          </a:prstGeom>
        </p:spPr>
      </p:pic>
      <p:pic>
        <p:nvPicPr>
          <p:cNvPr id="6" name="Immagine 5">
            <a:extLst>
              <a:ext uri="{FF2B5EF4-FFF2-40B4-BE49-F238E27FC236}">
                <a16:creationId xmlns:a16="http://schemas.microsoft.com/office/drawing/2014/main" id="{B7550AD8-2D4A-4920-8FCF-242E897AC40E}"/>
              </a:ext>
            </a:extLst>
          </p:cNvPr>
          <p:cNvPicPr>
            <a:picLocks noChangeAspect="1"/>
          </p:cNvPicPr>
          <p:nvPr/>
        </p:nvPicPr>
        <p:blipFill>
          <a:blip r:embed="rId3"/>
          <a:stretch>
            <a:fillRect/>
          </a:stretch>
        </p:blipFill>
        <p:spPr>
          <a:xfrm>
            <a:off x="7099261" y="1366368"/>
            <a:ext cx="2959139" cy="2229351"/>
          </a:xfrm>
          <a:prstGeom prst="rect">
            <a:avLst/>
          </a:prstGeom>
        </p:spPr>
      </p:pic>
      <p:sp>
        <p:nvSpPr>
          <p:cNvPr id="7" name="CasellaDiTesto 6">
            <a:extLst>
              <a:ext uri="{FF2B5EF4-FFF2-40B4-BE49-F238E27FC236}">
                <a16:creationId xmlns:a16="http://schemas.microsoft.com/office/drawing/2014/main" id="{0CCCFD24-B03F-4BC6-9F1C-BF254D49B9DE}"/>
              </a:ext>
            </a:extLst>
          </p:cNvPr>
          <p:cNvSpPr txBox="1"/>
          <p:nvPr/>
        </p:nvSpPr>
        <p:spPr>
          <a:xfrm>
            <a:off x="7099261" y="4912791"/>
            <a:ext cx="2323265" cy="369332"/>
          </a:xfrm>
          <a:prstGeom prst="rect">
            <a:avLst/>
          </a:prstGeom>
          <a:noFill/>
        </p:spPr>
        <p:txBody>
          <a:bodyPr wrap="none" rtlCol="0">
            <a:spAutoFit/>
          </a:bodyPr>
          <a:lstStyle/>
          <a:p>
            <a:r>
              <a:rPr lang="it-IT" dirty="0"/>
              <a:t>Conformazione a sedia</a:t>
            </a:r>
            <a:endParaRPr lang="en-US" dirty="0"/>
          </a:p>
        </p:txBody>
      </p:sp>
      <p:pic>
        <p:nvPicPr>
          <p:cNvPr id="3" name="Immagine 2">
            <a:extLst>
              <a:ext uri="{FF2B5EF4-FFF2-40B4-BE49-F238E27FC236}">
                <a16:creationId xmlns:a16="http://schemas.microsoft.com/office/drawing/2014/main" id="{E2A3F958-0293-4669-9C24-39415C653297}"/>
              </a:ext>
            </a:extLst>
          </p:cNvPr>
          <p:cNvPicPr>
            <a:picLocks noChangeAspect="1"/>
          </p:cNvPicPr>
          <p:nvPr/>
        </p:nvPicPr>
        <p:blipFill>
          <a:blip r:embed="rId4"/>
          <a:stretch>
            <a:fillRect/>
          </a:stretch>
        </p:blipFill>
        <p:spPr>
          <a:xfrm>
            <a:off x="2769474" y="3598839"/>
            <a:ext cx="3901766" cy="2818739"/>
          </a:xfrm>
          <a:prstGeom prst="rect">
            <a:avLst/>
          </a:prstGeom>
        </p:spPr>
      </p:pic>
    </p:spTree>
    <p:extLst>
      <p:ext uri="{BB962C8B-B14F-4D97-AF65-F5344CB8AC3E}">
        <p14:creationId xmlns:p14="http://schemas.microsoft.com/office/powerpoint/2010/main" val="74583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97F358-1A1F-45C3-A6C6-0F6702D8006E}"/>
              </a:ext>
            </a:extLst>
          </p:cNvPr>
          <p:cNvSpPr>
            <a:spLocks noGrp="1"/>
          </p:cNvSpPr>
          <p:nvPr>
            <p:ph type="title"/>
          </p:nvPr>
        </p:nvSpPr>
        <p:spPr/>
        <p:txBody>
          <a:bodyPr/>
          <a:lstStyle/>
          <a:p>
            <a:pPr algn="ctr"/>
            <a:r>
              <a:rPr lang="it-IT" dirty="0"/>
              <a:t>Conformazione a sedia del cicloesano </a:t>
            </a:r>
            <a:endParaRPr lang="en-US" dirty="0"/>
          </a:p>
        </p:txBody>
      </p:sp>
      <p:sp>
        <p:nvSpPr>
          <p:cNvPr id="3" name="Segnaposto contenuto 2">
            <a:extLst>
              <a:ext uri="{FF2B5EF4-FFF2-40B4-BE49-F238E27FC236}">
                <a16:creationId xmlns:a16="http://schemas.microsoft.com/office/drawing/2014/main" id="{F76D7B00-A231-4C73-9D0F-F1C14AA44D61}"/>
              </a:ext>
            </a:extLst>
          </p:cNvPr>
          <p:cNvSpPr>
            <a:spLocks noGrp="1"/>
          </p:cNvSpPr>
          <p:nvPr>
            <p:ph idx="1"/>
          </p:nvPr>
        </p:nvSpPr>
        <p:spPr/>
        <p:txBody>
          <a:bodyPr/>
          <a:lstStyle/>
          <a:p>
            <a:r>
              <a:rPr lang="it-IT" dirty="0"/>
              <a:t>6 idrogeni assiali </a:t>
            </a:r>
          </a:p>
          <a:p>
            <a:pPr lvl="1"/>
            <a:r>
              <a:rPr lang="it-IT" dirty="0"/>
              <a:t>3 rivolti verso l’alto e 3 rivolti verso il basso </a:t>
            </a:r>
          </a:p>
          <a:p>
            <a:r>
              <a:rPr lang="it-IT" dirty="0"/>
              <a:t>6 idrogeni equatoriali</a:t>
            </a:r>
          </a:p>
          <a:p>
            <a:pPr lvl="1"/>
            <a:r>
              <a:rPr lang="it-IT" dirty="0"/>
              <a:t>3 rivolti verso l’alto e 3 rivolti verso il basso </a:t>
            </a:r>
          </a:p>
          <a:p>
            <a:endParaRPr lang="it-IT" dirty="0"/>
          </a:p>
          <a:p>
            <a:pPr lvl="1"/>
            <a:endParaRPr lang="en-US" dirty="0"/>
          </a:p>
        </p:txBody>
      </p:sp>
      <p:pic>
        <p:nvPicPr>
          <p:cNvPr id="4" name="Immagine 3">
            <a:extLst>
              <a:ext uri="{FF2B5EF4-FFF2-40B4-BE49-F238E27FC236}">
                <a16:creationId xmlns:a16="http://schemas.microsoft.com/office/drawing/2014/main" id="{CEA2A13D-A126-43A1-B608-658212E387FB}"/>
              </a:ext>
            </a:extLst>
          </p:cNvPr>
          <p:cNvPicPr>
            <a:picLocks noChangeAspect="1"/>
          </p:cNvPicPr>
          <p:nvPr/>
        </p:nvPicPr>
        <p:blipFill rotWithShape="1">
          <a:blip r:embed="rId2"/>
          <a:srcRect b="25698"/>
          <a:stretch/>
        </p:blipFill>
        <p:spPr>
          <a:xfrm>
            <a:off x="8090936" y="1825625"/>
            <a:ext cx="2579861" cy="1884399"/>
          </a:xfrm>
          <a:prstGeom prst="rect">
            <a:avLst/>
          </a:prstGeom>
        </p:spPr>
      </p:pic>
      <p:pic>
        <p:nvPicPr>
          <p:cNvPr id="5" name="Immagine 4">
            <a:extLst>
              <a:ext uri="{FF2B5EF4-FFF2-40B4-BE49-F238E27FC236}">
                <a16:creationId xmlns:a16="http://schemas.microsoft.com/office/drawing/2014/main" id="{F1AA4C24-BAD0-4158-8AA5-2A65C737D556}"/>
              </a:ext>
            </a:extLst>
          </p:cNvPr>
          <p:cNvPicPr>
            <a:picLocks noChangeAspect="1"/>
          </p:cNvPicPr>
          <p:nvPr/>
        </p:nvPicPr>
        <p:blipFill>
          <a:blip r:embed="rId3"/>
          <a:stretch>
            <a:fillRect/>
          </a:stretch>
        </p:blipFill>
        <p:spPr>
          <a:xfrm>
            <a:off x="2811627" y="4263663"/>
            <a:ext cx="4052047" cy="1568824"/>
          </a:xfrm>
          <a:prstGeom prst="rect">
            <a:avLst/>
          </a:prstGeom>
        </p:spPr>
      </p:pic>
    </p:spTree>
    <p:extLst>
      <p:ext uri="{BB962C8B-B14F-4D97-AF65-F5344CB8AC3E}">
        <p14:creationId xmlns:p14="http://schemas.microsoft.com/office/powerpoint/2010/main" val="2895244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030AC-9B50-4264-BE3E-06DEB3C17952}"/>
              </a:ext>
            </a:extLst>
          </p:cNvPr>
          <p:cNvSpPr>
            <a:spLocks noGrp="1"/>
          </p:cNvSpPr>
          <p:nvPr>
            <p:ph type="title"/>
          </p:nvPr>
        </p:nvSpPr>
        <p:spPr>
          <a:xfrm>
            <a:off x="737532" y="650350"/>
            <a:ext cx="10515600" cy="1325563"/>
          </a:xfrm>
        </p:spPr>
        <p:txBody>
          <a:bodyPr>
            <a:normAutofit/>
          </a:bodyPr>
          <a:lstStyle/>
          <a:p>
            <a:pPr algn="ctr"/>
            <a:r>
              <a:rPr lang="it-IT" dirty="0" err="1"/>
              <a:t>Interconversione</a:t>
            </a:r>
            <a:r>
              <a:rPr lang="it-IT" dirty="0"/>
              <a:t> tra le due conformazioni a sedia attraverso la conformazione a barca</a:t>
            </a:r>
            <a:endParaRPr lang="en-US" dirty="0"/>
          </a:p>
        </p:txBody>
      </p:sp>
      <p:pic>
        <p:nvPicPr>
          <p:cNvPr id="4" name="Immagine 3">
            <a:extLst>
              <a:ext uri="{FF2B5EF4-FFF2-40B4-BE49-F238E27FC236}">
                <a16:creationId xmlns:a16="http://schemas.microsoft.com/office/drawing/2014/main" id="{E162BFBA-7249-40AD-ADD7-4F9D6B5B738E}"/>
              </a:ext>
            </a:extLst>
          </p:cNvPr>
          <p:cNvPicPr>
            <a:picLocks noChangeAspect="1"/>
          </p:cNvPicPr>
          <p:nvPr/>
        </p:nvPicPr>
        <p:blipFill>
          <a:blip r:embed="rId2"/>
          <a:stretch>
            <a:fillRect/>
          </a:stretch>
        </p:blipFill>
        <p:spPr>
          <a:xfrm>
            <a:off x="1266573" y="3033319"/>
            <a:ext cx="9323294" cy="2133600"/>
          </a:xfrm>
          <a:prstGeom prst="rect">
            <a:avLst/>
          </a:prstGeom>
        </p:spPr>
      </p:pic>
    </p:spTree>
    <p:extLst>
      <p:ext uri="{BB962C8B-B14F-4D97-AF65-F5344CB8AC3E}">
        <p14:creationId xmlns:p14="http://schemas.microsoft.com/office/powerpoint/2010/main" val="121054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7609CBB-EBCE-4C1E-AEDC-01C779287689}"/>
              </a:ext>
            </a:extLst>
          </p:cNvPr>
          <p:cNvPicPr>
            <a:picLocks noChangeAspect="1"/>
          </p:cNvPicPr>
          <p:nvPr/>
        </p:nvPicPr>
        <p:blipFill>
          <a:blip r:embed="rId2"/>
          <a:stretch>
            <a:fillRect/>
          </a:stretch>
        </p:blipFill>
        <p:spPr>
          <a:xfrm>
            <a:off x="493962" y="576331"/>
            <a:ext cx="10724907" cy="5262407"/>
          </a:xfrm>
          <a:prstGeom prst="rect">
            <a:avLst/>
          </a:prstGeom>
        </p:spPr>
      </p:pic>
    </p:spTree>
    <p:extLst>
      <p:ext uri="{BB962C8B-B14F-4D97-AF65-F5344CB8AC3E}">
        <p14:creationId xmlns:p14="http://schemas.microsoft.com/office/powerpoint/2010/main" val="353258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1D650D-89A8-45F8-9809-8BD1F273D7BC}"/>
              </a:ext>
            </a:extLst>
          </p:cNvPr>
          <p:cNvSpPr>
            <a:spLocks noGrp="1"/>
          </p:cNvSpPr>
          <p:nvPr>
            <p:ph type="title"/>
          </p:nvPr>
        </p:nvSpPr>
        <p:spPr/>
        <p:txBody>
          <a:bodyPr/>
          <a:lstStyle/>
          <a:p>
            <a:pPr algn="ctr"/>
            <a:r>
              <a:rPr lang="it-IT" dirty="0" err="1"/>
              <a:t>Metil</a:t>
            </a:r>
            <a:r>
              <a:rPr lang="it-IT" dirty="0"/>
              <a:t> cicloesano</a:t>
            </a:r>
            <a:endParaRPr lang="en-US" dirty="0"/>
          </a:p>
        </p:txBody>
      </p:sp>
      <p:pic>
        <p:nvPicPr>
          <p:cNvPr id="4" name="Picture 1" descr="03page78_02.jpg">
            <a:extLst>
              <a:ext uri="{FF2B5EF4-FFF2-40B4-BE49-F238E27FC236}">
                <a16:creationId xmlns:a16="http://schemas.microsoft.com/office/drawing/2014/main" id="{7DE711B9-B9C2-4062-8B21-34A8F0854C0C}"/>
              </a:ext>
            </a:extLst>
          </p:cNvPr>
          <p:cNvPicPr>
            <a:picLocks noGrp="1" noChangeAspect="1"/>
          </p:cNvPicPr>
          <p:nvPr isPhoto="1">
            <p:ph idx="1"/>
          </p:nvPr>
        </p:nvPicPr>
        <p:blipFill rotWithShape="1">
          <a:blip r:embed="rId2">
            <a:lum/>
          </a:blip>
          <a:srcRect b="34356"/>
          <a:stretch/>
        </p:blipFill>
        <p:spPr>
          <a:xfrm>
            <a:off x="1922776" y="2230461"/>
            <a:ext cx="8145112" cy="3289494"/>
          </a:xfrm>
          <a:prstGeom prst="rect">
            <a:avLst/>
          </a:prstGeom>
          <a:noFill/>
          <a:ln>
            <a:noFill/>
          </a:ln>
        </p:spPr>
      </p:pic>
    </p:spTree>
    <p:extLst>
      <p:ext uri="{BB962C8B-B14F-4D97-AF65-F5344CB8AC3E}">
        <p14:creationId xmlns:p14="http://schemas.microsoft.com/office/powerpoint/2010/main" val="78010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BCCEA18-8E29-4688-9A3F-079C6587D1A7}"/>
              </a:ext>
            </a:extLst>
          </p:cNvPr>
          <p:cNvPicPr>
            <a:picLocks noChangeAspect="1"/>
          </p:cNvPicPr>
          <p:nvPr/>
        </p:nvPicPr>
        <p:blipFill>
          <a:blip r:embed="rId2"/>
          <a:stretch>
            <a:fillRect/>
          </a:stretch>
        </p:blipFill>
        <p:spPr>
          <a:xfrm>
            <a:off x="1508342" y="0"/>
            <a:ext cx="9175315" cy="6858000"/>
          </a:xfrm>
          <a:prstGeom prst="rect">
            <a:avLst/>
          </a:prstGeom>
        </p:spPr>
      </p:pic>
    </p:spTree>
    <p:extLst>
      <p:ext uri="{BB962C8B-B14F-4D97-AF65-F5344CB8AC3E}">
        <p14:creationId xmlns:p14="http://schemas.microsoft.com/office/powerpoint/2010/main" val="201607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F582D7-57CF-4F4E-89E1-8B27EBA3C77B}"/>
              </a:ext>
            </a:extLst>
          </p:cNvPr>
          <p:cNvSpPr>
            <a:spLocks noGrp="1"/>
          </p:cNvSpPr>
          <p:nvPr>
            <p:ph type="title"/>
          </p:nvPr>
        </p:nvSpPr>
        <p:spPr/>
        <p:txBody>
          <a:bodyPr/>
          <a:lstStyle/>
          <a:p>
            <a:pPr algn="ctr"/>
            <a:r>
              <a:rPr lang="it-IT" dirty="0" err="1"/>
              <a:t>tert-Butilcicloesano</a:t>
            </a:r>
            <a:endParaRPr lang="en-US" dirty="0"/>
          </a:p>
        </p:txBody>
      </p:sp>
      <p:pic>
        <p:nvPicPr>
          <p:cNvPr id="4" name="Immagine 3">
            <a:extLst>
              <a:ext uri="{FF2B5EF4-FFF2-40B4-BE49-F238E27FC236}">
                <a16:creationId xmlns:a16="http://schemas.microsoft.com/office/drawing/2014/main" id="{83CDED60-DB00-444F-B06A-A6B289922AF4}"/>
              </a:ext>
            </a:extLst>
          </p:cNvPr>
          <p:cNvPicPr>
            <a:picLocks noChangeAspect="1"/>
          </p:cNvPicPr>
          <p:nvPr/>
        </p:nvPicPr>
        <p:blipFill>
          <a:blip r:embed="rId3"/>
          <a:stretch>
            <a:fillRect/>
          </a:stretch>
        </p:blipFill>
        <p:spPr>
          <a:xfrm>
            <a:off x="2008094" y="1954306"/>
            <a:ext cx="8175812" cy="2949388"/>
          </a:xfrm>
          <a:prstGeom prst="rect">
            <a:avLst/>
          </a:prstGeom>
        </p:spPr>
      </p:pic>
      <p:sp>
        <p:nvSpPr>
          <p:cNvPr id="5" name="Rettangolo 4">
            <a:extLst>
              <a:ext uri="{FF2B5EF4-FFF2-40B4-BE49-F238E27FC236}">
                <a16:creationId xmlns:a16="http://schemas.microsoft.com/office/drawing/2014/main" id="{DC2DC3E8-2A07-4D4E-9CE3-9255638CEA09}"/>
              </a:ext>
            </a:extLst>
          </p:cNvPr>
          <p:cNvSpPr/>
          <p:nvPr/>
        </p:nvSpPr>
        <p:spPr>
          <a:xfrm>
            <a:off x="5167618" y="3429000"/>
            <a:ext cx="2130804" cy="782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3B7B507E-0691-47D7-9FBC-5FA8CFF0422B}"/>
              </a:ext>
            </a:extLst>
          </p:cNvPr>
          <p:cNvSpPr txBox="1"/>
          <p:nvPr/>
        </p:nvSpPr>
        <p:spPr>
          <a:xfrm>
            <a:off x="1853588" y="5424357"/>
            <a:ext cx="8636275" cy="523220"/>
          </a:xfrm>
          <a:prstGeom prst="rect">
            <a:avLst/>
          </a:prstGeom>
          <a:noFill/>
        </p:spPr>
        <p:txBody>
          <a:bodyPr wrap="none" rtlCol="0">
            <a:spAutoFit/>
          </a:bodyPr>
          <a:lstStyle/>
          <a:p>
            <a:r>
              <a:rPr lang="it-IT" sz="2800" dirty="0"/>
              <a:t>Il gruppo </a:t>
            </a:r>
            <a:r>
              <a:rPr lang="it-IT" sz="2800" dirty="0" err="1"/>
              <a:t>tert</a:t>
            </a:r>
            <a:r>
              <a:rPr lang="it-IT" sz="2800" dirty="0"/>
              <a:t>-butilico congela l’equilibrio conformazionale</a:t>
            </a:r>
            <a:endParaRPr lang="en-US" sz="2800" dirty="0"/>
          </a:p>
        </p:txBody>
      </p:sp>
    </p:spTree>
    <p:extLst>
      <p:ext uri="{BB962C8B-B14F-4D97-AF65-F5344CB8AC3E}">
        <p14:creationId xmlns:p14="http://schemas.microsoft.com/office/powerpoint/2010/main" val="2358958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9F556B-038B-4F71-9446-6A244621E158}"/>
              </a:ext>
            </a:extLst>
          </p:cNvPr>
          <p:cNvSpPr>
            <a:spLocks noGrp="1"/>
          </p:cNvSpPr>
          <p:nvPr>
            <p:ph type="title"/>
          </p:nvPr>
        </p:nvSpPr>
        <p:spPr>
          <a:xfrm>
            <a:off x="754310" y="113455"/>
            <a:ext cx="10515600" cy="1325563"/>
          </a:xfrm>
        </p:spPr>
        <p:txBody>
          <a:bodyPr/>
          <a:lstStyle/>
          <a:p>
            <a:pPr algn="ctr"/>
            <a:r>
              <a:rPr lang="it-IT" dirty="0" err="1"/>
              <a:t>Cicloalcani</a:t>
            </a:r>
            <a:r>
              <a:rPr lang="it-IT" dirty="0"/>
              <a:t> </a:t>
            </a:r>
            <a:r>
              <a:rPr lang="it-IT" dirty="0" err="1"/>
              <a:t>disostituiti</a:t>
            </a:r>
            <a:endParaRPr lang="en-US" dirty="0"/>
          </a:p>
        </p:txBody>
      </p:sp>
      <p:pic>
        <p:nvPicPr>
          <p:cNvPr id="4" name="Immagine 3">
            <a:extLst>
              <a:ext uri="{FF2B5EF4-FFF2-40B4-BE49-F238E27FC236}">
                <a16:creationId xmlns:a16="http://schemas.microsoft.com/office/drawing/2014/main" id="{4096C444-2E7F-447E-B0D7-C2BD1FBA487E}"/>
              </a:ext>
            </a:extLst>
          </p:cNvPr>
          <p:cNvPicPr>
            <a:picLocks noChangeAspect="1"/>
          </p:cNvPicPr>
          <p:nvPr/>
        </p:nvPicPr>
        <p:blipFill>
          <a:blip r:embed="rId2"/>
          <a:stretch>
            <a:fillRect/>
          </a:stretch>
        </p:blipFill>
        <p:spPr>
          <a:xfrm>
            <a:off x="2312113" y="1969424"/>
            <a:ext cx="8857129" cy="4840941"/>
          </a:xfrm>
          <a:prstGeom prst="rect">
            <a:avLst/>
          </a:prstGeom>
        </p:spPr>
      </p:pic>
      <p:sp>
        <p:nvSpPr>
          <p:cNvPr id="5" name="Rettangolo 4">
            <a:extLst>
              <a:ext uri="{FF2B5EF4-FFF2-40B4-BE49-F238E27FC236}">
                <a16:creationId xmlns:a16="http://schemas.microsoft.com/office/drawing/2014/main" id="{D4B0CF55-5C0F-4ECF-B1AC-B454C4FD2E54}"/>
              </a:ext>
            </a:extLst>
          </p:cNvPr>
          <p:cNvSpPr/>
          <p:nvPr/>
        </p:nvSpPr>
        <p:spPr>
          <a:xfrm>
            <a:off x="329966" y="1323093"/>
            <a:ext cx="10651223" cy="646331"/>
          </a:xfrm>
          <a:prstGeom prst="rect">
            <a:avLst/>
          </a:prstGeom>
        </p:spPr>
        <p:txBody>
          <a:bodyPr wrap="square">
            <a:spAutoFit/>
          </a:bodyPr>
          <a:lstStyle/>
          <a:p>
            <a:r>
              <a:rPr lang="it-IT" dirty="0"/>
              <a:t>Stereoisomeri: isomeri che hanno la medesima connettività tra gli atomi ma differente orientazione 3D degli atomi nello spazio.</a:t>
            </a:r>
            <a:endParaRPr lang="en-US" dirty="0"/>
          </a:p>
        </p:txBody>
      </p:sp>
    </p:spTree>
    <p:extLst>
      <p:ext uri="{BB962C8B-B14F-4D97-AF65-F5344CB8AC3E}">
        <p14:creationId xmlns:p14="http://schemas.microsoft.com/office/powerpoint/2010/main" val="1572301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E029D-259D-4A9F-B071-661B44068197}"/>
              </a:ext>
            </a:extLst>
          </p:cNvPr>
          <p:cNvSpPr>
            <a:spLocks noGrp="1"/>
          </p:cNvSpPr>
          <p:nvPr>
            <p:ph type="title"/>
          </p:nvPr>
        </p:nvSpPr>
        <p:spPr/>
        <p:txBody>
          <a:bodyPr/>
          <a:lstStyle/>
          <a:p>
            <a:pPr algn="ctr"/>
            <a:r>
              <a:rPr lang="it-IT" dirty="0" err="1"/>
              <a:t>Cicloalcani</a:t>
            </a:r>
            <a:r>
              <a:rPr lang="it-IT" dirty="0"/>
              <a:t> </a:t>
            </a:r>
            <a:r>
              <a:rPr lang="it-IT" dirty="0" err="1"/>
              <a:t>disostituiti</a:t>
            </a:r>
            <a:br>
              <a:rPr lang="it-IT" dirty="0"/>
            </a:br>
            <a:r>
              <a:rPr lang="it-IT" dirty="0"/>
              <a:t>isomeri geometrici</a:t>
            </a:r>
            <a:endParaRPr lang="en-US" dirty="0"/>
          </a:p>
        </p:txBody>
      </p:sp>
      <p:pic>
        <p:nvPicPr>
          <p:cNvPr id="4" name="Picture 1" descr="03page82_01.jpg">
            <a:extLst>
              <a:ext uri="{FF2B5EF4-FFF2-40B4-BE49-F238E27FC236}">
                <a16:creationId xmlns:a16="http://schemas.microsoft.com/office/drawing/2014/main" id="{383A46E7-57FF-4539-BC3B-1F03CA784030}"/>
              </a:ext>
            </a:extLst>
          </p:cNvPr>
          <p:cNvPicPr>
            <a:picLocks noGrp="1" noChangeAspect="1"/>
          </p:cNvPicPr>
          <p:nvPr isPhoto="1"/>
        </p:nvPicPr>
        <p:blipFill rotWithShape="1">
          <a:blip r:embed="rId2">
            <a:lum/>
          </a:blip>
          <a:srcRect l="25780" t="19961" r="25780" b="29028"/>
          <a:stretch/>
        </p:blipFill>
        <p:spPr>
          <a:xfrm>
            <a:off x="738230" y="3076663"/>
            <a:ext cx="4710552" cy="2283903"/>
          </a:xfrm>
          <a:prstGeom prst="rect">
            <a:avLst/>
          </a:prstGeom>
          <a:noFill/>
          <a:ln>
            <a:noFill/>
          </a:ln>
        </p:spPr>
      </p:pic>
      <p:pic>
        <p:nvPicPr>
          <p:cNvPr id="5" name="Immagine 4">
            <a:extLst>
              <a:ext uri="{FF2B5EF4-FFF2-40B4-BE49-F238E27FC236}">
                <a16:creationId xmlns:a16="http://schemas.microsoft.com/office/drawing/2014/main" id="{3FC1EF13-1A8E-4B44-AFDE-0CBA967A649E}"/>
              </a:ext>
            </a:extLst>
          </p:cNvPr>
          <p:cNvPicPr>
            <a:picLocks noChangeAspect="1"/>
          </p:cNvPicPr>
          <p:nvPr/>
        </p:nvPicPr>
        <p:blipFill rotWithShape="1">
          <a:blip r:embed="rId3"/>
          <a:srcRect l="23978" t="2871" r="23916" b="29245"/>
          <a:stretch/>
        </p:blipFill>
        <p:spPr>
          <a:xfrm>
            <a:off x="6549004" y="2974001"/>
            <a:ext cx="4346453" cy="2283903"/>
          </a:xfrm>
          <a:prstGeom prst="rect">
            <a:avLst/>
          </a:prstGeom>
        </p:spPr>
      </p:pic>
    </p:spTree>
    <p:extLst>
      <p:ext uri="{BB962C8B-B14F-4D97-AF65-F5344CB8AC3E}">
        <p14:creationId xmlns:p14="http://schemas.microsoft.com/office/powerpoint/2010/main" val="26085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B0DC0D-6057-4773-B0D2-762EBC1572CC}"/>
              </a:ext>
            </a:extLst>
          </p:cNvPr>
          <p:cNvSpPr>
            <a:spLocks noGrp="1"/>
          </p:cNvSpPr>
          <p:nvPr>
            <p:ph type="title"/>
          </p:nvPr>
        </p:nvSpPr>
        <p:spPr/>
        <p:txBody>
          <a:bodyPr/>
          <a:lstStyle/>
          <a:p>
            <a:pPr algn="ctr"/>
            <a:r>
              <a:rPr lang="it-IT" dirty="0"/>
              <a:t>Cicloesani </a:t>
            </a:r>
            <a:r>
              <a:rPr lang="it-IT" dirty="0" err="1"/>
              <a:t>disostituiti</a:t>
            </a:r>
            <a:endParaRPr lang="en-US" dirty="0"/>
          </a:p>
        </p:txBody>
      </p:sp>
      <p:sp>
        <p:nvSpPr>
          <p:cNvPr id="3" name="Segnaposto contenuto 2">
            <a:extLst>
              <a:ext uri="{FF2B5EF4-FFF2-40B4-BE49-F238E27FC236}">
                <a16:creationId xmlns:a16="http://schemas.microsoft.com/office/drawing/2014/main" id="{12B1172F-D062-483B-A3C8-6A62AEEFE881}"/>
              </a:ext>
            </a:extLst>
          </p:cNvPr>
          <p:cNvSpPr>
            <a:spLocks noGrp="1"/>
          </p:cNvSpPr>
          <p:nvPr>
            <p:ph idx="1"/>
          </p:nvPr>
        </p:nvSpPr>
        <p:spPr>
          <a:xfrm>
            <a:off x="838200" y="2103437"/>
            <a:ext cx="10515600" cy="1603375"/>
          </a:xfrm>
        </p:spPr>
        <p:txBody>
          <a:bodyPr/>
          <a:lstStyle/>
          <a:p>
            <a:r>
              <a:rPr lang="it-IT" dirty="0"/>
              <a:t>1,2-dimetilcicloesano</a:t>
            </a:r>
          </a:p>
          <a:p>
            <a:r>
              <a:rPr lang="it-IT" dirty="0"/>
              <a:t>1,3-dimetilcicloesano</a:t>
            </a:r>
          </a:p>
          <a:p>
            <a:r>
              <a:rPr lang="it-IT" dirty="0"/>
              <a:t>1,4-dimetilcicloesano</a:t>
            </a:r>
            <a:endParaRPr lang="en-US" dirty="0"/>
          </a:p>
        </p:txBody>
      </p:sp>
    </p:spTree>
    <p:extLst>
      <p:ext uri="{BB962C8B-B14F-4D97-AF65-F5344CB8AC3E}">
        <p14:creationId xmlns:p14="http://schemas.microsoft.com/office/powerpoint/2010/main" val="383422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9836" y="105818"/>
            <a:ext cx="10515600" cy="1325563"/>
          </a:xfrm>
        </p:spPr>
        <p:txBody>
          <a:bodyPr/>
          <a:lstStyle/>
          <a:p>
            <a:pPr algn="ctr"/>
            <a:r>
              <a:rPr lang="it-IT" dirty="0"/>
              <a:t>Nomenclatura degli alcani lineari</a:t>
            </a:r>
          </a:p>
        </p:txBody>
      </p:sp>
      <p:pic>
        <p:nvPicPr>
          <p:cNvPr id="4" name="Immagine 3"/>
          <p:cNvPicPr>
            <a:picLocks noChangeAspect="1"/>
          </p:cNvPicPr>
          <p:nvPr/>
        </p:nvPicPr>
        <p:blipFill>
          <a:blip r:embed="rId2"/>
          <a:stretch>
            <a:fillRect/>
          </a:stretch>
        </p:blipFill>
        <p:spPr>
          <a:xfrm>
            <a:off x="677068" y="1236852"/>
            <a:ext cx="10401136" cy="5515330"/>
          </a:xfrm>
          <a:prstGeom prst="rect">
            <a:avLst/>
          </a:prstGeom>
        </p:spPr>
      </p:pic>
      <p:sp>
        <p:nvSpPr>
          <p:cNvPr id="3" name="CasellaDiTesto 2">
            <a:extLst>
              <a:ext uri="{FF2B5EF4-FFF2-40B4-BE49-F238E27FC236}">
                <a16:creationId xmlns:a16="http://schemas.microsoft.com/office/drawing/2014/main" id="{EF53569F-B828-4FBD-A092-37F49ED28535}"/>
              </a:ext>
            </a:extLst>
          </p:cNvPr>
          <p:cNvSpPr txBox="1"/>
          <p:nvPr/>
        </p:nvSpPr>
        <p:spPr>
          <a:xfrm>
            <a:off x="209725" y="1236852"/>
            <a:ext cx="1507144" cy="646331"/>
          </a:xfrm>
          <a:prstGeom prst="rect">
            <a:avLst/>
          </a:prstGeom>
          <a:noFill/>
        </p:spPr>
        <p:txBody>
          <a:bodyPr wrap="none" rtlCol="0">
            <a:spAutoFit/>
          </a:bodyPr>
          <a:lstStyle/>
          <a:p>
            <a:r>
              <a:rPr lang="it-IT" sz="3600" dirty="0"/>
              <a:t>C</a:t>
            </a:r>
            <a:r>
              <a:rPr lang="it-IT" sz="3600" baseline="-25000" dirty="0"/>
              <a:t>n</a:t>
            </a:r>
            <a:r>
              <a:rPr lang="it-IT" sz="3600" dirty="0"/>
              <a:t>H</a:t>
            </a:r>
            <a:r>
              <a:rPr lang="it-IT" sz="3600" baseline="-25000" dirty="0"/>
              <a:t>2n+2</a:t>
            </a:r>
            <a:endParaRPr lang="en-US" sz="3600" baseline="-25000" dirty="0"/>
          </a:p>
        </p:txBody>
      </p:sp>
    </p:spTree>
    <p:extLst>
      <p:ext uri="{BB962C8B-B14F-4D97-AF65-F5344CB8AC3E}">
        <p14:creationId xmlns:p14="http://schemas.microsoft.com/office/powerpoint/2010/main" val="36964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E029D-259D-4A9F-B071-661B44068197}"/>
              </a:ext>
            </a:extLst>
          </p:cNvPr>
          <p:cNvSpPr>
            <a:spLocks noGrp="1"/>
          </p:cNvSpPr>
          <p:nvPr>
            <p:ph type="title"/>
          </p:nvPr>
        </p:nvSpPr>
        <p:spPr/>
        <p:txBody>
          <a:bodyPr/>
          <a:lstStyle/>
          <a:p>
            <a:pPr algn="ctr"/>
            <a:r>
              <a:rPr lang="it-IT" dirty="0"/>
              <a:t>1,4-dimetilcicloesano</a:t>
            </a:r>
            <a:endParaRPr lang="en-US" dirty="0"/>
          </a:p>
        </p:txBody>
      </p:sp>
      <p:pic>
        <p:nvPicPr>
          <p:cNvPr id="3" name="Immagine 2">
            <a:extLst>
              <a:ext uri="{FF2B5EF4-FFF2-40B4-BE49-F238E27FC236}">
                <a16:creationId xmlns:a16="http://schemas.microsoft.com/office/drawing/2014/main" id="{C48E4020-0708-4BF5-B40C-DDF0BBF2322B}"/>
              </a:ext>
            </a:extLst>
          </p:cNvPr>
          <p:cNvPicPr>
            <a:picLocks noChangeAspect="1"/>
          </p:cNvPicPr>
          <p:nvPr/>
        </p:nvPicPr>
        <p:blipFill>
          <a:blip r:embed="rId2"/>
          <a:stretch>
            <a:fillRect/>
          </a:stretch>
        </p:blipFill>
        <p:spPr>
          <a:xfrm>
            <a:off x="2743200" y="2281517"/>
            <a:ext cx="6705600" cy="2294965"/>
          </a:xfrm>
          <a:prstGeom prst="rect">
            <a:avLst/>
          </a:prstGeom>
        </p:spPr>
      </p:pic>
    </p:spTree>
    <p:extLst>
      <p:ext uri="{BB962C8B-B14F-4D97-AF65-F5344CB8AC3E}">
        <p14:creationId xmlns:p14="http://schemas.microsoft.com/office/powerpoint/2010/main" val="51570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E029D-259D-4A9F-B071-661B44068197}"/>
              </a:ext>
            </a:extLst>
          </p:cNvPr>
          <p:cNvSpPr>
            <a:spLocks noGrp="1"/>
          </p:cNvSpPr>
          <p:nvPr>
            <p:ph type="title"/>
          </p:nvPr>
        </p:nvSpPr>
        <p:spPr>
          <a:xfrm>
            <a:off x="838199" y="252932"/>
            <a:ext cx="10515600" cy="1325563"/>
          </a:xfrm>
        </p:spPr>
        <p:txBody>
          <a:bodyPr/>
          <a:lstStyle/>
          <a:p>
            <a:pPr algn="ctr"/>
            <a:r>
              <a:rPr lang="it-IT" dirty="0"/>
              <a:t>1,4-dimetilcicloesano</a:t>
            </a:r>
            <a:endParaRPr lang="en-US" dirty="0"/>
          </a:p>
        </p:txBody>
      </p:sp>
      <p:pic>
        <p:nvPicPr>
          <p:cNvPr id="4" name="Immagine 3">
            <a:extLst>
              <a:ext uri="{FF2B5EF4-FFF2-40B4-BE49-F238E27FC236}">
                <a16:creationId xmlns:a16="http://schemas.microsoft.com/office/drawing/2014/main" id="{B0EED874-3BF1-4D00-8EB6-190696A18974}"/>
              </a:ext>
            </a:extLst>
          </p:cNvPr>
          <p:cNvPicPr>
            <a:picLocks noChangeAspect="1"/>
          </p:cNvPicPr>
          <p:nvPr/>
        </p:nvPicPr>
        <p:blipFill>
          <a:blip r:embed="rId2"/>
          <a:stretch>
            <a:fillRect/>
          </a:stretch>
        </p:blipFill>
        <p:spPr>
          <a:xfrm>
            <a:off x="1846729" y="1234497"/>
            <a:ext cx="7924800" cy="2375647"/>
          </a:xfrm>
          <a:prstGeom prst="rect">
            <a:avLst/>
          </a:prstGeom>
        </p:spPr>
      </p:pic>
      <p:pic>
        <p:nvPicPr>
          <p:cNvPr id="5" name="Immagine 4">
            <a:extLst>
              <a:ext uri="{FF2B5EF4-FFF2-40B4-BE49-F238E27FC236}">
                <a16:creationId xmlns:a16="http://schemas.microsoft.com/office/drawing/2014/main" id="{ED48DC39-69B9-4081-AD01-E4A9AD154B5A}"/>
              </a:ext>
            </a:extLst>
          </p:cNvPr>
          <p:cNvPicPr>
            <a:picLocks noChangeAspect="1"/>
          </p:cNvPicPr>
          <p:nvPr/>
        </p:nvPicPr>
        <p:blipFill>
          <a:blip r:embed="rId3"/>
          <a:stretch>
            <a:fillRect/>
          </a:stretch>
        </p:blipFill>
        <p:spPr>
          <a:xfrm>
            <a:off x="1846729" y="3928927"/>
            <a:ext cx="8498541" cy="2384612"/>
          </a:xfrm>
          <a:prstGeom prst="rect">
            <a:avLst/>
          </a:prstGeom>
        </p:spPr>
      </p:pic>
    </p:spTree>
    <p:extLst>
      <p:ext uri="{BB962C8B-B14F-4D97-AF65-F5344CB8AC3E}">
        <p14:creationId xmlns:p14="http://schemas.microsoft.com/office/powerpoint/2010/main" val="1679233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099ADE-F3FC-4805-83FC-0A4CECA2E41B}"/>
              </a:ext>
            </a:extLst>
          </p:cNvPr>
          <p:cNvSpPr>
            <a:spLocks noGrp="1"/>
          </p:cNvSpPr>
          <p:nvPr>
            <p:ph type="title"/>
          </p:nvPr>
        </p:nvSpPr>
        <p:spPr/>
        <p:txBody>
          <a:bodyPr/>
          <a:lstStyle/>
          <a:p>
            <a:pPr algn="ctr"/>
            <a:r>
              <a:rPr lang="en-US" dirty="0" err="1"/>
              <a:t>Reattività</a:t>
            </a:r>
            <a:r>
              <a:rPr lang="en-US" dirty="0"/>
              <a:t> </a:t>
            </a:r>
            <a:r>
              <a:rPr lang="en-US" dirty="0" err="1"/>
              <a:t>degli</a:t>
            </a:r>
            <a:r>
              <a:rPr lang="en-US" dirty="0"/>
              <a:t> </a:t>
            </a:r>
            <a:r>
              <a:rPr lang="en-US" dirty="0" err="1"/>
              <a:t>alcani</a:t>
            </a:r>
            <a:endParaRPr lang="en-US" dirty="0"/>
          </a:p>
        </p:txBody>
      </p:sp>
      <p:sp>
        <p:nvSpPr>
          <p:cNvPr id="3" name="Segnaposto contenuto 2">
            <a:extLst>
              <a:ext uri="{FF2B5EF4-FFF2-40B4-BE49-F238E27FC236}">
                <a16:creationId xmlns:a16="http://schemas.microsoft.com/office/drawing/2014/main" id="{372165F8-21BF-40D8-9398-F81849CACD55}"/>
              </a:ext>
            </a:extLst>
          </p:cNvPr>
          <p:cNvSpPr>
            <a:spLocks noGrp="1"/>
          </p:cNvSpPr>
          <p:nvPr>
            <p:ph idx="1"/>
          </p:nvPr>
        </p:nvSpPr>
        <p:spPr>
          <a:xfrm>
            <a:off x="838200" y="2588513"/>
            <a:ext cx="10515600" cy="1680973"/>
          </a:xfrm>
        </p:spPr>
        <p:txBody>
          <a:bodyPr/>
          <a:lstStyle/>
          <a:p>
            <a:r>
              <a:rPr lang="it-IT" dirty="0"/>
              <a:t>Gli alcani sono l’unica famiglia di molecole organiche che non ha gruppi funzionali pertanto gli alcani danno luogo a poche reazioni (sono detti inerti)</a:t>
            </a:r>
          </a:p>
          <a:p>
            <a:pPr marL="457200" lvl="1" indent="0">
              <a:buNone/>
            </a:pPr>
            <a:endParaRPr lang="en-US" dirty="0"/>
          </a:p>
        </p:txBody>
      </p:sp>
    </p:spTree>
    <p:extLst>
      <p:ext uri="{BB962C8B-B14F-4D97-AF65-F5344CB8AC3E}">
        <p14:creationId xmlns:p14="http://schemas.microsoft.com/office/powerpoint/2010/main" val="4026701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4CC80E-69CF-4A6D-B1D5-F45D8B533DE8}"/>
              </a:ext>
            </a:extLst>
          </p:cNvPr>
          <p:cNvSpPr>
            <a:spLocks noGrp="1"/>
          </p:cNvSpPr>
          <p:nvPr>
            <p:ph type="title"/>
          </p:nvPr>
        </p:nvSpPr>
        <p:spPr/>
        <p:txBody>
          <a:bodyPr/>
          <a:lstStyle/>
          <a:p>
            <a:pPr algn="ctr"/>
            <a:r>
              <a:rPr lang="en-US" dirty="0" err="1"/>
              <a:t>Reazioni</a:t>
            </a:r>
            <a:r>
              <a:rPr lang="en-US" dirty="0"/>
              <a:t> </a:t>
            </a:r>
            <a:r>
              <a:rPr lang="en-US" dirty="0" err="1"/>
              <a:t>degli</a:t>
            </a:r>
            <a:r>
              <a:rPr lang="en-US" dirty="0"/>
              <a:t> </a:t>
            </a:r>
            <a:r>
              <a:rPr lang="en-US" dirty="0" err="1"/>
              <a:t>idrocarburi</a:t>
            </a:r>
            <a:endParaRPr lang="en-US" dirty="0"/>
          </a:p>
        </p:txBody>
      </p:sp>
      <p:pic>
        <p:nvPicPr>
          <p:cNvPr id="4" name="Immagine 3">
            <a:extLst>
              <a:ext uri="{FF2B5EF4-FFF2-40B4-BE49-F238E27FC236}">
                <a16:creationId xmlns:a16="http://schemas.microsoft.com/office/drawing/2014/main" id="{74DA3DD4-C58A-4656-9DEE-3C7E568A3578}"/>
              </a:ext>
            </a:extLst>
          </p:cNvPr>
          <p:cNvPicPr>
            <a:picLocks noChangeAspect="1"/>
          </p:cNvPicPr>
          <p:nvPr/>
        </p:nvPicPr>
        <p:blipFill rotWithShape="1">
          <a:blip r:embed="rId2"/>
          <a:srcRect t="5159"/>
          <a:stretch/>
        </p:blipFill>
        <p:spPr>
          <a:xfrm>
            <a:off x="1615950" y="1999215"/>
            <a:ext cx="8325004" cy="4858785"/>
          </a:xfrm>
          <a:prstGeom prst="rect">
            <a:avLst/>
          </a:prstGeom>
        </p:spPr>
      </p:pic>
      <p:sp>
        <p:nvSpPr>
          <p:cNvPr id="3" name="Rettangolo 2">
            <a:extLst>
              <a:ext uri="{FF2B5EF4-FFF2-40B4-BE49-F238E27FC236}">
                <a16:creationId xmlns:a16="http://schemas.microsoft.com/office/drawing/2014/main" id="{B12AF429-B921-491A-8B4A-0D31F27CDE31}"/>
              </a:ext>
            </a:extLst>
          </p:cNvPr>
          <p:cNvSpPr/>
          <p:nvPr/>
        </p:nvSpPr>
        <p:spPr>
          <a:xfrm>
            <a:off x="8300621" y="5948039"/>
            <a:ext cx="1544715" cy="27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a:extLst>
              <a:ext uri="{FF2B5EF4-FFF2-40B4-BE49-F238E27FC236}">
                <a16:creationId xmlns:a16="http://schemas.microsoft.com/office/drawing/2014/main" id="{B40C0798-179C-4C9C-A69B-02F52416E003}"/>
              </a:ext>
            </a:extLst>
          </p:cNvPr>
          <p:cNvSpPr/>
          <p:nvPr/>
        </p:nvSpPr>
        <p:spPr>
          <a:xfrm>
            <a:off x="8700117" y="5255581"/>
            <a:ext cx="266330" cy="65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604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099ADE-F3FC-4805-83FC-0A4CECA2E41B}"/>
              </a:ext>
            </a:extLst>
          </p:cNvPr>
          <p:cNvSpPr>
            <a:spLocks noGrp="1"/>
          </p:cNvSpPr>
          <p:nvPr>
            <p:ph type="title"/>
          </p:nvPr>
        </p:nvSpPr>
        <p:spPr/>
        <p:txBody>
          <a:bodyPr/>
          <a:lstStyle/>
          <a:p>
            <a:pPr algn="ctr"/>
            <a:r>
              <a:rPr lang="en-US" dirty="0" err="1"/>
              <a:t>Reattività</a:t>
            </a:r>
            <a:r>
              <a:rPr lang="en-US" dirty="0"/>
              <a:t> </a:t>
            </a:r>
            <a:r>
              <a:rPr lang="en-US" dirty="0" err="1"/>
              <a:t>degli</a:t>
            </a:r>
            <a:r>
              <a:rPr lang="en-US" dirty="0"/>
              <a:t> </a:t>
            </a:r>
            <a:r>
              <a:rPr lang="en-US" dirty="0" err="1"/>
              <a:t>alcani</a:t>
            </a:r>
            <a:endParaRPr lang="en-US" dirty="0"/>
          </a:p>
        </p:txBody>
      </p:sp>
      <p:sp>
        <p:nvSpPr>
          <p:cNvPr id="3" name="Segnaposto contenuto 2">
            <a:extLst>
              <a:ext uri="{FF2B5EF4-FFF2-40B4-BE49-F238E27FC236}">
                <a16:creationId xmlns:a16="http://schemas.microsoft.com/office/drawing/2014/main" id="{372165F8-21BF-40D8-9398-F81849CACD55}"/>
              </a:ext>
            </a:extLst>
          </p:cNvPr>
          <p:cNvSpPr>
            <a:spLocks noGrp="1"/>
          </p:cNvSpPr>
          <p:nvPr>
            <p:ph idx="1"/>
          </p:nvPr>
        </p:nvSpPr>
        <p:spPr/>
        <p:txBody>
          <a:bodyPr/>
          <a:lstStyle/>
          <a:p>
            <a:r>
              <a:rPr lang="en-US" dirty="0" err="1"/>
              <a:t>Reazione</a:t>
            </a:r>
            <a:r>
              <a:rPr lang="en-US" dirty="0"/>
              <a:t> di </a:t>
            </a:r>
            <a:r>
              <a:rPr lang="en-US" dirty="0" err="1"/>
              <a:t>combustione</a:t>
            </a:r>
            <a:r>
              <a:rPr lang="en-US" dirty="0"/>
              <a:t>:</a:t>
            </a:r>
          </a:p>
          <a:p>
            <a:pPr lvl="1"/>
            <a:r>
              <a:rPr lang="it-IT" dirty="0"/>
              <a:t>La combustione è una reazione di ossido-riduzione in cui un componente si ossida e un componente si riduce. Gli alcani bruciano in presenza di ossigeno per formare anidride carbonica, </a:t>
            </a:r>
            <a:r>
              <a:rPr lang="en-US" dirty="0" err="1"/>
              <a:t>acqua</a:t>
            </a:r>
            <a:r>
              <a:rPr lang="en-US" dirty="0"/>
              <a:t> e </a:t>
            </a:r>
            <a:r>
              <a:rPr lang="en-US" dirty="0" err="1"/>
              <a:t>calore</a:t>
            </a:r>
            <a:endParaRPr lang="en-US" dirty="0"/>
          </a:p>
          <a:p>
            <a:pPr lvl="1"/>
            <a:r>
              <a:rPr lang="en-US" dirty="0"/>
              <a:t>I </a:t>
            </a:r>
            <a:r>
              <a:rPr lang="en-US" dirty="0" err="1"/>
              <a:t>legami</a:t>
            </a:r>
            <a:r>
              <a:rPr lang="en-US" dirty="0"/>
              <a:t> C−C e C−H </a:t>
            </a:r>
            <a:r>
              <a:rPr lang="en-US" dirty="0" err="1"/>
              <a:t>sono</a:t>
            </a:r>
            <a:r>
              <a:rPr lang="en-US" dirty="0"/>
              <a:t> </a:t>
            </a:r>
            <a:r>
              <a:rPr lang="en-US" dirty="0" err="1"/>
              <a:t>convertiti</a:t>
            </a:r>
            <a:r>
              <a:rPr lang="en-US" dirty="0"/>
              <a:t> in </a:t>
            </a:r>
            <a:r>
              <a:rPr lang="en-US" dirty="0" err="1"/>
              <a:t>legami</a:t>
            </a:r>
            <a:r>
              <a:rPr lang="en-US" dirty="0"/>
              <a:t> C-O e H-O</a:t>
            </a:r>
          </a:p>
          <a:p>
            <a:pPr lvl="1"/>
            <a:r>
              <a:rPr lang="it-IT" dirty="0"/>
              <a:t>O</a:t>
            </a:r>
            <a:r>
              <a:rPr lang="en-US" dirty="0" err="1"/>
              <a:t>gni</a:t>
            </a:r>
            <a:r>
              <a:rPr lang="en-US" dirty="0"/>
              <a:t> </a:t>
            </a:r>
            <a:r>
              <a:rPr lang="en-US" dirty="0" err="1"/>
              <a:t>atomo</a:t>
            </a:r>
            <a:r>
              <a:rPr lang="en-US" dirty="0"/>
              <a:t> di </a:t>
            </a:r>
            <a:r>
              <a:rPr lang="en-US" dirty="0" err="1"/>
              <a:t>carbonio</a:t>
            </a:r>
            <a:r>
              <a:rPr lang="en-US" dirty="0"/>
              <a:t> è </a:t>
            </a:r>
            <a:r>
              <a:rPr lang="en-US" dirty="0" err="1"/>
              <a:t>convertito</a:t>
            </a:r>
            <a:r>
              <a:rPr lang="en-US" dirty="0"/>
              <a:t> in CO</a:t>
            </a:r>
            <a:r>
              <a:rPr lang="en-US" baseline="-25000" dirty="0"/>
              <a:t>2</a:t>
            </a:r>
          </a:p>
          <a:p>
            <a:pPr lvl="1"/>
            <a:endParaRPr lang="en-US" dirty="0"/>
          </a:p>
        </p:txBody>
      </p:sp>
    </p:spTree>
    <p:extLst>
      <p:ext uri="{BB962C8B-B14F-4D97-AF65-F5344CB8AC3E}">
        <p14:creationId xmlns:p14="http://schemas.microsoft.com/office/powerpoint/2010/main" val="1686591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07F8D-EA17-47B0-8C07-055F12AD879A}"/>
              </a:ext>
            </a:extLst>
          </p:cNvPr>
          <p:cNvSpPr>
            <a:spLocks noGrp="1"/>
          </p:cNvSpPr>
          <p:nvPr>
            <p:ph type="title"/>
          </p:nvPr>
        </p:nvSpPr>
        <p:spPr/>
        <p:txBody>
          <a:bodyPr/>
          <a:lstStyle/>
          <a:p>
            <a:pPr algn="ctr"/>
            <a:r>
              <a:rPr lang="it-IT" dirty="0"/>
              <a:t>Reazione di combustione</a:t>
            </a:r>
            <a:endParaRPr lang="en-US" dirty="0"/>
          </a:p>
        </p:txBody>
      </p:sp>
      <p:pic>
        <p:nvPicPr>
          <p:cNvPr id="4" name="Picture 1" descr="03page88_01.jpg">
            <a:extLst>
              <a:ext uri="{FF2B5EF4-FFF2-40B4-BE49-F238E27FC236}">
                <a16:creationId xmlns:a16="http://schemas.microsoft.com/office/drawing/2014/main" id="{D4BEE628-AE9A-48F5-913D-301EA4541684}"/>
              </a:ext>
            </a:extLst>
          </p:cNvPr>
          <p:cNvPicPr>
            <a:picLocks noGrp="1" noChangeAspect="1"/>
          </p:cNvPicPr>
          <p:nvPr isPhoto="1">
            <p:ph idx="1"/>
          </p:nvPr>
        </p:nvPicPr>
        <p:blipFill rotWithShape="1">
          <a:blip r:embed="rId2">
            <a:lum/>
          </a:blip>
          <a:srcRect b="29438"/>
          <a:stretch/>
        </p:blipFill>
        <p:spPr>
          <a:xfrm>
            <a:off x="914358" y="1969060"/>
            <a:ext cx="9992592" cy="3374728"/>
          </a:xfrm>
          <a:prstGeom prst="rect">
            <a:avLst/>
          </a:prstGeom>
          <a:noFill/>
          <a:ln>
            <a:noFill/>
          </a:ln>
        </p:spPr>
      </p:pic>
    </p:spTree>
    <p:extLst>
      <p:ext uri="{BB962C8B-B14F-4D97-AF65-F5344CB8AC3E}">
        <p14:creationId xmlns:p14="http://schemas.microsoft.com/office/powerpoint/2010/main" val="2394609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53A830-852A-4630-8076-2288524D3708}"/>
              </a:ext>
            </a:extLst>
          </p:cNvPr>
          <p:cNvSpPr>
            <a:spLocks noGrp="1"/>
          </p:cNvSpPr>
          <p:nvPr>
            <p:ph type="title"/>
          </p:nvPr>
        </p:nvSpPr>
        <p:spPr/>
        <p:txBody>
          <a:bodyPr/>
          <a:lstStyle/>
          <a:p>
            <a:pPr algn="ctr"/>
            <a:r>
              <a:rPr lang="it-IT" dirty="0"/>
              <a:t>Stati di ossidazione del carbonio</a:t>
            </a:r>
            <a:endParaRPr lang="en-US" dirty="0"/>
          </a:p>
        </p:txBody>
      </p:sp>
      <p:sp>
        <p:nvSpPr>
          <p:cNvPr id="3" name="Segnaposto contenuto 2">
            <a:extLst>
              <a:ext uri="{FF2B5EF4-FFF2-40B4-BE49-F238E27FC236}">
                <a16:creationId xmlns:a16="http://schemas.microsoft.com/office/drawing/2014/main" id="{D0693266-B5E4-4E5D-81B4-585B4CADAADF}"/>
              </a:ext>
            </a:extLst>
          </p:cNvPr>
          <p:cNvSpPr>
            <a:spLocks noGrp="1"/>
          </p:cNvSpPr>
          <p:nvPr>
            <p:ph idx="1"/>
          </p:nvPr>
        </p:nvSpPr>
        <p:spPr/>
        <p:txBody>
          <a:bodyPr/>
          <a:lstStyle/>
          <a:p>
            <a:r>
              <a:rPr lang="it-IT" dirty="0"/>
              <a:t>Per determinare se, in una reazione chimica, un composto organico si ossida o si riduce bisogna confrontare il numero relativo di legami C-H e C-Z (Z è un atomo più </a:t>
            </a:r>
            <a:r>
              <a:rPr lang="en-US" dirty="0" err="1"/>
              <a:t>elettronegativo</a:t>
            </a:r>
            <a:r>
              <a:rPr lang="en-US" dirty="0"/>
              <a:t> del C):</a:t>
            </a:r>
          </a:p>
          <a:p>
            <a:pPr lvl="1"/>
            <a:r>
              <a:rPr lang="it-IT" dirty="0"/>
              <a:t>L’ossidazione ha come risultato un aumento del numero di legami C-Z o diminuzione del numero di legami C-H;</a:t>
            </a:r>
          </a:p>
          <a:p>
            <a:pPr lvl="1"/>
            <a:r>
              <a:rPr lang="it-IT" dirty="0"/>
              <a:t>La riduzione ha come risultato una diminuzione del numero di legami C-Z o un aumento del numero di legami C-H.</a:t>
            </a:r>
            <a:endParaRPr lang="en-US" dirty="0"/>
          </a:p>
        </p:txBody>
      </p:sp>
    </p:spTree>
    <p:extLst>
      <p:ext uri="{BB962C8B-B14F-4D97-AF65-F5344CB8AC3E}">
        <p14:creationId xmlns:p14="http://schemas.microsoft.com/office/powerpoint/2010/main" val="2975915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BAD6241-1188-49C1-B2CE-FE8604FB6C27}"/>
              </a:ext>
            </a:extLst>
          </p:cNvPr>
          <p:cNvPicPr>
            <a:picLocks noChangeAspect="1"/>
          </p:cNvPicPr>
          <p:nvPr/>
        </p:nvPicPr>
        <p:blipFill>
          <a:blip r:embed="rId2"/>
          <a:stretch>
            <a:fillRect/>
          </a:stretch>
        </p:blipFill>
        <p:spPr>
          <a:xfrm>
            <a:off x="1497010" y="0"/>
            <a:ext cx="9197979" cy="6858000"/>
          </a:xfrm>
          <a:prstGeom prst="rect">
            <a:avLst/>
          </a:prstGeom>
        </p:spPr>
      </p:pic>
    </p:spTree>
    <p:extLst>
      <p:ext uri="{BB962C8B-B14F-4D97-AF65-F5344CB8AC3E}">
        <p14:creationId xmlns:p14="http://schemas.microsoft.com/office/powerpoint/2010/main" val="3021901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17032-5850-4E28-A7BF-0B3C764CE815}"/>
              </a:ext>
            </a:extLst>
          </p:cNvPr>
          <p:cNvSpPr>
            <a:spLocks noGrp="1"/>
          </p:cNvSpPr>
          <p:nvPr>
            <p:ph type="title"/>
          </p:nvPr>
        </p:nvSpPr>
        <p:spPr/>
        <p:txBody>
          <a:bodyPr/>
          <a:lstStyle/>
          <a:p>
            <a:pPr algn="ctr"/>
            <a:r>
              <a:rPr lang="it-IT" dirty="0"/>
              <a:t>Proprietà fisiche degli alcani</a:t>
            </a:r>
            <a:endParaRPr lang="en-US" dirty="0"/>
          </a:p>
        </p:txBody>
      </p:sp>
      <p:pic>
        <p:nvPicPr>
          <p:cNvPr id="4" name="Immagine 3">
            <a:extLst>
              <a:ext uri="{FF2B5EF4-FFF2-40B4-BE49-F238E27FC236}">
                <a16:creationId xmlns:a16="http://schemas.microsoft.com/office/drawing/2014/main" id="{809995A8-0E00-4A3F-8CEC-1496DB62623B}"/>
              </a:ext>
            </a:extLst>
          </p:cNvPr>
          <p:cNvPicPr>
            <a:picLocks noChangeAspect="1"/>
          </p:cNvPicPr>
          <p:nvPr/>
        </p:nvPicPr>
        <p:blipFill>
          <a:blip r:embed="rId2"/>
          <a:stretch>
            <a:fillRect/>
          </a:stretch>
        </p:blipFill>
        <p:spPr>
          <a:xfrm>
            <a:off x="2489392" y="1819792"/>
            <a:ext cx="7476802" cy="3909887"/>
          </a:xfrm>
          <a:prstGeom prst="rect">
            <a:avLst/>
          </a:prstGeom>
        </p:spPr>
      </p:pic>
      <p:sp>
        <p:nvSpPr>
          <p:cNvPr id="5" name="CasellaDiTesto 4">
            <a:extLst>
              <a:ext uri="{FF2B5EF4-FFF2-40B4-BE49-F238E27FC236}">
                <a16:creationId xmlns:a16="http://schemas.microsoft.com/office/drawing/2014/main" id="{01CEE768-22FE-4AD8-9137-1B56593A7E36}"/>
              </a:ext>
            </a:extLst>
          </p:cNvPr>
          <p:cNvSpPr txBox="1"/>
          <p:nvPr/>
        </p:nvSpPr>
        <p:spPr>
          <a:xfrm>
            <a:off x="1199626" y="1963024"/>
            <a:ext cx="1382045" cy="369332"/>
          </a:xfrm>
          <a:prstGeom prst="rect">
            <a:avLst/>
          </a:prstGeom>
          <a:noFill/>
        </p:spPr>
        <p:txBody>
          <a:bodyPr wrap="none" rtlCol="0">
            <a:spAutoFit/>
          </a:bodyPr>
          <a:lstStyle/>
          <a:p>
            <a:r>
              <a:rPr lang="it-IT" dirty="0"/>
              <a:t>Temperatura</a:t>
            </a:r>
            <a:endParaRPr lang="en-US" dirty="0"/>
          </a:p>
        </p:txBody>
      </p:sp>
      <p:sp>
        <p:nvSpPr>
          <p:cNvPr id="6" name="CasellaDiTesto 5">
            <a:extLst>
              <a:ext uri="{FF2B5EF4-FFF2-40B4-BE49-F238E27FC236}">
                <a16:creationId xmlns:a16="http://schemas.microsoft.com/office/drawing/2014/main" id="{F430F5CF-9CCB-4B61-BD28-221ACF51B1A6}"/>
              </a:ext>
            </a:extLst>
          </p:cNvPr>
          <p:cNvSpPr txBox="1"/>
          <p:nvPr/>
        </p:nvSpPr>
        <p:spPr>
          <a:xfrm>
            <a:off x="7692705" y="5858783"/>
            <a:ext cx="2180340" cy="369332"/>
          </a:xfrm>
          <a:prstGeom prst="rect">
            <a:avLst/>
          </a:prstGeom>
          <a:noFill/>
        </p:spPr>
        <p:txBody>
          <a:bodyPr wrap="none" rtlCol="0">
            <a:spAutoFit/>
          </a:bodyPr>
          <a:lstStyle/>
          <a:p>
            <a:r>
              <a:rPr lang="it-IT" dirty="0"/>
              <a:t>Numero di atomi di C</a:t>
            </a:r>
            <a:endParaRPr lang="en-US" dirty="0"/>
          </a:p>
        </p:txBody>
      </p:sp>
      <p:sp>
        <p:nvSpPr>
          <p:cNvPr id="7" name="CasellaDiTesto 6">
            <a:extLst>
              <a:ext uri="{FF2B5EF4-FFF2-40B4-BE49-F238E27FC236}">
                <a16:creationId xmlns:a16="http://schemas.microsoft.com/office/drawing/2014/main" id="{430A3A02-A706-4E02-9367-7059919C0179}"/>
              </a:ext>
            </a:extLst>
          </p:cNvPr>
          <p:cNvSpPr txBox="1"/>
          <p:nvPr/>
        </p:nvSpPr>
        <p:spPr>
          <a:xfrm>
            <a:off x="595618" y="6228115"/>
            <a:ext cx="4157613" cy="369332"/>
          </a:xfrm>
          <a:prstGeom prst="rect">
            <a:avLst/>
          </a:prstGeom>
          <a:noFill/>
        </p:spPr>
        <p:txBody>
          <a:bodyPr wrap="none" rtlCol="0">
            <a:spAutoFit/>
          </a:bodyPr>
          <a:lstStyle/>
          <a:p>
            <a:r>
              <a:rPr lang="it-IT" dirty="0"/>
              <a:t>Solo forze di van </a:t>
            </a:r>
            <a:r>
              <a:rPr lang="it-IT" dirty="0" err="1"/>
              <a:t>der</a:t>
            </a:r>
            <a:r>
              <a:rPr lang="it-IT" dirty="0"/>
              <a:t> </a:t>
            </a:r>
            <a:r>
              <a:rPr lang="it-IT" dirty="0" err="1"/>
              <a:t>Waals</a:t>
            </a:r>
            <a:r>
              <a:rPr lang="it-IT" dirty="0"/>
              <a:t> tra le molecole</a:t>
            </a:r>
            <a:endParaRPr lang="en-US" dirty="0"/>
          </a:p>
        </p:txBody>
      </p:sp>
    </p:spTree>
    <p:extLst>
      <p:ext uri="{BB962C8B-B14F-4D97-AF65-F5344CB8AC3E}">
        <p14:creationId xmlns:p14="http://schemas.microsoft.com/office/powerpoint/2010/main" val="3343405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17032-5850-4E28-A7BF-0B3C764CE815}"/>
              </a:ext>
            </a:extLst>
          </p:cNvPr>
          <p:cNvSpPr>
            <a:spLocks noGrp="1"/>
          </p:cNvSpPr>
          <p:nvPr>
            <p:ph type="title"/>
          </p:nvPr>
        </p:nvSpPr>
        <p:spPr/>
        <p:txBody>
          <a:bodyPr/>
          <a:lstStyle/>
          <a:p>
            <a:pPr algn="ctr"/>
            <a:r>
              <a:rPr lang="it-IT" dirty="0"/>
              <a:t>Proprietà fisiche degli alcani</a:t>
            </a:r>
            <a:endParaRPr lang="en-US" dirty="0"/>
          </a:p>
        </p:txBody>
      </p:sp>
      <p:pic>
        <p:nvPicPr>
          <p:cNvPr id="7" name="Picture 1" descr="03page87_01.jpg">
            <a:extLst>
              <a:ext uri="{FF2B5EF4-FFF2-40B4-BE49-F238E27FC236}">
                <a16:creationId xmlns:a16="http://schemas.microsoft.com/office/drawing/2014/main" id="{44CBF254-25CC-4E83-8E94-9836015D2286}"/>
              </a:ext>
            </a:extLst>
          </p:cNvPr>
          <p:cNvPicPr>
            <a:picLocks noGrp="1" noChangeAspect="1"/>
          </p:cNvPicPr>
          <p:nvPr isPhoto="1"/>
        </p:nvPicPr>
        <p:blipFill rotWithShape="1">
          <a:blip r:embed="rId2">
            <a:lum/>
          </a:blip>
          <a:srcRect b="37472"/>
          <a:stretch/>
        </p:blipFill>
        <p:spPr>
          <a:xfrm>
            <a:off x="939567" y="1758382"/>
            <a:ext cx="9144000" cy="1521713"/>
          </a:xfrm>
          <a:prstGeom prst="rect">
            <a:avLst/>
          </a:prstGeom>
          <a:noFill/>
          <a:ln>
            <a:noFill/>
          </a:ln>
        </p:spPr>
      </p:pic>
      <p:pic>
        <p:nvPicPr>
          <p:cNvPr id="8" name="Picture 1" descr="03page86_02.jpg">
            <a:extLst>
              <a:ext uri="{FF2B5EF4-FFF2-40B4-BE49-F238E27FC236}">
                <a16:creationId xmlns:a16="http://schemas.microsoft.com/office/drawing/2014/main" id="{8051993F-7F1D-476C-976E-BCD7549402D6}"/>
              </a:ext>
            </a:extLst>
          </p:cNvPr>
          <p:cNvPicPr>
            <a:picLocks noGrp="1" noChangeAspect="1"/>
          </p:cNvPicPr>
          <p:nvPr isPhoto="1"/>
        </p:nvPicPr>
        <p:blipFill rotWithShape="1">
          <a:blip r:embed="rId3">
            <a:lum/>
          </a:blip>
          <a:srcRect b="37143"/>
          <a:stretch/>
        </p:blipFill>
        <p:spPr>
          <a:xfrm>
            <a:off x="696286" y="3778090"/>
            <a:ext cx="9144000" cy="1521713"/>
          </a:xfrm>
          <a:prstGeom prst="rect">
            <a:avLst/>
          </a:prstGeom>
          <a:noFill/>
          <a:ln>
            <a:noFill/>
          </a:ln>
        </p:spPr>
      </p:pic>
    </p:spTree>
    <p:extLst>
      <p:ext uri="{BB962C8B-B14F-4D97-AF65-F5344CB8AC3E}">
        <p14:creationId xmlns:p14="http://schemas.microsoft.com/office/powerpoint/2010/main" val="166766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tab0302.jpg">
            <a:extLst>
              <a:ext uri="{FF2B5EF4-FFF2-40B4-BE49-F238E27FC236}">
                <a16:creationId xmlns:a16="http://schemas.microsoft.com/office/drawing/2014/main" id="{EF45BFB0-63A5-44F6-A38B-2923583D7A02}"/>
              </a:ext>
            </a:extLst>
          </p:cNvPr>
          <p:cNvPicPr>
            <a:picLocks noGrp="1" noChangeAspect="1"/>
          </p:cNvPicPr>
          <p:nvPr isPhoto="1"/>
        </p:nvPicPr>
        <p:blipFill rotWithShape="1">
          <a:blip r:embed="rId2">
            <a:lum/>
          </a:blip>
          <a:srcRect b="18994"/>
          <a:stretch/>
        </p:blipFill>
        <p:spPr>
          <a:xfrm>
            <a:off x="1417740" y="670304"/>
            <a:ext cx="9144000" cy="4958709"/>
          </a:xfrm>
          <a:prstGeom prst="rect">
            <a:avLst/>
          </a:prstGeom>
          <a:noFill/>
          <a:ln>
            <a:noFill/>
          </a:ln>
        </p:spPr>
      </p:pic>
    </p:spTree>
    <p:extLst>
      <p:ext uri="{BB962C8B-B14F-4D97-AF65-F5344CB8AC3E}">
        <p14:creationId xmlns:p14="http://schemas.microsoft.com/office/powerpoint/2010/main" val="368152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97571B-111C-4C36-8431-DFD9D52F8678}"/>
              </a:ext>
            </a:extLst>
          </p:cNvPr>
          <p:cNvSpPr>
            <a:spLocks noGrp="1"/>
          </p:cNvSpPr>
          <p:nvPr>
            <p:ph type="title"/>
          </p:nvPr>
        </p:nvSpPr>
        <p:spPr/>
        <p:txBody>
          <a:bodyPr/>
          <a:lstStyle/>
          <a:p>
            <a:pPr algn="ctr"/>
            <a:r>
              <a:rPr lang="it-IT" dirty="0"/>
              <a:t>Proprietà fisiche degli alcani</a:t>
            </a:r>
            <a:endParaRPr lang="en-US" dirty="0"/>
          </a:p>
        </p:txBody>
      </p:sp>
      <p:sp>
        <p:nvSpPr>
          <p:cNvPr id="3" name="Segnaposto contenuto 2">
            <a:extLst>
              <a:ext uri="{FF2B5EF4-FFF2-40B4-BE49-F238E27FC236}">
                <a16:creationId xmlns:a16="http://schemas.microsoft.com/office/drawing/2014/main" id="{C7684B29-7C9C-4E6B-BAE2-941059596CD9}"/>
              </a:ext>
            </a:extLst>
          </p:cNvPr>
          <p:cNvSpPr>
            <a:spLocks noGrp="1"/>
          </p:cNvSpPr>
          <p:nvPr>
            <p:ph idx="1"/>
          </p:nvPr>
        </p:nvSpPr>
        <p:spPr/>
        <p:txBody>
          <a:bodyPr/>
          <a:lstStyle/>
          <a:p>
            <a:r>
              <a:rPr lang="it-IT" dirty="0"/>
              <a:t>C1-C4 gas </a:t>
            </a:r>
          </a:p>
          <a:p>
            <a:r>
              <a:rPr lang="it-IT" dirty="0"/>
              <a:t>C5-C17 liquidi</a:t>
            </a:r>
          </a:p>
          <a:p>
            <a:r>
              <a:rPr lang="it-IT" dirty="0"/>
              <a:t>&gt;C17 solidi</a:t>
            </a:r>
          </a:p>
          <a:p>
            <a:r>
              <a:rPr lang="it-IT" dirty="0"/>
              <a:t>Sono meno densi dell’acqua (0.7-0.8 g/</a:t>
            </a:r>
            <a:r>
              <a:rPr lang="it-IT" dirty="0" err="1"/>
              <a:t>mL</a:t>
            </a:r>
            <a:r>
              <a:rPr lang="it-IT" dirty="0"/>
              <a:t>)</a:t>
            </a:r>
          </a:p>
          <a:p>
            <a:r>
              <a:rPr lang="it-IT" dirty="0"/>
              <a:t>Sono insolubili in acqua e solubili nei solventi organici apolari</a:t>
            </a:r>
            <a:endParaRPr lang="en-US" dirty="0"/>
          </a:p>
        </p:txBody>
      </p:sp>
    </p:spTree>
    <p:extLst>
      <p:ext uri="{BB962C8B-B14F-4D97-AF65-F5344CB8AC3E}">
        <p14:creationId xmlns:p14="http://schemas.microsoft.com/office/powerpoint/2010/main" val="3159928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8FE6B-D1F8-482C-BDAE-0217F78CBFE4}"/>
              </a:ext>
            </a:extLst>
          </p:cNvPr>
          <p:cNvSpPr>
            <a:spLocks noGrp="1"/>
          </p:cNvSpPr>
          <p:nvPr>
            <p:ph type="title"/>
          </p:nvPr>
        </p:nvSpPr>
        <p:spPr/>
        <p:txBody>
          <a:bodyPr/>
          <a:lstStyle/>
          <a:p>
            <a:pPr algn="ctr"/>
            <a:r>
              <a:rPr lang="it-IT" dirty="0"/>
              <a:t>Fonti degli alcani</a:t>
            </a:r>
            <a:endParaRPr lang="en-US" dirty="0"/>
          </a:p>
        </p:txBody>
      </p:sp>
      <p:sp>
        <p:nvSpPr>
          <p:cNvPr id="3" name="Segnaposto contenuto 2">
            <a:extLst>
              <a:ext uri="{FF2B5EF4-FFF2-40B4-BE49-F238E27FC236}">
                <a16:creationId xmlns:a16="http://schemas.microsoft.com/office/drawing/2014/main" id="{0B184896-AE8C-4367-B6DB-F44283A7A74D}"/>
              </a:ext>
            </a:extLst>
          </p:cNvPr>
          <p:cNvSpPr>
            <a:spLocks noGrp="1"/>
          </p:cNvSpPr>
          <p:nvPr>
            <p:ph idx="1"/>
          </p:nvPr>
        </p:nvSpPr>
        <p:spPr/>
        <p:txBody>
          <a:bodyPr/>
          <a:lstStyle/>
          <a:p>
            <a:r>
              <a:rPr lang="it-IT" dirty="0"/>
              <a:t>Gas naturale (90-95% metano, 5-10% etano, propano, butano)</a:t>
            </a:r>
          </a:p>
          <a:p>
            <a:r>
              <a:rPr lang="it-IT" dirty="0"/>
              <a:t>Petrolio è una complessa miscela formata in prevalenza di idrocarburi </a:t>
            </a:r>
            <a:r>
              <a:rPr lang="en-US" dirty="0"/>
              <a:t> C1-C40 </a:t>
            </a:r>
          </a:p>
          <a:p>
            <a:pPr lvl="1"/>
            <a:r>
              <a:rPr lang="it-IT" dirty="0"/>
              <a:t>Dalla distillazione del petrolio si ottengono diverse frazioni con diversi punti di ebollizione </a:t>
            </a:r>
          </a:p>
          <a:p>
            <a:r>
              <a:rPr lang="it-IT" dirty="0"/>
              <a:t>Carbone </a:t>
            </a:r>
          </a:p>
        </p:txBody>
      </p:sp>
    </p:spTree>
    <p:extLst>
      <p:ext uri="{BB962C8B-B14F-4D97-AF65-F5344CB8AC3E}">
        <p14:creationId xmlns:p14="http://schemas.microsoft.com/office/powerpoint/2010/main" val="1747522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DACD8-6774-4043-A5B8-902B47091476}"/>
              </a:ext>
            </a:extLst>
          </p:cNvPr>
          <p:cNvSpPr>
            <a:spLocks noGrp="1"/>
          </p:cNvSpPr>
          <p:nvPr>
            <p:ph type="title"/>
          </p:nvPr>
        </p:nvSpPr>
        <p:spPr/>
        <p:txBody>
          <a:bodyPr/>
          <a:lstStyle/>
          <a:p>
            <a:pPr algn="ctr"/>
            <a:r>
              <a:rPr lang="en-US" dirty="0" err="1"/>
              <a:t>Combustibili</a:t>
            </a:r>
            <a:r>
              <a:rPr lang="en-US" dirty="0"/>
              <a:t> </a:t>
            </a:r>
            <a:r>
              <a:rPr lang="en-US" dirty="0" err="1"/>
              <a:t>fossili</a:t>
            </a:r>
            <a:endParaRPr lang="en-US" dirty="0"/>
          </a:p>
        </p:txBody>
      </p:sp>
      <p:sp>
        <p:nvSpPr>
          <p:cNvPr id="3" name="Segnaposto contenuto 2">
            <a:extLst>
              <a:ext uri="{FF2B5EF4-FFF2-40B4-BE49-F238E27FC236}">
                <a16:creationId xmlns:a16="http://schemas.microsoft.com/office/drawing/2014/main" id="{750BB990-2A9D-4233-B274-EAD761EF8E7C}"/>
              </a:ext>
            </a:extLst>
          </p:cNvPr>
          <p:cNvSpPr>
            <a:spLocks noGrp="1"/>
          </p:cNvSpPr>
          <p:nvPr>
            <p:ph idx="1"/>
          </p:nvPr>
        </p:nvSpPr>
        <p:spPr/>
        <p:txBody>
          <a:bodyPr>
            <a:normAutofit/>
          </a:bodyPr>
          <a:lstStyle/>
          <a:p>
            <a:r>
              <a:rPr lang="it-IT" dirty="0"/>
              <a:t>Sono il risultato della lenta decomposizione, in migliaia di anni, sotto alte pressioni e temperatura, di materiale organico, principalmente plankton e alghe da cui il nome di combustibile fossile</a:t>
            </a:r>
          </a:p>
          <a:p>
            <a:r>
              <a:rPr lang="en-US" dirty="0" err="1"/>
              <a:t>Petrolio</a:t>
            </a:r>
            <a:endParaRPr lang="en-US" dirty="0"/>
          </a:p>
          <a:p>
            <a:pPr lvl="1"/>
            <a:r>
              <a:rPr lang="it-IT" dirty="0"/>
              <a:t>Il petrolio è una miscela di </a:t>
            </a:r>
            <a:r>
              <a:rPr lang="it-IT" i="1" dirty="0"/>
              <a:t>migliaia </a:t>
            </a:r>
            <a:r>
              <a:rPr lang="it-IT" dirty="0"/>
              <a:t>di composti chimici che si estrae dal </a:t>
            </a:r>
            <a:r>
              <a:rPr lang="en-US" dirty="0" err="1"/>
              <a:t>sottosuolo</a:t>
            </a:r>
            <a:r>
              <a:rPr lang="en-US" dirty="0"/>
              <a:t>.</a:t>
            </a:r>
          </a:p>
          <a:p>
            <a:pPr lvl="1"/>
            <a:r>
              <a:rPr lang="it-IT" dirty="0"/>
              <a:t>Il petrolio greggio si trova in tutto il mondo e varia moltissimo da zona in zona in densità, contenuto di aromatici, zolfo e </a:t>
            </a:r>
            <a:r>
              <a:rPr lang="en-US" dirty="0" err="1"/>
              <a:t>metalli</a:t>
            </a:r>
            <a:r>
              <a:rPr lang="en-US" dirty="0"/>
              <a:t>.</a:t>
            </a:r>
          </a:p>
        </p:txBody>
      </p:sp>
    </p:spTree>
    <p:extLst>
      <p:ext uri="{BB962C8B-B14F-4D97-AF65-F5344CB8AC3E}">
        <p14:creationId xmlns:p14="http://schemas.microsoft.com/office/powerpoint/2010/main" val="3717040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B667A-DFBD-40A3-962C-4A0FC1F62FDB}"/>
              </a:ext>
            </a:extLst>
          </p:cNvPr>
          <p:cNvSpPr>
            <a:spLocks noGrp="1"/>
          </p:cNvSpPr>
          <p:nvPr>
            <p:ph type="title"/>
          </p:nvPr>
        </p:nvSpPr>
        <p:spPr/>
        <p:txBody>
          <a:bodyPr/>
          <a:lstStyle/>
          <a:p>
            <a:pPr algn="ctr"/>
            <a:r>
              <a:rPr lang="it-IT" dirty="0"/>
              <a:t>Petrolio </a:t>
            </a:r>
            <a:endParaRPr lang="en-US" dirty="0"/>
          </a:p>
        </p:txBody>
      </p:sp>
      <p:sp>
        <p:nvSpPr>
          <p:cNvPr id="3" name="Segnaposto contenuto 2">
            <a:extLst>
              <a:ext uri="{FF2B5EF4-FFF2-40B4-BE49-F238E27FC236}">
                <a16:creationId xmlns:a16="http://schemas.microsoft.com/office/drawing/2014/main" id="{CCF92808-4C9B-48F4-AFED-B27EB7B06FA6}"/>
              </a:ext>
            </a:extLst>
          </p:cNvPr>
          <p:cNvSpPr>
            <a:spLocks noGrp="1"/>
          </p:cNvSpPr>
          <p:nvPr>
            <p:ph idx="1"/>
          </p:nvPr>
        </p:nvSpPr>
        <p:spPr>
          <a:xfrm>
            <a:off x="838200" y="1825625"/>
            <a:ext cx="6787393" cy="4351338"/>
          </a:xfrm>
        </p:spPr>
        <p:txBody>
          <a:bodyPr>
            <a:normAutofit/>
          </a:bodyPr>
          <a:lstStyle/>
          <a:p>
            <a:r>
              <a:rPr lang="it-IT" dirty="0"/>
              <a:t>La maggioranza dei suoi componenti sono:</a:t>
            </a:r>
          </a:p>
          <a:p>
            <a:pPr lvl="1"/>
            <a:r>
              <a:rPr lang="en-US" dirty="0"/>
              <a:t> </a:t>
            </a:r>
            <a:r>
              <a:rPr lang="en-US" b="1" dirty="0" err="1"/>
              <a:t>Idrocarburi</a:t>
            </a:r>
            <a:r>
              <a:rPr lang="en-US" dirty="0"/>
              <a:t>, </a:t>
            </a:r>
            <a:r>
              <a:rPr lang="en-US" dirty="0" err="1"/>
              <a:t>quali</a:t>
            </a:r>
            <a:r>
              <a:rPr lang="en-US" dirty="0"/>
              <a:t> </a:t>
            </a:r>
            <a:r>
              <a:rPr lang="en-US" dirty="0" err="1"/>
              <a:t>alcani</a:t>
            </a:r>
            <a:r>
              <a:rPr lang="en-US" dirty="0"/>
              <a:t> (</a:t>
            </a:r>
            <a:r>
              <a:rPr lang="en-US" dirty="0" err="1"/>
              <a:t>chiamati</a:t>
            </a:r>
            <a:r>
              <a:rPr lang="en-US" dirty="0"/>
              <a:t> paraffine), </a:t>
            </a:r>
            <a:r>
              <a:rPr lang="en-US" dirty="0" err="1"/>
              <a:t>cicloalcani</a:t>
            </a:r>
            <a:r>
              <a:rPr lang="en-US" dirty="0"/>
              <a:t> (</a:t>
            </a:r>
            <a:r>
              <a:rPr lang="en-US" dirty="0" err="1"/>
              <a:t>chiamati</a:t>
            </a:r>
            <a:r>
              <a:rPr lang="en-US" dirty="0"/>
              <a:t> </a:t>
            </a:r>
            <a:r>
              <a:rPr lang="en-US" dirty="0" err="1"/>
              <a:t>nafteni</a:t>
            </a:r>
            <a:r>
              <a:rPr lang="en-US" dirty="0"/>
              <a:t>), </a:t>
            </a:r>
            <a:r>
              <a:rPr lang="en-US" dirty="0" err="1"/>
              <a:t>alcheni</a:t>
            </a:r>
            <a:r>
              <a:rPr lang="en-US" dirty="0"/>
              <a:t>, </a:t>
            </a:r>
            <a:r>
              <a:rPr lang="en-US" dirty="0" err="1"/>
              <a:t>aromatici</a:t>
            </a:r>
            <a:r>
              <a:rPr lang="en-US" dirty="0"/>
              <a:t> (~10%), </a:t>
            </a:r>
            <a:r>
              <a:rPr lang="en-US" dirty="0" err="1"/>
              <a:t>poliaromatici</a:t>
            </a:r>
            <a:r>
              <a:rPr lang="en-US" dirty="0"/>
              <a:t> (PAH).</a:t>
            </a:r>
          </a:p>
          <a:p>
            <a:pPr lvl="1"/>
            <a:r>
              <a:rPr lang="en-US" dirty="0"/>
              <a:t> </a:t>
            </a:r>
            <a:r>
              <a:rPr lang="en-US" b="1" dirty="0" err="1"/>
              <a:t>Composti</a:t>
            </a:r>
            <a:r>
              <a:rPr lang="en-US" b="1" dirty="0"/>
              <a:t> </a:t>
            </a:r>
            <a:r>
              <a:rPr lang="en-US" b="1" dirty="0" err="1"/>
              <a:t>contenenti</a:t>
            </a:r>
            <a:r>
              <a:rPr lang="en-US" b="1" dirty="0"/>
              <a:t> </a:t>
            </a:r>
            <a:r>
              <a:rPr lang="en-US" b="1" dirty="0" err="1"/>
              <a:t>eteroatomi</a:t>
            </a:r>
            <a:r>
              <a:rPr lang="en-US" b="1" dirty="0"/>
              <a:t> </a:t>
            </a:r>
            <a:r>
              <a:rPr lang="en-US" dirty="0"/>
              <a:t>come </a:t>
            </a:r>
            <a:r>
              <a:rPr lang="it-IT" dirty="0"/>
              <a:t>zolfo (tiofene e derivati), ossigeno (acidi e fenoli), azoto (carbazolo, chinolina).</a:t>
            </a:r>
          </a:p>
          <a:p>
            <a:pPr lvl="1"/>
            <a:r>
              <a:rPr lang="it-IT" b="1" dirty="0"/>
              <a:t>Composti metallici</a:t>
            </a:r>
            <a:r>
              <a:rPr lang="it-IT" dirty="0"/>
              <a:t>, presenti in tracce – V, Ni, Fe, Al, Na, Ca, Cu, e U.</a:t>
            </a:r>
            <a:endParaRPr lang="en-US" dirty="0"/>
          </a:p>
        </p:txBody>
      </p:sp>
      <p:sp>
        <p:nvSpPr>
          <p:cNvPr id="4" name="Rettangolo 3">
            <a:extLst>
              <a:ext uri="{FF2B5EF4-FFF2-40B4-BE49-F238E27FC236}">
                <a16:creationId xmlns:a16="http://schemas.microsoft.com/office/drawing/2014/main" id="{63917A1A-D84B-4FA5-B87A-90E44769086E}"/>
              </a:ext>
            </a:extLst>
          </p:cNvPr>
          <p:cNvSpPr/>
          <p:nvPr/>
        </p:nvSpPr>
        <p:spPr>
          <a:xfrm>
            <a:off x="9366538" y="1192961"/>
            <a:ext cx="1534043" cy="1477328"/>
          </a:xfrm>
          <a:prstGeom prst="rect">
            <a:avLst/>
          </a:prstGeom>
        </p:spPr>
        <p:txBody>
          <a:bodyPr wrap="square">
            <a:spAutoFit/>
          </a:bodyPr>
          <a:lstStyle/>
          <a:p>
            <a:r>
              <a:rPr lang="en-US" dirty="0">
                <a:latin typeface="TimesNewRoman"/>
              </a:rPr>
              <a:t>C 84-87%</a:t>
            </a:r>
          </a:p>
          <a:p>
            <a:r>
              <a:rPr lang="en-US" dirty="0">
                <a:latin typeface="TimesNewRoman"/>
              </a:rPr>
              <a:t>H 11-14</a:t>
            </a:r>
          </a:p>
          <a:p>
            <a:r>
              <a:rPr lang="en-US" dirty="0">
                <a:latin typeface="TimesNewRoman"/>
              </a:rPr>
              <a:t>S 0-6</a:t>
            </a:r>
          </a:p>
          <a:p>
            <a:r>
              <a:rPr lang="en-US" dirty="0">
                <a:latin typeface="TimesNewRoman"/>
              </a:rPr>
              <a:t>N 0-1</a:t>
            </a:r>
          </a:p>
          <a:p>
            <a:r>
              <a:rPr lang="en-US" dirty="0">
                <a:latin typeface="TimesNewRoman"/>
              </a:rPr>
              <a:t>O 0-2</a:t>
            </a:r>
            <a:endParaRPr lang="en-US" dirty="0"/>
          </a:p>
        </p:txBody>
      </p:sp>
      <p:pic>
        <p:nvPicPr>
          <p:cNvPr id="9" name="Immagine 8">
            <a:extLst>
              <a:ext uri="{FF2B5EF4-FFF2-40B4-BE49-F238E27FC236}">
                <a16:creationId xmlns:a16="http://schemas.microsoft.com/office/drawing/2014/main" id="{D90C9125-9B01-417D-9782-AF6BDC89A3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195" y="3318571"/>
            <a:ext cx="1081085" cy="663967"/>
          </a:xfrm>
          <a:prstGeom prst="rect">
            <a:avLst/>
          </a:prstGeom>
        </p:spPr>
      </p:pic>
      <p:sp>
        <p:nvSpPr>
          <p:cNvPr id="10" name="CasellaDiTesto 9">
            <a:extLst>
              <a:ext uri="{FF2B5EF4-FFF2-40B4-BE49-F238E27FC236}">
                <a16:creationId xmlns:a16="http://schemas.microsoft.com/office/drawing/2014/main" id="{D098836B-270E-4CC7-A78F-9DF7FBECCB6F}"/>
              </a:ext>
            </a:extLst>
          </p:cNvPr>
          <p:cNvSpPr txBox="1"/>
          <p:nvPr/>
        </p:nvSpPr>
        <p:spPr>
          <a:xfrm>
            <a:off x="8155195" y="4071326"/>
            <a:ext cx="1086580" cy="369332"/>
          </a:xfrm>
          <a:prstGeom prst="rect">
            <a:avLst/>
          </a:prstGeom>
          <a:noFill/>
        </p:spPr>
        <p:txBody>
          <a:bodyPr wrap="none" rtlCol="0">
            <a:spAutoFit/>
          </a:bodyPr>
          <a:lstStyle/>
          <a:p>
            <a:r>
              <a:rPr lang="it-IT" dirty="0"/>
              <a:t>carbazolo</a:t>
            </a:r>
            <a:endParaRPr lang="en-US" dirty="0"/>
          </a:p>
        </p:txBody>
      </p:sp>
      <p:pic>
        <p:nvPicPr>
          <p:cNvPr id="12" name="Immagine 11">
            <a:extLst>
              <a:ext uri="{FF2B5EF4-FFF2-40B4-BE49-F238E27FC236}">
                <a16:creationId xmlns:a16="http://schemas.microsoft.com/office/drawing/2014/main" id="{1C2C69DA-1D9D-4C51-8958-47B648E22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861" y="3318571"/>
            <a:ext cx="777502" cy="540364"/>
          </a:xfrm>
          <a:prstGeom prst="rect">
            <a:avLst/>
          </a:prstGeom>
        </p:spPr>
      </p:pic>
      <p:sp>
        <p:nvSpPr>
          <p:cNvPr id="13" name="CasellaDiTesto 12">
            <a:extLst>
              <a:ext uri="{FF2B5EF4-FFF2-40B4-BE49-F238E27FC236}">
                <a16:creationId xmlns:a16="http://schemas.microsoft.com/office/drawing/2014/main" id="{8D4EAE35-7F25-429B-9BE5-CD43883FFBBC}"/>
              </a:ext>
            </a:extLst>
          </p:cNvPr>
          <p:cNvSpPr txBox="1"/>
          <p:nvPr/>
        </p:nvSpPr>
        <p:spPr>
          <a:xfrm>
            <a:off x="9809552" y="4099872"/>
            <a:ext cx="1039067" cy="369332"/>
          </a:xfrm>
          <a:prstGeom prst="rect">
            <a:avLst/>
          </a:prstGeom>
          <a:noFill/>
        </p:spPr>
        <p:txBody>
          <a:bodyPr wrap="none" rtlCol="0">
            <a:spAutoFit/>
          </a:bodyPr>
          <a:lstStyle/>
          <a:p>
            <a:r>
              <a:rPr lang="it-IT" dirty="0"/>
              <a:t>chinolina</a:t>
            </a:r>
            <a:endParaRPr lang="en-US" dirty="0"/>
          </a:p>
        </p:txBody>
      </p:sp>
    </p:spTree>
    <p:extLst>
      <p:ext uri="{BB962C8B-B14F-4D97-AF65-F5344CB8AC3E}">
        <p14:creationId xmlns:p14="http://schemas.microsoft.com/office/powerpoint/2010/main" val="2557193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00D9C-828A-4FAC-A50C-EA4C8CCE6C6F}"/>
              </a:ext>
            </a:extLst>
          </p:cNvPr>
          <p:cNvSpPr>
            <a:spLocks noGrp="1"/>
          </p:cNvSpPr>
          <p:nvPr>
            <p:ph type="title"/>
          </p:nvPr>
        </p:nvSpPr>
        <p:spPr/>
        <p:txBody>
          <a:bodyPr/>
          <a:lstStyle/>
          <a:p>
            <a:pPr algn="ctr"/>
            <a:r>
              <a:rPr lang="en-US" dirty="0" err="1"/>
              <a:t>Lavorazione</a:t>
            </a:r>
            <a:r>
              <a:rPr lang="en-US" dirty="0"/>
              <a:t> del </a:t>
            </a:r>
            <a:r>
              <a:rPr lang="en-US" dirty="0" err="1"/>
              <a:t>petrolio</a:t>
            </a:r>
            <a:endParaRPr lang="en-US" dirty="0"/>
          </a:p>
        </p:txBody>
      </p:sp>
      <p:sp>
        <p:nvSpPr>
          <p:cNvPr id="3" name="Segnaposto contenuto 2">
            <a:extLst>
              <a:ext uri="{FF2B5EF4-FFF2-40B4-BE49-F238E27FC236}">
                <a16:creationId xmlns:a16="http://schemas.microsoft.com/office/drawing/2014/main" id="{6514DDBD-E663-443B-9130-C249A596CBF9}"/>
              </a:ext>
            </a:extLst>
          </p:cNvPr>
          <p:cNvSpPr>
            <a:spLocks noGrp="1"/>
          </p:cNvSpPr>
          <p:nvPr>
            <p:ph idx="1"/>
          </p:nvPr>
        </p:nvSpPr>
        <p:spPr/>
        <p:txBody>
          <a:bodyPr>
            <a:normAutofit/>
          </a:bodyPr>
          <a:lstStyle/>
          <a:p>
            <a:r>
              <a:rPr lang="it-IT" dirty="0"/>
              <a:t>Comporta tre aspetti:</a:t>
            </a:r>
          </a:p>
          <a:p>
            <a:pPr lvl="1"/>
            <a:r>
              <a:rPr lang="it-IT" dirty="0"/>
              <a:t>Approvvigionamento di greggio.</a:t>
            </a:r>
          </a:p>
          <a:p>
            <a:pPr lvl="1"/>
            <a:r>
              <a:rPr lang="it-IT" dirty="0"/>
              <a:t>Conversioni: processi che convertono il greggio in prodotti desiderati (separazione, conversione, rifinitura, etc.) in modo economico e ambientalmente accettabile.</a:t>
            </a:r>
          </a:p>
          <a:p>
            <a:pPr lvl="1"/>
            <a:r>
              <a:rPr lang="it-IT" dirty="0"/>
              <a:t>Prodotti: sono benzina, diesel, solventi, oli da riscaldamento e oli combustibili, lubrificanti, asfalti, oli combustibili pesanti e coke.</a:t>
            </a:r>
            <a:endParaRPr lang="en-US" dirty="0"/>
          </a:p>
        </p:txBody>
      </p:sp>
    </p:spTree>
    <p:extLst>
      <p:ext uri="{BB962C8B-B14F-4D97-AF65-F5344CB8AC3E}">
        <p14:creationId xmlns:p14="http://schemas.microsoft.com/office/powerpoint/2010/main" val="1758345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707B8E-DE9A-4279-AE4A-9D294EA59501}"/>
              </a:ext>
            </a:extLst>
          </p:cNvPr>
          <p:cNvSpPr>
            <a:spLocks noGrp="1"/>
          </p:cNvSpPr>
          <p:nvPr>
            <p:ph type="title"/>
          </p:nvPr>
        </p:nvSpPr>
        <p:spPr/>
        <p:txBody>
          <a:bodyPr/>
          <a:lstStyle/>
          <a:p>
            <a:pPr algn="ctr"/>
            <a:r>
              <a:rPr lang="en-US" dirty="0" err="1"/>
              <a:t>Raffineria</a:t>
            </a:r>
            <a:endParaRPr lang="en-US" dirty="0"/>
          </a:p>
        </p:txBody>
      </p:sp>
      <p:sp>
        <p:nvSpPr>
          <p:cNvPr id="3" name="Segnaposto contenuto 2">
            <a:extLst>
              <a:ext uri="{FF2B5EF4-FFF2-40B4-BE49-F238E27FC236}">
                <a16:creationId xmlns:a16="http://schemas.microsoft.com/office/drawing/2014/main" id="{E15D4324-3E26-4D4C-8295-47040106B242}"/>
              </a:ext>
            </a:extLst>
          </p:cNvPr>
          <p:cNvSpPr>
            <a:spLocks noGrp="1"/>
          </p:cNvSpPr>
          <p:nvPr>
            <p:ph idx="1"/>
          </p:nvPr>
        </p:nvSpPr>
        <p:spPr>
          <a:xfrm>
            <a:off x="838200" y="1825625"/>
            <a:ext cx="5185095" cy="4351338"/>
          </a:xfrm>
        </p:spPr>
        <p:txBody>
          <a:bodyPr>
            <a:normAutofit/>
          </a:bodyPr>
          <a:lstStyle/>
          <a:p>
            <a:r>
              <a:rPr lang="it-IT" dirty="0"/>
              <a:t>Nella raffineria il greggio viene separato in gruppi di idrocarburi mediante la distillazione frazionata</a:t>
            </a:r>
          </a:p>
          <a:p>
            <a:r>
              <a:rPr lang="it-IT" dirty="0"/>
              <a:t>Ogni prodotto (miscela di composti) distilla in un range di </a:t>
            </a:r>
            <a:r>
              <a:rPr lang="it-IT" dirty="0" err="1"/>
              <a:t>p.eb</a:t>
            </a:r>
            <a:r>
              <a:rPr lang="it-IT" dirty="0"/>
              <a:t>. e viene chiamato “frazione” o “taglio”.</a:t>
            </a:r>
          </a:p>
          <a:p>
            <a:r>
              <a:rPr lang="it-IT" dirty="0"/>
              <a:t> I vapori distillati si raccolgono in torri di condensazione.</a:t>
            </a:r>
            <a:endParaRPr lang="en-US" dirty="0"/>
          </a:p>
        </p:txBody>
      </p:sp>
      <p:pic>
        <p:nvPicPr>
          <p:cNvPr id="4" name="Immagine 3">
            <a:extLst>
              <a:ext uri="{FF2B5EF4-FFF2-40B4-BE49-F238E27FC236}">
                <a16:creationId xmlns:a16="http://schemas.microsoft.com/office/drawing/2014/main" id="{CD414B67-8054-48CE-9B7B-F22D3490B1CA}"/>
              </a:ext>
            </a:extLst>
          </p:cNvPr>
          <p:cNvPicPr>
            <a:picLocks noChangeAspect="1"/>
          </p:cNvPicPr>
          <p:nvPr/>
        </p:nvPicPr>
        <p:blipFill>
          <a:blip r:embed="rId2"/>
          <a:stretch>
            <a:fillRect/>
          </a:stretch>
        </p:blipFill>
        <p:spPr>
          <a:xfrm>
            <a:off x="7430178" y="2001351"/>
            <a:ext cx="4247297" cy="3032836"/>
          </a:xfrm>
          <a:prstGeom prst="rect">
            <a:avLst/>
          </a:prstGeom>
        </p:spPr>
      </p:pic>
    </p:spTree>
    <p:extLst>
      <p:ext uri="{BB962C8B-B14F-4D97-AF65-F5344CB8AC3E}">
        <p14:creationId xmlns:p14="http://schemas.microsoft.com/office/powerpoint/2010/main" val="874140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13.jpg">
            <a:extLst>
              <a:ext uri="{FF2B5EF4-FFF2-40B4-BE49-F238E27FC236}">
                <a16:creationId xmlns:a16="http://schemas.microsoft.com/office/drawing/2014/main" id="{5AA2D1AB-C3AD-46F9-8B72-32A6382619F6}"/>
              </a:ext>
            </a:extLst>
          </p:cNvPr>
          <p:cNvPicPr>
            <a:picLocks noGrp="1" noChangeAspect="1"/>
          </p:cNvPicPr>
          <p:nvPr isPhoto="1"/>
        </p:nvPicPr>
        <p:blipFill rotWithShape="1">
          <a:blip r:embed="rId2">
            <a:lum/>
          </a:blip>
          <a:srcRect b="14419"/>
          <a:stretch/>
        </p:blipFill>
        <p:spPr>
          <a:xfrm>
            <a:off x="1644242" y="1139155"/>
            <a:ext cx="9144000" cy="5412647"/>
          </a:xfrm>
          <a:prstGeom prst="rect">
            <a:avLst/>
          </a:prstGeom>
          <a:noFill/>
          <a:ln>
            <a:noFill/>
          </a:ln>
        </p:spPr>
      </p:pic>
      <p:sp>
        <p:nvSpPr>
          <p:cNvPr id="3" name="CasellaDiTesto 2">
            <a:extLst>
              <a:ext uri="{FF2B5EF4-FFF2-40B4-BE49-F238E27FC236}">
                <a16:creationId xmlns:a16="http://schemas.microsoft.com/office/drawing/2014/main" id="{296072E9-15DC-47CD-8D0B-A8AB4D232787}"/>
              </a:ext>
            </a:extLst>
          </p:cNvPr>
          <p:cNvSpPr txBox="1"/>
          <p:nvPr/>
        </p:nvSpPr>
        <p:spPr>
          <a:xfrm>
            <a:off x="3481431" y="431269"/>
            <a:ext cx="2226507" cy="707886"/>
          </a:xfrm>
          <a:prstGeom prst="rect">
            <a:avLst/>
          </a:prstGeom>
          <a:noFill/>
        </p:spPr>
        <p:txBody>
          <a:bodyPr wrap="none" rtlCol="0">
            <a:spAutoFit/>
          </a:bodyPr>
          <a:lstStyle/>
          <a:p>
            <a:r>
              <a:rPr lang="it-IT" sz="4000" dirty="0">
                <a:latin typeface="+mj-lt"/>
              </a:rPr>
              <a:t>Raffinerie</a:t>
            </a:r>
            <a:r>
              <a:rPr lang="it-IT" dirty="0"/>
              <a:t> </a:t>
            </a:r>
            <a:endParaRPr lang="en-US" dirty="0"/>
          </a:p>
        </p:txBody>
      </p:sp>
    </p:spTree>
    <p:extLst>
      <p:ext uri="{BB962C8B-B14F-4D97-AF65-F5344CB8AC3E}">
        <p14:creationId xmlns:p14="http://schemas.microsoft.com/office/powerpoint/2010/main" val="215374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08A85B-482A-49AD-9E23-4A26D9C0C14E}"/>
              </a:ext>
            </a:extLst>
          </p:cNvPr>
          <p:cNvSpPr>
            <a:spLocks noGrp="1"/>
          </p:cNvSpPr>
          <p:nvPr>
            <p:ph type="title"/>
          </p:nvPr>
        </p:nvSpPr>
        <p:spPr/>
        <p:txBody>
          <a:bodyPr/>
          <a:lstStyle/>
          <a:p>
            <a:pPr algn="ctr"/>
            <a:r>
              <a:rPr lang="it-IT" dirty="0"/>
              <a:t>Cracking e reforming catalitico</a:t>
            </a:r>
            <a:endParaRPr lang="en-US" dirty="0"/>
          </a:p>
        </p:txBody>
      </p:sp>
      <p:pic>
        <p:nvPicPr>
          <p:cNvPr id="4" name="Picture 1" descr="03page88_02.jpg">
            <a:extLst>
              <a:ext uri="{FF2B5EF4-FFF2-40B4-BE49-F238E27FC236}">
                <a16:creationId xmlns:a16="http://schemas.microsoft.com/office/drawing/2014/main" id="{CA5AC896-A48C-4412-9E32-1809665199F1}"/>
              </a:ext>
            </a:extLst>
          </p:cNvPr>
          <p:cNvPicPr>
            <a:picLocks noGrp="1" noChangeAspect="1"/>
          </p:cNvPicPr>
          <p:nvPr isPhoto="1">
            <p:ph idx="1"/>
          </p:nvPr>
        </p:nvPicPr>
        <p:blipFill rotWithShape="1">
          <a:blip r:embed="rId2">
            <a:lum/>
          </a:blip>
          <a:srcRect b="50493"/>
          <a:stretch/>
        </p:blipFill>
        <p:spPr>
          <a:xfrm>
            <a:off x="1552024" y="2186314"/>
            <a:ext cx="5723070" cy="1325563"/>
          </a:xfrm>
          <a:prstGeom prst="rect">
            <a:avLst/>
          </a:prstGeom>
          <a:noFill/>
          <a:ln>
            <a:noFill/>
          </a:ln>
        </p:spPr>
      </p:pic>
      <p:pic>
        <p:nvPicPr>
          <p:cNvPr id="5" name="Picture 1" descr="03page89_01.jpg">
            <a:extLst>
              <a:ext uri="{FF2B5EF4-FFF2-40B4-BE49-F238E27FC236}">
                <a16:creationId xmlns:a16="http://schemas.microsoft.com/office/drawing/2014/main" id="{A70F75E1-CE7A-4364-9517-0CC1AE351702}"/>
              </a:ext>
            </a:extLst>
          </p:cNvPr>
          <p:cNvPicPr>
            <a:picLocks noGrp="1" noChangeAspect="1"/>
          </p:cNvPicPr>
          <p:nvPr isPhoto="1"/>
        </p:nvPicPr>
        <p:blipFill rotWithShape="1">
          <a:blip r:embed="rId3">
            <a:lum/>
          </a:blip>
          <a:srcRect b="42801"/>
          <a:stretch/>
        </p:blipFill>
        <p:spPr>
          <a:xfrm>
            <a:off x="1202184" y="3830331"/>
            <a:ext cx="8190390" cy="1690110"/>
          </a:xfrm>
          <a:prstGeom prst="rect">
            <a:avLst/>
          </a:prstGeom>
          <a:noFill/>
          <a:ln>
            <a:noFill/>
          </a:ln>
        </p:spPr>
      </p:pic>
    </p:spTree>
    <p:extLst>
      <p:ext uri="{BB962C8B-B14F-4D97-AF65-F5344CB8AC3E}">
        <p14:creationId xmlns:p14="http://schemas.microsoft.com/office/powerpoint/2010/main" val="2748565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AE1A553-B986-44D8-9184-4DFA48D234F2}"/>
              </a:ext>
            </a:extLst>
          </p:cNvPr>
          <p:cNvPicPr>
            <a:picLocks noChangeAspect="1"/>
          </p:cNvPicPr>
          <p:nvPr/>
        </p:nvPicPr>
        <p:blipFill>
          <a:blip r:embed="rId2"/>
          <a:stretch>
            <a:fillRect/>
          </a:stretch>
        </p:blipFill>
        <p:spPr>
          <a:xfrm>
            <a:off x="824753" y="358588"/>
            <a:ext cx="10542494" cy="6140824"/>
          </a:xfrm>
          <a:prstGeom prst="rect">
            <a:avLst/>
          </a:prstGeom>
        </p:spPr>
      </p:pic>
    </p:spTree>
    <p:extLst>
      <p:ext uri="{BB962C8B-B14F-4D97-AF65-F5344CB8AC3E}">
        <p14:creationId xmlns:p14="http://schemas.microsoft.com/office/powerpoint/2010/main" val="391863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Alcani lineari</a:t>
            </a:r>
          </a:p>
        </p:txBody>
      </p:sp>
      <p:pic>
        <p:nvPicPr>
          <p:cNvPr id="4" name="Immagine 3"/>
          <p:cNvPicPr>
            <a:picLocks noChangeAspect="1"/>
          </p:cNvPicPr>
          <p:nvPr/>
        </p:nvPicPr>
        <p:blipFill rotWithShape="1">
          <a:blip r:embed="rId2"/>
          <a:srcRect t="3059"/>
          <a:stretch/>
        </p:blipFill>
        <p:spPr>
          <a:xfrm>
            <a:off x="1688395" y="1690688"/>
            <a:ext cx="7331309" cy="5295332"/>
          </a:xfrm>
          <a:prstGeom prst="rect">
            <a:avLst/>
          </a:prstGeom>
        </p:spPr>
      </p:pic>
    </p:spTree>
    <p:extLst>
      <p:ext uri="{BB962C8B-B14F-4D97-AF65-F5344CB8AC3E}">
        <p14:creationId xmlns:p14="http://schemas.microsoft.com/office/powerpoint/2010/main" val="283657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Metano </a:t>
            </a:r>
          </a:p>
        </p:txBody>
      </p:sp>
      <p:pic>
        <p:nvPicPr>
          <p:cNvPr id="4" name="Immagine 3"/>
          <p:cNvPicPr>
            <a:picLocks noChangeAspect="1"/>
          </p:cNvPicPr>
          <p:nvPr/>
        </p:nvPicPr>
        <p:blipFill>
          <a:blip r:embed="rId2"/>
          <a:stretch>
            <a:fillRect/>
          </a:stretch>
        </p:blipFill>
        <p:spPr>
          <a:xfrm>
            <a:off x="1438668" y="1690688"/>
            <a:ext cx="8869812" cy="5037658"/>
          </a:xfrm>
          <a:prstGeom prst="rect">
            <a:avLst/>
          </a:prstGeom>
        </p:spPr>
      </p:pic>
    </p:spTree>
    <p:extLst>
      <p:ext uri="{BB962C8B-B14F-4D97-AF65-F5344CB8AC3E}">
        <p14:creationId xmlns:p14="http://schemas.microsoft.com/office/powerpoint/2010/main" val="62716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905" y="174406"/>
            <a:ext cx="10515600" cy="1325563"/>
          </a:xfrm>
        </p:spPr>
        <p:txBody>
          <a:bodyPr/>
          <a:lstStyle/>
          <a:p>
            <a:pPr algn="ctr"/>
            <a:r>
              <a:rPr lang="it-IT" dirty="0"/>
              <a:t>Etano </a:t>
            </a:r>
          </a:p>
        </p:txBody>
      </p:sp>
      <p:pic>
        <p:nvPicPr>
          <p:cNvPr id="4" name="Immagine 3"/>
          <p:cNvPicPr>
            <a:picLocks noChangeAspect="1"/>
          </p:cNvPicPr>
          <p:nvPr/>
        </p:nvPicPr>
        <p:blipFill>
          <a:blip r:embed="rId2"/>
          <a:stretch>
            <a:fillRect/>
          </a:stretch>
        </p:blipFill>
        <p:spPr>
          <a:xfrm>
            <a:off x="2618206" y="1402993"/>
            <a:ext cx="7358308" cy="5455007"/>
          </a:xfrm>
          <a:prstGeom prst="rect">
            <a:avLst/>
          </a:prstGeom>
        </p:spPr>
      </p:pic>
    </p:spTree>
    <p:extLst>
      <p:ext uri="{BB962C8B-B14F-4D97-AF65-F5344CB8AC3E}">
        <p14:creationId xmlns:p14="http://schemas.microsoft.com/office/powerpoint/2010/main" val="96953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Residuo alchilico R</a:t>
            </a:r>
          </a:p>
        </p:txBody>
      </p:sp>
      <p:pic>
        <p:nvPicPr>
          <p:cNvPr id="5" name="Immagine 4"/>
          <p:cNvPicPr>
            <a:picLocks noChangeAspect="1"/>
          </p:cNvPicPr>
          <p:nvPr/>
        </p:nvPicPr>
        <p:blipFill>
          <a:blip r:embed="rId2"/>
          <a:stretch>
            <a:fillRect/>
          </a:stretch>
        </p:blipFill>
        <p:spPr>
          <a:xfrm>
            <a:off x="2105837" y="1349039"/>
            <a:ext cx="8184576" cy="5508961"/>
          </a:xfrm>
          <a:prstGeom prst="rect">
            <a:avLst/>
          </a:prstGeom>
        </p:spPr>
      </p:pic>
    </p:spTree>
    <p:extLst>
      <p:ext uri="{BB962C8B-B14F-4D97-AF65-F5344CB8AC3E}">
        <p14:creationId xmlns:p14="http://schemas.microsoft.com/office/powerpoint/2010/main" val="108455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Isomeri costituzionali</a:t>
            </a:r>
          </a:p>
        </p:txBody>
      </p:sp>
      <p:sp>
        <p:nvSpPr>
          <p:cNvPr id="3" name="Segnaposto contenuto 2"/>
          <p:cNvSpPr>
            <a:spLocks noGrp="1"/>
          </p:cNvSpPr>
          <p:nvPr>
            <p:ph idx="1"/>
          </p:nvPr>
        </p:nvSpPr>
        <p:spPr>
          <a:xfrm>
            <a:off x="701723" y="1539022"/>
            <a:ext cx="10515600" cy="4351338"/>
          </a:xfrm>
        </p:spPr>
        <p:txBody>
          <a:bodyPr/>
          <a:lstStyle/>
          <a:p>
            <a:r>
              <a:rPr lang="it-IT" dirty="0"/>
              <a:t>Isomeri costituzionali: hanno la stessa formula molecolare ma differiscono nel modo in cui gli atomi sono legati tra loro</a:t>
            </a:r>
          </a:p>
          <a:p>
            <a:r>
              <a:rPr lang="it-IT" dirty="0"/>
              <a:t>Esistono due alcani con la stessa formula molecolare C</a:t>
            </a:r>
            <a:r>
              <a:rPr lang="it-IT" baseline="-25000" dirty="0"/>
              <a:t>4</a:t>
            </a:r>
            <a:r>
              <a:rPr lang="it-IT" dirty="0"/>
              <a:t>H</a:t>
            </a:r>
            <a:r>
              <a:rPr lang="it-IT" baseline="-25000" dirty="0"/>
              <a:t>10 </a:t>
            </a:r>
            <a:r>
              <a:rPr lang="it-IT" dirty="0"/>
              <a:t>ma hanno proprietà chimico fisiche diverse</a:t>
            </a:r>
            <a:endParaRPr lang="it-IT" baseline="-25000" dirty="0"/>
          </a:p>
          <a:p>
            <a:endParaRPr lang="it-IT" baseline="-25000" dirty="0"/>
          </a:p>
        </p:txBody>
      </p:sp>
      <p:sp>
        <p:nvSpPr>
          <p:cNvPr id="5" name="CasellaDiTesto 4"/>
          <p:cNvSpPr txBox="1"/>
          <p:nvPr/>
        </p:nvSpPr>
        <p:spPr>
          <a:xfrm>
            <a:off x="6455391" y="3848669"/>
            <a:ext cx="3248168" cy="954107"/>
          </a:xfrm>
          <a:prstGeom prst="rect">
            <a:avLst/>
          </a:prstGeom>
          <a:noFill/>
        </p:spPr>
        <p:txBody>
          <a:bodyPr wrap="square" rtlCol="0">
            <a:spAutoFit/>
          </a:bodyPr>
          <a:lstStyle/>
          <a:p>
            <a:r>
              <a:rPr lang="it-IT" sz="2800" dirty="0"/>
              <a:t>Alcano lineare</a:t>
            </a:r>
          </a:p>
          <a:p>
            <a:r>
              <a:rPr lang="it-IT" sz="2800" dirty="0"/>
              <a:t>butano</a:t>
            </a:r>
          </a:p>
        </p:txBody>
      </p:sp>
      <p:sp>
        <p:nvSpPr>
          <p:cNvPr id="6" name="CasellaDiTesto 5"/>
          <p:cNvSpPr txBox="1"/>
          <p:nvPr/>
        </p:nvSpPr>
        <p:spPr>
          <a:xfrm>
            <a:off x="6332561" y="5186149"/>
            <a:ext cx="4216988" cy="954107"/>
          </a:xfrm>
          <a:prstGeom prst="rect">
            <a:avLst/>
          </a:prstGeom>
          <a:noFill/>
        </p:spPr>
        <p:txBody>
          <a:bodyPr wrap="none" rtlCol="0">
            <a:spAutoFit/>
          </a:bodyPr>
          <a:lstStyle/>
          <a:p>
            <a:r>
              <a:rPr lang="it-IT" sz="2800" dirty="0"/>
              <a:t>Alcano ramificato</a:t>
            </a:r>
          </a:p>
          <a:p>
            <a:r>
              <a:rPr lang="it-IT" sz="2800" dirty="0"/>
              <a:t>2-metilpropano (isobutano)</a:t>
            </a:r>
          </a:p>
        </p:txBody>
      </p:sp>
      <p:grpSp>
        <p:nvGrpSpPr>
          <p:cNvPr id="9" name="Gruppo 8">
            <a:extLst>
              <a:ext uri="{FF2B5EF4-FFF2-40B4-BE49-F238E27FC236}">
                <a16:creationId xmlns:a16="http://schemas.microsoft.com/office/drawing/2014/main" id="{EF361671-7398-4DAD-B652-3F3B5E56AB3C}"/>
              </a:ext>
            </a:extLst>
          </p:cNvPr>
          <p:cNvGrpSpPr/>
          <p:nvPr/>
        </p:nvGrpSpPr>
        <p:grpSpPr>
          <a:xfrm>
            <a:off x="1465660" y="3522760"/>
            <a:ext cx="4493863" cy="3062544"/>
            <a:chOff x="1465660" y="3522760"/>
            <a:chExt cx="4493863" cy="3062544"/>
          </a:xfrm>
        </p:grpSpPr>
        <p:pic>
          <p:nvPicPr>
            <p:cNvPr id="4" name="Immagine 3"/>
            <p:cNvPicPr>
              <a:picLocks noChangeAspect="1"/>
            </p:cNvPicPr>
            <p:nvPr/>
          </p:nvPicPr>
          <p:blipFill>
            <a:blip r:embed="rId2"/>
            <a:stretch>
              <a:fillRect/>
            </a:stretch>
          </p:blipFill>
          <p:spPr>
            <a:xfrm>
              <a:off x="1465660" y="3522760"/>
              <a:ext cx="4493863" cy="3062544"/>
            </a:xfrm>
            <a:prstGeom prst="rect">
              <a:avLst/>
            </a:prstGeom>
          </p:spPr>
        </p:pic>
        <p:sp>
          <p:nvSpPr>
            <p:cNvPr id="7" name="Rettangolo 6">
              <a:extLst>
                <a:ext uri="{FF2B5EF4-FFF2-40B4-BE49-F238E27FC236}">
                  <a16:creationId xmlns:a16="http://schemas.microsoft.com/office/drawing/2014/main" id="{C7116A65-2783-43EF-875B-1CE603F0ABE4}"/>
                </a:ext>
              </a:extLst>
            </p:cNvPr>
            <p:cNvSpPr/>
            <p:nvPr/>
          </p:nvSpPr>
          <p:spPr>
            <a:xfrm>
              <a:off x="2088859" y="4253218"/>
              <a:ext cx="947956" cy="377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DD520B04-960A-4F96-B0F7-A161FBFECFCD}"/>
                </a:ext>
              </a:extLst>
            </p:cNvPr>
            <p:cNvSpPr/>
            <p:nvPr/>
          </p:nvSpPr>
          <p:spPr>
            <a:xfrm>
              <a:off x="2088859" y="5907138"/>
              <a:ext cx="1107347" cy="377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73049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989</Words>
  <Application>Microsoft Macintosh PowerPoint</Application>
  <PresentationFormat>Widescreen</PresentationFormat>
  <Paragraphs>134</Paragraphs>
  <Slides>48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TimesNewRoman</vt:lpstr>
      <vt:lpstr>Tema di Office</vt:lpstr>
      <vt:lpstr>Idrocarburi </vt:lpstr>
      <vt:lpstr>PowerPoint Presentation</vt:lpstr>
      <vt:lpstr>Nomenclatura degli alcani lineari</vt:lpstr>
      <vt:lpstr>PowerPoint Presentation</vt:lpstr>
      <vt:lpstr>Alcani lineari</vt:lpstr>
      <vt:lpstr>Metano </vt:lpstr>
      <vt:lpstr>Etano </vt:lpstr>
      <vt:lpstr>Residuo alchilico R</vt:lpstr>
      <vt:lpstr>Isomeri costituzionali</vt:lpstr>
      <vt:lpstr>Isomeri costituzionali</vt:lpstr>
      <vt:lpstr>Nomenclatura degli alcani</vt:lpstr>
      <vt:lpstr>Nomenclatura degli alcani</vt:lpstr>
      <vt:lpstr>Esercizio </vt:lpstr>
      <vt:lpstr>Classificazione dei carboni</vt:lpstr>
      <vt:lpstr>Conformazione degli alcani</vt:lpstr>
      <vt:lpstr>Conformazione degli alcani</vt:lpstr>
      <vt:lpstr>PowerPoint Presentation</vt:lpstr>
      <vt:lpstr>PowerPoint Presentation</vt:lpstr>
      <vt:lpstr>Cicloalcani  formula CnH2n  </vt:lpstr>
      <vt:lpstr>Cicloesano C6H12 </vt:lpstr>
      <vt:lpstr>Conformazione a sedia del cicloesano </vt:lpstr>
      <vt:lpstr>Interconversione tra le due conformazioni a sedia attraverso la conformazione a barca</vt:lpstr>
      <vt:lpstr>PowerPoint Presentation</vt:lpstr>
      <vt:lpstr>Metil cicloesano</vt:lpstr>
      <vt:lpstr>PowerPoint Presentation</vt:lpstr>
      <vt:lpstr>tert-Butilcicloesano</vt:lpstr>
      <vt:lpstr>Cicloalcani disostituiti</vt:lpstr>
      <vt:lpstr>Cicloalcani disostituiti isomeri geometrici</vt:lpstr>
      <vt:lpstr>Cicloesani disostituiti</vt:lpstr>
      <vt:lpstr>1,4-dimetilcicloesano</vt:lpstr>
      <vt:lpstr>1,4-dimetilcicloesano</vt:lpstr>
      <vt:lpstr>Reattività degli alcani</vt:lpstr>
      <vt:lpstr>Reazioni degli idrocarburi</vt:lpstr>
      <vt:lpstr>Reattività degli alcani</vt:lpstr>
      <vt:lpstr>Reazione di combustione</vt:lpstr>
      <vt:lpstr>Stati di ossidazione del carbonio</vt:lpstr>
      <vt:lpstr>PowerPoint Presentation</vt:lpstr>
      <vt:lpstr>Proprietà fisiche degli alcani</vt:lpstr>
      <vt:lpstr>Proprietà fisiche degli alcani</vt:lpstr>
      <vt:lpstr>Proprietà fisiche degli alcani</vt:lpstr>
      <vt:lpstr>Fonti degli alcani</vt:lpstr>
      <vt:lpstr>Combustibili fossili</vt:lpstr>
      <vt:lpstr>Petrolio </vt:lpstr>
      <vt:lpstr>Lavorazione del petrolio</vt:lpstr>
      <vt:lpstr>Raffineria</vt:lpstr>
      <vt:lpstr>PowerPoint Presentation</vt:lpstr>
      <vt:lpstr>Cracking e reforming catalitico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Alcani  e cicloalcani</dc:title>
  <dc:creator>NITTI PATRIZIA</dc:creator>
  <cp:lastModifiedBy>GOBBO PIERANGELO</cp:lastModifiedBy>
  <cp:revision>73</cp:revision>
  <dcterms:created xsi:type="dcterms:W3CDTF">2022-03-06T17:26:09Z</dcterms:created>
  <dcterms:modified xsi:type="dcterms:W3CDTF">2023-08-10T09:55:23Z</dcterms:modified>
</cp:coreProperties>
</file>