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6" r:id="rId22"/>
    <p:sldId id="276" r:id="rId23"/>
    <p:sldId id="277" r:id="rId24"/>
    <p:sldId id="278" r:id="rId25"/>
    <p:sldId id="279" r:id="rId26"/>
    <p:sldId id="280" r:id="rId27"/>
    <p:sldId id="287" r:id="rId28"/>
    <p:sldId id="281" r:id="rId29"/>
    <p:sldId id="285" r:id="rId30"/>
    <p:sldId id="282" r:id="rId31"/>
    <p:sldId id="283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304" autoAdjust="0"/>
  </p:normalViewPr>
  <p:slideViewPr>
    <p:cSldViewPr snapToGrid="0">
      <p:cViewPr varScale="1">
        <p:scale>
          <a:sx n="101" d="100"/>
          <a:sy n="101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6489B-115B-40A3-B896-586DC4FE2931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BC7DD-796B-41C0-ABB8-9D3C36657FF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6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C7DD-796B-41C0-ABB8-9D3C36657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lezione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C7DD-796B-41C0-ABB8-9D3C36657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5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lezione 13.  31 ore 2022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BC7DD-796B-41C0-ABB8-9D3C36657F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2031-3199-402A-8FA1-B8C708B44C6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ACA4-B50A-46BE-832D-57B43C371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71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2031-3199-402A-8FA1-B8C708B44C6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ACA4-B50A-46BE-832D-57B43C371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248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2031-3199-402A-8FA1-B8C708B44C6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ACA4-B50A-46BE-832D-57B43C371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92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2031-3199-402A-8FA1-B8C708B44C6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ACA4-B50A-46BE-832D-57B43C371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23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2031-3199-402A-8FA1-B8C708B44C6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ACA4-B50A-46BE-832D-57B43C371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61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2031-3199-402A-8FA1-B8C708B44C6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ACA4-B50A-46BE-832D-57B43C371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78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2031-3199-402A-8FA1-B8C708B44C6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ACA4-B50A-46BE-832D-57B43C371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91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2031-3199-402A-8FA1-B8C708B44C6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ACA4-B50A-46BE-832D-57B43C371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97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2031-3199-402A-8FA1-B8C708B44C6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ACA4-B50A-46BE-832D-57B43C371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64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2031-3199-402A-8FA1-B8C708B44C6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ACA4-B50A-46BE-832D-57B43C371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85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2031-3199-402A-8FA1-B8C708B44C6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ACA4-B50A-46BE-832D-57B43C371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62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2031-3199-402A-8FA1-B8C708B44C60}" type="datetimeFigureOut">
              <a:rPr lang="it-IT" smtClean="0"/>
              <a:t>24/11/2022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ACA4-B50A-46BE-832D-57B43C371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72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Alcoli, Eteri e Tioli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146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Sintesi degli </a:t>
            </a:r>
            <a:r>
              <a:rPr lang="it-IT" dirty="0" err="1"/>
              <a:t>alcossidi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4483"/>
              </p:ext>
            </p:extLst>
          </p:nvPr>
        </p:nvGraphicFramePr>
        <p:xfrm>
          <a:off x="1183493" y="1969698"/>
          <a:ext cx="9484507" cy="943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S ChemDraw Drawing" r:id="rId3" imgW="2233833" imgH="222109" progId="ChemDraw.Document.6.0">
                  <p:embed/>
                </p:oleObj>
              </mc:Choice>
              <mc:Fallback>
                <p:oleObj name="CS ChemDraw Drawing" r:id="rId3" imgW="2233833" imgH="2221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3493" y="1969698"/>
                        <a:ext cx="9484507" cy="943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838200" y="3945838"/>
            <a:ext cx="6333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Ossidoriduzione : quale specie si ossida e </a:t>
            </a:r>
          </a:p>
          <a:p>
            <a:r>
              <a:rPr lang="it-IT" sz="2800" dirty="0"/>
              <a:t>quale si riduce?</a:t>
            </a:r>
          </a:p>
        </p:txBody>
      </p:sp>
      <p:pic>
        <p:nvPicPr>
          <p:cNvPr id="6" name="Picture 1" descr="08page233_02.jpg">
            <a:extLst>
              <a:ext uri="{FF2B5EF4-FFF2-40B4-BE49-F238E27FC236}">
                <a16:creationId xmlns:a16="http://schemas.microsoft.com/office/drawing/2014/main" id="{BF9811B0-1295-495C-84A3-D6AF6E1CB98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5">
            <a:lum/>
          </a:blip>
          <a:srcRect r="27227" b="16667"/>
          <a:stretch/>
        </p:blipFill>
        <p:spPr>
          <a:xfrm>
            <a:off x="8915837" y="3359150"/>
            <a:ext cx="1752163" cy="286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172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Reazioni degli alcoli</a:t>
            </a:r>
            <a:br>
              <a:rPr lang="it-IT" dirty="0"/>
            </a:br>
            <a:r>
              <a:rPr lang="it-IT" dirty="0"/>
              <a:t>OH come gruppo uscente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173" y="2178015"/>
            <a:ext cx="5339265" cy="41047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258050" y="2597081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Eliminazione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258050" y="5029200"/>
            <a:ext cx="231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Sostituzione </a:t>
            </a:r>
          </a:p>
        </p:txBody>
      </p:sp>
    </p:spTree>
    <p:extLst>
      <p:ext uri="{BB962C8B-B14F-4D97-AF65-F5344CB8AC3E}">
        <p14:creationId xmlns:p14="http://schemas.microsoft.com/office/powerpoint/2010/main" val="391549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Reazioni degli alcoli</a:t>
            </a:r>
            <a:br>
              <a:rPr lang="it-IT" dirty="0"/>
            </a:br>
            <a:r>
              <a:rPr lang="it-IT" dirty="0"/>
              <a:t>OH come gruppo uscente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 OH è un cattivo gruppo uscente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97740"/>
            <a:ext cx="7905506" cy="248425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032525" y="3058597"/>
            <a:ext cx="219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Buon gruppo uscente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932879" y="4476235"/>
            <a:ext cx="236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Cattivo gruppo uscente</a:t>
            </a:r>
          </a:p>
        </p:txBody>
      </p:sp>
    </p:spTree>
    <p:extLst>
      <p:ext uri="{BB962C8B-B14F-4D97-AF65-F5344CB8AC3E}">
        <p14:creationId xmlns:p14="http://schemas.microsoft.com/office/powerpoint/2010/main" val="222565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Ma usando un acido -OH si converte in –OH</a:t>
            </a:r>
            <a:r>
              <a:rPr lang="it-IT" sz="4000" baseline="-25000" dirty="0"/>
              <a:t>2 </a:t>
            </a:r>
            <a:r>
              <a:rPr lang="it-IT" sz="4000" dirty="0"/>
              <a:t>e</a:t>
            </a:r>
            <a:r>
              <a:rPr lang="it-IT" sz="4000" baseline="-25000" dirty="0"/>
              <a:t> </a:t>
            </a:r>
            <a:r>
              <a:rPr lang="it-IT" sz="4000" dirty="0"/>
              <a:t>diventa un buon gruppo uscente</a:t>
            </a:r>
            <a:endParaRPr lang="it-IT" sz="4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186863" y="2301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+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116" y="2733989"/>
            <a:ext cx="8761767" cy="158083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 flipH="1">
            <a:off x="3960493" y="4543425"/>
            <a:ext cx="2440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Acido forte</a:t>
            </a:r>
          </a:p>
        </p:txBody>
      </p:sp>
    </p:spTree>
    <p:extLst>
      <p:ext uri="{BB962C8B-B14F-4D97-AF65-F5344CB8AC3E}">
        <p14:creationId xmlns:p14="http://schemas.microsoft.com/office/powerpoint/2010/main" val="71392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Conversione di alcoli in alogenuri alchilici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175" y="1843644"/>
            <a:ext cx="6623413" cy="43012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38200" y="2277070"/>
            <a:ext cx="149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Alcol primario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21156" y="3511035"/>
            <a:ext cx="17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Alcol secondario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90906" y="5331383"/>
            <a:ext cx="14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Alcol terziario</a:t>
            </a:r>
          </a:p>
        </p:txBody>
      </p:sp>
    </p:spTree>
    <p:extLst>
      <p:ext uri="{BB962C8B-B14F-4D97-AF65-F5344CB8AC3E}">
        <p14:creationId xmlns:p14="http://schemas.microsoft.com/office/powerpoint/2010/main" val="50368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7134" y="87679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Conversione di alcoli in alogenuri alchilici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89" y="1615859"/>
            <a:ext cx="6907053" cy="174985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929563" y="1413242"/>
            <a:ext cx="3401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Alcoli terziari S</a:t>
            </a:r>
            <a:r>
              <a:rPr lang="it-IT" sz="2400" baseline="-25000" dirty="0"/>
              <a:t>N</a:t>
            </a:r>
            <a:r>
              <a:rPr lang="it-IT" sz="2400" dirty="0"/>
              <a:t>1</a:t>
            </a:r>
          </a:p>
          <a:p>
            <a:r>
              <a:rPr lang="it-IT" sz="2400" dirty="0"/>
              <a:t>Racemizzazione se chirale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34" y="3834859"/>
            <a:ext cx="7083161" cy="156318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929563" y="4616451"/>
            <a:ext cx="3068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/>
              <a:t>Alcoli primari S</a:t>
            </a:r>
            <a:r>
              <a:rPr lang="it-IT" sz="3200" baseline="-25000" dirty="0"/>
              <a:t>N</a:t>
            </a:r>
            <a:r>
              <a:rPr lang="it-IT" sz="3200" dirty="0"/>
              <a:t>2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972" y="2244239"/>
            <a:ext cx="2320867" cy="141131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409871" y="5787334"/>
            <a:ext cx="4445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Alcoli secondari S</a:t>
            </a:r>
            <a:r>
              <a:rPr lang="it-IT" sz="3200" baseline="-25000" dirty="0"/>
              <a:t>N</a:t>
            </a:r>
            <a:r>
              <a:rPr lang="it-IT" sz="3200" dirty="0"/>
              <a:t>1 o S</a:t>
            </a:r>
            <a:r>
              <a:rPr lang="it-IT" sz="3200" baseline="-25000" dirty="0"/>
              <a:t>N</a:t>
            </a:r>
            <a:r>
              <a:rPr lang="it-IT" sz="3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86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Reazione degli alcoli- Disidratazione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42914" y="1690688"/>
            <a:ext cx="4843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La disidratazione degli alcoli, come la </a:t>
            </a:r>
            <a:r>
              <a:rPr lang="it-IT" sz="2800" dirty="0" err="1"/>
              <a:t>deidroalogenazione</a:t>
            </a:r>
            <a:r>
              <a:rPr lang="it-IT" sz="2800" dirty="0"/>
              <a:t>, è una reazione di </a:t>
            </a:r>
            <a:r>
              <a:rPr lang="it-IT" sz="2800" dirty="0">
                <a:latin typeface="Symbol" panose="05050102010706020507" pitchFamily="18" charset="2"/>
              </a:rPr>
              <a:t>b</a:t>
            </a:r>
            <a:r>
              <a:rPr lang="it-IT" sz="2800" dirty="0"/>
              <a:t>-eliminazione nella quale l’OH e l’H sono rimossi  dai carboni </a:t>
            </a:r>
            <a:r>
              <a:rPr lang="it-IT" sz="2800" dirty="0">
                <a:latin typeface="Symbol" panose="05050102010706020507" pitchFamily="18" charset="2"/>
              </a:rPr>
              <a:t>a </a:t>
            </a:r>
            <a:r>
              <a:rPr lang="it-IT" sz="2800" dirty="0"/>
              <a:t>e </a:t>
            </a:r>
            <a:r>
              <a:rPr lang="it-IT" sz="2800" dirty="0">
                <a:latin typeface="Symbol" panose="05050102010706020507" pitchFamily="18" charset="2"/>
              </a:rPr>
              <a:t>b</a:t>
            </a:r>
            <a:r>
              <a:rPr lang="it-IT" sz="2800" dirty="0"/>
              <a:t> rispettivamente</a:t>
            </a:r>
          </a:p>
          <a:p>
            <a:r>
              <a:rPr lang="it-IT" sz="2800" dirty="0"/>
              <a:t>Gli acidi utilizzati sono H</a:t>
            </a:r>
            <a:r>
              <a:rPr lang="it-IT" sz="2800" baseline="-25000" dirty="0"/>
              <a:t>2</a:t>
            </a:r>
            <a:r>
              <a:rPr lang="it-IT" sz="2800" dirty="0"/>
              <a:t>SO</a:t>
            </a:r>
            <a:r>
              <a:rPr lang="it-IT" sz="2800" baseline="-25000" dirty="0"/>
              <a:t>4</a:t>
            </a:r>
            <a:r>
              <a:rPr lang="it-IT" sz="2800" dirty="0"/>
              <a:t> e H</a:t>
            </a:r>
            <a:r>
              <a:rPr lang="it-IT" sz="2800" baseline="-25000" dirty="0"/>
              <a:t>2</a:t>
            </a:r>
            <a:r>
              <a:rPr lang="it-IT" sz="2800" dirty="0"/>
              <a:t>PO</a:t>
            </a:r>
            <a:r>
              <a:rPr lang="it-IT" sz="2800" baseline="-25000" dirty="0"/>
              <a:t>4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064" y="1690688"/>
            <a:ext cx="5425735" cy="4752276"/>
          </a:xfrm>
          <a:prstGeom prst="rect">
            <a:avLst/>
          </a:prstGeom>
        </p:spPr>
      </p:pic>
      <p:pic>
        <p:nvPicPr>
          <p:cNvPr id="6" name="Picture 1" descr="08page238_04.jpg">
            <a:extLst>
              <a:ext uri="{FF2B5EF4-FFF2-40B4-BE49-F238E27FC236}">
                <a16:creationId xmlns:a16="http://schemas.microsoft.com/office/drawing/2014/main" id="{A4E285DA-BF84-4468-BAE1-E471E8A5B592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3">
            <a:lum/>
          </a:blip>
          <a:srcRect b="53309"/>
          <a:stretch/>
        </p:blipFill>
        <p:spPr>
          <a:xfrm>
            <a:off x="381042" y="5346939"/>
            <a:ext cx="5226178" cy="101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57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Reazione degli alcoli- Disidratazione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38213" y="1609726"/>
            <a:ext cx="10515600" cy="4351338"/>
          </a:xfrm>
        </p:spPr>
        <p:txBody>
          <a:bodyPr/>
          <a:lstStyle/>
          <a:p>
            <a:r>
              <a:rPr lang="it-IT" dirty="0"/>
              <a:t>La disidratazione è </a:t>
            </a:r>
            <a:r>
              <a:rPr lang="it-IT" dirty="0" err="1"/>
              <a:t>regioselettiva</a:t>
            </a:r>
            <a:r>
              <a:rPr lang="it-IT" dirty="0"/>
              <a:t>, segue la regola di Zaitsev e porta alla formazione dell’alchene più sostituito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8269" b="7118"/>
          <a:stretch/>
        </p:blipFill>
        <p:spPr>
          <a:xfrm>
            <a:off x="2061606" y="3086100"/>
            <a:ext cx="3732765" cy="15430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84" y="3086100"/>
            <a:ext cx="4459076" cy="15430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822940" y="4843462"/>
            <a:ext cx="264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A: Prodotto che si forma in percentuale maggiore</a:t>
            </a:r>
          </a:p>
        </p:txBody>
      </p:sp>
      <p:sp>
        <p:nvSpPr>
          <p:cNvPr id="7" name="Rettangolo 6"/>
          <p:cNvSpPr/>
          <p:nvPr/>
        </p:nvSpPr>
        <p:spPr>
          <a:xfrm>
            <a:off x="8797838" y="4843461"/>
            <a:ext cx="2975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B: Prodotto che si forma in percentuale minore</a:t>
            </a:r>
          </a:p>
        </p:txBody>
      </p:sp>
    </p:spTree>
    <p:extLst>
      <p:ext uri="{BB962C8B-B14F-4D97-AF65-F5344CB8AC3E}">
        <p14:creationId xmlns:p14="http://schemas.microsoft.com/office/powerpoint/2010/main" val="327337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Ossidazione degli alcoli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29448"/>
          <a:stretch/>
        </p:blipFill>
        <p:spPr>
          <a:xfrm>
            <a:off x="34272" y="1669672"/>
            <a:ext cx="6196730" cy="13052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b="32923"/>
          <a:stretch/>
        </p:blipFill>
        <p:spPr>
          <a:xfrm>
            <a:off x="1266825" y="3384144"/>
            <a:ext cx="4272206" cy="10810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604" y="5168074"/>
            <a:ext cx="2691720" cy="125434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29374" y="1906799"/>
            <a:ext cx="5408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Alcol primario viene ossidato ad aldeide e poi ad acido carbossilico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231002" y="3812218"/>
            <a:ext cx="5401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Alcol secondario viene ossidato a chetone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096000" y="5564416"/>
            <a:ext cx="5075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Alcol terziario non dà nessuna reazione</a:t>
            </a:r>
          </a:p>
        </p:txBody>
      </p:sp>
    </p:spTree>
    <p:extLst>
      <p:ext uri="{BB962C8B-B14F-4D97-AF65-F5344CB8AC3E}">
        <p14:creationId xmlns:p14="http://schemas.microsoft.com/office/powerpoint/2010/main" val="731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Ossidazione degli alcoli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92480" y="1557338"/>
            <a:ext cx="104374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L’ossidazione di alcoli a composti carbonilici viene fatta in genere con ossidanti del Cr(VI) che viene ridotto a Cr(III)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CrO</a:t>
            </a:r>
            <a:r>
              <a:rPr lang="it-IT" sz="2400" baseline="-25000" dirty="0"/>
              <a:t>3</a:t>
            </a:r>
            <a:r>
              <a:rPr lang="it-IT" sz="2400" dirty="0"/>
              <a:t>, Na</a:t>
            </a:r>
            <a:r>
              <a:rPr lang="it-IT" sz="2400" baseline="-25000" dirty="0"/>
              <a:t>2</a:t>
            </a:r>
            <a:r>
              <a:rPr lang="it-IT" sz="2400" dirty="0"/>
              <a:t>Cr</a:t>
            </a:r>
            <a:r>
              <a:rPr lang="it-IT" sz="2400" baseline="-25000" dirty="0"/>
              <a:t>2</a:t>
            </a:r>
            <a:r>
              <a:rPr lang="it-IT" sz="2400" dirty="0"/>
              <a:t>O</a:t>
            </a:r>
            <a:r>
              <a:rPr lang="it-IT" sz="2400" baseline="-25000" dirty="0"/>
              <a:t>7</a:t>
            </a:r>
            <a:r>
              <a:rPr lang="it-IT" sz="2400" dirty="0"/>
              <a:t> e K</a:t>
            </a:r>
            <a:r>
              <a:rPr lang="it-IT" sz="2400" baseline="-25000" dirty="0"/>
              <a:t>2</a:t>
            </a:r>
            <a:r>
              <a:rPr lang="it-IT" sz="2400" dirty="0"/>
              <a:t>Cr</a:t>
            </a:r>
            <a:r>
              <a:rPr lang="it-IT" sz="2400" baseline="-25000" dirty="0"/>
              <a:t>2</a:t>
            </a:r>
            <a:r>
              <a:rPr lang="it-IT" sz="2400" dirty="0"/>
              <a:t>O</a:t>
            </a:r>
            <a:r>
              <a:rPr lang="it-IT" sz="2400" baseline="-25000" dirty="0"/>
              <a:t>7</a:t>
            </a:r>
            <a:r>
              <a:rPr lang="it-IT" sz="2400" dirty="0"/>
              <a:t> sono ossidanti forti, non selettivi usati in soluzioni acquose acide (H</a:t>
            </a:r>
            <a:r>
              <a:rPr lang="it-IT" sz="2400" baseline="-25000" dirty="0"/>
              <a:t>2</a:t>
            </a:r>
            <a:r>
              <a:rPr lang="it-IT" sz="2400" dirty="0"/>
              <a:t>SO</a:t>
            </a:r>
            <a:r>
              <a:rPr lang="it-IT" sz="2400" baseline="-25000" dirty="0"/>
              <a:t>4</a:t>
            </a:r>
            <a:r>
              <a:rPr lang="it-IT" sz="2400" dirty="0"/>
              <a:t> + H</a:t>
            </a:r>
            <a:r>
              <a:rPr lang="it-IT" sz="2400" baseline="-25000" dirty="0"/>
              <a:t>2</a:t>
            </a:r>
            <a:r>
              <a:rPr lang="it-IT" sz="2400" dirty="0"/>
              <a:t>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Piridinio</a:t>
            </a:r>
            <a:r>
              <a:rPr lang="it-IT" sz="2400" dirty="0"/>
              <a:t> </a:t>
            </a:r>
            <a:r>
              <a:rPr lang="it-IT" sz="2400" dirty="0" err="1"/>
              <a:t>clorocromato</a:t>
            </a:r>
            <a:r>
              <a:rPr lang="it-IT" sz="2400" dirty="0"/>
              <a:t> (PCC) è solubile in CH</a:t>
            </a:r>
            <a:r>
              <a:rPr lang="it-IT" sz="2400" baseline="-25000" dirty="0"/>
              <a:t>2</a:t>
            </a:r>
            <a:r>
              <a:rPr lang="it-IT" sz="2400" dirty="0"/>
              <a:t>Cl</a:t>
            </a:r>
            <a:r>
              <a:rPr lang="it-IT" sz="2400" baseline="-25000" dirty="0"/>
              <a:t>2</a:t>
            </a:r>
            <a:r>
              <a:rPr lang="it-IT" sz="2400" dirty="0"/>
              <a:t> (</a:t>
            </a:r>
            <a:r>
              <a:rPr lang="it-IT" sz="2400" dirty="0" err="1"/>
              <a:t>diclorometano</a:t>
            </a:r>
            <a:r>
              <a:rPr lang="it-IT" sz="2400" dirty="0"/>
              <a:t>) e può essere usato in assenza di acidi forti. E’ più selettivo ed è un debole ossidante, permette di ossidare alcoli primari ad aldeidi</a:t>
            </a:r>
          </a:p>
          <a:p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543" y="4490026"/>
            <a:ext cx="1764820" cy="14739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577" y="4293781"/>
            <a:ext cx="2404598" cy="179966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739471" y="6207747"/>
            <a:ext cx="84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CrO</a:t>
            </a:r>
            <a:r>
              <a:rPr lang="it-IT" b="1" baseline="-25000" dirty="0"/>
              <a:t>3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780800" y="620774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PCC</a:t>
            </a:r>
          </a:p>
        </p:txBody>
      </p:sp>
    </p:spTree>
    <p:extLst>
      <p:ext uri="{BB962C8B-B14F-4D97-AF65-F5344CB8AC3E}">
        <p14:creationId xmlns:p14="http://schemas.microsoft.com/office/powerpoint/2010/main" val="301618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Struttura di Alcoli, Eteri e Tioli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681" y="2749942"/>
            <a:ext cx="8120273" cy="235432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D7F8575-84F7-43F3-AE67-BFD85E145E71}"/>
              </a:ext>
            </a:extLst>
          </p:cNvPr>
          <p:cNvSpPr/>
          <p:nvPr/>
        </p:nvSpPr>
        <p:spPr>
          <a:xfrm>
            <a:off x="7061967" y="5406509"/>
            <a:ext cx="4430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"</a:t>
            </a:r>
            <a:r>
              <a:rPr lang="it-IT" dirty="0" err="1"/>
              <a:t>tio</a:t>
            </a:r>
            <a:r>
              <a:rPr lang="it-IT" dirty="0"/>
              <a:t>" viene dal greco </a:t>
            </a:r>
            <a:r>
              <a:rPr lang="it-IT" dirty="0" err="1"/>
              <a:t>θεῖον</a:t>
            </a:r>
            <a:r>
              <a:rPr lang="it-IT" dirty="0"/>
              <a:t> che vuol dire zolfo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16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Ossidazione degli alcoli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89" y="2463355"/>
            <a:ext cx="7312611" cy="37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97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3A0269-29D9-4854-9313-A8D1734E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97498"/>
            <a:ext cx="6743700" cy="952500"/>
          </a:xfrm>
        </p:spPr>
        <p:txBody>
          <a:bodyPr/>
          <a:lstStyle/>
          <a:p>
            <a:pPr algn="ctr"/>
            <a:r>
              <a:rPr lang="it-IT" dirty="0"/>
              <a:t>Alcol test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7279E9-95ED-4C4F-BD30-3F8BE169A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692"/>
          <a:stretch/>
        </p:blipFill>
        <p:spPr>
          <a:xfrm>
            <a:off x="5876528" y="1416673"/>
            <a:ext cx="5509873" cy="2526677"/>
          </a:xfrm>
          <a:prstGeom prst="rect">
            <a:avLst/>
          </a:prstGeom>
        </p:spPr>
      </p:pic>
      <p:pic>
        <p:nvPicPr>
          <p:cNvPr id="4" name="Picture 1" descr="08page245_02.jpg">
            <a:extLst>
              <a:ext uri="{FF2B5EF4-FFF2-40B4-BE49-F238E27FC236}">
                <a16:creationId xmlns:a16="http://schemas.microsoft.com/office/drawing/2014/main" id="{ED78DD21-68F8-4A6A-9008-BC57F4ECD766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 rotWithShape="1">
          <a:blip r:embed="rId3">
            <a:lum/>
          </a:blip>
          <a:srcRect b="24560"/>
          <a:stretch/>
        </p:blipFill>
        <p:spPr>
          <a:xfrm>
            <a:off x="574929" y="3070655"/>
            <a:ext cx="7130796" cy="2989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844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8" y="4376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Struttura e Nomenclatura degli Eteri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138" y="1369328"/>
            <a:ext cx="3263719" cy="214410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742" y="4027569"/>
            <a:ext cx="7590562" cy="248753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333DF8-1F32-422F-9B2B-51C159814461}"/>
              </a:ext>
            </a:extLst>
          </p:cNvPr>
          <p:cNvSpPr txBox="1"/>
          <p:nvPr/>
        </p:nvSpPr>
        <p:spPr>
          <a:xfrm>
            <a:off x="342900" y="1564219"/>
            <a:ext cx="17489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</a:t>
            </a:r>
            <a:r>
              <a:rPr lang="it-IT" baseline="-25000" dirty="0"/>
              <a:t>3</a:t>
            </a:r>
            <a:r>
              <a:rPr lang="it-IT" dirty="0"/>
              <a:t>O-  </a:t>
            </a:r>
            <a:r>
              <a:rPr lang="it-IT" dirty="0" err="1"/>
              <a:t>metossi</a:t>
            </a:r>
            <a:r>
              <a:rPr lang="it-IT" dirty="0"/>
              <a:t> </a:t>
            </a:r>
          </a:p>
          <a:p>
            <a:r>
              <a:rPr lang="it-IT" dirty="0" err="1"/>
              <a:t>MeO</a:t>
            </a:r>
            <a:r>
              <a:rPr lang="it-IT" dirty="0"/>
              <a:t>-</a:t>
            </a:r>
          </a:p>
          <a:p>
            <a:endParaRPr lang="it-IT" dirty="0"/>
          </a:p>
          <a:p>
            <a:r>
              <a:rPr lang="it-IT" dirty="0"/>
              <a:t>CH</a:t>
            </a:r>
            <a:r>
              <a:rPr lang="it-IT" baseline="-25000" dirty="0"/>
              <a:t>3</a:t>
            </a:r>
            <a:r>
              <a:rPr lang="it-IT" dirty="0"/>
              <a:t>CH</a:t>
            </a:r>
            <a:r>
              <a:rPr lang="it-IT" baseline="-25000" dirty="0"/>
              <a:t>2</a:t>
            </a:r>
            <a:r>
              <a:rPr lang="it-IT" dirty="0"/>
              <a:t>O-  </a:t>
            </a:r>
            <a:r>
              <a:rPr lang="it-IT" dirty="0" err="1"/>
              <a:t>etossi</a:t>
            </a:r>
            <a:endParaRPr lang="it-IT" dirty="0"/>
          </a:p>
          <a:p>
            <a:r>
              <a:rPr lang="it-IT" dirty="0" err="1"/>
              <a:t>EtO</a:t>
            </a:r>
            <a:r>
              <a:rPr lang="it-IT" dirty="0"/>
              <a:t>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913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Proprietà Fisiche e Reattività degli Eteri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82737"/>
            <a:ext cx="10777538" cy="1317626"/>
          </a:xfrm>
        </p:spPr>
        <p:txBody>
          <a:bodyPr/>
          <a:lstStyle/>
          <a:p>
            <a:r>
              <a:rPr lang="it-IT" dirty="0"/>
              <a:t>Gli eteri sono inerti verso i comuni reagenti: per questo motivo sono frequentemente impiegati come solventi in laboratorio e nell’industria chimica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005" y="2900363"/>
            <a:ext cx="7853026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35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Struttura e Nomenclatura degli Epossidi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epossidi o </a:t>
            </a:r>
            <a:r>
              <a:rPr lang="it-IT" dirty="0" err="1"/>
              <a:t>ossirani</a:t>
            </a:r>
            <a:r>
              <a:rPr lang="it-IT" dirty="0"/>
              <a:t> sono eteri </a:t>
            </a:r>
          </a:p>
          <a:p>
            <a:pPr marL="0" indent="0">
              <a:buNone/>
            </a:pPr>
            <a:r>
              <a:rPr lang="it-IT" dirty="0"/>
              <a:t>ciclici a tre termini </a:t>
            </a:r>
          </a:p>
          <a:p>
            <a:endParaRPr lang="it-IT" dirty="0"/>
          </a:p>
          <a:p>
            <a:r>
              <a:rPr lang="it-IT" dirty="0"/>
              <a:t>L’angolo C—O—C negli epossidi </a:t>
            </a:r>
            <a:r>
              <a:rPr lang="it-IT" dirty="0" err="1"/>
              <a:t>é</a:t>
            </a:r>
            <a:r>
              <a:rPr lang="it-IT" dirty="0"/>
              <a:t> di circa 60°, molto distante dalla geometria tetraedrica ottimale (109.5°). Ciò rende gli epossidi molto più reattivi dei normali eteri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577" y="1433513"/>
            <a:ext cx="2211747" cy="169338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5" y="4589187"/>
            <a:ext cx="7672388" cy="21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07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Epossidazione</a:t>
            </a:r>
            <a:r>
              <a:rPr lang="it-IT" dirty="0"/>
              <a:t> degli Alcheni con </a:t>
            </a:r>
            <a:r>
              <a:rPr lang="it-IT" dirty="0" err="1"/>
              <a:t>Perossiacidi</a:t>
            </a:r>
            <a:r>
              <a:rPr lang="it-IT" dirty="0"/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287" y="2204470"/>
            <a:ext cx="8408837" cy="28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37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Tioli o Mercaptani (R-SH)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composti solforati hanno odore sgradevole 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50" y="2561572"/>
            <a:ext cx="9153814" cy="15434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41500" y="4239945"/>
            <a:ext cx="453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Solfuro di idrogeno o acido solfidrico </a:t>
            </a:r>
            <a:r>
              <a:rPr lang="it-IT" dirty="0" err="1"/>
              <a:t>pKa</a:t>
            </a:r>
            <a:r>
              <a:rPr lang="it-IT" dirty="0"/>
              <a:t> = 7.0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A16E7EC-1D62-41F4-9ABD-D4B3C269B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721" b="22639"/>
          <a:stretch/>
        </p:blipFill>
        <p:spPr>
          <a:xfrm>
            <a:off x="6987003" y="4376672"/>
            <a:ext cx="2035958" cy="238125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0BDAD3F-7497-4A95-99E3-66F747BB1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589" y="4910417"/>
            <a:ext cx="3667436" cy="184750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D911979-F36A-469D-82DF-102314FF43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8332" b="52371"/>
          <a:stretch/>
        </p:blipFill>
        <p:spPr>
          <a:xfrm>
            <a:off x="9650543" y="2288447"/>
            <a:ext cx="1581277" cy="104484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DD202F-1FF3-4E6D-BE40-47FAAA411959}"/>
              </a:ext>
            </a:extLst>
          </p:cNvPr>
          <p:cNvSpPr txBox="1"/>
          <p:nvPr/>
        </p:nvSpPr>
        <p:spPr>
          <a:xfrm>
            <a:off x="9992014" y="3468227"/>
            <a:ext cx="100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nel caffè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897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Tioli o Mercaptani (R-SH)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r="34263"/>
          <a:stretch/>
        </p:blipFill>
        <p:spPr>
          <a:xfrm>
            <a:off x="1872808" y="1789068"/>
            <a:ext cx="7718867" cy="447838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49296" y="3867405"/>
            <a:ext cx="109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pKa</a:t>
            </a:r>
            <a:r>
              <a:rPr lang="it-IT" dirty="0"/>
              <a:t> = 8.5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EE562FA-67B9-4089-A317-414E10D70EBB}"/>
              </a:ext>
            </a:extLst>
          </p:cNvPr>
          <p:cNvSpPr/>
          <p:nvPr/>
        </p:nvSpPr>
        <p:spPr>
          <a:xfrm>
            <a:off x="9458325" y="3819780"/>
            <a:ext cx="266699" cy="416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96D638E-8378-4583-9C74-B12DA705AB15}"/>
              </a:ext>
            </a:extLst>
          </p:cNvPr>
          <p:cNvSpPr/>
          <p:nvPr/>
        </p:nvSpPr>
        <p:spPr>
          <a:xfrm>
            <a:off x="9391650" y="5935145"/>
            <a:ext cx="266699" cy="416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00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8150" y="365124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Solfuri o tioeteri (R-S-R)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64845"/>
          <a:stretch/>
        </p:blipFill>
        <p:spPr>
          <a:xfrm>
            <a:off x="3857625" y="1331868"/>
            <a:ext cx="4127942" cy="447838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CA486CC-F716-4FAC-9605-FC394140A17E}"/>
              </a:ext>
            </a:extLst>
          </p:cNvPr>
          <p:cNvSpPr/>
          <p:nvPr/>
        </p:nvSpPr>
        <p:spPr>
          <a:xfrm>
            <a:off x="3686175" y="3057525"/>
            <a:ext cx="266700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60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136811"/>
              </p:ext>
            </p:extLst>
          </p:nvPr>
        </p:nvGraphicFramePr>
        <p:xfrm>
          <a:off x="342709" y="2895434"/>
          <a:ext cx="6270891" cy="734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CS ChemDraw Drawing" r:id="rId3" imgW="1625637" imgH="190271" progId="ChemDraw.Document.6.0">
                  <p:embed/>
                </p:oleObj>
              </mc:Choice>
              <mc:Fallback>
                <p:oleObj name="CS ChemDraw Drawing" r:id="rId3" imgW="1625637" imgH="1902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709" y="2895434"/>
                        <a:ext cx="6270891" cy="734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91060"/>
              </p:ext>
            </p:extLst>
          </p:nvPr>
        </p:nvGraphicFramePr>
        <p:xfrm>
          <a:off x="6752799" y="2895434"/>
          <a:ext cx="4430280" cy="86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CS ChemDraw Drawing" r:id="rId5" imgW="1141123" imgH="222109" progId="ChemDraw.Document.6.0">
                  <p:embed/>
                </p:oleObj>
              </mc:Choice>
              <mc:Fallback>
                <p:oleObj name="CS ChemDraw Drawing" r:id="rId5" imgW="1141123" imgH="2221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2799" y="2895434"/>
                        <a:ext cx="4430280" cy="862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88369" y="3799637"/>
            <a:ext cx="132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pKa</a:t>
            </a:r>
            <a:r>
              <a:rPr lang="it-IT" sz="2400" dirty="0"/>
              <a:t> = 8.5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812740" y="3799637"/>
            <a:ext cx="162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pKa</a:t>
            </a:r>
            <a:r>
              <a:rPr lang="it-IT" sz="2400" dirty="0"/>
              <a:t> = 15.7 </a:t>
            </a:r>
          </a:p>
        </p:txBody>
      </p:sp>
    </p:spTree>
    <p:extLst>
      <p:ext uri="{BB962C8B-B14F-4D97-AF65-F5344CB8AC3E}">
        <p14:creationId xmlns:p14="http://schemas.microsoft.com/office/powerpoint/2010/main" val="42244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degli Alcoli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43" y="2098411"/>
            <a:ext cx="10770241" cy="3920252"/>
          </a:xfrm>
          <a:prstGeom prst="rect">
            <a:avLst/>
          </a:prstGeom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551996"/>
              </p:ext>
            </p:extLst>
          </p:nvPr>
        </p:nvGraphicFramePr>
        <p:xfrm>
          <a:off x="5273907" y="4698454"/>
          <a:ext cx="1308501" cy="1033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CS ChemDraw Drawing" r:id="rId5" imgW="755328" imgH="596966" progId="ChemDraw.Document.6.0">
                  <p:embed/>
                </p:oleObj>
              </mc:Choice>
              <mc:Fallback>
                <p:oleObj name="CS ChemDraw Drawing" r:id="rId5" imgW="755328" imgH="5969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73907" y="4698454"/>
                        <a:ext cx="1308501" cy="1033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A9D442-C6E1-4AF2-A722-67F2D2BBF669}"/>
              </a:ext>
            </a:extLst>
          </p:cNvPr>
          <p:cNvSpPr txBox="1"/>
          <p:nvPr/>
        </p:nvSpPr>
        <p:spPr>
          <a:xfrm>
            <a:off x="4948978" y="5686294"/>
            <a:ext cx="208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2-metil-2-propanolo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95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Ossidazione a Disolfuri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7735"/>
          <a:stretch/>
        </p:blipFill>
        <p:spPr>
          <a:xfrm>
            <a:off x="404265" y="2470547"/>
            <a:ext cx="11044785" cy="1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07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Ponti Disolfuro nelle Proteine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897" y="1690688"/>
            <a:ext cx="4334205" cy="43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9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32519" r="30149" b="28128"/>
          <a:stretch/>
        </p:blipFill>
        <p:spPr>
          <a:xfrm>
            <a:off x="4043598" y="458121"/>
            <a:ext cx="3114440" cy="12287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21068" y="364598"/>
            <a:ext cx="1315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Alcoli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15517" y="1790312"/>
            <a:ext cx="282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Carbonio ibridato sp</a:t>
            </a:r>
            <a:r>
              <a:rPr lang="it-IT" sz="2400" baseline="30000" dirty="0"/>
              <a:t>3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125530" y="755880"/>
            <a:ext cx="2445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Gruppo ossidrilico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853335" y="2717719"/>
            <a:ext cx="5494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Classificazione degli alcoli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24889" y="5902999"/>
            <a:ext cx="5067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Alcoli primari, secondari e terziari</a:t>
            </a: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BCEF2F33-95C6-41AC-8A75-42E91C8F8E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167003"/>
              </p:ext>
            </p:extLst>
          </p:nvPr>
        </p:nvGraphicFramePr>
        <p:xfrm>
          <a:off x="2004624" y="3657600"/>
          <a:ext cx="6907814" cy="1941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CS ChemDraw Drawing" r:id="rId4" imgW="3128170" imgH="880153" progId="ChemDraw.Document.6.0">
                  <p:embed/>
                </p:oleObj>
              </mc:Choice>
              <mc:Fallback>
                <p:oleObj name="CS ChemDraw Drawing" r:id="rId4" imgW="3128170" imgH="8801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4624" y="3657600"/>
                        <a:ext cx="6907814" cy="1941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29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3096" y="0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Nomenclatura degli alcoli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981383"/>
              </p:ext>
            </p:extLst>
          </p:nvPr>
        </p:nvGraphicFramePr>
        <p:xfrm>
          <a:off x="1014890" y="1211357"/>
          <a:ext cx="3555381" cy="958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CS ChemDraw Drawing" r:id="rId3" imgW="1354446" imgH="365381" progId="ChemDraw.Document.6.0">
                  <p:embed/>
                </p:oleObj>
              </mc:Choice>
              <mc:Fallback>
                <p:oleObj name="CS ChemDraw Drawing" r:id="rId3" imgW="1354446" imgH="36538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4890" y="1211357"/>
                        <a:ext cx="3555381" cy="958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126335"/>
              </p:ext>
            </p:extLst>
          </p:nvPr>
        </p:nvGraphicFramePr>
        <p:xfrm>
          <a:off x="5852733" y="1088378"/>
          <a:ext cx="2407809" cy="108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CS ChemDraw Drawing" r:id="rId5" imgW="839295" imgH="379405" progId="ChemDraw.Document.6.0">
                  <p:embed/>
                </p:oleObj>
              </mc:Choice>
              <mc:Fallback>
                <p:oleObj name="CS ChemDraw Drawing" r:id="rId5" imgW="839295" imgH="37940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2733" y="1088378"/>
                        <a:ext cx="2407809" cy="108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368490" y="2672031"/>
            <a:ext cx="112048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it-IT" sz="3200" dirty="0"/>
              <a:t>Trovare la catena carboniosa più lunga che contenga il gruppo ossidrilico: esano</a:t>
            </a:r>
          </a:p>
          <a:p>
            <a:pPr marL="514350" indent="-514350">
              <a:buAutoNum type="arabicParenR"/>
            </a:pPr>
            <a:r>
              <a:rPr lang="it-IT" sz="3200" dirty="0"/>
              <a:t>Cambiare la desinenza in </a:t>
            </a:r>
            <a:r>
              <a:rPr lang="it-IT" sz="3200" dirty="0" err="1"/>
              <a:t>olo</a:t>
            </a:r>
            <a:r>
              <a:rPr lang="it-IT" sz="3200" dirty="0"/>
              <a:t>: </a:t>
            </a:r>
            <a:r>
              <a:rPr lang="it-IT" sz="3200" dirty="0" err="1"/>
              <a:t>esanolo</a:t>
            </a:r>
            <a:endParaRPr lang="it-IT" sz="3200" dirty="0"/>
          </a:p>
          <a:p>
            <a:pPr marL="514350" indent="-514350">
              <a:buAutoNum type="arabicParenR"/>
            </a:pPr>
            <a:r>
              <a:rPr lang="it-IT" sz="3200" dirty="0"/>
              <a:t>Numerare la catena in modo da assegnare al gruppo ossidrilico il numero più basso</a:t>
            </a:r>
          </a:p>
          <a:p>
            <a:pPr marL="514350" indent="-514350">
              <a:buAutoNum type="arabicParenR"/>
            </a:pPr>
            <a:r>
              <a:rPr lang="it-IT" sz="3200" dirty="0"/>
              <a:t>Applicare le altre regole della nomenclatura</a:t>
            </a:r>
          </a:p>
          <a:p>
            <a:pPr algn="ctr"/>
            <a:r>
              <a:rPr lang="it-IT" sz="3200" b="1" dirty="0"/>
              <a:t>5-metil-3-esanolo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087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956781"/>
              </p:ext>
            </p:extLst>
          </p:nvPr>
        </p:nvGraphicFramePr>
        <p:xfrm>
          <a:off x="4154985" y="876442"/>
          <a:ext cx="2436883" cy="150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CS ChemDraw Drawing" r:id="rId3" imgW="1014794" imgH="626151" progId="ChemDraw.Document.6.0">
                  <p:embed/>
                </p:oleObj>
              </mc:Choice>
              <mc:Fallback>
                <p:oleObj name="CS ChemDraw Drawing" r:id="rId3" imgW="1014794" imgH="6261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4985" y="876442"/>
                        <a:ext cx="2436883" cy="1502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65" y="3133396"/>
            <a:ext cx="10585754" cy="24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Nomenclatura degli alcoli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37230" y="1677020"/>
            <a:ext cx="8806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Composti con due gruppi ossidrilici sono detti dioli o glicoli.</a:t>
            </a:r>
          </a:p>
          <a:p>
            <a:r>
              <a:rPr lang="it-IT" sz="2800" dirty="0"/>
              <a:t>Composti con tre gruppi ossidrilici sono detti </a:t>
            </a:r>
            <a:r>
              <a:rPr lang="it-IT" sz="2800" dirty="0" err="1"/>
              <a:t>trioli</a:t>
            </a:r>
            <a:endParaRPr lang="it-IT" sz="2800" dirty="0"/>
          </a:p>
        </p:txBody>
      </p:sp>
      <p:sp>
        <p:nvSpPr>
          <p:cNvPr id="7" name="Rettangolo 6"/>
          <p:cNvSpPr/>
          <p:nvPr/>
        </p:nvSpPr>
        <p:spPr>
          <a:xfrm>
            <a:off x="1142799" y="3483739"/>
            <a:ext cx="218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HOCH</a:t>
            </a:r>
            <a:r>
              <a:rPr lang="it-IT" sz="2800" baseline="-25000" dirty="0"/>
              <a:t>2</a:t>
            </a:r>
            <a:r>
              <a:rPr lang="it-IT" sz="2800" dirty="0"/>
              <a:t>CH</a:t>
            </a:r>
            <a:r>
              <a:rPr lang="it-IT" sz="2800" baseline="-25000" dirty="0"/>
              <a:t>2</a:t>
            </a:r>
            <a:r>
              <a:rPr lang="it-IT" sz="2800" dirty="0"/>
              <a:t>OH</a:t>
            </a:r>
          </a:p>
        </p:txBody>
      </p:sp>
      <p:sp>
        <p:nvSpPr>
          <p:cNvPr id="8" name="CasellaDiTesto 7"/>
          <p:cNvSpPr txBox="1"/>
          <p:nvPr/>
        </p:nvSpPr>
        <p:spPr>
          <a:xfrm flipH="1">
            <a:off x="1142799" y="4532887"/>
            <a:ext cx="204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Glicol etilenico</a:t>
            </a:r>
          </a:p>
          <a:p>
            <a:r>
              <a:rPr lang="it-IT" dirty="0"/>
              <a:t>1,2-etandiolo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108817"/>
              </p:ext>
            </p:extLst>
          </p:nvPr>
        </p:nvGraphicFramePr>
        <p:xfrm>
          <a:off x="4186380" y="3139411"/>
          <a:ext cx="2751891" cy="121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CS ChemDraw Drawing" r:id="rId3" imgW="1171760" imgH="516233" progId="ChemDraw.Document.6.0">
                  <p:embed/>
                </p:oleObj>
              </mc:Choice>
              <mc:Fallback>
                <p:oleObj name="CS ChemDraw Drawing" r:id="rId3" imgW="1171760" imgH="5162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6380" y="3139411"/>
                        <a:ext cx="2751891" cy="121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243255" y="4532886"/>
            <a:ext cx="2043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Glicerolo o glicerina</a:t>
            </a:r>
          </a:p>
          <a:p>
            <a:r>
              <a:rPr lang="it-IT" dirty="0"/>
              <a:t>1,2,3-propantriolo</a:t>
            </a:r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333104"/>
              </p:ext>
            </p:extLst>
          </p:nvPr>
        </p:nvGraphicFramePr>
        <p:xfrm>
          <a:off x="8236687" y="3085432"/>
          <a:ext cx="1364513" cy="1213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CS ChemDraw Drawing" r:id="rId5" imgW="616895" imgH="549588" progId="ChemDraw.Document.6.0">
                  <p:embed/>
                </p:oleObj>
              </mc:Choice>
              <mc:Fallback>
                <p:oleObj name="CS ChemDraw Drawing" r:id="rId5" imgW="616895" imgH="54958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36687" y="3085432"/>
                        <a:ext cx="1364513" cy="1213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7915844" y="4486719"/>
            <a:ext cx="2560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/>
              <a:t>trans</a:t>
            </a:r>
            <a:r>
              <a:rPr lang="it-IT" dirty="0"/>
              <a:t> 1,2-ciclopenandiolo</a:t>
            </a:r>
          </a:p>
        </p:txBody>
      </p:sp>
    </p:spTree>
    <p:extLst>
      <p:ext uri="{BB962C8B-B14F-4D97-AF65-F5344CB8AC3E}">
        <p14:creationId xmlns:p14="http://schemas.microsoft.com/office/powerpoint/2010/main" val="37828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77014" y="323713"/>
            <a:ext cx="3645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/>
              <a:t>Proprietà Fisiche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88" y="1245895"/>
            <a:ext cx="7854866" cy="247973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288" y="3939929"/>
            <a:ext cx="8027386" cy="257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95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00425" y="715447"/>
            <a:ext cx="53292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>
                <a:solidFill>
                  <a:srgbClr val="000000"/>
                </a:solidFill>
                <a:latin typeface="TECDQK+Verdana"/>
              </a:rPr>
              <a:t>Acidità e Basicità </a:t>
            </a:r>
            <a:endParaRPr lang="it-IT" sz="4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93" y="2014321"/>
            <a:ext cx="8998898" cy="40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65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573</Words>
  <Application>Microsoft Office PowerPoint</Application>
  <PresentationFormat>Widescreen</PresentationFormat>
  <Paragraphs>98</Paragraphs>
  <Slides>31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TECDQK+Verdana</vt:lpstr>
      <vt:lpstr>Tema di Office</vt:lpstr>
      <vt:lpstr>CS ChemDraw Drawing</vt:lpstr>
      <vt:lpstr>Alcoli, Eteri e Tioli </vt:lpstr>
      <vt:lpstr>Struttura di Alcoli, Eteri e Tioli </vt:lpstr>
      <vt:lpstr>Nomenclatura degli Alcoli </vt:lpstr>
      <vt:lpstr>Presentazione standard di PowerPoint</vt:lpstr>
      <vt:lpstr>Nomenclatura degli alcoli</vt:lpstr>
      <vt:lpstr>Presentazione standard di PowerPoint</vt:lpstr>
      <vt:lpstr>Nomenclatura degli alcoli</vt:lpstr>
      <vt:lpstr>Presentazione standard di PowerPoint</vt:lpstr>
      <vt:lpstr>Presentazione standard di PowerPoint</vt:lpstr>
      <vt:lpstr>Sintesi degli alcossidi</vt:lpstr>
      <vt:lpstr>Reazioni degli alcoli OH come gruppo uscente</vt:lpstr>
      <vt:lpstr>Reazioni degli alcoli OH come gruppo uscente</vt:lpstr>
      <vt:lpstr>Ma usando un acido -OH si converte in –OH2 e diventa un buon gruppo uscente</vt:lpstr>
      <vt:lpstr>Conversione di alcoli in alogenuri alchilici</vt:lpstr>
      <vt:lpstr>Conversione di alcoli in alogenuri alchilici</vt:lpstr>
      <vt:lpstr>Reazione degli alcoli- Disidratazione</vt:lpstr>
      <vt:lpstr>Reazione degli alcoli- Disidratazione</vt:lpstr>
      <vt:lpstr>Ossidazione degli alcoli</vt:lpstr>
      <vt:lpstr>Ossidazione degli alcoli</vt:lpstr>
      <vt:lpstr>Ossidazione degli alcoli</vt:lpstr>
      <vt:lpstr>Alcol test</vt:lpstr>
      <vt:lpstr>Struttura e Nomenclatura degli Eteri </vt:lpstr>
      <vt:lpstr>Proprietà Fisiche e Reattività degli Eteri </vt:lpstr>
      <vt:lpstr>Struttura e Nomenclatura degli Epossidi </vt:lpstr>
      <vt:lpstr>Epossidazione degli Alcheni con Perossiacidi </vt:lpstr>
      <vt:lpstr>Tioli o Mercaptani (R-SH) </vt:lpstr>
      <vt:lpstr>Tioli o Mercaptani (R-SH) </vt:lpstr>
      <vt:lpstr>Solfuri o tioeteri (R-S-R) </vt:lpstr>
      <vt:lpstr>Presentazione standard di PowerPoint</vt:lpstr>
      <vt:lpstr>Ossidazione a Disolfuri </vt:lpstr>
      <vt:lpstr>Ponti Disolfuro nelle Proteine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Alcoli, Eteri e Tioli</dc:title>
  <dc:creator>NITTI PATRIZIA</dc:creator>
  <cp:lastModifiedBy>NITTI PATRIZIA</cp:lastModifiedBy>
  <cp:revision>53</cp:revision>
  <dcterms:created xsi:type="dcterms:W3CDTF">2021-11-26T14:21:24Z</dcterms:created>
  <dcterms:modified xsi:type="dcterms:W3CDTF">2022-11-24T15:29:11Z</dcterms:modified>
</cp:coreProperties>
</file>