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8" r:id="rId22"/>
    <p:sldId id="279" r:id="rId23"/>
    <p:sldId id="283" r:id="rId24"/>
    <p:sldId id="276" r:id="rId25"/>
    <p:sldId id="297" r:id="rId26"/>
    <p:sldId id="280" r:id="rId27"/>
    <p:sldId id="298" r:id="rId28"/>
    <p:sldId id="277" r:id="rId29"/>
    <p:sldId id="281" r:id="rId30"/>
    <p:sldId id="299" r:id="rId31"/>
    <p:sldId id="300" r:id="rId32"/>
    <p:sldId id="284" r:id="rId33"/>
    <p:sldId id="285" r:id="rId34"/>
    <p:sldId id="287" r:id="rId35"/>
    <p:sldId id="288" r:id="rId36"/>
    <p:sldId id="286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TI PATRIZIA" initials="NP" lastIdx="2" clrIdx="0">
    <p:extLst>
      <p:ext uri="{19B8F6BF-5375-455C-9EA6-DF929625EA0E}">
        <p15:presenceInfo xmlns:p15="http://schemas.microsoft.com/office/powerpoint/2012/main" userId="S-1-5-21-1619864426-3327682432-315110147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82" autoAdjust="0"/>
  </p:normalViewPr>
  <p:slideViewPr>
    <p:cSldViewPr snapToGrid="0">
      <p:cViewPr varScale="1">
        <p:scale>
          <a:sx n="101" d="100"/>
          <a:sy n="101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618D-E83B-4E71-958B-2C787F09FBD1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F1C3-C82F-47AC-A7B7-1BB5B3C949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54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14 lezioni, 33h.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70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Imidazolo nell’istidina (AA)</a:t>
            </a:r>
          </a:p>
          <a:p>
            <a:r>
              <a:rPr lang="it-IT" dirty="0"/>
              <a:t>Indolo nel triptofano (AA)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2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15 lezione, 36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45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Acido </a:t>
            </a:r>
            <a:r>
              <a:rPr lang="it-IT" dirty="0" err="1"/>
              <a:t>benzendioico</a:t>
            </a:r>
            <a:r>
              <a:rPr lang="it-IT" dirty="0"/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40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B872A-3D54-4487-A2B5-DF128A64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3657A1-AD8C-40CC-AD4C-6DB456FB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20E872-8915-4771-B99D-58DA98E3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4610F-E5AA-4E72-969D-863484CB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18E003-4366-4BF0-BA54-F06989B2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A322A-C2D3-48CE-9203-FFBF790C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6FD601-9720-41EC-A015-42E92ACD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93F98-B6DE-4516-80EE-464FB9CC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A4BEF5-4AF3-49B9-9074-CBDAE749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FE0F1-D30E-4741-A54C-EDF38913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9E882C-6D26-4166-8449-7D442ACD0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BE8E20-9CEA-48E0-AF3F-92F0A6500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56C4FD-6ECB-4386-AD54-B8FAA408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7E3B2-50AD-4CE7-B48A-017A86DC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E8362-E014-44C9-9336-3680899A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652B1-A055-4B36-AFEA-08B075C7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6F0F8E-8E79-4DB6-9436-52BB7B78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86CFBB-9DAF-4BB3-9550-6C15F934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94035-2D8C-4B29-98FD-FF24A3E9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D061B-74C8-41D0-8792-056EA90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AEB7E-CEF5-4494-819B-91B792D4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2A223-BC90-4D39-8E13-93BB6B2EF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E4F17-A757-4AAF-87AF-A265F91E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DF68A5-AFC0-47A6-8B84-1D5DA12C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29C5E-E627-4ABD-96DA-94C91408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32B05-8689-43E1-956B-F69DC60F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D3E29-5C4C-4F4C-AEE5-0A529E89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29C235-BC79-4993-9E30-0467E036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6F36F6-74B8-4888-A452-C268E66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91161C-0999-4C6F-8044-AC809086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3D5574-B67D-4851-81BE-9F7E1458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1D9D2-26BF-438B-B0EF-45975C08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7D9D7-5D9C-417C-957E-0B06DF3D5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BE33D0-30ED-48DD-87E8-5706602EE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3D83DB-4FD1-404A-A14A-9B2D8678E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10E81C-B290-4A3E-BF88-B6EE04B5A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28F8BD-0B3D-4E71-B81F-A1A05B41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D11F9F-A579-4839-AD19-E3E939D9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958999-1D0A-4BCD-B51E-6AB96C28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5368E-2956-4414-A842-46CC8AAC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FDA705-A4EE-42B0-9DAB-4DF09DC5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2B0BD3-AA3B-46EF-80FE-9278FCF4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06EAF4-E21C-40D2-A84C-D3AA1F39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97229F-4E33-4325-B3C3-16B1FBB3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0FC70D-D8A9-456E-BD40-965E0DC9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57E696-84F0-485E-91F2-436D6F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4483A-CA9D-44F4-970C-6541E7FF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E454F-61E7-44E5-B391-2911D1CF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FECF52-F66A-49EE-9F12-5E2D74F4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411B70-C989-4D22-8A57-41EA18F3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A5BBF7-3948-4720-A99B-BA679D1A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1E6580-AE8A-4D4D-A7F0-F03CECB3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79BFF-9C54-4C05-8D54-4B181705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1AD0D90-2DC4-4972-9F2C-404E5DBD5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33178A-69C4-4CA2-8FA7-CE093498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BCCD4C-0265-4A97-A7B8-86A01A83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5D3AEA-650B-44F5-B537-292F9B3F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B35AC9-DB9D-4A43-805E-6A90C61B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6B97C8-706B-45B9-8E23-6BA615CC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DECB42-4F32-4842-A115-CD68AF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C4111-5D31-491C-9380-E4D777543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1C7B-403D-4BFD-A1FB-3510FC89474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6B7E6F-D88D-462D-A4BC-1C9AD3A15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035729-92A0-4C22-866C-C2B47782C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2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5ACC1-ACA3-4225-B489-0AF68C158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Benzene e </a:t>
            </a:r>
            <a:r>
              <a:rPr lang="en-US" dirty="0" err="1"/>
              <a:t>Derivati</a:t>
            </a:r>
            <a:r>
              <a:rPr lang="en-US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8B7807-4A49-449F-8C1E-3A1A6BE49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216F-A885-48B8-BE27-A1EF43A4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Criteri di aromaticità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1030A9-F730-409A-994D-6A3B4B98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molecola deve essere ciclica</a:t>
            </a:r>
          </a:p>
          <a:p>
            <a:r>
              <a:rPr lang="it-IT" dirty="0"/>
              <a:t>Tutti gli atomi devono essere ibridati sp</a:t>
            </a:r>
            <a:r>
              <a:rPr lang="it-IT" baseline="30000" dirty="0"/>
              <a:t>2</a:t>
            </a:r>
          </a:p>
          <a:p>
            <a:r>
              <a:rPr lang="it-IT" dirty="0"/>
              <a:t>La molecola deve essere planare</a:t>
            </a:r>
          </a:p>
          <a:p>
            <a:r>
              <a:rPr lang="it-IT" dirty="0"/>
              <a:t>La molecola deve avere 2, 6, 10, 14, .…(4n+2) elettroni </a:t>
            </a:r>
            <a:r>
              <a:rPr lang="el-GR" dirty="0"/>
              <a:t>π</a:t>
            </a:r>
            <a:endParaRPr lang="it-IT" dirty="0"/>
          </a:p>
          <a:p>
            <a:pPr lvl="1"/>
            <a:r>
              <a:rPr lang="it-IT" dirty="0"/>
              <a:t>Regola di </a:t>
            </a:r>
            <a:r>
              <a:rPr lang="en-US" dirty="0" err="1"/>
              <a:t>Hückel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33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2750-0FD0-4019-AB36-437341CC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Idrocarburi policiclici aromatici (IPA)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808747-E81A-4CD4-84C0-80A0376A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/>
          <a:stretch/>
        </p:blipFill>
        <p:spPr>
          <a:xfrm>
            <a:off x="2108599" y="1688591"/>
            <a:ext cx="7135906" cy="23591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7E0A8D-5E18-479C-B169-8229169D01ED}"/>
              </a:ext>
            </a:extLst>
          </p:cNvPr>
          <p:cNvSpPr txBox="1"/>
          <p:nvPr/>
        </p:nvSpPr>
        <p:spPr>
          <a:xfrm>
            <a:off x="2407642" y="4003952"/>
            <a:ext cx="10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naftalene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115F80-90E7-438F-BCBA-C268EAF9F4EC}"/>
              </a:ext>
            </a:extLst>
          </p:cNvPr>
          <p:cNvSpPr txBox="1"/>
          <p:nvPr/>
        </p:nvSpPr>
        <p:spPr>
          <a:xfrm>
            <a:off x="4840449" y="4003952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antracene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42C443-2978-4BA0-ACE2-167D5B952353}"/>
              </a:ext>
            </a:extLst>
          </p:cNvPr>
          <p:cNvSpPr txBox="1"/>
          <p:nvPr/>
        </p:nvSpPr>
        <p:spPr>
          <a:xfrm>
            <a:off x="7449426" y="4003952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fenantrene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AC1CD4-19E9-4016-87E7-2F0CEDCF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781" y="4939226"/>
            <a:ext cx="8498541" cy="12998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8347" y="3401416"/>
            <a:ext cx="183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(4n+2) elettroni </a:t>
            </a:r>
            <a:r>
              <a:rPr lang="el-GR" dirty="0"/>
              <a:t>π</a:t>
            </a:r>
            <a:endParaRPr lang="it-IT" dirty="0"/>
          </a:p>
          <a:p>
            <a:r>
              <a:rPr lang="it-IT" dirty="0"/>
              <a:t>n = 2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37639" y="3438010"/>
            <a:ext cx="295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(4n+2) elettroni </a:t>
            </a:r>
            <a:r>
              <a:rPr lang="el-GR" dirty="0"/>
              <a:t>π</a:t>
            </a:r>
            <a:endParaRPr lang="it-IT" dirty="0"/>
          </a:p>
          <a:p>
            <a:r>
              <a:rPr lang="it-IT" dirty="0"/>
              <a:t>n = 3</a:t>
            </a:r>
          </a:p>
        </p:txBody>
      </p:sp>
    </p:spTree>
    <p:extLst>
      <p:ext uri="{BB962C8B-B14F-4D97-AF65-F5344CB8AC3E}">
        <p14:creationId xmlns:p14="http://schemas.microsoft.com/office/powerpoint/2010/main" val="369959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2750-0FD0-4019-AB36-437341CC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-2729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Idrocarburi policiclici aromatici (IPA)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CC148E-90CE-4156-BF73-EB3DB4A0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1" y="1093694"/>
            <a:ext cx="7888941" cy="57643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732817" y="1412592"/>
            <a:ext cx="3257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GORWBY+Verdana"/>
              </a:rPr>
              <a:t>La regola di </a:t>
            </a:r>
            <a:r>
              <a:rPr lang="it-IT" dirty="0" err="1">
                <a:solidFill>
                  <a:srgbClr val="000000"/>
                </a:solidFill>
                <a:latin typeface="GORWBY+Verdana"/>
              </a:rPr>
              <a:t>Hückel</a:t>
            </a:r>
            <a:r>
              <a:rPr lang="it-IT" dirty="0">
                <a:solidFill>
                  <a:srgbClr val="000000"/>
                </a:solidFill>
                <a:latin typeface="GORWBY+Verdana"/>
              </a:rPr>
              <a:t> non si applica a sistemi grandi: tutti i sistemi policiclici insaturi con più di 3 anelli sono aromatici.</a:t>
            </a:r>
          </a:p>
        </p:txBody>
      </p:sp>
    </p:spTree>
    <p:extLst>
      <p:ext uri="{BB962C8B-B14F-4D97-AF65-F5344CB8AC3E}">
        <p14:creationId xmlns:p14="http://schemas.microsoft.com/office/powerpoint/2010/main" val="401921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2" y="218319"/>
            <a:ext cx="8679976" cy="6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8C92-53AA-4C95-AF81-F2CF2895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Eterociclici</a:t>
            </a:r>
            <a:r>
              <a:rPr lang="en-US" dirty="0"/>
              <a:t> </a:t>
            </a:r>
            <a:r>
              <a:rPr lang="en-US" dirty="0" err="1"/>
              <a:t>Aromatici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AC2478-F37F-4C19-8F8C-79E77DEAB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5"/>
          <a:stretch/>
        </p:blipFill>
        <p:spPr>
          <a:xfrm>
            <a:off x="3186994" y="1690688"/>
            <a:ext cx="5163671" cy="32921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95C7FD-80B7-4562-B76F-D8E7EEC088F7}"/>
              </a:ext>
            </a:extLst>
          </p:cNvPr>
          <p:cNvSpPr txBox="1"/>
          <p:nvPr/>
        </p:nvSpPr>
        <p:spPr>
          <a:xfrm>
            <a:off x="1924334" y="5385065"/>
            <a:ext cx="9321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doppietto dell’azoto è in un orbitale sp</a:t>
            </a:r>
            <a:r>
              <a:rPr lang="it-IT" sz="2800" baseline="30000" dirty="0"/>
              <a:t>2 </a:t>
            </a:r>
            <a:endParaRPr lang="it-IT" sz="2800" dirty="0"/>
          </a:p>
          <a:p>
            <a:r>
              <a:rPr lang="it-IT" sz="2800" dirty="0"/>
              <a:t>Piridina e pirimidina sono sostanze basiche e debolmente nucleofile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61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AF9AE-D222-4CC8-8E5B-B332C62C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Eterociclici</a:t>
            </a:r>
            <a:r>
              <a:rPr lang="en-US" dirty="0"/>
              <a:t> </a:t>
            </a:r>
            <a:r>
              <a:rPr lang="en-US" dirty="0" err="1"/>
              <a:t>Aromatici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50D040-8CF9-4406-9BF5-FD7DBDDF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26" y="1658470"/>
            <a:ext cx="6920753" cy="35410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1E8B46-A204-4F94-8803-E6CE65F79D34}"/>
              </a:ext>
            </a:extLst>
          </p:cNvPr>
          <p:cNvSpPr txBox="1"/>
          <p:nvPr/>
        </p:nvSpPr>
        <p:spPr>
          <a:xfrm>
            <a:off x="1098070" y="5199529"/>
            <a:ext cx="9341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doppietto dell’azoto è nell’orbitale 2p e fa parte degli elettroni </a:t>
            </a:r>
            <a:r>
              <a:rPr lang="el-GR" sz="2800" dirty="0"/>
              <a:t>π</a:t>
            </a:r>
            <a:r>
              <a:rPr lang="it-IT" sz="2800" dirty="0"/>
              <a:t> delocalizzati, contribuisce all’aromaticità del sistema</a:t>
            </a:r>
          </a:p>
          <a:p>
            <a:r>
              <a:rPr lang="it-IT" sz="2800" dirty="0"/>
              <a:t>Pirrolo e indolo non sono sostanze basiche</a:t>
            </a:r>
            <a:endParaRPr lang="en-US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2EF6EE-EDE7-4743-889A-E3340158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80" y="1526530"/>
            <a:ext cx="1775776" cy="10144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2B6081-AB52-4B97-ACFD-C2666255EDEC}"/>
              </a:ext>
            </a:extLst>
          </p:cNvPr>
          <p:cNvSpPr txBox="1"/>
          <p:nvPr/>
        </p:nvSpPr>
        <p:spPr>
          <a:xfrm>
            <a:off x="9505431" y="2728867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Istidina 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B16515F-593A-4207-A549-763AACB87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72" b="62778"/>
          <a:stretch/>
        </p:blipFill>
        <p:spPr>
          <a:xfrm>
            <a:off x="8313450" y="3077386"/>
            <a:ext cx="3298636" cy="138982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B6EE2E-CF32-4D1E-9030-6848EEA1F6F9}"/>
              </a:ext>
            </a:extLst>
          </p:cNvPr>
          <p:cNvSpPr txBox="1"/>
          <p:nvPr/>
        </p:nvSpPr>
        <p:spPr>
          <a:xfrm>
            <a:off x="9359686" y="4588208"/>
            <a:ext cx="120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Triptofano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67017-8857-471A-B4A8-1D59AF4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1245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Nomenclatura</a:t>
            </a:r>
            <a:r>
              <a:rPr lang="en-US" dirty="0"/>
              <a:t> del benzene </a:t>
            </a:r>
            <a:r>
              <a:rPr lang="en-US" dirty="0" err="1"/>
              <a:t>monosostituito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381FBF-EBDE-419B-8B01-6FBB15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42" y="1142917"/>
            <a:ext cx="7422776" cy="22232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02BD60-E8F1-4E83-9392-30CBA794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17" y="3806463"/>
            <a:ext cx="7924800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B3BD7-7299-41B9-AE8D-C4EB90A0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Nomenclatura</a:t>
            </a:r>
            <a:r>
              <a:rPr lang="en-US" dirty="0"/>
              <a:t> del benzene </a:t>
            </a:r>
            <a:r>
              <a:rPr lang="en-US" dirty="0" err="1"/>
              <a:t>monosostituito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2070FD-3627-4FC1-87C2-04E160E5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91" y="1794031"/>
            <a:ext cx="7494494" cy="15329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F2FB5E-98C6-4CA3-8E60-0C1D1F062027}"/>
              </a:ext>
            </a:extLst>
          </p:cNvPr>
          <p:cNvSpPr txBox="1"/>
          <p:nvPr/>
        </p:nvSpPr>
        <p:spPr>
          <a:xfrm>
            <a:off x="1040234" y="2164360"/>
            <a:ext cx="843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</a:t>
            </a:r>
            <a:r>
              <a:rPr lang="it-IT" sz="2400" baseline="-25000" dirty="0"/>
              <a:t>6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-</a:t>
            </a:r>
          </a:p>
          <a:p>
            <a:r>
              <a:rPr lang="it-IT" sz="2400" dirty="0" err="1"/>
              <a:t>Ph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9FC706-C06A-41AD-B8AE-D3A05225741B}"/>
              </a:ext>
            </a:extLst>
          </p:cNvPr>
          <p:cNvSpPr txBox="1"/>
          <p:nvPr/>
        </p:nvSpPr>
        <p:spPr>
          <a:xfrm>
            <a:off x="9265094" y="237584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</a:t>
            </a:r>
            <a:r>
              <a:rPr lang="it-IT" sz="2400" baseline="-25000" dirty="0"/>
              <a:t>6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CH</a:t>
            </a:r>
            <a:r>
              <a:rPr lang="it-IT" sz="2400" baseline="-25000" dirty="0"/>
              <a:t>2</a:t>
            </a:r>
            <a:r>
              <a:rPr lang="it-IT" sz="2400" dirty="0"/>
              <a:t>-</a:t>
            </a:r>
            <a:endParaRPr lang="en-US" sz="24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0F8861C-EB3F-4F31-9D4B-14868FDC4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2161"/>
              </p:ext>
            </p:extLst>
          </p:nvPr>
        </p:nvGraphicFramePr>
        <p:xfrm>
          <a:off x="7689851" y="3429000"/>
          <a:ext cx="964234" cy="153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CS ChemDraw Drawing" r:id="rId4" imgW="468726" imgH="744656" progId="ChemDraw.Document.6.0">
                  <p:embed/>
                </p:oleObj>
              </mc:Choice>
              <mc:Fallback>
                <p:oleObj name="CS ChemDraw Drawing" r:id="rId4" imgW="468726" imgH="7446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9851" y="3429000"/>
                        <a:ext cx="964234" cy="153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B0840E-F1F6-4CEA-AFE1-0F80F3814BB5}"/>
              </a:ext>
            </a:extLst>
          </p:cNvPr>
          <p:cNvSpPr txBox="1"/>
          <p:nvPr/>
        </p:nvSpPr>
        <p:spPr>
          <a:xfrm>
            <a:off x="7437087" y="5352176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Benzil</a:t>
            </a:r>
            <a:r>
              <a:rPr lang="it-IT" dirty="0"/>
              <a:t> cloruro</a:t>
            </a:r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BA7AC8F-51B4-4778-BA98-DC48D109B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64657"/>
              </p:ext>
            </p:extLst>
          </p:nvPr>
        </p:nvGraphicFramePr>
        <p:xfrm>
          <a:off x="3684127" y="3568727"/>
          <a:ext cx="859503" cy="153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CS ChemDraw Drawing" r:id="rId6" imgW="366913" imgH="653301" progId="ChemDraw.Document.6.0">
                  <p:embed/>
                </p:oleObj>
              </mc:Choice>
              <mc:Fallback>
                <p:oleObj name="CS ChemDraw Drawing" r:id="rId6" imgW="366913" imgH="653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4127" y="3568727"/>
                        <a:ext cx="859503" cy="1532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D8C609-FB3D-496F-826A-A25DECE7E633}"/>
              </a:ext>
            </a:extLst>
          </p:cNvPr>
          <p:cNvSpPr txBox="1"/>
          <p:nvPr/>
        </p:nvSpPr>
        <p:spPr>
          <a:xfrm>
            <a:off x="3227058" y="5352176"/>
            <a:ext cx="147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Clorobenzene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741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del benzene </a:t>
            </a:r>
            <a:r>
              <a:rPr lang="it-IT" dirty="0" err="1"/>
              <a:t>disostituito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21" y="2351305"/>
            <a:ext cx="8452974" cy="411773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4929" y="1453247"/>
            <a:ext cx="251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Benzene 1,2-disostituito:</a:t>
            </a:r>
          </a:p>
          <a:p>
            <a:r>
              <a:rPr lang="it-IT" dirty="0"/>
              <a:t>Isomero </a:t>
            </a:r>
            <a:r>
              <a:rPr lang="it-IT" b="1" i="1" dirty="0"/>
              <a:t>orto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94663" y="1453247"/>
            <a:ext cx="314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Benzene 1,3-disostituito:</a:t>
            </a:r>
          </a:p>
          <a:p>
            <a:r>
              <a:rPr lang="it-IT" dirty="0"/>
              <a:t>Isomero </a:t>
            </a:r>
            <a:r>
              <a:rPr lang="it-IT" b="1" i="1" dirty="0"/>
              <a:t>meta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22618" y="1453247"/>
            <a:ext cx="269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Benzene 1,4-disostiruito:</a:t>
            </a:r>
          </a:p>
          <a:p>
            <a:r>
              <a:rPr lang="it-IT" dirty="0"/>
              <a:t>Isomero </a:t>
            </a:r>
            <a:r>
              <a:rPr lang="it-IT" b="1" i="1" dirty="0"/>
              <a:t>para</a:t>
            </a:r>
          </a:p>
        </p:txBody>
      </p:sp>
    </p:spTree>
    <p:extLst>
      <p:ext uri="{BB962C8B-B14F-4D97-AF65-F5344CB8AC3E}">
        <p14:creationId xmlns:p14="http://schemas.microsoft.com/office/powerpoint/2010/main" val="211212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061" y="4437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Nomenclatura: 3 o Più Sostituenti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47663"/>
          <a:stretch/>
        </p:blipFill>
        <p:spPr>
          <a:xfrm>
            <a:off x="1081664" y="1196399"/>
            <a:ext cx="9890167" cy="28569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07" y="4260068"/>
            <a:ext cx="2849120" cy="18906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08227" y="499873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GORWBY+Verdana"/>
              </a:rPr>
              <a:t>4-cloro-2-nitro-5-propilbenzaldeide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6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52A62-67C0-4010-BCD6-933FCD22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1790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Benzene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ABFE58-3DF2-4E1D-9ADE-CB4147C7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1579291"/>
            <a:ext cx="10515600" cy="2774595"/>
          </a:xfrm>
        </p:spPr>
        <p:txBody>
          <a:bodyPr>
            <a:normAutofit/>
          </a:bodyPr>
          <a:lstStyle/>
          <a:p>
            <a:r>
              <a:rPr lang="it-IT" dirty="0"/>
              <a:t>I</a:t>
            </a:r>
            <a:r>
              <a:rPr lang="en-US" dirty="0"/>
              <a:t>l benzene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)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semplice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IDROCARBURI AROMATICI (o </a:t>
            </a:r>
            <a:r>
              <a:rPr lang="en-US" dirty="0" err="1"/>
              <a:t>areni</a:t>
            </a:r>
            <a:r>
              <a:rPr lang="en-US" dirty="0"/>
              <a:t>)</a:t>
            </a:r>
          </a:p>
          <a:p>
            <a:r>
              <a:rPr lang="it-IT" dirty="0"/>
              <a:t>H</a:t>
            </a:r>
            <a:r>
              <a:rPr lang="en-US" dirty="0"/>
              <a:t>a 4 </a:t>
            </a:r>
            <a:r>
              <a:rPr lang="en-US" dirty="0" err="1"/>
              <a:t>gradi</a:t>
            </a:r>
            <a:r>
              <a:rPr lang="en-US" dirty="0"/>
              <a:t> di </a:t>
            </a:r>
            <a:r>
              <a:rPr lang="en-US" dirty="0" err="1"/>
              <a:t>insaturazione</a:t>
            </a:r>
            <a:endParaRPr lang="en-US" dirty="0"/>
          </a:p>
          <a:p>
            <a:r>
              <a:rPr lang="it-IT" dirty="0"/>
              <a:t>È</a:t>
            </a:r>
            <a:r>
              <a:rPr lang="en-US" dirty="0"/>
              <a:t> </a:t>
            </a:r>
            <a:r>
              <a:rPr lang="en-US" dirty="0" err="1"/>
              <a:t>planare</a:t>
            </a:r>
            <a:endParaRPr lang="en-US" dirty="0"/>
          </a:p>
          <a:p>
            <a:r>
              <a:rPr lang="it-IT" dirty="0"/>
              <a:t>Tutti i legami C-C hanno la stessa lunghezza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DD92A7F-F9D9-48BB-B706-D15864EEC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70348"/>
              </p:ext>
            </p:extLst>
          </p:nvPr>
        </p:nvGraphicFramePr>
        <p:xfrm>
          <a:off x="7797887" y="1998026"/>
          <a:ext cx="1670487" cy="191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S ChemDraw Drawing" r:id="rId4" imgW="767635" imgH="880536" progId="ChemDraw.Document.6.0">
                  <p:embed/>
                </p:oleObj>
              </mc:Choice>
              <mc:Fallback>
                <p:oleObj name="CS ChemDraw Drawing" r:id="rId4" imgW="767635" imgH="880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7887" y="1998026"/>
                        <a:ext cx="1670487" cy="1915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8683035-F944-4296-8BE6-F73361A52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8077"/>
              </p:ext>
            </p:extLst>
          </p:nvPr>
        </p:nvGraphicFramePr>
        <p:xfrm>
          <a:off x="3807903" y="5388782"/>
          <a:ext cx="2993714" cy="93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S ChemDraw Drawing" r:id="rId6" imgW="1338943" imgH="418773" progId="ChemDraw.Document.6.0">
                  <p:embed/>
                </p:oleObj>
              </mc:Choice>
              <mc:Fallback>
                <p:oleObj name="CS ChemDraw Drawing" r:id="rId6" imgW="1338943" imgH="4187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7903" y="5388782"/>
                        <a:ext cx="2993714" cy="937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129E47-C145-4B3E-8526-53DA5EA82BD8}"/>
              </a:ext>
            </a:extLst>
          </p:cNvPr>
          <p:cNvSpPr txBox="1"/>
          <p:nvPr/>
        </p:nvSpPr>
        <p:spPr>
          <a:xfrm>
            <a:off x="2132449" y="4625295"/>
            <a:ext cx="720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Kekulè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1865</a:t>
            </a:r>
            <a:r>
              <a:rPr lang="it-IT" dirty="0"/>
              <a:t> descrisse la sua struttura come un equilibrio tra due forme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Sostituzione elettrofila aromatica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11" y="2313691"/>
            <a:ext cx="6963789" cy="2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6" y="580222"/>
            <a:ext cx="11171042" cy="47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40" y="809628"/>
            <a:ext cx="9621060" cy="52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8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643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Sostituzione elettrofila aromatica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94" y="1022530"/>
            <a:ext cx="5671862" cy="58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9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621663" y="1360734"/>
            <a:ext cx="170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Elettrofilo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059136" y="2524350"/>
            <a:ext cx="282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Ione </a:t>
            </a:r>
            <a:r>
              <a:rPr lang="it-IT" sz="2000" dirty="0" err="1"/>
              <a:t>cloronio</a:t>
            </a:r>
            <a:r>
              <a:rPr lang="it-IT" sz="2000" dirty="0"/>
              <a:t> o </a:t>
            </a:r>
            <a:r>
              <a:rPr lang="it-IT" sz="2000" dirty="0" err="1"/>
              <a:t>bromonio</a:t>
            </a:r>
            <a:endParaRPr lang="it-IT" sz="2000" dirty="0"/>
          </a:p>
        </p:txBody>
      </p:sp>
      <p:pic>
        <p:nvPicPr>
          <p:cNvPr id="11" name="Picture 1" descr="09page278_01.jpg">
            <a:extLst>
              <a:ext uri="{FF2B5EF4-FFF2-40B4-BE49-F238E27FC236}">
                <a16:creationId xmlns:a16="http://schemas.microsoft.com/office/drawing/2014/main" id="{955A0CB7-770E-4C8A-AC71-2871D40ACCA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1693" t="-18" r="-1693" b="40936"/>
          <a:stretch/>
        </p:blipFill>
        <p:spPr>
          <a:xfrm>
            <a:off x="1464404" y="1245482"/>
            <a:ext cx="6381750" cy="17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209F46E-3716-48E6-B89A-A42E9F71B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334"/>
          <a:stretch/>
        </p:blipFill>
        <p:spPr>
          <a:xfrm>
            <a:off x="995810" y="3159856"/>
            <a:ext cx="9144793" cy="26360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939CD8-B626-4C76-872B-2137FFCB5DE0}"/>
              </a:ext>
            </a:extLst>
          </p:cNvPr>
          <p:cNvSpPr txBox="1"/>
          <p:nvPr/>
        </p:nvSpPr>
        <p:spPr>
          <a:xfrm>
            <a:off x="9790010" y="1880987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Cl</a:t>
            </a:r>
            <a:r>
              <a:rPr lang="it-IT" sz="2800" baseline="30000" dirty="0"/>
              <a:t>+</a:t>
            </a:r>
            <a:r>
              <a:rPr lang="it-IT" sz="2800" dirty="0"/>
              <a:t> o Br</a:t>
            </a:r>
            <a:r>
              <a:rPr lang="it-IT" sz="2800" baseline="30000" dirty="0"/>
              <a:t>+</a:t>
            </a:r>
            <a:endParaRPr lang="en-US" sz="2800" baseline="3000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66DB243-B01D-499A-A33B-3AB239DF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7" y="-44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Reazione di </a:t>
            </a:r>
            <a:r>
              <a:rPr lang="it-IT" dirty="0"/>
              <a:t>alogenazione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FFE8F-DA60-4B7E-97AA-8F4D7B23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Reazione di </a:t>
            </a:r>
            <a:r>
              <a:rPr lang="it-IT" dirty="0"/>
              <a:t>alogenazione</a:t>
            </a:r>
            <a:endParaRPr lang="en-US" dirty="0"/>
          </a:p>
        </p:txBody>
      </p:sp>
      <p:pic>
        <p:nvPicPr>
          <p:cNvPr id="4" name="Picture 1" descr="09page280_03.jpg">
            <a:extLst>
              <a:ext uri="{FF2B5EF4-FFF2-40B4-BE49-F238E27FC236}">
                <a16:creationId xmlns:a16="http://schemas.microsoft.com/office/drawing/2014/main" id="{C0600609-39BD-4170-A239-F6B7D3A9C1A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8127"/>
          <a:stretch/>
        </p:blipFill>
        <p:spPr>
          <a:xfrm>
            <a:off x="838200" y="1935163"/>
            <a:ext cx="9144000" cy="174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09page280_04.jpg">
            <a:extLst>
              <a:ext uri="{FF2B5EF4-FFF2-40B4-BE49-F238E27FC236}">
                <a16:creationId xmlns:a16="http://schemas.microsoft.com/office/drawing/2014/main" id="{884F9776-2DEA-4C3D-953E-E33CFF2F88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37332"/>
          <a:stretch/>
        </p:blipFill>
        <p:spPr>
          <a:xfrm>
            <a:off x="1352550" y="4090989"/>
            <a:ext cx="7753350" cy="187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04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513915" y="298803"/>
            <a:ext cx="727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Reazione di nitrazione: sostituzione di H con NO</a:t>
            </a:r>
            <a:r>
              <a:rPr lang="it-IT" sz="2800" baseline="-25000" dirty="0"/>
              <a:t>2</a:t>
            </a:r>
          </a:p>
        </p:txBody>
      </p:sp>
      <p:sp>
        <p:nvSpPr>
          <p:cNvPr id="3" name="Rettangolo 2"/>
          <p:cNvSpPr/>
          <p:nvPr/>
        </p:nvSpPr>
        <p:spPr>
          <a:xfrm>
            <a:off x="9672406" y="1541109"/>
            <a:ext cx="1533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Ione nitronio</a:t>
            </a:r>
          </a:p>
        </p:txBody>
      </p:sp>
      <p:pic>
        <p:nvPicPr>
          <p:cNvPr id="8" name="Picture 1" descr="09page279_01.jpg"/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3053"/>
          <a:stretch/>
        </p:blipFill>
        <p:spPr>
          <a:xfrm>
            <a:off x="1304365" y="1203239"/>
            <a:ext cx="7482888" cy="1856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9672406" y="463891"/>
            <a:ext cx="1833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Elettrofilo</a:t>
            </a:r>
          </a:p>
          <a:p>
            <a:r>
              <a:rPr lang="it-IT" sz="3200" dirty="0"/>
              <a:t>NO</a:t>
            </a:r>
            <a:r>
              <a:rPr lang="it-IT" sz="3200" baseline="-25000" dirty="0"/>
              <a:t>2</a:t>
            </a:r>
            <a:r>
              <a:rPr lang="it-IT" sz="3200" baseline="30000" dirty="0"/>
              <a:t>+</a:t>
            </a:r>
          </a:p>
        </p:txBody>
      </p:sp>
      <p:pic>
        <p:nvPicPr>
          <p:cNvPr id="12" name="Picture 1" descr="09page281_01.jpg"/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42187"/>
          <a:stretch/>
        </p:blipFill>
        <p:spPr>
          <a:xfrm>
            <a:off x="1513915" y="3059402"/>
            <a:ext cx="7109824" cy="177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 descr="09page281_02.jpg"/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b="46418"/>
          <a:stretch/>
        </p:blipFill>
        <p:spPr>
          <a:xfrm>
            <a:off x="831998" y="4970312"/>
            <a:ext cx="9144000" cy="153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5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Nitrazione del benzene</a:t>
            </a:r>
          </a:p>
        </p:txBody>
      </p:sp>
      <p:pic>
        <p:nvPicPr>
          <p:cNvPr id="4" name="Picture 1" descr="09page282_02.jpg"/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8436"/>
          <a:stretch/>
        </p:blipFill>
        <p:spPr>
          <a:xfrm>
            <a:off x="1008993" y="1690688"/>
            <a:ext cx="9144000" cy="205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-1896" t="6946" r="1896" b="37578"/>
          <a:stretch/>
        </p:blipFill>
        <p:spPr>
          <a:xfrm>
            <a:off x="2519063" y="4224551"/>
            <a:ext cx="5395227" cy="19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9681" y="171472"/>
            <a:ext cx="671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Reazione di solfonazione: sostituzione di H con HSO</a:t>
            </a:r>
            <a:r>
              <a:rPr lang="it-IT" sz="2400" baseline="-25000" dirty="0"/>
              <a:t>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460267" y="673483"/>
            <a:ext cx="170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Elettrofilo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460267" y="1273647"/>
            <a:ext cx="20750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HSO</a:t>
            </a:r>
            <a:r>
              <a:rPr lang="it-IT" sz="2800" baseline="-25000" dirty="0"/>
              <a:t>3</a:t>
            </a:r>
            <a:r>
              <a:rPr lang="it-IT" sz="2800" baseline="30000" dirty="0"/>
              <a:t>+</a:t>
            </a:r>
          </a:p>
          <a:p>
            <a:r>
              <a:rPr lang="it-IT" sz="2800" dirty="0"/>
              <a:t>Ione </a:t>
            </a:r>
            <a:r>
              <a:rPr lang="it-IT" sz="2800" dirty="0" err="1"/>
              <a:t>solfonio</a:t>
            </a:r>
            <a:endParaRPr lang="it-IT" sz="2800" dirty="0"/>
          </a:p>
        </p:txBody>
      </p:sp>
      <p:pic>
        <p:nvPicPr>
          <p:cNvPr id="10" name="Picture 1" descr="09page279_02.jpg"/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1490"/>
          <a:stretch/>
        </p:blipFill>
        <p:spPr>
          <a:xfrm>
            <a:off x="709681" y="776260"/>
            <a:ext cx="7781925" cy="194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 descr="09page281_03.jpg"/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40430"/>
          <a:stretch/>
        </p:blipFill>
        <p:spPr>
          <a:xfrm>
            <a:off x="1168455" y="2963479"/>
            <a:ext cx="9144000" cy="18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 descr="09page282_01.jpg"/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b="36415"/>
          <a:stretch/>
        </p:blipFill>
        <p:spPr>
          <a:xfrm>
            <a:off x="3863510" y="4730255"/>
            <a:ext cx="5469678" cy="2054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860961" y="503171"/>
            <a:ext cx="170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Elettrofilo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4312" y="241561"/>
            <a:ext cx="8212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Reazione di alchilazione di </a:t>
            </a:r>
            <a:r>
              <a:rPr lang="it-IT" sz="2400" dirty="0" err="1"/>
              <a:t>Friedel-Crafts</a:t>
            </a:r>
            <a:r>
              <a:rPr lang="it-IT" sz="2400" dirty="0"/>
              <a:t>: sostituzione di H con </a:t>
            </a:r>
            <a:r>
              <a:rPr lang="it-IT" sz="2800" dirty="0"/>
              <a:t>R</a:t>
            </a:r>
            <a:endParaRPr lang="it-IT" sz="2800" baseline="-25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670845" y="971680"/>
            <a:ext cx="2084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R</a:t>
            </a:r>
            <a:r>
              <a:rPr lang="it-IT" sz="2800" baseline="30000" dirty="0"/>
              <a:t>+</a:t>
            </a:r>
          </a:p>
          <a:p>
            <a:r>
              <a:rPr lang="it-IT" sz="2800" dirty="0" err="1"/>
              <a:t>carbocatione</a:t>
            </a:r>
            <a:endParaRPr lang="it-IT" sz="2800" dirty="0"/>
          </a:p>
        </p:txBody>
      </p:sp>
      <p:pic>
        <p:nvPicPr>
          <p:cNvPr id="10" name="Picture 1" descr="09page283_02.jpg"/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9070"/>
          <a:stretch/>
        </p:blipFill>
        <p:spPr>
          <a:xfrm>
            <a:off x="1796380" y="3394939"/>
            <a:ext cx="7119020" cy="297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" descr="09page279_03.jpg"/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43452"/>
          <a:stretch/>
        </p:blipFill>
        <p:spPr>
          <a:xfrm>
            <a:off x="1079294" y="971680"/>
            <a:ext cx="8045656" cy="221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C5CA-21AD-4E57-8DD1-529C31B3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Benzene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2EAB4-3CF8-4648-A2C3-4FE61AE9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4922"/>
          </a:xfrm>
        </p:spPr>
        <p:txBody>
          <a:bodyPr/>
          <a:lstStyle/>
          <a:p>
            <a:r>
              <a:rPr lang="it-IT" dirty="0"/>
              <a:t>Mentre gli idrocarburi insaturi (alcheni e alchini) danno facile reazione di addizione, il benzene NO!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991CDB0-E9D2-4DCC-9ACD-66E42D697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11159"/>
              </p:ext>
            </p:extLst>
          </p:nvPr>
        </p:nvGraphicFramePr>
        <p:xfrm>
          <a:off x="2597674" y="3090469"/>
          <a:ext cx="6344435" cy="43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CS ChemDraw Drawing" r:id="rId3" imgW="2768557" imgH="188851" progId="ChemDraw.Document.6.0">
                  <p:embed/>
                </p:oleObj>
              </mc:Choice>
              <mc:Fallback>
                <p:oleObj name="CS ChemDraw Drawing" r:id="rId3" imgW="2768557" imgH="188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674" y="3090469"/>
                        <a:ext cx="6344435" cy="432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1731026-5132-4956-A884-B2E42BBC109B}"/>
              </a:ext>
            </a:extLst>
          </p:cNvPr>
          <p:cNvSpPr/>
          <p:nvPr/>
        </p:nvSpPr>
        <p:spPr>
          <a:xfrm>
            <a:off x="2108433" y="52536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D52C6-C047-4F68-A879-168ABF2224F0}"/>
              </a:ext>
            </a:extLst>
          </p:cNvPr>
          <p:cNvSpPr txBox="1"/>
          <p:nvPr/>
        </p:nvSpPr>
        <p:spPr>
          <a:xfrm flipH="1">
            <a:off x="838200" y="3850547"/>
            <a:ext cx="10818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benzene è molto stabile e reagisce con bromo solo il presenza di un catalizzatore, FeBr</a:t>
            </a:r>
            <a:r>
              <a:rPr lang="it-IT" sz="2800" baseline="-25000" dirty="0"/>
              <a:t>3</a:t>
            </a:r>
            <a:r>
              <a:rPr lang="it-IT" sz="2800" dirty="0"/>
              <a:t> (un acido di Lewis)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reazione è una sostituzione non una addizione</a:t>
            </a:r>
            <a:endParaRPr lang="en-US" sz="28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4252246-55C7-4CC2-81BE-AE74BE5BD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39844"/>
              </p:ext>
            </p:extLst>
          </p:nvPr>
        </p:nvGraphicFramePr>
        <p:xfrm>
          <a:off x="2376859" y="5454243"/>
          <a:ext cx="5559148" cy="90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CS ChemDraw Drawing" r:id="rId5" imgW="2791609" imgH="455622" progId="ChemDraw.Document.6.0">
                  <p:embed/>
                </p:oleObj>
              </mc:Choice>
              <mc:Fallback>
                <p:oleObj name="CS ChemDraw Drawing" r:id="rId5" imgW="2791609" imgH="4556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6859" y="5454243"/>
                        <a:ext cx="5559148" cy="907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alchilazione di </a:t>
            </a:r>
            <a:r>
              <a:rPr lang="it-IT" dirty="0" err="1"/>
              <a:t>Friedel-Crafts</a:t>
            </a:r>
            <a:endParaRPr lang="it-IT" dirty="0"/>
          </a:p>
        </p:txBody>
      </p:sp>
      <p:pic>
        <p:nvPicPr>
          <p:cNvPr id="4" name="Picture 1" descr="09page283_03.jpg"/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4870"/>
          <a:stretch/>
        </p:blipFill>
        <p:spPr>
          <a:xfrm>
            <a:off x="1524000" y="1690688"/>
            <a:ext cx="9144000" cy="214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46761"/>
          <a:stretch/>
        </p:blipFill>
        <p:spPr>
          <a:xfrm>
            <a:off x="2343410" y="4220659"/>
            <a:ext cx="8061831" cy="14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7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387066" y="359555"/>
            <a:ext cx="170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Elettrofilo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99269" y="390333"/>
            <a:ext cx="831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Reazione di </a:t>
            </a:r>
            <a:r>
              <a:rPr lang="it-IT" sz="2400" dirty="0" err="1"/>
              <a:t>acilazione</a:t>
            </a:r>
            <a:r>
              <a:rPr lang="it-IT" sz="2400" dirty="0"/>
              <a:t> di </a:t>
            </a:r>
            <a:r>
              <a:rPr lang="it-IT" sz="2400" dirty="0" err="1"/>
              <a:t>Friedel-Crafts</a:t>
            </a:r>
            <a:r>
              <a:rPr lang="it-IT" sz="2400" dirty="0"/>
              <a:t>: sostituzione di H con RCO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9" y="3217497"/>
            <a:ext cx="9619084" cy="29814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387066" y="862925"/>
            <a:ext cx="1752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RCO</a:t>
            </a:r>
            <a:r>
              <a:rPr lang="it-IT" sz="2800" baseline="30000" dirty="0"/>
              <a:t>+</a:t>
            </a:r>
          </a:p>
          <a:p>
            <a:r>
              <a:rPr lang="it-IT" sz="2800" dirty="0"/>
              <a:t>Ione </a:t>
            </a:r>
            <a:r>
              <a:rPr lang="it-IT" sz="2800" dirty="0" err="1"/>
              <a:t>acilio</a:t>
            </a:r>
            <a:r>
              <a:rPr lang="it-IT" sz="2800" dirty="0"/>
              <a:t> </a:t>
            </a:r>
          </a:p>
        </p:txBody>
      </p:sp>
      <p:pic>
        <p:nvPicPr>
          <p:cNvPr id="9" name="Picture 1" descr="09page279_04.jpg"/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38152"/>
          <a:stretch/>
        </p:blipFill>
        <p:spPr>
          <a:xfrm>
            <a:off x="833279" y="980093"/>
            <a:ext cx="8031701" cy="24216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5931516" y="3230737"/>
            <a:ext cx="145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Aril</a:t>
            </a:r>
            <a:r>
              <a:rPr lang="it-IT" sz="2000" dirty="0"/>
              <a:t> chetone</a:t>
            </a:r>
          </a:p>
        </p:txBody>
      </p:sp>
    </p:spTree>
    <p:extLst>
      <p:ext uri="{BB962C8B-B14F-4D97-AF65-F5344CB8AC3E}">
        <p14:creationId xmlns:p14="http://schemas.microsoft.com/office/powerpoint/2010/main" val="10854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033" y="164037"/>
            <a:ext cx="3480179" cy="1325563"/>
          </a:xfrm>
        </p:spPr>
        <p:txBody>
          <a:bodyPr/>
          <a:lstStyle/>
          <a:p>
            <a:pPr algn="ctr"/>
            <a:r>
              <a:rPr lang="it-IT" dirty="0" err="1"/>
              <a:t>Disostituzione</a:t>
            </a:r>
            <a:r>
              <a:rPr lang="it-IT" dirty="0"/>
              <a:t>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32849" y="2292822"/>
            <a:ext cx="9625883" cy="3193577"/>
            <a:chOff x="632849" y="2292822"/>
            <a:chExt cx="9625883" cy="31935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b="68060"/>
            <a:stretch/>
          </p:blipFill>
          <p:spPr>
            <a:xfrm>
              <a:off x="632849" y="2292822"/>
              <a:ext cx="9625883" cy="3193577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4203510" y="3630304"/>
              <a:ext cx="859809" cy="259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290307" y="304402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FeBr</a:t>
            </a:r>
            <a:r>
              <a:rPr lang="it-IT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598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Disostituzione</a:t>
            </a:r>
            <a:endParaRPr lang="it-IT" dirty="0"/>
          </a:p>
        </p:txBody>
      </p:sp>
      <p:pic>
        <p:nvPicPr>
          <p:cNvPr id="4" name="Picture 4" descr="p25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 b="11436"/>
          <a:stretch/>
        </p:blipFill>
        <p:spPr>
          <a:xfrm>
            <a:off x="671015" y="1937981"/>
            <a:ext cx="9418626" cy="4135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5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38" y="2238173"/>
            <a:ext cx="9737049" cy="32891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02073" y="442499"/>
            <a:ext cx="11081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ORWBY+Verdana"/>
              </a:rPr>
              <a:t>Sostituenti contenenti </a:t>
            </a:r>
            <a:r>
              <a:rPr lang="it-IT" sz="2800" dirty="0" err="1">
                <a:solidFill>
                  <a:srgbClr val="000000"/>
                </a:solidFill>
                <a:latin typeface="GORWBY+Verdana"/>
              </a:rPr>
              <a:t>lone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GORWBY+Verdana"/>
              </a:rPr>
              <a:t>pairs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aumentano la densità elettronica nelle posizioni </a:t>
            </a:r>
            <a:r>
              <a:rPr lang="it-IT" sz="2800" i="1" dirty="0">
                <a:solidFill>
                  <a:srgbClr val="000000"/>
                </a:solidFill>
                <a:latin typeface="GORWBY+Verdana"/>
              </a:rPr>
              <a:t>orto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e </a:t>
            </a:r>
            <a:r>
              <a:rPr lang="it-IT" sz="2800" i="1" dirty="0">
                <a:solidFill>
                  <a:srgbClr val="000000"/>
                </a:solidFill>
                <a:latin typeface="GORWBY+Verdana"/>
              </a:rPr>
              <a:t>para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 per risonanza perché gli elettroni sono delocalizzati dal sostituente verso l’anello (effetto +R)</a:t>
            </a:r>
          </a:p>
        </p:txBody>
      </p:sp>
    </p:spTree>
    <p:extLst>
      <p:ext uri="{BB962C8B-B14F-4D97-AF65-F5344CB8AC3E}">
        <p14:creationId xmlns:p14="http://schemas.microsoft.com/office/powerpoint/2010/main" val="3956114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48" y="1964517"/>
            <a:ext cx="11417352" cy="22750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370" y="4239616"/>
            <a:ext cx="5017991" cy="219530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2011" y="384952"/>
            <a:ext cx="11518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ORWBY+Verdana"/>
              </a:rPr>
              <a:t>Sostituenti contenenti doppi o tripli legami polari (</a:t>
            </a:r>
            <a:r>
              <a:rPr lang="it-IT" sz="2800" dirty="0" err="1">
                <a:solidFill>
                  <a:srgbClr val="000000"/>
                </a:solidFill>
                <a:latin typeface="GORWBY+Verdana"/>
              </a:rPr>
              <a:t>Ar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-Y=Z), diminuiscono la densità di carica elettronica nelle posizioni </a:t>
            </a:r>
            <a:r>
              <a:rPr lang="it-IT" sz="2800" i="1" dirty="0">
                <a:solidFill>
                  <a:srgbClr val="000000"/>
                </a:solidFill>
                <a:latin typeface="GORWBY+Verdana"/>
              </a:rPr>
              <a:t>orto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e </a:t>
            </a:r>
            <a:r>
              <a:rPr lang="it-IT" sz="2800" i="1" dirty="0">
                <a:solidFill>
                  <a:srgbClr val="000000"/>
                </a:solidFill>
                <a:latin typeface="GORWBY+Verdana"/>
              </a:rPr>
              <a:t>para</a:t>
            </a:r>
            <a:r>
              <a:rPr lang="it-IT" sz="2800" dirty="0">
                <a:solidFill>
                  <a:srgbClr val="000000"/>
                </a:solidFill>
                <a:latin typeface="GORWBY+Verdana"/>
              </a:rPr>
              <a:t> perché gli elettroni sono delocalizzati dall’anello verso il sostituente (effetto –R)</a:t>
            </a:r>
          </a:p>
        </p:txBody>
      </p:sp>
    </p:spTree>
    <p:extLst>
      <p:ext uri="{BB962C8B-B14F-4D97-AF65-F5344CB8AC3E}">
        <p14:creationId xmlns:p14="http://schemas.microsoft.com/office/powerpoint/2010/main" val="3845878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b09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5"/>
          <a:stretch/>
        </p:blipFill>
        <p:spPr>
          <a:xfrm>
            <a:off x="539087" y="314751"/>
            <a:ext cx="11214995" cy="607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65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421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Ossidazione di </a:t>
            </a:r>
            <a:r>
              <a:rPr lang="it-IT" dirty="0" err="1"/>
              <a:t>Alchilbenzeni</a:t>
            </a:r>
            <a:r>
              <a:rPr lang="it-IT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92" y="1325563"/>
            <a:ext cx="6958057" cy="563743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51764D-9E36-4E8A-A60E-CF6126313BA5}"/>
              </a:ext>
            </a:extLst>
          </p:cNvPr>
          <p:cNvSpPr txBox="1"/>
          <p:nvPr/>
        </p:nvSpPr>
        <p:spPr>
          <a:xfrm>
            <a:off x="9134475" y="562927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Non avviene!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421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Ossidazione di </a:t>
            </a:r>
            <a:r>
              <a:rPr lang="it-IT" dirty="0" err="1"/>
              <a:t>Alchilbenzeni</a:t>
            </a:r>
            <a:r>
              <a:rPr lang="it-IT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59563"/>
          <a:stretch/>
        </p:blipFill>
        <p:spPr>
          <a:xfrm>
            <a:off x="2227882" y="1146893"/>
            <a:ext cx="6153111" cy="22377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42904"/>
          <a:stretch/>
        </p:blipFill>
        <p:spPr>
          <a:xfrm>
            <a:off x="1801504" y="3882900"/>
            <a:ext cx="7815250" cy="201293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46246" y="3079774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orto-xilene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9F4D1B-0B8B-446E-8C62-2EDB6F692BE3}"/>
              </a:ext>
            </a:extLst>
          </p:cNvPr>
          <p:cNvSpPr txBox="1"/>
          <p:nvPr/>
        </p:nvSpPr>
        <p:spPr>
          <a:xfrm>
            <a:off x="5876925" y="3079774"/>
            <a:ext cx="307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1,2-benzendicarbossilico</a:t>
            </a:r>
          </a:p>
          <a:p>
            <a:r>
              <a:rPr lang="it-IT" dirty="0"/>
              <a:t>Acido ftalico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9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Riduzione di Nitrobenzeni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5" y="2358679"/>
            <a:ext cx="11559950" cy="21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2DAEB-680F-482E-825D-3BA1942E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Legami delocalizzati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AD38E3-B4BE-4D76-AC9E-5DDBD044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732"/>
          <a:stretch/>
        </p:blipFill>
        <p:spPr>
          <a:xfrm>
            <a:off x="2523770" y="1873131"/>
            <a:ext cx="5701553" cy="27827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EBA039-E122-4BE4-99D4-731FF076C6ED}"/>
              </a:ext>
            </a:extLst>
          </p:cNvPr>
          <p:cNvSpPr txBox="1"/>
          <p:nvPr/>
        </p:nvSpPr>
        <p:spPr>
          <a:xfrm>
            <a:off x="2805782" y="4908419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Sei orbitali 2p </a:t>
            </a:r>
          </a:p>
          <a:p>
            <a:r>
              <a:rPr lang="it-IT" dirty="0"/>
              <a:t>con 1 elettrone ciascuno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BF0350-0710-4537-9CA1-E696246574AE}"/>
              </a:ext>
            </a:extLst>
          </p:cNvPr>
          <p:cNvSpPr txBox="1"/>
          <p:nvPr/>
        </p:nvSpPr>
        <p:spPr>
          <a:xfrm>
            <a:off x="6213499" y="4838334"/>
            <a:ext cx="3382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Nuvola elettronica con 6 elettroni </a:t>
            </a:r>
          </a:p>
          <a:p>
            <a:r>
              <a:rPr lang="it-IT" dirty="0"/>
              <a:t>delocalizzati su tutta la molecola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7E0AE8C-2951-4F19-AAD5-6383A195C9BB}"/>
              </a:ext>
            </a:extLst>
          </p:cNvPr>
          <p:cNvSpPr/>
          <p:nvPr/>
        </p:nvSpPr>
        <p:spPr>
          <a:xfrm>
            <a:off x="6096000" y="4546363"/>
            <a:ext cx="1808860" cy="19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2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8" y="1292885"/>
            <a:ext cx="11709049" cy="38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0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Fenoli (Alcoli Aromatici)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5363"/>
          <a:stretch/>
        </p:blipFill>
        <p:spPr>
          <a:xfrm>
            <a:off x="672317" y="2251881"/>
            <a:ext cx="10847365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0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dei Fenoli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7" y="1950641"/>
            <a:ext cx="10972083" cy="27987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427" y="3165365"/>
            <a:ext cx="15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 benzilico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98008" y="4969076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Fenolo </a:t>
            </a:r>
          </a:p>
        </p:txBody>
      </p:sp>
    </p:spTree>
    <p:extLst>
      <p:ext uri="{BB962C8B-B14F-4D97-AF65-F5344CB8AC3E}">
        <p14:creationId xmlns:p14="http://schemas.microsoft.com/office/powerpoint/2010/main" val="2194394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dei Fenoli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1690688"/>
            <a:ext cx="11369486" cy="46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486ED-3E67-4356-A29D-6A032BAF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Risonanza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C952D-63B9-41E0-BDDE-2AEBA29A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strutture di risonanza (forme limite di risonanza) non sono reali</a:t>
            </a:r>
          </a:p>
          <a:p>
            <a:r>
              <a:rPr lang="it-IT" dirty="0"/>
              <a:t>Nessuna singola struttura di risonanza può adeguatamente rappresentare la reale struttura di una specie con elettroni delocalizzati</a:t>
            </a:r>
          </a:p>
          <a:p>
            <a:r>
              <a:rPr lang="it-IT" dirty="0"/>
              <a:t>Le strutture di risonanza NON sono isomeri, differiscono solo per la distribuzione degli elettroni (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o doppietti non condivisi), non dei nuclei</a:t>
            </a:r>
          </a:p>
          <a:p>
            <a:r>
              <a:rPr lang="it-IT" dirty="0"/>
              <a:t>Le strutture di risonanza NON sono in equilibrio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73D24-9BBF-4031-8662-A579064A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Risonanza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0DDA0D4-F3AB-4729-BB77-1E869AED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925" y="1957968"/>
            <a:ext cx="2976282" cy="13178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7EBD7F-C395-4D4B-9A57-A723B25C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75"/>
          <a:stretch/>
        </p:blipFill>
        <p:spPr>
          <a:xfrm>
            <a:off x="6268595" y="2330590"/>
            <a:ext cx="1219200" cy="8875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9A21E1-6E7D-400D-B7D5-341C383D3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795" y="2240943"/>
            <a:ext cx="1326776" cy="8875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E02250-C402-450E-AE8C-DA75F640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393" y="4621984"/>
            <a:ext cx="5809129" cy="12909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1A9535-2A86-4B20-9967-32AC88523475}"/>
              </a:ext>
            </a:extLst>
          </p:cNvPr>
          <p:cNvSpPr txBox="1"/>
          <p:nvPr/>
        </p:nvSpPr>
        <p:spPr>
          <a:xfrm>
            <a:off x="1644035" y="3582221"/>
            <a:ext cx="25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Forme limite di risonanza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063F5-75F2-4F0B-9F5E-A2724D0FBCC5}"/>
              </a:ext>
            </a:extLst>
          </p:cNvPr>
          <p:cNvSpPr txBox="1"/>
          <p:nvPr/>
        </p:nvSpPr>
        <p:spPr>
          <a:xfrm>
            <a:off x="5670958" y="3488666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Ibrido di risonanza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73762-8D18-48B7-A447-7FF9D1B0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5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Aromaticità, energia di risonanza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2D0789-F19C-4CC5-8CB1-8F1B8884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25" y="2058241"/>
            <a:ext cx="8785412" cy="3666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54F7B8-1775-45A2-9463-DFA184AD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12" y="1323135"/>
            <a:ext cx="5020235" cy="7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F703A-6681-43D0-B9BF-8E078194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Aromaticità, energia di risonanza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8CF944-457B-4519-BF5C-E56AD6DB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62" y="2314908"/>
            <a:ext cx="8749553" cy="30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8D65E-73D2-41C3-BF4E-FCA5EBB7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Stabilità del benzene aromaticità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DFF5B0-ADFA-4029-B818-E99190BDF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2"/>
          <a:stretch/>
        </p:blipFill>
        <p:spPr>
          <a:xfrm>
            <a:off x="4251491" y="2302151"/>
            <a:ext cx="3689017" cy="28866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088AD-7440-452E-B689-23E8CA83BFFD}"/>
              </a:ext>
            </a:extLst>
          </p:cNvPr>
          <p:cNvSpPr txBox="1"/>
          <p:nvPr/>
        </p:nvSpPr>
        <p:spPr>
          <a:xfrm>
            <a:off x="1330556" y="2646727"/>
            <a:ext cx="249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reazione di addizione </a:t>
            </a:r>
          </a:p>
          <a:p>
            <a:r>
              <a:rPr lang="it-IT" dirty="0"/>
              <a:t>non avviene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590EDB-B17C-4BD5-AEAB-F498485DC8CA}"/>
              </a:ext>
            </a:extLst>
          </p:cNvPr>
          <p:cNvSpPr txBox="1"/>
          <p:nvPr/>
        </p:nvSpPr>
        <p:spPr>
          <a:xfrm>
            <a:off x="8237989" y="2810528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Verrebbe persa l’aromaticità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C6BD64-B568-4656-80B7-44D4CFBB20CC}"/>
              </a:ext>
            </a:extLst>
          </p:cNvPr>
          <p:cNvSpPr txBox="1"/>
          <p:nvPr/>
        </p:nvSpPr>
        <p:spPr>
          <a:xfrm>
            <a:off x="1330556" y="4161247"/>
            <a:ext cx="20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Avviene la reazione </a:t>
            </a:r>
          </a:p>
          <a:p>
            <a:r>
              <a:rPr lang="it-IT" dirty="0"/>
              <a:t>di sostituzione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29DDD3-016D-4697-9B43-8C8A67CE1D2B}"/>
              </a:ext>
            </a:extLst>
          </p:cNvPr>
          <p:cNvSpPr txBox="1"/>
          <p:nvPr/>
        </p:nvSpPr>
        <p:spPr>
          <a:xfrm>
            <a:off x="8320232" y="4299700"/>
            <a:ext cx="266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prodotto di sostituzione mantiene l’anello aromatico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43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641</Words>
  <Application>Microsoft Office PowerPoint</Application>
  <PresentationFormat>Widescreen</PresentationFormat>
  <Paragraphs>131</Paragraphs>
  <Slides>43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GORWBY+Verdana</vt:lpstr>
      <vt:lpstr>Symbol</vt:lpstr>
      <vt:lpstr>Tema di Office</vt:lpstr>
      <vt:lpstr>CS ChemDraw Drawing</vt:lpstr>
      <vt:lpstr>Benzene e Derivati </vt:lpstr>
      <vt:lpstr>Benzene</vt:lpstr>
      <vt:lpstr>Benzene</vt:lpstr>
      <vt:lpstr>Legami delocalizzati</vt:lpstr>
      <vt:lpstr>Risonanza</vt:lpstr>
      <vt:lpstr>Risonanza</vt:lpstr>
      <vt:lpstr>Aromaticità, energia di risonanza</vt:lpstr>
      <vt:lpstr>Aromaticità, energia di risonanza</vt:lpstr>
      <vt:lpstr>Stabilità del benzene aromaticità</vt:lpstr>
      <vt:lpstr>Criteri di aromaticità</vt:lpstr>
      <vt:lpstr>Idrocarburi policiclici aromatici (IPA)</vt:lpstr>
      <vt:lpstr>Idrocarburi policiclici aromatici (IPA)</vt:lpstr>
      <vt:lpstr>Presentazione standard di PowerPoint</vt:lpstr>
      <vt:lpstr>Composti Eterociclici Aromatici</vt:lpstr>
      <vt:lpstr>Composti Eterociclici Aromatici</vt:lpstr>
      <vt:lpstr>Nomenclatura del benzene monosostituito</vt:lpstr>
      <vt:lpstr>Nomenclatura del benzene monosostituito</vt:lpstr>
      <vt:lpstr>Nomenclatura del benzene disostituito</vt:lpstr>
      <vt:lpstr>Nomenclatura: 3 o Più Sostituenti </vt:lpstr>
      <vt:lpstr>Sostituzione elettrofila aromatica</vt:lpstr>
      <vt:lpstr>Presentazione standard di PowerPoint</vt:lpstr>
      <vt:lpstr>Presentazione standard di PowerPoint</vt:lpstr>
      <vt:lpstr>Sostituzione elettrofila aromatica</vt:lpstr>
      <vt:lpstr>Reazione di alogenazione</vt:lpstr>
      <vt:lpstr>Reazione di alogenazione</vt:lpstr>
      <vt:lpstr>Presentazione standard di PowerPoint</vt:lpstr>
      <vt:lpstr>Nitrazione del benzene</vt:lpstr>
      <vt:lpstr>Presentazione standard di PowerPoint</vt:lpstr>
      <vt:lpstr>Presentazione standard di PowerPoint</vt:lpstr>
      <vt:lpstr>Reazione di alchilazione di Friedel-Crafts</vt:lpstr>
      <vt:lpstr>Presentazione standard di PowerPoint</vt:lpstr>
      <vt:lpstr>Disostituzione </vt:lpstr>
      <vt:lpstr>Disostituzione</vt:lpstr>
      <vt:lpstr>Presentazione standard di PowerPoint</vt:lpstr>
      <vt:lpstr>Presentazione standard di PowerPoint</vt:lpstr>
      <vt:lpstr>Presentazione standard di PowerPoint</vt:lpstr>
      <vt:lpstr>Ossidazione di Alchilbenzeni </vt:lpstr>
      <vt:lpstr>Ossidazione di Alchilbenzeni </vt:lpstr>
      <vt:lpstr>Riduzione di Nitrobenzeni </vt:lpstr>
      <vt:lpstr>Presentazione standard di PowerPoint</vt:lpstr>
      <vt:lpstr>Fenoli (Alcoli Aromatici) </vt:lpstr>
      <vt:lpstr>Acidità dei Fenoli </vt:lpstr>
      <vt:lpstr>Acidità dei Fenoli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Benzene e Derivati</dc:title>
  <dc:creator>NITTI PATRIZIA</dc:creator>
  <cp:lastModifiedBy>NITTI PATRIZIA</cp:lastModifiedBy>
  <cp:revision>76</cp:revision>
  <dcterms:created xsi:type="dcterms:W3CDTF">2021-11-30T08:13:41Z</dcterms:created>
  <dcterms:modified xsi:type="dcterms:W3CDTF">2022-12-06T10:50:40Z</dcterms:modified>
</cp:coreProperties>
</file>