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4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88415" autoAdjust="0"/>
  </p:normalViewPr>
  <p:slideViewPr>
    <p:cSldViewPr snapToGrid="0">
      <p:cViewPr varScale="1">
        <p:scale>
          <a:sx n="115" d="100"/>
          <a:sy n="115" d="100"/>
        </p:scale>
        <p:origin x="10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BBO PIERANGELO" userId="16e9d2d9-df57-4a06-a537-9892638f7b8a" providerId="ADAL" clId="{27822D99-E494-E941-BDAF-B8D639E577E1}"/>
    <pc:docChg chg="undo custSel addSld delSld">
      <pc:chgData name="GOBBO PIERANGELO" userId="16e9d2d9-df57-4a06-a537-9892638f7b8a" providerId="ADAL" clId="{27822D99-E494-E941-BDAF-B8D639E577E1}" dt="2023-08-10T10:05:35.208" v="2" actId="2696"/>
      <pc:docMkLst>
        <pc:docMk/>
      </pc:docMkLst>
      <pc:sldChg chg="add del">
        <pc:chgData name="GOBBO PIERANGELO" userId="16e9d2d9-df57-4a06-a537-9892638f7b8a" providerId="ADAL" clId="{27822D99-E494-E941-BDAF-B8D639E577E1}" dt="2023-08-10T10:05:23.308" v="1" actId="2696"/>
        <pc:sldMkLst>
          <pc:docMk/>
          <pc:sldMk cId="2461102685" sldId="276"/>
        </pc:sldMkLst>
      </pc:sldChg>
      <pc:sldChg chg="del">
        <pc:chgData name="GOBBO PIERANGELO" userId="16e9d2d9-df57-4a06-a537-9892638f7b8a" providerId="ADAL" clId="{27822D99-E494-E941-BDAF-B8D639E577E1}" dt="2023-08-10T10:05:35.208" v="2" actId="2696"/>
        <pc:sldMkLst>
          <pc:docMk/>
          <pc:sldMk cId="496610568" sldId="285"/>
        </pc:sldMkLst>
      </pc:sldChg>
      <pc:sldChg chg="add del">
        <pc:chgData name="GOBBO PIERANGELO" userId="16e9d2d9-df57-4a06-a537-9892638f7b8a" providerId="ADAL" clId="{27822D99-E494-E941-BDAF-B8D639E577E1}" dt="2023-08-10T10:05:35.208" v="2" actId="2696"/>
        <pc:sldMkLst>
          <pc:docMk/>
          <pc:sldMk cId="224539039" sldId="286"/>
        </pc:sldMkLst>
      </pc:sldChg>
      <pc:sldChg chg="add del">
        <pc:chgData name="GOBBO PIERANGELO" userId="16e9d2d9-df57-4a06-a537-9892638f7b8a" providerId="ADAL" clId="{27822D99-E494-E941-BDAF-B8D639E577E1}" dt="2023-08-10T10:05:35.208" v="2" actId="2696"/>
        <pc:sldMkLst>
          <pc:docMk/>
          <pc:sldMk cId="3344972149" sldId="287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94542-1FFE-47D7-B0A9-F845FA8C2D8B}" type="datetimeFigureOut">
              <a:rPr lang="en-US" smtClean="0"/>
              <a:t>8/10/23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78443-99BF-41C0-BBE7-30951B2C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2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lezione 40 ore (20 lezioni)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78443-99BF-41C0-BBE7-30951B2C4F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7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lezione 42h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78443-99BF-41C0-BBE7-30951B2C4F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4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lezione 17.  </a:t>
            </a:r>
            <a:r>
              <a:rPr lang="it-IT"/>
              <a:t>40 ore 2022.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78443-99BF-41C0-BBE7-30951B2C4F8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62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7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2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31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400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77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37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12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33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53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1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CFA0-D519-4676-8003-D28718ED0BA1}" type="datetimeFigureOut">
              <a:rPr lang="it-IT" smtClean="0"/>
              <a:t>10/08/23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4891E-6FAD-443F-8DD1-10457A1B36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91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Aldeidi e chetoni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236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ab1301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42"/>
          <a:stretch/>
        </p:blipFill>
        <p:spPr>
          <a:xfrm>
            <a:off x="225188" y="0"/>
            <a:ext cx="11415430" cy="623297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79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Nucleofila al Carbonile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986" y="1585038"/>
            <a:ext cx="7550162" cy="514539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859749-286F-4D38-BD67-E89530C0CE8D}"/>
              </a:ext>
            </a:extLst>
          </p:cNvPr>
          <p:cNvSpPr txBox="1"/>
          <p:nvPr/>
        </p:nvSpPr>
        <p:spPr>
          <a:xfrm>
            <a:off x="2663786" y="24179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_</a:t>
            </a:r>
            <a:endParaRPr lang="en-US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1297868-B4EB-4A8F-9881-DBBAC493A59E}"/>
              </a:ext>
            </a:extLst>
          </p:cNvPr>
          <p:cNvSpPr txBox="1"/>
          <p:nvPr/>
        </p:nvSpPr>
        <p:spPr>
          <a:xfrm>
            <a:off x="5124450" y="42957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_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0010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acqua- idratazione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b="7729"/>
          <a:stretch/>
        </p:blipFill>
        <p:spPr>
          <a:xfrm>
            <a:off x="3348136" y="1690688"/>
            <a:ext cx="4135979" cy="138610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330" y="3596878"/>
            <a:ext cx="9273102" cy="229895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8147713" y="2274451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err="1"/>
              <a:t>gem</a:t>
            </a:r>
            <a:r>
              <a:rPr lang="it-IT" dirty="0"/>
              <a:t>-diolo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306472" y="5895833"/>
            <a:ext cx="684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Equilibrio spostato verso il prodotto solo per la formaldeide (formalina)</a:t>
            </a:r>
          </a:p>
        </p:txBody>
      </p:sp>
    </p:spTree>
    <p:extLst>
      <p:ext uri="{BB962C8B-B14F-4D97-AF65-F5344CB8AC3E}">
        <p14:creationId xmlns:p14="http://schemas.microsoft.com/office/powerpoint/2010/main" val="532709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alcoli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83467"/>
            <a:ext cx="9536725" cy="34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94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alcoli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09" y="1856966"/>
            <a:ext cx="10375637" cy="432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39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Alcoli: Meccanismo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37" y="1905252"/>
            <a:ext cx="10519885" cy="287146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584442" y="5090615"/>
            <a:ext cx="1858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/>
              <a:t>Emiacetale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268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Alcoli: Meccanismo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06" y="2359997"/>
            <a:ext cx="11975057" cy="278520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 flipH="1">
            <a:off x="5818721" y="4891185"/>
            <a:ext cx="1755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Carbocatione</a:t>
            </a:r>
            <a:r>
              <a:rPr lang="it-IT" dirty="0"/>
              <a:t> stabilizzato per risonanza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80883" y="4891185"/>
            <a:ext cx="121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emiacetale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0677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Acetali </a:t>
            </a:r>
          </a:p>
        </p:txBody>
      </p:sp>
      <p:pic>
        <p:nvPicPr>
          <p:cNvPr id="4" name="Picture 4" descr="p377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60"/>
          <a:stretch/>
        </p:blipFill>
        <p:spPr>
          <a:xfrm>
            <a:off x="333233" y="1690688"/>
            <a:ext cx="10765440" cy="40277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186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Emiacetali</a:t>
            </a:r>
            <a:r>
              <a:rPr lang="it-IT" dirty="0"/>
              <a:t> Ciclici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694" y="1852055"/>
            <a:ext cx="10263443" cy="351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82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Emiacetali</a:t>
            </a:r>
            <a:r>
              <a:rPr lang="it-IT" dirty="0"/>
              <a:t> Ciclici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51" y="1979873"/>
            <a:ext cx="11008203" cy="407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27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Introduzione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it-IT" dirty="0"/>
              <a:t> Contengono il gruppo carbonilico come gruppo funzionale </a:t>
            </a:r>
          </a:p>
          <a:p>
            <a:r>
              <a:rPr lang="it-IT" dirty="0"/>
              <a:t>Aldeidi:  hanno un idrogeno legato al gruppo carbonilico</a:t>
            </a:r>
          </a:p>
          <a:p>
            <a:r>
              <a:rPr lang="it-IT" dirty="0"/>
              <a:t>Chetoni: hanno due gruppi alchilici legati al carbonile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013" y="3757174"/>
            <a:ext cx="7325494" cy="241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539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Ammine Primarie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236" y="1534221"/>
            <a:ext cx="8772542" cy="49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56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Addizione di Ammine: Meccanismo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37" y="1581505"/>
            <a:ext cx="8801125" cy="511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7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Esercizi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2" y="1781781"/>
            <a:ext cx="2645788" cy="170515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597" y="3578030"/>
            <a:ext cx="3637959" cy="284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02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Riduzione di aldeidi e chetoni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671" y="2151736"/>
            <a:ext cx="9295416" cy="424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411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Riduzione di aldeidi e chetoni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498" y="1907469"/>
            <a:ext cx="10276995" cy="463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1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9625" y="207963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Riduzione di aldeidi e chetoni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1455747" y="1531355"/>
            <a:ext cx="8816966" cy="5326645"/>
            <a:chOff x="1998672" y="1331061"/>
            <a:chExt cx="8816966" cy="5326645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8672" y="1331061"/>
              <a:ext cx="8816966" cy="5326645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10329863" y="6286500"/>
              <a:ext cx="342900" cy="357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11225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Ossidazione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950" y="1690688"/>
            <a:ext cx="8388099" cy="453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46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22250"/>
            <a:ext cx="5276851" cy="1325563"/>
          </a:xfrm>
        </p:spPr>
        <p:txBody>
          <a:bodyPr/>
          <a:lstStyle/>
          <a:p>
            <a:pPr algn="ctr"/>
            <a:r>
              <a:rPr lang="it-IT" dirty="0"/>
              <a:t>Tautomeria Cheto-Enolica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376238"/>
            <a:ext cx="7122101" cy="626745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625" y="2428875"/>
            <a:ext cx="41481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Tautomeri: isomeri che differiscono per la posizione di un doppio legame e di un idrogeno</a:t>
            </a:r>
          </a:p>
        </p:txBody>
      </p:sp>
    </p:spTree>
    <p:extLst>
      <p:ext uri="{BB962C8B-B14F-4D97-AF65-F5344CB8AC3E}">
        <p14:creationId xmlns:p14="http://schemas.microsoft.com/office/powerpoint/2010/main" val="3416103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3025" y="279400"/>
            <a:ext cx="10115550" cy="1325563"/>
          </a:xfrm>
        </p:spPr>
        <p:txBody>
          <a:bodyPr/>
          <a:lstStyle/>
          <a:p>
            <a:pPr algn="ctr"/>
            <a:r>
              <a:rPr lang="it-IT" dirty="0"/>
              <a:t>Tautomeria Cheto-Enolica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55326"/>
          <a:stretch/>
        </p:blipFill>
        <p:spPr>
          <a:xfrm>
            <a:off x="512415" y="2347414"/>
            <a:ext cx="11306433" cy="259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23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3025" y="279400"/>
            <a:ext cx="10115550" cy="1325563"/>
          </a:xfrm>
        </p:spPr>
        <p:txBody>
          <a:bodyPr/>
          <a:lstStyle/>
          <a:p>
            <a:pPr algn="ctr"/>
            <a:r>
              <a:rPr lang="it-IT" dirty="0"/>
              <a:t>Tautomeria Cheto-Enolica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108" y="1719140"/>
            <a:ext cx="8903855" cy="48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1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Altri gruppi funzionali che contengono il gruppo carbonilico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b="43307"/>
          <a:stretch/>
        </p:blipFill>
        <p:spPr>
          <a:xfrm>
            <a:off x="1032457" y="2078247"/>
            <a:ext cx="10458451" cy="189381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32457" y="4201791"/>
            <a:ext cx="2565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Acidi carbossilici</a:t>
            </a:r>
          </a:p>
        </p:txBody>
      </p:sp>
      <p:sp>
        <p:nvSpPr>
          <p:cNvPr id="6" name="Rettangolo 5"/>
          <p:cNvSpPr/>
          <p:nvPr/>
        </p:nvSpPr>
        <p:spPr>
          <a:xfrm>
            <a:off x="4136667" y="4201791"/>
            <a:ext cx="16741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/>
              <a:t>Alogenuri </a:t>
            </a:r>
          </a:p>
          <a:p>
            <a:r>
              <a:rPr lang="it-IT" sz="2800" dirty="0"/>
              <a:t>acilici</a:t>
            </a:r>
          </a:p>
        </p:txBody>
      </p:sp>
      <p:sp>
        <p:nvSpPr>
          <p:cNvPr id="7" name="Rettangolo 6"/>
          <p:cNvSpPr/>
          <p:nvPr/>
        </p:nvSpPr>
        <p:spPr>
          <a:xfrm>
            <a:off x="6821533" y="4359620"/>
            <a:ext cx="1079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/>
              <a:t>Esteri </a:t>
            </a:r>
          </a:p>
        </p:txBody>
      </p:sp>
      <p:sp>
        <p:nvSpPr>
          <p:cNvPr id="8" name="Rettangolo 7"/>
          <p:cNvSpPr/>
          <p:nvPr/>
        </p:nvSpPr>
        <p:spPr>
          <a:xfrm>
            <a:off x="9073413" y="4329369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/>
              <a:t>Ammidi </a:t>
            </a:r>
          </a:p>
        </p:txBody>
      </p:sp>
    </p:spTree>
    <p:extLst>
      <p:ext uri="{BB962C8B-B14F-4D97-AF65-F5344CB8AC3E}">
        <p14:creationId xmlns:p14="http://schemas.microsoft.com/office/powerpoint/2010/main" val="181501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Struttura del gruppo carbonilico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b="2980"/>
          <a:stretch/>
        </p:blipFill>
        <p:spPr>
          <a:xfrm>
            <a:off x="1961174" y="1966225"/>
            <a:ext cx="8051287" cy="311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2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Struttura del gruppo carbonilico</a:t>
            </a:r>
          </a:p>
        </p:txBody>
      </p:sp>
      <p:pic>
        <p:nvPicPr>
          <p:cNvPr id="7" name="Picture 4" descr="p370_2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163" b="28253"/>
          <a:stretch/>
        </p:blipFill>
        <p:spPr>
          <a:xfrm>
            <a:off x="2025697" y="1690688"/>
            <a:ext cx="7563070" cy="412325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11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31942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Nomenclatura delle aldeidi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2566" y="1283866"/>
            <a:ext cx="10515600" cy="2044395"/>
          </a:xfrm>
        </p:spPr>
        <p:txBody>
          <a:bodyPr/>
          <a:lstStyle/>
          <a:p>
            <a:r>
              <a:rPr lang="it-IT" dirty="0"/>
              <a:t>Trova la catena più lunga contenente il gruppo CHO</a:t>
            </a:r>
          </a:p>
          <a:p>
            <a:r>
              <a:rPr lang="it-IT" dirty="0"/>
              <a:t>Cambia la -</a:t>
            </a:r>
            <a:r>
              <a:rPr lang="it-IT" i="1" dirty="0"/>
              <a:t>o</a:t>
            </a:r>
            <a:r>
              <a:rPr lang="it-IT" dirty="0"/>
              <a:t> finale del nome dell’alcano con il suffisso -</a:t>
            </a:r>
            <a:r>
              <a:rPr lang="it-IT" i="1" dirty="0" err="1"/>
              <a:t>ale</a:t>
            </a:r>
            <a:r>
              <a:rPr lang="it-IT" dirty="0"/>
              <a:t> </a:t>
            </a:r>
          </a:p>
          <a:p>
            <a:r>
              <a:rPr lang="it-IT" dirty="0"/>
              <a:t>Se il gruppo CHO è legato ad un anello, nomina l’anello e aggiungi il suffisso -</a:t>
            </a:r>
            <a:r>
              <a:rPr lang="it-IT" i="1" dirty="0" err="1"/>
              <a:t>carbaldeide</a:t>
            </a:r>
            <a:r>
              <a:rPr lang="it-IT" i="1" dirty="0"/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b="40333"/>
          <a:stretch/>
        </p:blipFill>
        <p:spPr>
          <a:xfrm>
            <a:off x="662566" y="3195294"/>
            <a:ext cx="11168710" cy="118489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197700" y="4593358"/>
            <a:ext cx="1327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Metanale</a:t>
            </a:r>
          </a:p>
          <a:p>
            <a:r>
              <a:rPr lang="it-IT" dirty="0"/>
              <a:t>formaldeide</a:t>
            </a:r>
          </a:p>
        </p:txBody>
      </p:sp>
      <p:sp>
        <p:nvSpPr>
          <p:cNvPr id="6" name="Rettangolo 5"/>
          <p:cNvSpPr/>
          <p:nvPr/>
        </p:nvSpPr>
        <p:spPr>
          <a:xfrm>
            <a:off x="2540661" y="4593358"/>
            <a:ext cx="14381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Etanale</a:t>
            </a:r>
          </a:p>
          <a:p>
            <a:r>
              <a:rPr lang="it-IT" dirty="0"/>
              <a:t>acetaldeide</a:t>
            </a:r>
          </a:p>
        </p:txBody>
      </p:sp>
      <p:sp>
        <p:nvSpPr>
          <p:cNvPr id="7" name="Rettangolo 6"/>
          <p:cNvSpPr/>
          <p:nvPr/>
        </p:nvSpPr>
        <p:spPr>
          <a:xfrm>
            <a:off x="4148919" y="4593358"/>
            <a:ext cx="1947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propanale</a:t>
            </a:r>
          </a:p>
          <a:p>
            <a:r>
              <a:rPr lang="it-IT" dirty="0" err="1"/>
              <a:t>propionaldeide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965296" y="4593358"/>
            <a:ext cx="1404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Butanale</a:t>
            </a:r>
            <a:endParaRPr lang="it-IT" dirty="0"/>
          </a:p>
          <a:p>
            <a:r>
              <a:rPr lang="it-IT" dirty="0" err="1"/>
              <a:t>butirraldeide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580497" y="4593358"/>
            <a:ext cx="1330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Pentanale</a:t>
            </a:r>
            <a:endParaRPr lang="it-IT" dirty="0"/>
          </a:p>
          <a:p>
            <a:r>
              <a:rPr lang="it-IT" dirty="0" err="1"/>
              <a:t>valeraldeide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9776476" y="4593358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Esanale</a:t>
            </a:r>
            <a:endParaRPr lang="it-IT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006" y="5198741"/>
            <a:ext cx="1605060" cy="1355280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3496772" y="5943931"/>
            <a:ext cx="214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cicloesancarbaldeide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865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366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20"/>
          <a:stretch/>
        </p:blipFill>
        <p:spPr>
          <a:xfrm>
            <a:off x="903974" y="542025"/>
            <a:ext cx="9645745" cy="59645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796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Nomenclature dei chetoni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84431"/>
            <a:ext cx="10515600" cy="1886566"/>
          </a:xfrm>
        </p:spPr>
        <p:txBody>
          <a:bodyPr/>
          <a:lstStyle/>
          <a:p>
            <a:r>
              <a:rPr lang="it-IT" dirty="0"/>
              <a:t>Trova la catena più lunga contenente il gruppo -CO</a:t>
            </a:r>
          </a:p>
          <a:p>
            <a:r>
              <a:rPr lang="it-IT" dirty="0"/>
              <a:t>Cambia la -</a:t>
            </a:r>
            <a:r>
              <a:rPr lang="it-IT" i="1" dirty="0"/>
              <a:t>o</a:t>
            </a:r>
            <a:r>
              <a:rPr lang="it-IT" dirty="0"/>
              <a:t> finale del nome dell’alcano con il suffisso –</a:t>
            </a:r>
            <a:r>
              <a:rPr lang="it-IT" i="1" dirty="0" err="1"/>
              <a:t>one</a:t>
            </a:r>
            <a:r>
              <a:rPr lang="it-IT" i="1" dirty="0"/>
              <a:t> </a:t>
            </a:r>
            <a:r>
              <a:rPr lang="it-IT" dirty="0"/>
              <a:t>e aggiungi davanti al nome il numero (più basso possibile) del carbonio che porta il doppio legame con l’ossigeno.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492" y="3728394"/>
            <a:ext cx="2454916" cy="136407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16461" y="539229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2-butanone</a:t>
            </a:r>
          </a:p>
          <a:p>
            <a:r>
              <a:rPr lang="it-IT" dirty="0" err="1"/>
              <a:t>metiletilchetone</a:t>
            </a:r>
            <a:r>
              <a:rPr lang="it-IT" dirty="0"/>
              <a:t> </a:t>
            </a:r>
          </a:p>
        </p:txBody>
      </p:sp>
      <p:pic>
        <p:nvPicPr>
          <p:cNvPr id="7" name="Picture 4" descr="p370_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7" t="853" r="9047" b="42896"/>
          <a:stretch/>
        </p:blipFill>
        <p:spPr>
          <a:xfrm>
            <a:off x="5812408" y="3590179"/>
            <a:ext cx="5923128" cy="180024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3603008" y="3884123"/>
            <a:ext cx="3848669" cy="13238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7652854" y="5390427"/>
            <a:ext cx="1423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3-pentanone</a:t>
            </a:r>
          </a:p>
          <a:p>
            <a:r>
              <a:rPr lang="it-IT" dirty="0" err="1"/>
              <a:t>dietilchetone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 flipH="1">
            <a:off x="9688917" y="5609609"/>
            <a:ext cx="245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dicicloesilchetone</a:t>
            </a:r>
            <a:endParaRPr lang="it-IT" dirty="0"/>
          </a:p>
        </p:txBody>
      </p:sp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45405"/>
              </p:ext>
            </p:extLst>
          </p:nvPr>
        </p:nvGraphicFramePr>
        <p:xfrm>
          <a:off x="994025" y="4045838"/>
          <a:ext cx="1705352" cy="104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S ChemDraw Drawing" r:id="rId5" imgW="740198" imgH="453694" progId="ChemDraw.Document.6.0">
                  <p:embed/>
                </p:oleObj>
              </mc:Choice>
              <mc:Fallback>
                <p:oleObj name="CS ChemDraw Drawing" r:id="rId5" imgW="740198" imgH="453694" progId="ChemDraw.Document.6.0">
                  <p:embed/>
                  <p:pic>
                    <p:nvPicPr>
                      <p:cNvPr id="15" name="Oggetto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4025" y="4045838"/>
                        <a:ext cx="1705352" cy="1046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433015" y="5424943"/>
            <a:ext cx="101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Acetone </a:t>
            </a:r>
          </a:p>
        </p:txBody>
      </p:sp>
    </p:spTree>
    <p:extLst>
      <p:ext uri="{BB962C8B-B14F-4D97-AF65-F5344CB8AC3E}">
        <p14:creationId xmlns:p14="http://schemas.microsoft.com/office/powerpoint/2010/main" val="4240575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Residui contenenti il C=O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470" y="2244974"/>
            <a:ext cx="8162334" cy="186300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69017" y="4268786"/>
            <a:ext cx="1082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formile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54795" y="4297212"/>
            <a:ext cx="1011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acetile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670041" y="4360177"/>
            <a:ext cx="1234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benzoile</a:t>
            </a:r>
          </a:p>
        </p:txBody>
      </p:sp>
    </p:spTree>
    <p:extLst>
      <p:ext uri="{BB962C8B-B14F-4D97-AF65-F5344CB8AC3E}">
        <p14:creationId xmlns:p14="http://schemas.microsoft.com/office/powerpoint/2010/main" val="3296790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290</Words>
  <Application>Microsoft Macintosh PowerPoint</Application>
  <PresentationFormat>Widescreen</PresentationFormat>
  <Paragraphs>75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Tema di Office</vt:lpstr>
      <vt:lpstr>CS ChemDraw Drawing</vt:lpstr>
      <vt:lpstr>Aldeidi e chetoni</vt:lpstr>
      <vt:lpstr>Introduzione </vt:lpstr>
      <vt:lpstr>Altri gruppi funzionali che contengono il gruppo carbonilico</vt:lpstr>
      <vt:lpstr>Struttura del gruppo carbonilico</vt:lpstr>
      <vt:lpstr>Struttura del gruppo carbonilico</vt:lpstr>
      <vt:lpstr>Nomenclatura delle aldeidi</vt:lpstr>
      <vt:lpstr>PowerPoint Presentation</vt:lpstr>
      <vt:lpstr>Nomenclature dei chetoni</vt:lpstr>
      <vt:lpstr>Residui contenenti il C=O</vt:lpstr>
      <vt:lpstr>PowerPoint Presentation</vt:lpstr>
      <vt:lpstr>Addizione Nucleofila al Carbonile </vt:lpstr>
      <vt:lpstr>Addizione di acqua- idratazione</vt:lpstr>
      <vt:lpstr>Addizione di alcoli</vt:lpstr>
      <vt:lpstr>Addizione di alcoli</vt:lpstr>
      <vt:lpstr>Addizione di Alcoli: Meccanismo </vt:lpstr>
      <vt:lpstr>Addizione di Alcoli: Meccanismo </vt:lpstr>
      <vt:lpstr>Acetali </vt:lpstr>
      <vt:lpstr>Emiacetali Ciclici </vt:lpstr>
      <vt:lpstr>Emiacetali Ciclici </vt:lpstr>
      <vt:lpstr>Addizione di Ammine Primarie </vt:lpstr>
      <vt:lpstr>Addizione di Ammine: Meccanismo </vt:lpstr>
      <vt:lpstr>Esercizi </vt:lpstr>
      <vt:lpstr>Riduzione di aldeidi e chetoni</vt:lpstr>
      <vt:lpstr>Riduzione di aldeidi e chetoni</vt:lpstr>
      <vt:lpstr>Riduzione di aldeidi e chetoni</vt:lpstr>
      <vt:lpstr>Ossidazione </vt:lpstr>
      <vt:lpstr>Tautomeria Cheto-Enolica </vt:lpstr>
      <vt:lpstr>Tautomeria Cheto-Enolica </vt:lpstr>
      <vt:lpstr>Tautomeria Cheto-Enolica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Aldeidi e chetoni</dc:title>
  <dc:creator>NITTI PATRIZIA</dc:creator>
  <cp:lastModifiedBy>GOBBO PIERANGELO</cp:lastModifiedBy>
  <cp:revision>30</cp:revision>
  <dcterms:created xsi:type="dcterms:W3CDTF">2021-12-12T10:09:58Z</dcterms:created>
  <dcterms:modified xsi:type="dcterms:W3CDTF">2023-08-10T10:05:45Z</dcterms:modified>
</cp:coreProperties>
</file>