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2" r:id="rId13"/>
    <p:sldId id="298" r:id="rId14"/>
    <p:sldId id="274" r:id="rId15"/>
    <p:sldId id="273" r:id="rId16"/>
    <p:sldId id="283" r:id="rId17"/>
    <p:sldId id="284" r:id="rId18"/>
    <p:sldId id="268" r:id="rId19"/>
    <p:sldId id="293" r:id="rId20"/>
    <p:sldId id="270" r:id="rId21"/>
    <p:sldId id="271" r:id="rId22"/>
    <p:sldId id="290" r:id="rId23"/>
    <p:sldId id="297" r:id="rId24"/>
    <p:sldId id="296" r:id="rId25"/>
    <p:sldId id="286" r:id="rId26"/>
    <p:sldId id="272" r:id="rId27"/>
    <p:sldId id="275" r:id="rId28"/>
    <p:sldId id="276" r:id="rId29"/>
    <p:sldId id="277" r:id="rId30"/>
    <p:sldId id="279" r:id="rId31"/>
    <p:sldId id="287" r:id="rId32"/>
    <p:sldId id="280" r:id="rId33"/>
    <p:sldId id="281" r:id="rId34"/>
    <p:sldId id="282" r:id="rId35"/>
    <p:sldId id="291" r:id="rId36"/>
    <p:sldId id="294" r:id="rId37"/>
    <p:sldId id="285" r:id="rId38"/>
    <p:sldId id="288" r:id="rId39"/>
    <p:sldId id="289" r:id="rId40"/>
    <p:sldId id="295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912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04855-51A8-4D42-BD75-0E754C793CE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88396-CC88-43B2-82E3-4E9E32732D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43 ore.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88396-CC88-43B2-82E3-4E9E32732D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2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93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12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59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43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3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10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87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2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DEAC-BEFB-47CF-9DEC-ACC8C8BFF611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F94F-CF2B-403B-9F1D-96E5391EA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0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Acidi Carbossilici e Derivati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326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REAZIONI CON BASI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3357" y="1225124"/>
            <a:ext cx="10639567" cy="82204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Gli acidi carbossilici reagiscono irreversibilmente con le basi per dare i corrispondenti sali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78" y="2166154"/>
            <a:ext cx="6649995" cy="45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DERIVATI DEGLI ACIDI CARBOSSILICI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75" y="1827392"/>
            <a:ext cx="8736616" cy="42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3page413_1.jpg">
            <a:extLst>
              <a:ext uri="{FF2B5EF4-FFF2-40B4-BE49-F238E27FC236}">
                <a16:creationId xmlns:a16="http://schemas.microsoft.com/office/drawing/2014/main" id="{DEBAF3A0-F307-462A-A17B-439A36E3EBE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9366"/>
          <a:stretch/>
        </p:blipFill>
        <p:spPr>
          <a:xfrm>
            <a:off x="1208015" y="2517833"/>
            <a:ext cx="9144000" cy="22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2E53A8D-F2D6-4830-996E-84FD09C5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70068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DERIVATI DEGLI ACIDI CARBOSSILICI </a:t>
            </a:r>
          </a:p>
        </p:txBody>
      </p:sp>
    </p:spTree>
    <p:extLst>
      <p:ext uri="{BB962C8B-B14F-4D97-AF65-F5344CB8AC3E}">
        <p14:creationId xmlns:p14="http://schemas.microsoft.com/office/powerpoint/2010/main" val="231705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0E6BD-F03C-4038-BA7D-B853B53B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1"/>
            <a:ext cx="10515600" cy="968725"/>
          </a:xfrm>
        </p:spPr>
        <p:txBody>
          <a:bodyPr>
            <a:normAutofit/>
          </a:bodyPr>
          <a:lstStyle/>
          <a:p>
            <a:r>
              <a:rPr lang="it-IT" sz="3600" dirty="0"/>
              <a:t>Nomenclatura dei derivati degli acidi carbossilici</a:t>
            </a:r>
            <a:endParaRPr lang="en-US" sz="3600" dirty="0"/>
          </a:p>
        </p:txBody>
      </p:sp>
      <p:pic>
        <p:nvPicPr>
          <p:cNvPr id="4" name="Picture 1" descr="13page418_3.jpg">
            <a:extLst>
              <a:ext uri="{FF2B5EF4-FFF2-40B4-BE49-F238E27FC236}">
                <a16:creationId xmlns:a16="http://schemas.microsoft.com/office/drawing/2014/main" id="{13249358-249E-4E13-9905-EEE6CB76AD2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7448"/>
          <a:stretch/>
        </p:blipFill>
        <p:spPr>
          <a:xfrm>
            <a:off x="838200" y="1451472"/>
            <a:ext cx="9739619" cy="4789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02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degli esteri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784" y="1900913"/>
            <a:ext cx="9147926" cy="33133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25087" y="5424535"/>
            <a:ext cx="123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Etil</a:t>
            </a:r>
            <a:r>
              <a:rPr lang="it-IT" dirty="0"/>
              <a:t> acetato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76215" y="5809874"/>
            <a:ext cx="326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Isopropil</a:t>
            </a:r>
            <a:r>
              <a:rPr lang="it-IT" dirty="0"/>
              <a:t> </a:t>
            </a:r>
            <a:r>
              <a:rPr lang="it-IT" dirty="0" err="1"/>
              <a:t>ciclopentancarbossilato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89410" y="5424535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Metil</a:t>
            </a:r>
            <a:r>
              <a:rPr lang="it-IT" dirty="0"/>
              <a:t> benzoato</a:t>
            </a:r>
          </a:p>
        </p:txBody>
      </p:sp>
    </p:spTree>
    <p:extLst>
      <p:ext uri="{BB962C8B-B14F-4D97-AF65-F5344CB8AC3E}">
        <p14:creationId xmlns:p14="http://schemas.microsoft.com/office/powerpoint/2010/main" val="161013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314" y="112842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Lattoni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1069" y="1690688"/>
            <a:ext cx="438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I lattoni sono esteri ciclici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10" y="2454306"/>
            <a:ext cx="5014682" cy="17514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31" y="4559951"/>
            <a:ext cx="5876730" cy="201827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 flipH="1">
            <a:off x="7260608" y="3062228"/>
            <a:ext cx="248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Symbol" panose="05050102010706020507" pitchFamily="18" charset="2"/>
              </a:rPr>
              <a:t>g</a:t>
            </a:r>
            <a:r>
              <a:rPr lang="it-IT" sz="3200" dirty="0"/>
              <a:t>-lattoni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260608" y="5569086"/>
            <a:ext cx="2516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-lattoni</a:t>
            </a:r>
          </a:p>
        </p:txBody>
      </p:sp>
    </p:spTree>
    <p:extLst>
      <p:ext uri="{BB962C8B-B14F-4D97-AF65-F5344CB8AC3E}">
        <p14:creationId xmlns:p14="http://schemas.microsoft.com/office/powerpoint/2010/main" val="328768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E4AA8-BF63-4231-A4DD-FA7B9A15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98" y="38523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ammidi primarie 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D5700A-CD72-4280-BA84-551BE1BC07A9}"/>
              </a:ext>
            </a:extLst>
          </p:cNvPr>
          <p:cNvSpPr txBox="1"/>
          <p:nvPr/>
        </p:nvSpPr>
        <p:spPr>
          <a:xfrm>
            <a:off x="1362487" y="3615113"/>
            <a:ext cx="1791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acetammide</a:t>
            </a:r>
            <a:endParaRPr lang="en-US" b="1" dirty="0"/>
          </a:p>
          <a:p>
            <a:r>
              <a:rPr lang="it-IT" dirty="0"/>
              <a:t>Deriva </a:t>
            </a:r>
          </a:p>
          <a:p>
            <a:r>
              <a:rPr lang="it-IT" dirty="0"/>
              <a:t>dall’acido acetico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A84974-E946-4244-9C30-8088FBF5A9E1}"/>
              </a:ext>
            </a:extLst>
          </p:cNvPr>
          <p:cNvSpPr txBox="1"/>
          <p:nvPr/>
        </p:nvSpPr>
        <p:spPr>
          <a:xfrm>
            <a:off x="3815384" y="3753612"/>
            <a:ext cx="261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/>
              <a:t>benzammide</a:t>
            </a:r>
            <a:endParaRPr lang="en-US" b="1" dirty="0"/>
          </a:p>
          <a:p>
            <a:r>
              <a:rPr lang="it-IT" dirty="0"/>
              <a:t>Deriva dall’acido benzoico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41256F-6660-4748-96AE-A2D97AD8F115}"/>
              </a:ext>
            </a:extLst>
          </p:cNvPr>
          <p:cNvSpPr txBox="1"/>
          <p:nvPr/>
        </p:nvSpPr>
        <p:spPr>
          <a:xfrm>
            <a:off x="6812763" y="3753612"/>
            <a:ext cx="394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2-metilciclopentancarbossammide</a:t>
            </a:r>
            <a:endParaRPr lang="en-US" b="1" dirty="0"/>
          </a:p>
          <a:p>
            <a:r>
              <a:rPr lang="it-IT" dirty="0"/>
              <a:t>Deriva dall’acido 2-metilciclopentancarbossilico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CFD0F89-DF4B-41BF-9636-AD256E52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01" y="2297679"/>
            <a:ext cx="1362635" cy="11385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91E535B-61AF-42EE-9ADE-E98E56240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1"/>
          <a:stretch/>
        </p:blipFill>
        <p:spPr>
          <a:xfrm>
            <a:off x="4168176" y="2220813"/>
            <a:ext cx="4912659" cy="13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E4AA8-BF63-4231-A4DD-FA7B9A15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68" y="42717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ammidi </a:t>
            </a:r>
            <a:br>
              <a:rPr lang="it-IT" dirty="0"/>
            </a:br>
            <a:r>
              <a:rPr lang="it-IT" dirty="0"/>
              <a:t>secondarie e terziarie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5E7C2C-E7D9-4574-9FBC-2926BF42D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30"/>
          <a:stretch/>
        </p:blipFill>
        <p:spPr>
          <a:xfrm>
            <a:off x="989202" y="2524529"/>
            <a:ext cx="2115671" cy="12253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7FCD9A-304A-4751-A55E-19BDB108AE95}"/>
              </a:ext>
            </a:extLst>
          </p:cNvPr>
          <p:cNvSpPr txBox="1"/>
          <p:nvPr/>
        </p:nvSpPr>
        <p:spPr>
          <a:xfrm>
            <a:off x="765304" y="3967891"/>
            <a:ext cx="249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N-</a:t>
            </a:r>
            <a:r>
              <a:rPr lang="it-IT" b="1" dirty="0" err="1"/>
              <a:t>etilformammide</a:t>
            </a:r>
            <a:endParaRPr lang="it-IT" b="1" dirty="0"/>
          </a:p>
          <a:p>
            <a:r>
              <a:rPr lang="it-IT" dirty="0"/>
              <a:t>Deriva dall’acido formico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4C9A11-41CE-4C92-AD8A-FBD60A2F4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" b="42909"/>
          <a:stretch/>
        </p:blipFill>
        <p:spPr>
          <a:xfrm>
            <a:off x="3990856" y="2588950"/>
            <a:ext cx="3013951" cy="132556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4E1951-0C6A-4E5C-B205-36B675AEF1B2}"/>
              </a:ext>
            </a:extLst>
          </p:cNvPr>
          <p:cNvSpPr txBox="1"/>
          <p:nvPr/>
        </p:nvSpPr>
        <p:spPr>
          <a:xfrm>
            <a:off x="3744507" y="4118892"/>
            <a:ext cx="261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/>
              <a:t>N</a:t>
            </a:r>
            <a:r>
              <a:rPr lang="it-IT" b="1" dirty="0"/>
              <a:t>,</a:t>
            </a:r>
            <a:r>
              <a:rPr lang="it-IT" b="1" i="1" dirty="0"/>
              <a:t>N</a:t>
            </a:r>
            <a:r>
              <a:rPr lang="it-IT" b="1" dirty="0"/>
              <a:t>-</a:t>
            </a:r>
            <a:r>
              <a:rPr lang="it-IT" b="1" dirty="0" err="1"/>
              <a:t>dimetilbenzammide</a:t>
            </a:r>
            <a:endParaRPr lang="it-IT" b="1" dirty="0"/>
          </a:p>
          <a:p>
            <a:r>
              <a:rPr lang="it-IT" dirty="0"/>
              <a:t>Deriva dall’acido benzoico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FE3790-B680-4DD9-AA54-ED2EB5352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522"/>
          <a:stretch/>
        </p:blipFill>
        <p:spPr>
          <a:xfrm>
            <a:off x="7476399" y="2672890"/>
            <a:ext cx="3514165" cy="115768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5D7818-D7C8-45D0-A31C-0966E4A592E2}"/>
              </a:ext>
            </a:extLst>
          </p:cNvPr>
          <p:cNvSpPr txBox="1"/>
          <p:nvPr/>
        </p:nvSpPr>
        <p:spPr>
          <a:xfrm>
            <a:off x="7907568" y="4043494"/>
            <a:ext cx="328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N</a:t>
            </a:r>
            <a:r>
              <a:rPr lang="it-IT" b="1" dirty="0"/>
              <a:t>-</a:t>
            </a:r>
            <a:r>
              <a:rPr lang="it-IT" b="1" dirty="0" err="1"/>
              <a:t>cicloesil</a:t>
            </a:r>
            <a:r>
              <a:rPr lang="it-IT" b="1" dirty="0"/>
              <a:t>-</a:t>
            </a:r>
            <a:r>
              <a:rPr lang="it-IT" b="1" i="1" dirty="0"/>
              <a:t>N</a:t>
            </a:r>
            <a:r>
              <a:rPr lang="it-IT" b="1" dirty="0"/>
              <a:t>-</a:t>
            </a:r>
            <a:r>
              <a:rPr lang="it-IT" b="1" dirty="0" err="1"/>
              <a:t>metilbutanammide</a:t>
            </a:r>
            <a:endParaRPr lang="it-IT" b="1" dirty="0"/>
          </a:p>
          <a:p>
            <a:r>
              <a:rPr lang="it-IT" dirty="0"/>
              <a:t>Deriva dall’acido </a:t>
            </a:r>
            <a:r>
              <a:rPr lang="it-IT" dirty="0" err="1"/>
              <a:t>butanoico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REAZIONI DI ACIDI CARBOSSILICI E DERIVATI: SOSTITUZIONE NUCLEOFILA ACILICA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024" y="1826222"/>
            <a:ext cx="8057703" cy="278655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980756-6E90-4F39-BB08-EA56C21A34C8}"/>
              </a:ext>
            </a:extLst>
          </p:cNvPr>
          <p:cNvSpPr txBox="1"/>
          <p:nvPr/>
        </p:nvSpPr>
        <p:spPr>
          <a:xfrm>
            <a:off x="1212131" y="4829619"/>
            <a:ext cx="340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X = Cl, OCOR, OR, NR</a:t>
            </a:r>
            <a:r>
              <a:rPr lang="it-IT" sz="2800" baseline="-25000" dirty="0"/>
              <a:t>2</a:t>
            </a:r>
            <a:endParaRPr lang="en-US" sz="2800" baseline="-25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2EE6C4-9159-4F10-A2EA-4DFFBE497202}"/>
              </a:ext>
            </a:extLst>
          </p:cNvPr>
          <p:cNvSpPr txBox="1"/>
          <p:nvPr/>
        </p:nvSpPr>
        <p:spPr>
          <a:xfrm>
            <a:off x="3352800" y="1748138"/>
            <a:ext cx="2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_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9F89A6-5CE9-469F-980E-A40F579E6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96"/>
          <a:stretch/>
        </p:blipFill>
        <p:spPr>
          <a:xfrm>
            <a:off x="6673124" y="4129863"/>
            <a:ext cx="4306745" cy="21034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A24DB6-A901-46CC-AEFD-F49B9AD6E42B}"/>
              </a:ext>
            </a:extLst>
          </p:cNvPr>
          <p:cNvSpPr txBox="1"/>
          <p:nvPr/>
        </p:nvSpPr>
        <p:spPr>
          <a:xfrm>
            <a:off x="8372213" y="2567656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+ X</a:t>
            </a:r>
            <a:r>
              <a:rPr lang="it-IT" sz="2400" baseline="30000" dirty="0"/>
              <a:t>-</a:t>
            </a:r>
            <a:endParaRPr lang="en-US" sz="2400" baseline="300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6E6CD38-0DE2-49C9-86AB-C9467D25D999}"/>
              </a:ext>
            </a:extLst>
          </p:cNvPr>
          <p:cNvSpPr/>
          <p:nvPr/>
        </p:nvSpPr>
        <p:spPr>
          <a:xfrm>
            <a:off x="9748007" y="4829620"/>
            <a:ext cx="92279" cy="13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00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D54D8F-F872-4507-8524-71D85E2B42E1}"/>
              </a:ext>
            </a:extLst>
          </p:cNvPr>
          <p:cNvSpPr txBox="1"/>
          <p:nvPr/>
        </p:nvSpPr>
        <p:spPr>
          <a:xfrm>
            <a:off x="9613648" y="471328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Cl</a:t>
            </a:r>
            <a:endParaRPr lang="en-US" baseline="30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6AE40F-CE60-4C9A-B88F-5B4623533DDE}"/>
              </a:ext>
            </a:extLst>
          </p:cNvPr>
          <p:cNvSpPr/>
          <p:nvPr/>
        </p:nvSpPr>
        <p:spPr>
          <a:xfrm>
            <a:off x="5763237" y="2233804"/>
            <a:ext cx="142613" cy="13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8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004C10-EA62-4714-808C-82A8F27C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57484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DERIVATI DEGLI ACIDI CARBOSSILICI </a:t>
            </a:r>
          </a:p>
        </p:txBody>
      </p:sp>
      <p:pic>
        <p:nvPicPr>
          <p:cNvPr id="8" name="Picture 1" descr="13page437_1.jpg">
            <a:extLst>
              <a:ext uri="{FF2B5EF4-FFF2-40B4-BE49-F238E27FC236}">
                <a16:creationId xmlns:a16="http://schemas.microsoft.com/office/drawing/2014/main" id="{73F0B5F5-35A4-4450-8936-23C25465694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9710"/>
          <a:stretch/>
        </p:blipFill>
        <p:spPr>
          <a:xfrm>
            <a:off x="1057013" y="1917677"/>
            <a:ext cx="9144000" cy="3933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68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Gruppo carbossilico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77" y="2443026"/>
            <a:ext cx="2286448" cy="20779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488" y="2159896"/>
            <a:ext cx="7583379" cy="28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5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>
          <a:xfrm>
            <a:off x="985608" y="1534105"/>
            <a:ext cx="9894913" cy="49109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AC7E7599-7768-4A23-B1A7-B7D787243868}"/>
              </a:ext>
            </a:extLst>
          </p:cNvPr>
          <p:cNvGrpSpPr/>
          <p:nvPr/>
        </p:nvGrpSpPr>
        <p:grpSpPr>
          <a:xfrm>
            <a:off x="6242466" y="1860951"/>
            <a:ext cx="4185049" cy="369332"/>
            <a:chOff x="6603193" y="980107"/>
            <a:chExt cx="4185049" cy="36933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02A5B404-834B-46DA-A825-BDF92833AD8F}"/>
                </a:ext>
              </a:extLst>
            </p:cNvPr>
            <p:cNvSpPr txBox="1"/>
            <p:nvPr/>
          </p:nvSpPr>
          <p:spPr>
            <a:xfrm>
              <a:off x="6603193" y="980107"/>
              <a:ext cx="1650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RCOOH + SOCl</a:t>
              </a:r>
              <a:r>
                <a:rPr lang="it-IT" baseline="-25000" dirty="0"/>
                <a:t>2</a:t>
              </a:r>
              <a:endParaRPr lang="en-US" baseline="-25000" dirty="0"/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8CA3D2DA-B46F-4AC8-97DA-03B3BE130578}"/>
                </a:ext>
              </a:extLst>
            </p:cNvPr>
            <p:cNvCxnSpPr/>
            <p:nvPr/>
          </p:nvCxnSpPr>
          <p:spPr>
            <a:xfrm>
              <a:off x="8176093" y="1164773"/>
              <a:ext cx="4949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1BC29A6-1D05-4219-96F6-EB23AD45480B}"/>
                </a:ext>
              </a:extLst>
            </p:cNvPr>
            <p:cNvSpPr txBox="1"/>
            <p:nvPr/>
          </p:nvSpPr>
          <p:spPr>
            <a:xfrm>
              <a:off x="8764380" y="980107"/>
              <a:ext cx="2023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RCOCl</a:t>
              </a:r>
              <a:r>
                <a:rPr lang="it-IT" dirty="0"/>
                <a:t> + SO</a:t>
              </a:r>
              <a:r>
                <a:rPr lang="it-IT" baseline="-25000" dirty="0"/>
                <a:t>2</a:t>
              </a:r>
              <a:r>
                <a:rPr lang="it-IT" dirty="0"/>
                <a:t> + </a:t>
              </a:r>
              <a:r>
                <a:rPr lang="it-IT" dirty="0" err="1"/>
                <a:t>HCl</a:t>
              </a:r>
              <a:endParaRPr lang="en-US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E18F2C-1E88-4BED-9558-71CC182F90CA}"/>
              </a:ext>
            </a:extLst>
          </p:cNvPr>
          <p:cNvSpPr txBox="1"/>
          <p:nvPr/>
        </p:nvSpPr>
        <p:spPr>
          <a:xfrm>
            <a:off x="3271706" y="406571"/>
            <a:ext cx="8770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 quale nucleofilo converto il cloruro acilico in anidride? In estere? In ammide ? In acido?</a:t>
            </a:r>
          </a:p>
          <a:p>
            <a:r>
              <a:rPr lang="it-IT" dirty="0"/>
              <a:t>Con quale nucleofilo converto l’anidride in estere? In ammide ? In acido?</a:t>
            </a:r>
            <a:endParaRPr lang="en-US" dirty="0"/>
          </a:p>
          <a:p>
            <a:r>
              <a:rPr lang="it-IT" dirty="0"/>
              <a:t>Con quale nucleofilo converto l’estere in ammide ? In acido?</a:t>
            </a:r>
            <a:endParaRPr lang="en-US" dirty="0"/>
          </a:p>
          <a:p>
            <a:r>
              <a:rPr lang="it-IT" dirty="0"/>
              <a:t>Con quale nucleofilo converto l’ammide in acido?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3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313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REAZIONI DI ACIDI CARBOSSILICI E DERIVATI: IDROLISI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63" y="1540562"/>
            <a:ext cx="5025538" cy="49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Idrolisi di esteri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5648" y="1951475"/>
            <a:ext cx="1908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Acido catalizzata</a:t>
            </a:r>
          </a:p>
          <a:p>
            <a:r>
              <a:rPr lang="it-IT" sz="2000" dirty="0"/>
              <a:t>reversibile</a:t>
            </a:r>
            <a:endParaRPr lang="it-IT" dirty="0"/>
          </a:p>
        </p:txBody>
      </p:sp>
      <p:pic>
        <p:nvPicPr>
          <p:cNvPr id="9" name="Picture 1" descr="13page421_3.jpg">
            <a:extLst>
              <a:ext uri="{FF2B5EF4-FFF2-40B4-BE49-F238E27FC236}">
                <a16:creationId xmlns:a16="http://schemas.microsoft.com/office/drawing/2014/main" id="{E7774DED-6072-4DBF-80FA-285E52F9E95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15352"/>
          <a:stretch/>
        </p:blipFill>
        <p:spPr>
          <a:xfrm>
            <a:off x="2956202" y="1518407"/>
            <a:ext cx="7224025" cy="5043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9993A1F-7D85-48F4-AF60-027F0EF8E61B}"/>
              </a:ext>
            </a:extLst>
          </p:cNvPr>
          <p:cNvSpPr/>
          <p:nvPr/>
        </p:nvSpPr>
        <p:spPr>
          <a:xfrm>
            <a:off x="8061820" y="5679347"/>
            <a:ext cx="11744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754" y="4194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Idrolisi di esteri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3978" y="1758528"/>
            <a:ext cx="2189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Idrolisi basica</a:t>
            </a:r>
          </a:p>
          <a:p>
            <a:r>
              <a:rPr lang="it-IT" sz="2000" dirty="0"/>
              <a:t>Saponificazione:</a:t>
            </a:r>
          </a:p>
          <a:p>
            <a:r>
              <a:rPr lang="it-IT" sz="2000" dirty="0"/>
              <a:t>1) </a:t>
            </a:r>
            <a:r>
              <a:rPr lang="it-IT" sz="2000" dirty="0" err="1"/>
              <a:t>NaOH</a:t>
            </a:r>
            <a:r>
              <a:rPr lang="it-IT" sz="2000" dirty="0"/>
              <a:t> non è un catalizzatore</a:t>
            </a:r>
          </a:p>
          <a:p>
            <a:r>
              <a:rPr lang="it-IT" sz="2000" dirty="0"/>
              <a:t>2) irreversibile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9993A1F-7D85-48F4-AF60-027F0EF8E61B}"/>
              </a:ext>
            </a:extLst>
          </p:cNvPr>
          <p:cNvSpPr/>
          <p:nvPr/>
        </p:nvSpPr>
        <p:spPr>
          <a:xfrm>
            <a:off x="8061820" y="5679347"/>
            <a:ext cx="11744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13page422_1.jpg">
            <a:extLst>
              <a:ext uri="{FF2B5EF4-FFF2-40B4-BE49-F238E27FC236}">
                <a16:creationId xmlns:a16="http://schemas.microsoft.com/office/drawing/2014/main" id="{7D3A0F85-0FC2-48E3-BD12-CBB59FFDF7B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52836"/>
          <a:stretch/>
        </p:blipFill>
        <p:spPr>
          <a:xfrm>
            <a:off x="2463567" y="1132934"/>
            <a:ext cx="7029974" cy="136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B87FEEF-ED93-4F88-939D-DA67161A6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254"/>
          <a:stretch/>
        </p:blipFill>
        <p:spPr>
          <a:xfrm>
            <a:off x="2807120" y="2572373"/>
            <a:ext cx="4029574" cy="12515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7B6F7A-CBE4-4543-9B2E-13CE6D80C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254"/>
          <a:stretch/>
        </p:blipFill>
        <p:spPr>
          <a:xfrm>
            <a:off x="2589789" y="3823919"/>
            <a:ext cx="4464235" cy="13865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B97C93-8065-459A-890B-3649A448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328"/>
          <a:stretch/>
        </p:blipFill>
        <p:spPr>
          <a:xfrm>
            <a:off x="2689674" y="5403254"/>
            <a:ext cx="4818473" cy="9672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0B6CFC3-AF24-4A92-8770-A9E90FAE3463}"/>
              </a:ext>
            </a:extLst>
          </p:cNvPr>
          <p:cNvSpPr txBox="1"/>
          <p:nvPr/>
        </p:nvSpPr>
        <p:spPr>
          <a:xfrm flipH="1">
            <a:off x="7673130" y="5851114"/>
            <a:ext cx="364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Ultimo passaggio irreversibile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Idrolisi di esteri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1424" y="1414579"/>
            <a:ext cx="1970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Acido catalizzata</a:t>
            </a:r>
            <a:r>
              <a:rPr lang="it-IT" dirty="0"/>
              <a:t>: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91424" y="4084759"/>
            <a:ext cx="315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Idrolisi basica (saponificazione):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802647" y="5846544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Ultimo passaggio irreversibile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56EB52-B4EB-469D-81DE-9C146CF228E0}"/>
              </a:ext>
            </a:extLst>
          </p:cNvPr>
          <p:cNvSpPr txBox="1"/>
          <p:nvPr/>
        </p:nvSpPr>
        <p:spPr>
          <a:xfrm>
            <a:off x="4307273" y="1282502"/>
            <a:ext cx="36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Completare con le opportune frecce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D42881B-FB29-4790-985F-D7DB804B3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6758" y="4651809"/>
          <a:ext cx="9682015" cy="83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S ChemDraw Drawing" r:id="rId3" imgW="6008530" imgH="516269" progId="ChemDraw.Document.6.0">
                  <p:embed/>
                </p:oleObj>
              </mc:Choice>
              <mc:Fallback>
                <p:oleObj name="CS ChemDraw Drawing" r:id="rId3" imgW="6008530" imgH="516269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D42881B-FB29-4790-985F-D7DB804B3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758" y="4651809"/>
                        <a:ext cx="9682015" cy="83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85801B7-CE69-4CDD-99E6-A39657D0A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664" y="1982152"/>
          <a:ext cx="8350177" cy="19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S ChemDraw Drawing" r:id="rId5" imgW="6357769" imgH="1506969" progId="ChemDraw.Document.6.0">
                  <p:embed/>
                </p:oleObj>
              </mc:Choice>
              <mc:Fallback>
                <p:oleObj name="CS ChemDraw Drawing" r:id="rId5" imgW="6357769" imgH="1506969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85801B7-CE69-4CDD-99E6-A39657D0AB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3664" y="1982152"/>
                        <a:ext cx="8350177" cy="1978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76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AA223-5A57-4E8F-A862-BE98D047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66662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Idrolisi acida e basica di ammidi è difficile e necessita di riscaldamento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13FFD8-835B-4E43-9089-BE1846DC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80" y="2570979"/>
            <a:ext cx="7497582" cy="28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2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SINTESI DI ESTERI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50624"/>
          <a:stretch/>
        </p:blipFill>
        <p:spPr>
          <a:xfrm>
            <a:off x="3687727" y="1580379"/>
            <a:ext cx="5068216" cy="49830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805B9B-A175-458F-B7A1-00C357DE07FB}"/>
              </a:ext>
            </a:extLst>
          </p:cNvPr>
          <p:cNvSpPr txBox="1"/>
          <p:nvPr/>
        </p:nvSpPr>
        <p:spPr>
          <a:xfrm>
            <a:off x="1249775" y="5578679"/>
            <a:ext cx="20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transesterificazione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ADC74D-E318-4D14-970F-4A7DCD03B6F1}"/>
              </a:ext>
            </a:extLst>
          </p:cNvPr>
          <p:cNvSpPr txBox="1"/>
          <p:nvPr/>
        </p:nvSpPr>
        <p:spPr>
          <a:xfrm>
            <a:off x="1345942" y="2155970"/>
            <a:ext cx="248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Esterificazione di Fischer</a:t>
            </a:r>
          </a:p>
          <a:p>
            <a:r>
              <a:rPr lang="it-IT" dirty="0"/>
              <a:t>Catalisi acida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7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666" y="146761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Esterificazione di FISCHER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279" y="3181703"/>
            <a:ext cx="10345237" cy="18010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17745" y="14723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È una reazione di equilibrio che può essere spostata a destra usando un eccesso di alcol o rimuovendo l’acqua che si forma</a:t>
            </a:r>
          </a:p>
        </p:txBody>
      </p:sp>
    </p:spTree>
    <p:extLst>
      <p:ext uri="{BB962C8B-B14F-4D97-AF65-F5344CB8AC3E}">
        <p14:creationId xmlns:p14="http://schemas.microsoft.com/office/powerpoint/2010/main" val="3508431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5495" y="228648"/>
            <a:ext cx="10515600" cy="1325563"/>
          </a:xfrm>
        </p:spPr>
        <p:txBody>
          <a:bodyPr/>
          <a:lstStyle/>
          <a:p>
            <a:r>
              <a:rPr lang="it-IT" dirty="0"/>
              <a:t>Meccanismo della esterificazione di Fischer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0" y="1863107"/>
            <a:ext cx="8411906" cy="395415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316568" y="3529373"/>
            <a:ext cx="258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Trasferimento protonico</a:t>
            </a:r>
          </a:p>
          <a:p>
            <a:r>
              <a:rPr lang="it-IT" dirty="0"/>
              <a:t>che porta alla formazione di un buon gruppo uscente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316568" y="2483892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1) Addizione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223905" y="524848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2) Eliminazione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018CDFA-69DC-4A8B-83AB-535A3A1648D1}"/>
              </a:ext>
            </a:extLst>
          </p:cNvPr>
          <p:cNvCxnSpPr>
            <a:cxnSpLocks/>
          </p:cNvCxnSpPr>
          <p:nvPr/>
        </p:nvCxnSpPr>
        <p:spPr>
          <a:xfrm>
            <a:off x="2743200" y="2445875"/>
            <a:ext cx="0" cy="29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o 14">
            <a:extLst>
              <a:ext uri="{FF2B5EF4-FFF2-40B4-BE49-F238E27FC236}">
                <a16:creationId xmlns:a16="http://schemas.microsoft.com/office/drawing/2014/main" id="{3CB5E463-DE95-4F36-91F1-7863F7CCBD01}"/>
              </a:ext>
            </a:extLst>
          </p:cNvPr>
          <p:cNvSpPr/>
          <p:nvPr/>
        </p:nvSpPr>
        <p:spPr>
          <a:xfrm>
            <a:off x="1464468" y="2085039"/>
            <a:ext cx="1342238" cy="1167038"/>
          </a:xfrm>
          <a:prstGeom prst="arc">
            <a:avLst>
              <a:gd name="adj1" fmla="val 15637395"/>
              <a:gd name="adj2" fmla="val 201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9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303" y="14646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Sintesi di esteri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02" y="1335846"/>
            <a:ext cx="8190328" cy="29698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75" y="4406942"/>
            <a:ext cx="8187950" cy="19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7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9168"/>
          <a:stretch/>
        </p:blipFill>
        <p:spPr>
          <a:xfrm>
            <a:off x="753170" y="120183"/>
            <a:ext cx="10921761" cy="64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1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Riduzione di alogenuri acilici, anidridi e esteri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8518"/>
          </a:xfrm>
        </p:spPr>
        <p:txBody>
          <a:bodyPr/>
          <a:lstStyle/>
          <a:p>
            <a:r>
              <a:rPr lang="it-IT" dirty="0"/>
              <a:t>Gli alogenuri acilici, le anidridi e gli esteri vengono ridotti ad alcoli primari con Litio alluminio idruro (LiAlH</a:t>
            </a:r>
            <a:r>
              <a:rPr lang="it-IT" baseline="-25000" dirty="0"/>
              <a:t>4</a:t>
            </a:r>
            <a:r>
              <a:rPr lang="it-IT" dirty="0"/>
              <a:t>)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0371CA0-284F-484B-B582-20CDC78E9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65845"/>
              </p:ext>
            </p:extLst>
          </p:nvPr>
        </p:nvGraphicFramePr>
        <p:xfrm>
          <a:off x="2129377" y="3429000"/>
          <a:ext cx="7054876" cy="113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S ChemDraw Drawing" r:id="rId3" imgW="3585754" imgH="579987" progId="ChemDraw.Document.6.0">
                  <p:embed/>
                </p:oleObj>
              </mc:Choice>
              <mc:Fallback>
                <p:oleObj name="CS ChemDraw Drawing" r:id="rId3" imgW="3585754" imgH="5799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9377" y="3429000"/>
                        <a:ext cx="7054876" cy="1139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217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Riduzione di alogenuri acilici, anidridi e esteri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8518"/>
          </a:xfrm>
        </p:spPr>
        <p:txBody>
          <a:bodyPr/>
          <a:lstStyle/>
          <a:p>
            <a:r>
              <a:rPr lang="it-IT" dirty="0"/>
              <a:t>Gli alogenuri acilici, le anidridi e gli esteri vengono ridotti ad alcoli primari con Litio alluminio idruro (LiAlH</a:t>
            </a:r>
            <a:r>
              <a:rPr lang="it-IT" baseline="-25000" dirty="0"/>
              <a:t>4</a:t>
            </a:r>
            <a:r>
              <a:rPr lang="it-IT" dirty="0"/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45" y="2784143"/>
            <a:ext cx="7636335" cy="40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1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9889FB-5E9E-4EE5-BEC9-9ED21C11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Ammidi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E6250C-1A3A-41F3-AEFF-22EB61DA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88" y="1354443"/>
            <a:ext cx="7351059" cy="18198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7E746A-FA6E-4AB5-8A28-99F072BE2583}"/>
              </a:ext>
            </a:extLst>
          </p:cNvPr>
          <p:cNvSpPr txBox="1"/>
          <p:nvPr/>
        </p:nvSpPr>
        <p:spPr>
          <a:xfrm>
            <a:off x="1946245" y="3360558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Ammide primaria</a:t>
            </a:r>
          </a:p>
          <a:p>
            <a:r>
              <a:rPr lang="it-IT" dirty="0"/>
              <a:t>1 legame N</a:t>
            </a: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dirty="0"/>
              <a:t>C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C20C968-CB64-4ED8-A653-46BC0E9EA692}"/>
              </a:ext>
            </a:extLst>
          </p:cNvPr>
          <p:cNvSpPr/>
          <p:nvPr/>
        </p:nvSpPr>
        <p:spPr>
          <a:xfrm>
            <a:off x="4608352" y="3360557"/>
            <a:ext cx="218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Ammide secondaria</a:t>
            </a:r>
          </a:p>
          <a:p>
            <a:r>
              <a:rPr lang="it-IT" dirty="0"/>
              <a:t>2 legami N</a:t>
            </a: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dirty="0"/>
              <a:t>C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7E8281-E9DB-435A-B984-4DF96A138FA2}"/>
              </a:ext>
            </a:extLst>
          </p:cNvPr>
          <p:cNvSpPr/>
          <p:nvPr/>
        </p:nvSpPr>
        <p:spPr>
          <a:xfrm>
            <a:off x="7634254" y="3343778"/>
            <a:ext cx="218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Ammide terziaria</a:t>
            </a:r>
          </a:p>
          <a:p>
            <a:r>
              <a:rPr lang="it-IT" dirty="0"/>
              <a:t>3 legami N</a:t>
            </a:r>
            <a:r>
              <a:rPr lang="it-IT" b="1" dirty="0">
                <a:solidFill>
                  <a:srgbClr val="FF0000"/>
                </a:solidFill>
              </a:rPr>
              <a:t>-</a:t>
            </a:r>
            <a:r>
              <a:rPr lang="it-IT" dirty="0"/>
              <a:t>C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698FA07-B450-4AE9-BB5E-6EC372C5E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7"/>
          <a:stretch/>
        </p:blipFill>
        <p:spPr>
          <a:xfrm>
            <a:off x="1946245" y="4741118"/>
            <a:ext cx="7781365" cy="13056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141292-C5B4-4BB4-96A4-28BB471B2F65}"/>
              </a:ext>
            </a:extLst>
          </p:cNvPr>
          <p:cNvSpPr txBox="1"/>
          <p:nvPr/>
        </p:nvSpPr>
        <p:spPr>
          <a:xfrm>
            <a:off x="4244829" y="4371786"/>
            <a:ext cx="245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Lattami: ammidi cicliche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1C8B87-A0A7-45DA-8FD5-58E5C1B82E0A}"/>
              </a:ext>
            </a:extLst>
          </p:cNvPr>
          <p:cNvSpPr txBox="1"/>
          <p:nvPr/>
        </p:nvSpPr>
        <p:spPr>
          <a:xfrm>
            <a:off x="2688942" y="6188113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Benzil</a:t>
            </a:r>
            <a:r>
              <a:rPr lang="it-IT" dirty="0"/>
              <a:t> penicillina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D23115-0D09-4C03-9E2D-D61E6E645E95}"/>
              </a:ext>
            </a:extLst>
          </p:cNvPr>
          <p:cNvSpPr txBox="1"/>
          <p:nvPr/>
        </p:nvSpPr>
        <p:spPr>
          <a:xfrm>
            <a:off x="7916410" y="6231440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-lattame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ECE615-38BE-4D6B-BA88-2483B7E9C5A1}"/>
              </a:ext>
            </a:extLst>
          </p:cNvPr>
          <p:cNvSpPr txBox="1"/>
          <p:nvPr/>
        </p:nvSpPr>
        <p:spPr>
          <a:xfrm>
            <a:off x="5695294" y="6188113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-lattame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8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129F2-AFF9-4283-AD95-08D60FA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0" y="6749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Ammidi : proprietà fisiche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79B39-CEC2-4ABB-AAA4-F8AC986E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0" y="1402241"/>
            <a:ext cx="10515600" cy="489736"/>
          </a:xfrm>
        </p:spPr>
        <p:txBody>
          <a:bodyPr/>
          <a:lstStyle/>
          <a:p>
            <a:r>
              <a:rPr lang="it-IT" dirty="0"/>
              <a:t>Interazioni dipolo-dipolo e legami idrogeno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5DD659-51D0-4105-8BE7-1EBF7FBA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40" y="1948603"/>
            <a:ext cx="8068235" cy="19094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414DBE-FAE1-4A4C-8336-26F0CD2C326F}"/>
              </a:ext>
            </a:extLst>
          </p:cNvPr>
          <p:cNvSpPr txBox="1"/>
          <p:nvPr/>
        </p:nvSpPr>
        <p:spPr>
          <a:xfrm>
            <a:off x="4539166" y="3796019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Legame idrogeno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AAC9CE-501D-4088-9C80-96BBF344A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29"/>
          <a:stretch/>
        </p:blipFill>
        <p:spPr>
          <a:xfrm>
            <a:off x="834622" y="4525983"/>
            <a:ext cx="9660005" cy="18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5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F2C9C-6E56-4FF4-9B84-E9AC2090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Ammidi: struttura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BE9D56-F454-4919-8E3E-056CE5FD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30" y="1634373"/>
            <a:ext cx="7422776" cy="1712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A9C95F-06F8-455E-9643-895A1BC2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36" y="1709100"/>
            <a:ext cx="2230737" cy="12123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95076A-90F7-445C-A5A4-31C2118D7D4C}"/>
              </a:ext>
            </a:extLst>
          </p:cNvPr>
          <p:cNvSpPr txBox="1"/>
          <p:nvPr/>
        </p:nvSpPr>
        <p:spPr>
          <a:xfrm>
            <a:off x="2430038" y="3511369"/>
            <a:ext cx="613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Non c’è libera rotazione attorno al legame N-CO</a:t>
            </a:r>
            <a:endParaRPr lang="en-US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355867-64B6-4D1F-90CD-B46EBC7F3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03" y="4535904"/>
            <a:ext cx="5450541" cy="20887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7FBB9C-A664-4C05-BE8C-EA748693519D}"/>
              </a:ext>
            </a:extLst>
          </p:cNvPr>
          <p:cNvSpPr txBox="1"/>
          <p:nvPr/>
        </p:nvSpPr>
        <p:spPr>
          <a:xfrm>
            <a:off x="5380420" y="5038961"/>
            <a:ext cx="537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E’ preferita la configurazione con i gruppi R e R’ in </a:t>
            </a:r>
            <a:r>
              <a:rPr lang="it-IT" i="1" dirty="0"/>
              <a:t>trans</a:t>
            </a:r>
            <a:endParaRPr lang="it-IT" dirty="0"/>
          </a:p>
          <a:p>
            <a:r>
              <a:rPr lang="it-IT" dirty="0"/>
              <a:t>Le ammidi non sono basiche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76C288-FEC6-4853-9601-EA6A4DDB5D63}"/>
              </a:ext>
            </a:extLst>
          </p:cNvPr>
          <p:cNvSpPr txBox="1"/>
          <p:nvPr/>
        </p:nvSpPr>
        <p:spPr>
          <a:xfrm>
            <a:off x="1075930" y="6255348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trans </a:t>
            </a:r>
            <a:endParaRPr lang="en-US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CC22CD-F306-4454-8963-CA0C47050B12}"/>
              </a:ext>
            </a:extLst>
          </p:cNvPr>
          <p:cNvSpPr txBox="1"/>
          <p:nvPr/>
        </p:nvSpPr>
        <p:spPr>
          <a:xfrm>
            <a:off x="4018326" y="6308209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cis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2863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SINTESI DI AMMIDI</a:t>
            </a:r>
            <a:br>
              <a:rPr lang="it-IT" dirty="0"/>
            </a:br>
            <a:r>
              <a:rPr lang="it-IT" sz="2800" dirty="0"/>
              <a:t>alogenuri acilici + ammine primarie o secondarie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87AA20-187C-4FE0-8A64-A5523244C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77"/>
          <a:stretch/>
        </p:blipFill>
        <p:spPr>
          <a:xfrm>
            <a:off x="1448102" y="2357897"/>
            <a:ext cx="9144793" cy="19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9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3page428_2.jpg">
            <a:extLst>
              <a:ext uri="{FF2B5EF4-FFF2-40B4-BE49-F238E27FC236}">
                <a16:creationId xmlns:a16="http://schemas.microsoft.com/office/drawing/2014/main" id="{5408BAB2-8F1D-401F-B5ED-68D7BB410C6E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28128"/>
          <a:stretch/>
        </p:blipFill>
        <p:spPr>
          <a:xfrm>
            <a:off x="2075240" y="2033265"/>
            <a:ext cx="7447116" cy="3696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1D6AE63-C32D-49FD-B4EA-CB8C3955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SINTESI DI AMMIDI </a:t>
            </a:r>
            <a:br>
              <a:rPr lang="it-IT" dirty="0"/>
            </a:br>
            <a:r>
              <a:rPr lang="it-IT" sz="2800" dirty="0"/>
              <a:t>anidridi + ammine primarie o secondarie</a:t>
            </a:r>
          </a:p>
        </p:txBody>
      </p:sp>
    </p:spTree>
    <p:extLst>
      <p:ext uri="{BB962C8B-B14F-4D97-AF65-F5344CB8AC3E}">
        <p14:creationId xmlns:p14="http://schemas.microsoft.com/office/powerpoint/2010/main" val="271868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899B5-4FC0-4F98-AB09-E2190244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A49A53-1032-4AFB-8516-7441E7C2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2742"/>
          </a:xfrm>
        </p:spPr>
        <p:txBody>
          <a:bodyPr/>
          <a:lstStyle/>
          <a:p>
            <a:r>
              <a:rPr lang="it-IT" dirty="0"/>
              <a:t>Le ammidi sono le meno reattive di tutti i derivati degli acidi carbossilici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D26E7D-0831-434C-AF76-514613BB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91" y="3314364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5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C8634FF7-123F-4112-B6ED-4B17F0409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209550"/>
            <a:ext cx="8205787" cy="1143000"/>
          </a:xfrm>
        </p:spPr>
        <p:txBody>
          <a:bodyPr/>
          <a:lstStyle/>
          <a:p>
            <a:pPr algn="ctr"/>
            <a:r>
              <a:rPr lang="it-IT" altLang="it-IT" sz="3600" dirty="0"/>
              <a:t>Anidridi dell’acido fosforico H</a:t>
            </a:r>
            <a:r>
              <a:rPr lang="it-IT" altLang="it-IT" sz="3600" baseline="-25000" dirty="0"/>
              <a:t>3</a:t>
            </a:r>
            <a:r>
              <a:rPr lang="it-IT" altLang="it-IT" sz="3600" dirty="0"/>
              <a:t>PO</a:t>
            </a:r>
            <a:r>
              <a:rPr lang="it-IT" altLang="it-IT" sz="3600" baseline="-25000" dirty="0"/>
              <a:t>4</a:t>
            </a:r>
            <a:r>
              <a:rPr lang="it-IT" altLang="it-IT" sz="3600" dirty="0"/>
              <a:t> </a:t>
            </a:r>
          </a:p>
        </p:txBody>
      </p:sp>
      <p:pic>
        <p:nvPicPr>
          <p:cNvPr id="3075" name="Immagine 12">
            <a:extLst>
              <a:ext uri="{FF2B5EF4-FFF2-40B4-BE49-F238E27FC236}">
                <a16:creationId xmlns:a16="http://schemas.microsoft.com/office/drawing/2014/main" id="{5F58F262-41BB-4803-85BA-3CAD0556B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/>
          <a:stretch>
            <a:fillRect/>
          </a:stretch>
        </p:blipFill>
        <p:spPr bwMode="auto">
          <a:xfrm>
            <a:off x="1568450" y="1352550"/>
            <a:ext cx="86296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ttangolo 13">
            <a:extLst>
              <a:ext uri="{FF2B5EF4-FFF2-40B4-BE49-F238E27FC236}">
                <a16:creationId xmlns:a16="http://schemas.microsoft.com/office/drawing/2014/main" id="{FDA81576-1D09-4FEF-8DF1-EE5933855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714" y="5105603"/>
            <a:ext cx="89049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+mn-lt"/>
              </a:rPr>
              <a:t>Le due anidridi che si ottengono sono estremamente importanti in biochimica, infatti sono capaci di </a:t>
            </a: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trasferire energia </a:t>
            </a:r>
            <a:r>
              <a:rPr lang="it-IT" altLang="it-IT" sz="2400" dirty="0">
                <a:solidFill>
                  <a:srgbClr val="000000"/>
                </a:solidFill>
                <a:latin typeface="+mn-lt"/>
              </a:rPr>
              <a:t>essendo il legame </a:t>
            </a: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P -O -P </a:t>
            </a:r>
            <a:r>
              <a:rPr lang="it-IT" altLang="it-IT" sz="2400" dirty="0">
                <a:solidFill>
                  <a:srgbClr val="000000"/>
                </a:solidFill>
                <a:latin typeface="+mn-lt"/>
              </a:rPr>
              <a:t>un legame definito ad </a:t>
            </a: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"alta energia”.</a:t>
            </a:r>
            <a:endParaRPr lang="it-IT" altLang="it-IT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A615F07C-A471-4ABD-9443-45DAB8F8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209550"/>
            <a:ext cx="8205787" cy="1143000"/>
          </a:xfrm>
        </p:spPr>
        <p:txBody>
          <a:bodyPr/>
          <a:lstStyle/>
          <a:p>
            <a:r>
              <a:rPr lang="it-IT" altLang="it-IT" sz="3600" dirty="0"/>
              <a:t>Esteri dell’acido fosforico </a:t>
            </a:r>
          </a:p>
        </p:txBody>
      </p:sp>
      <p:pic>
        <p:nvPicPr>
          <p:cNvPr id="4099" name="Immagine 5">
            <a:extLst>
              <a:ext uri="{FF2B5EF4-FFF2-40B4-BE49-F238E27FC236}">
                <a16:creationId xmlns:a16="http://schemas.microsoft.com/office/drawing/2014/main" id="{FBF84393-35DF-4BD2-B077-D6A095248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78070"/>
          <a:stretch>
            <a:fillRect/>
          </a:stretch>
        </p:blipFill>
        <p:spPr bwMode="auto">
          <a:xfrm>
            <a:off x="2495551" y="3227388"/>
            <a:ext cx="18002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ggetto 11">
            <a:extLst>
              <a:ext uri="{FF2B5EF4-FFF2-40B4-BE49-F238E27FC236}">
                <a16:creationId xmlns:a16="http://schemas.microsoft.com/office/drawing/2014/main" id="{A6AD6FF9-682B-4A13-BCF6-42AC07D50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738" y="3644901"/>
          <a:ext cx="35877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S ChemDraw Drawing" r:id="rId4" imgW="1831395" imgH="741754" progId="ChemDraw.Document.6.0">
                  <p:embed/>
                </p:oleObj>
              </mc:Choice>
              <mc:Fallback>
                <p:oleObj name="CS ChemDraw Drawing" r:id="rId4" imgW="1831395" imgH="741754" progId="ChemDraw.Document.6.0">
                  <p:embed/>
                  <p:pic>
                    <p:nvPicPr>
                      <p:cNvPr id="4100" name="Oggetto 11">
                        <a:extLst>
                          <a:ext uri="{FF2B5EF4-FFF2-40B4-BE49-F238E27FC236}">
                            <a16:creationId xmlns:a16="http://schemas.microsoft.com/office/drawing/2014/main" id="{A6AD6FF9-682B-4A13-BCF6-42AC07D50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3644901"/>
                        <a:ext cx="358775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ggetto 1">
            <a:extLst>
              <a:ext uri="{FF2B5EF4-FFF2-40B4-BE49-F238E27FC236}">
                <a16:creationId xmlns:a16="http://schemas.microsoft.com/office/drawing/2014/main" id="{DF0DE51A-463D-4D70-8115-97F6403E88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7188" y="1628776"/>
          <a:ext cx="62103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S ChemDraw Drawing" r:id="rId6" imgW="3087122" imgH="715601" progId="ChemDraw.Document.6.0">
                  <p:embed/>
                </p:oleObj>
              </mc:Choice>
              <mc:Fallback>
                <p:oleObj name="CS ChemDraw Drawing" r:id="rId6" imgW="3087122" imgH="715601" progId="ChemDraw.Document.6.0">
                  <p:embed/>
                  <p:pic>
                    <p:nvPicPr>
                      <p:cNvPr id="4101" name="Oggetto 1">
                        <a:extLst>
                          <a:ext uri="{FF2B5EF4-FFF2-40B4-BE49-F238E27FC236}">
                            <a16:creationId xmlns:a16="http://schemas.microsoft.com/office/drawing/2014/main" id="{DF0DE51A-463D-4D70-8115-97F6403E88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1628776"/>
                        <a:ext cx="62103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770" y="6647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degli acidi carbossilici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639"/>
          <a:stretch/>
        </p:blipFill>
        <p:spPr>
          <a:xfrm>
            <a:off x="1937685" y="1219317"/>
            <a:ext cx="8079770" cy="21780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37480" y="3397374"/>
            <a:ext cx="26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4,5-dimetilesanoico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07015" y="3397374"/>
            <a:ext cx="20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3-pentenoico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73557" y="3397374"/>
            <a:ext cx="24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3-bromobenzoico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00" y="3887432"/>
            <a:ext cx="10554075" cy="18173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42547" y="5735522"/>
            <a:ext cx="175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ossalico</a:t>
            </a:r>
          </a:p>
          <a:p>
            <a:r>
              <a:rPr lang="it-IT" dirty="0"/>
              <a:t>Acido etandioico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00633" y="5718629"/>
            <a:ext cx="219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Acido malonico</a:t>
            </a:r>
          </a:p>
          <a:p>
            <a:r>
              <a:rPr lang="it-IT" dirty="0"/>
              <a:t>Acido </a:t>
            </a:r>
            <a:r>
              <a:rPr lang="it-IT" dirty="0" err="1"/>
              <a:t>propandioico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861524" y="5772381"/>
            <a:ext cx="198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Acido succinico</a:t>
            </a:r>
          </a:p>
          <a:p>
            <a:r>
              <a:rPr lang="it-IT" dirty="0"/>
              <a:t>Acido </a:t>
            </a:r>
            <a:r>
              <a:rPr lang="it-IT" dirty="0" err="1"/>
              <a:t>butandioico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507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3page444_1.jpg">
            <a:extLst>
              <a:ext uri="{FF2B5EF4-FFF2-40B4-BE49-F238E27FC236}">
                <a16:creationId xmlns:a16="http://schemas.microsoft.com/office/drawing/2014/main" id="{F8AF3803-C3AB-4DDE-9C3B-E3D165D0063B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22823"/>
          <a:stretch/>
        </p:blipFill>
        <p:spPr>
          <a:xfrm>
            <a:off x="1320243" y="762388"/>
            <a:ext cx="5533561" cy="4695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DBDE5A-E6D9-432F-9C18-1B97AE525523}"/>
              </a:ext>
            </a:extLst>
          </p:cNvPr>
          <p:cNvSpPr txBox="1"/>
          <p:nvPr/>
        </p:nvSpPr>
        <p:spPr>
          <a:xfrm>
            <a:off x="7944374" y="2004969"/>
            <a:ext cx="215533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it-IT" dirty="0"/>
              <a:t>Cl</a:t>
            </a:r>
            <a:r>
              <a:rPr lang="it-IT" baseline="-25000" dirty="0"/>
              <a:t>2</a:t>
            </a:r>
            <a:r>
              <a:rPr lang="it-IT" dirty="0"/>
              <a:t>, FeCl</a:t>
            </a:r>
            <a:r>
              <a:rPr lang="it-IT" baseline="-25000" dirty="0"/>
              <a:t>3</a:t>
            </a:r>
          </a:p>
          <a:p>
            <a:pPr marL="342900" indent="-342900">
              <a:buAutoNum type="arabicParenBoth"/>
            </a:pPr>
            <a:r>
              <a:rPr lang="it-IT" dirty="0"/>
              <a:t>HNO</a:t>
            </a:r>
            <a:r>
              <a:rPr lang="it-IT" baseline="-25000" dirty="0"/>
              <a:t>3</a:t>
            </a:r>
            <a:r>
              <a:rPr lang="it-IT" dirty="0"/>
              <a:t>, H</a:t>
            </a:r>
            <a:r>
              <a:rPr lang="it-IT" baseline="-25000" dirty="0"/>
              <a:t>2</a:t>
            </a:r>
            <a:r>
              <a:rPr lang="it-IT" dirty="0"/>
              <a:t>SO</a:t>
            </a:r>
            <a:r>
              <a:rPr lang="it-IT" baseline="-25000" dirty="0"/>
              <a:t>4</a:t>
            </a:r>
          </a:p>
          <a:p>
            <a:pPr marL="342900" indent="-342900">
              <a:buFontTx/>
              <a:buAutoNum type="arabicParenBoth"/>
            </a:pPr>
            <a:r>
              <a:rPr lang="it-IT" dirty="0"/>
              <a:t>Cl</a:t>
            </a:r>
            <a:r>
              <a:rPr lang="it-IT" baseline="-25000" dirty="0"/>
              <a:t>2</a:t>
            </a:r>
            <a:r>
              <a:rPr lang="it-IT" dirty="0"/>
              <a:t>, FeCl</a:t>
            </a:r>
            <a:r>
              <a:rPr lang="it-IT" baseline="-25000" dirty="0"/>
              <a:t>3</a:t>
            </a:r>
          </a:p>
          <a:p>
            <a:pPr marL="342900" indent="-342900">
              <a:buAutoNum type="arabicParenBoth"/>
            </a:pPr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/Pd</a:t>
            </a:r>
          </a:p>
          <a:p>
            <a:pPr marL="342900" indent="-342900">
              <a:buAutoNum type="arabicParenBoth"/>
            </a:pPr>
            <a:r>
              <a:rPr lang="it-IT" dirty="0" err="1"/>
              <a:t>Propanoil</a:t>
            </a:r>
            <a:r>
              <a:rPr lang="it-IT" dirty="0"/>
              <a:t> cloruro</a:t>
            </a:r>
          </a:p>
          <a:p>
            <a:pPr marL="342900" indent="-342900">
              <a:buAutoNum type="arabicParenBoth"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575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Proprietà fisiche</a:t>
            </a:r>
          </a:p>
        </p:txBody>
      </p:sp>
      <p:pic>
        <p:nvPicPr>
          <p:cNvPr id="4" name="Picture 4" descr="p40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 r="53585" b="22146"/>
          <a:stretch/>
        </p:blipFill>
        <p:spPr>
          <a:xfrm>
            <a:off x="2939528" y="1869744"/>
            <a:ext cx="5412902" cy="2880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3075" y="5117910"/>
            <a:ext cx="749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Gli acidi carbossilici si associano in dimeri tramite legami idrogeno intermolecolari</a:t>
            </a:r>
          </a:p>
        </p:txBody>
      </p:sp>
    </p:spTree>
    <p:extLst>
      <p:ext uri="{BB962C8B-B14F-4D97-AF65-F5344CB8AC3E}">
        <p14:creationId xmlns:p14="http://schemas.microsoft.com/office/powerpoint/2010/main" val="101046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Acidità degli acidi carbossilici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426" y="1567858"/>
            <a:ext cx="9891136" cy="19561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32" y="3524037"/>
            <a:ext cx="8547324" cy="30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dell’anione carbossilato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88" y="1390050"/>
            <a:ext cx="2564744" cy="18031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1572" y="1901350"/>
            <a:ext cx="518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4 elettroni </a:t>
            </a:r>
            <a:r>
              <a:rPr lang="el-GR" sz="2400" dirty="0"/>
              <a:t>π</a:t>
            </a:r>
            <a:r>
              <a:rPr lang="it-IT" sz="2400" dirty="0"/>
              <a:t> delocalizzati in 3 orbitali 2p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7" y="3159919"/>
            <a:ext cx="3988046" cy="16224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318" y="3003640"/>
            <a:ext cx="1617903" cy="16306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26521" y="48976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Ibrido di risonanza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468614" y="3192904"/>
            <a:ext cx="137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carica negativa è delocalizzata sui due ossigeni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007" y="3159919"/>
            <a:ext cx="2585244" cy="16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carbossilici sostituiti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38" y="1322199"/>
            <a:ext cx="7581436" cy="516731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335542" y="2878043"/>
            <a:ext cx="3715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Atomi elettronegativi stabilizzano l’anione carbossilato e di conseguenza l’acidità dell’acido aumenta</a:t>
            </a:r>
          </a:p>
        </p:txBody>
      </p:sp>
    </p:spTree>
    <p:extLst>
      <p:ext uri="{BB962C8B-B14F-4D97-AF65-F5344CB8AC3E}">
        <p14:creationId xmlns:p14="http://schemas.microsoft.com/office/powerpoint/2010/main" val="157550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carbossilici sostituiti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796" y="2533717"/>
            <a:ext cx="7548483" cy="7553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15" y="4132139"/>
            <a:ext cx="9974996" cy="16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598</Words>
  <Application>Microsoft Office PowerPoint</Application>
  <PresentationFormat>Widescreen</PresentationFormat>
  <Paragraphs>129</Paragraphs>
  <Slides>40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Tema di Office</vt:lpstr>
      <vt:lpstr>CS ChemDraw Drawing</vt:lpstr>
      <vt:lpstr>Acidi Carbossilici e Derivati </vt:lpstr>
      <vt:lpstr>Gruppo carbossilico</vt:lpstr>
      <vt:lpstr>Presentazione standard di PowerPoint</vt:lpstr>
      <vt:lpstr>Nomenclatura degli acidi carbossilici</vt:lpstr>
      <vt:lpstr>Proprietà fisiche</vt:lpstr>
      <vt:lpstr>Acidità degli acidi carbossilici</vt:lpstr>
      <vt:lpstr>Struttura dell’anione carbossilato</vt:lpstr>
      <vt:lpstr>Acidi carbossilici sostituiti</vt:lpstr>
      <vt:lpstr>Acidi carbossilici sostituiti</vt:lpstr>
      <vt:lpstr>REAZIONI CON BASI </vt:lpstr>
      <vt:lpstr>DERIVATI DEGLI ACIDI CARBOSSILICI </vt:lpstr>
      <vt:lpstr>DERIVATI DEGLI ACIDI CARBOSSILICI </vt:lpstr>
      <vt:lpstr>Nomenclatura dei derivati degli acidi carbossilici</vt:lpstr>
      <vt:lpstr>Nomenclatura degli esteri</vt:lpstr>
      <vt:lpstr>Lattoni</vt:lpstr>
      <vt:lpstr>Nomenclatura ammidi primarie </vt:lpstr>
      <vt:lpstr>Nomenclatura ammidi  secondarie e terziarie</vt:lpstr>
      <vt:lpstr>REAZIONI DI ACIDI CARBOSSILICI E DERIVATI: SOSTITUZIONE NUCLEOFILA ACILICA </vt:lpstr>
      <vt:lpstr>DERIVATI DEGLI ACIDI CARBOSSILICI </vt:lpstr>
      <vt:lpstr>Presentazione standard di PowerPoint</vt:lpstr>
      <vt:lpstr>REAZIONI DI ACIDI CARBOSSILICI E DERIVATI: IDROLISI </vt:lpstr>
      <vt:lpstr>Idrolisi di esteri</vt:lpstr>
      <vt:lpstr>Idrolisi di esteri</vt:lpstr>
      <vt:lpstr>Idrolisi di esteri</vt:lpstr>
      <vt:lpstr>Idrolisi acida e basica di ammidi è difficile e necessita di riscaldamento</vt:lpstr>
      <vt:lpstr>SINTESI DI ESTERI</vt:lpstr>
      <vt:lpstr>Esterificazione di FISCHER</vt:lpstr>
      <vt:lpstr>Meccanismo della esterificazione di Fischer</vt:lpstr>
      <vt:lpstr>Sintesi di esteri </vt:lpstr>
      <vt:lpstr>Riduzione di alogenuri acilici, anidridi e esteri</vt:lpstr>
      <vt:lpstr>Riduzione di alogenuri acilici, anidridi e esteri</vt:lpstr>
      <vt:lpstr>Ammidi </vt:lpstr>
      <vt:lpstr>Ammidi : proprietà fisiche</vt:lpstr>
      <vt:lpstr>Ammidi: struttura</vt:lpstr>
      <vt:lpstr>SINTESI DI AMMIDI alogenuri acilici + ammine primarie o secondarie</vt:lpstr>
      <vt:lpstr>SINTESI DI AMMIDI  anidridi + ammine primarie o secondarie</vt:lpstr>
      <vt:lpstr>Reazioni</vt:lpstr>
      <vt:lpstr>Anidridi dell’acido fosforico H3PO4 </vt:lpstr>
      <vt:lpstr>Esteri dell’acido fosforico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Acidi Carbossilici e Derivati</dc:title>
  <dc:creator>NITTI PATRIZIA</dc:creator>
  <cp:lastModifiedBy>NITTI PATRIZIA</cp:lastModifiedBy>
  <cp:revision>63</cp:revision>
  <dcterms:created xsi:type="dcterms:W3CDTF">2021-12-12T12:44:08Z</dcterms:created>
  <dcterms:modified xsi:type="dcterms:W3CDTF">2022-12-15T14:00:13Z</dcterms:modified>
</cp:coreProperties>
</file>