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2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13FC7-89AB-4E55-ACE8-1137C20DAA36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5F973-95E6-4BC8-BCDE-DBCA4202B0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2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5F973-95E6-4BC8-BCDE-DBCA4202B00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62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59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75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06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00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66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30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18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34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64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82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48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C9CB-3707-47F3-9DBB-B7F86AE38D9B}" type="datetimeFigureOut">
              <a:rPr lang="it-IT" smtClean="0"/>
              <a:t>27/05/2019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13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REAZIONI DIASTEREOSELETTIVE</a:t>
            </a:r>
          </a:p>
          <a:p>
            <a:pPr marL="0" indent="0">
              <a:buNone/>
            </a:pPr>
            <a:r>
              <a:rPr lang="it-IT" dirty="0" smtClean="0"/>
              <a:t>NELLO STATO DI TRANSIZIONE SI SVILUPPANO DUE (O PIU’ CENTRI STEREOGENICI):</a:t>
            </a:r>
          </a:p>
          <a:p>
            <a:pPr marL="0" indent="0">
              <a:buNone/>
            </a:pPr>
            <a:r>
              <a:rPr lang="it-IT" dirty="0"/>
              <a:t>REAZIONI DEI COMPOSTI CARBONILICI</a:t>
            </a:r>
          </a:p>
          <a:p>
            <a:pPr marL="0" indent="0">
              <a:buNone/>
            </a:pPr>
            <a:r>
              <a:rPr lang="it-IT" dirty="0" smtClean="0"/>
              <a:t>REAZIONI </a:t>
            </a:r>
            <a:r>
              <a:rPr lang="it-IT" dirty="0" smtClean="0"/>
              <a:t>ALDOLICHE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	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>
                <a:latin typeface="Arial Black" panose="020B0A04020102020204" pitchFamily="34" charset="0"/>
              </a:rPr>
              <a:t>STATI DI TRANSIZIONE DIASTEREOISOMERICI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52462" y="245838"/>
            <a:ext cx="7839075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99592" y="932053"/>
            <a:ext cx="66465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FOCUS DEL CORSO: SINTESI DIASTEREO- O ENANTIOSELETTIVE</a:t>
            </a:r>
          </a:p>
          <a:p>
            <a:r>
              <a:rPr lang="it-IT" sz="2000" dirty="0" smtClean="0"/>
              <a:t>SINTESI DI COMPOSTI CHIRALI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1733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78328" y="1607547"/>
            <a:ext cx="78281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CI SONO DIVERSI MODI DI SINTETIZZARE UN COMPOSTO CHIRALE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12" b="17917"/>
          <a:stretch/>
        </p:blipFill>
        <p:spPr bwMode="auto">
          <a:xfrm>
            <a:off x="364430" y="2492896"/>
            <a:ext cx="7839075" cy="2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642832" y="251454"/>
            <a:ext cx="7839075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948621"/>
            <a:ext cx="5212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SINTESI ASIMMETRICA: SUBSTRATO E’ SIMMETRICO!</a:t>
            </a:r>
          </a:p>
          <a:p>
            <a:r>
              <a:rPr lang="it-IT" dirty="0" smtClean="0"/>
              <a:t>SINTESI ENANTIOSELETTIVA: TERMINE PIU’ GENERICO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187624" y="5120024"/>
            <a:ext cx="721128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Utilizza composti di partenza </a:t>
            </a:r>
            <a:r>
              <a:rPr lang="it-IT" dirty="0" err="1" smtClean="0"/>
              <a:t>enantiomericamente</a:t>
            </a:r>
            <a:r>
              <a:rPr lang="it-IT" dirty="0" smtClean="0"/>
              <a:t> puri e reazioni a decorso stereochimico noto (stereospecifiche)</a:t>
            </a:r>
          </a:p>
          <a:p>
            <a:r>
              <a:rPr lang="it-IT" dirty="0" smtClean="0"/>
              <a:t>Problemi: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Le fonti di </a:t>
            </a:r>
            <a:r>
              <a:rPr lang="it-IT" dirty="0" err="1" smtClean="0"/>
              <a:t>chiralità</a:t>
            </a:r>
            <a:r>
              <a:rPr lang="it-IT" dirty="0" smtClean="0"/>
              <a:t> devono essere disponibili a basso prezzo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Spesso comportano percorsi tortuosi e sintesi lineari (bassa resa)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374237" y="1735013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POOL </a:t>
            </a:r>
            <a:r>
              <a:rPr lang="it-IT" dirty="0" smtClean="0"/>
              <a:t>CHIRALE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195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41" y="183495"/>
            <a:ext cx="839591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323528" y="188640"/>
            <a:ext cx="84969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24555" y="389855"/>
            <a:ext cx="839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491880" y="105273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2. Ausiliari chirali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2546" y="4653136"/>
            <a:ext cx="8539934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AUSILIARIO CHIRALE: CONSENTE DI FARE SINTESI ENANTIOSELETTIVE VIA REAZIONI DIASTEREOSELETTIVE</a:t>
            </a:r>
            <a:endParaRPr lang="it-IT" dirty="0"/>
          </a:p>
          <a:p>
            <a:endParaRPr lang="it-IT" dirty="0"/>
          </a:p>
          <a:p>
            <a:r>
              <a:rPr lang="it-IT" dirty="0" smtClean="0"/>
              <a:t>Problemi: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ci deve essere una funzione su cui legare l’ausiliario chirale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Richiede </a:t>
            </a:r>
            <a:r>
              <a:rPr lang="it-IT" dirty="0" err="1" smtClean="0"/>
              <a:t>step</a:t>
            </a:r>
            <a:r>
              <a:rPr lang="it-IT" dirty="0" smtClean="0"/>
              <a:t> addizionali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Le condizioni di rimozione dell’AC non devono danneggiare il prodotto</a:t>
            </a:r>
          </a:p>
        </p:txBody>
      </p:sp>
    </p:spTree>
    <p:extLst>
      <p:ext uri="{BB962C8B-B14F-4D97-AF65-F5344CB8AC3E}">
        <p14:creationId xmlns:p14="http://schemas.microsoft.com/office/powerpoint/2010/main" val="21820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873" b="38873"/>
          <a:stretch/>
        </p:blipFill>
        <p:spPr bwMode="auto">
          <a:xfrm>
            <a:off x="614363" y="-887161"/>
            <a:ext cx="7915275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323528" y="188640"/>
            <a:ext cx="84969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3491880" y="105273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3. Reagenti chirali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24555" y="389855"/>
            <a:ext cx="839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27584" y="3942014"/>
            <a:ext cx="4366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STEREOCHIMICA TRASFERITA DAL REAGENTE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59632" y="4338618"/>
            <a:ext cx="49947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Vantaggi: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non sono necessari passaggi extra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Possono avvenire in condizioni molto più blande</a:t>
            </a:r>
          </a:p>
          <a:p>
            <a:r>
              <a:rPr lang="it-IT" dirty="0" smtClean="0"/>
              <a:t>Svantaggi: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Necessitano di quantità stechiometriche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Sono spesso costose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Talvolta problematici i work up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52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86"/>
          <a:stretch/>
        </p:blipFill>
        <p:spPr bwMode="auto">
          <a:xfrm>
            <a:off x="654818" y="1341256"/>
            <a:ext cx="8050388" cy="4209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729955" y="4581128"/>
            <a:ext cx="5444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Catalizzatore chirale : un reagente che accelera una reazione in ambiente chirale  senza essere trasformato e quindi consentendo a una molecola chirale non </a:t>
            </a:r>
            <a:r>
              <a:rPr lang="it-IT" sz="1600" dirty="0" err="1" smtClean="0"/>
              <a:t>racema</a:t>
            </a:r>
            <a:r>
              <a:rPr lang="it-IT" sz="1600" dirty="0" smtClean="0"/>
              <a:t> </a:t>
            </a:r>
          </a:p>
          <a:p>
            <a:r>
              <a:rPr lang="it-IT" sz="1600" dirty="0" smtClean="0"/>
              <a:t>di generare milioni di nuove molecole chirali non </a:t>
            </a:r>
            <a:r>
              <a:rPr lang="it-IT" sz="1600" dirty="0" err="1" smtClean="0"/>
              <a:t>raceme</a:t>
            </a:r>
            <a:endParaRPr lang="it-IT" sz="1600" dirty="0"/>
          </a:p>
        </p:txBody>
      </p:sp>
      <p:sp>
        <p:nvSpPr>
          <p:cNvPr id="4" name="Rettangolo 3"/>
          <p:cNvSpPr/>
          <p:nvPr/>
        </p:nvSpPr>
        <p:spPr>
          <a:xfrm>
            <a:off x="323528" y="188640"/>
            <a:ext cx="84969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491880" y="105273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4. Catalizzatori chirali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4555" y="389855"/>
            <a:ext cx="839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37666" y="5445224"/>
            <a:ext cx="43455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E’ il metodo più </a:t>
            </a:r>
            <a:r>
              <a:rPr lang="it-IT" dirty="0" smtClean="0"/>
              <a:t>vantaggioso se realizzabile</a:t>
            </a:r>
          </a:p>
          <a:p>
            <a:r>
              <a:rPr lang="it-IT" dirty="0" smtClean="0"/>
              <a:t>Svantaggi: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spesso costoso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Uso di metalli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967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525963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FARE LA VALUTAZIONE IN TEMPO UTILE !!!!!!</a:t>
            </a:r>
            <a:endParaRPr lang="it-IT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50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244</Words>
  <Application>Microsoft Office PowerPoint</Application>
  <PresentationFormat>Presentazione su schermo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Fulvia</dc:creator>
  <cp:lastModifiedBy>felluga</cp:lastModifiedBy>
  <cp:revision>13</cp:revision>
  <dcterms:created xsi:type="dcterms:W3CDTF">2014-11-18T11:58:22Z</dcterms:created>
  <dcterms:modified xsi:type="dcterms:W3CDTF">2019-05-27T11:27:35Z</dcterms:modified>
</cp:coreProperties>
</file>