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63" r:id="rId63"/>
    <p:sldId id="362" r:id="rId64"/>
    <p:sldId id="361" r:id="rId65"/>
    <p:sldId id="315" r:id="rId66"/>
    <p:sldId id="373" r:id="rId67"/>
    <p:sldId id="384" r:id="rId68"/>
    <p:sldId id="317" r:id="rId69"/>
    <p:sldId id="364" r:id="rId70"/>
    <p:sldId id="365" r:id="rId71"/>
    <p:sldId id="366" r:id="rId72"/>
    <p:sldId id="367" r:id="rId73"/>
    <p:sldId id="368" r:id="rId74"/>
    <p:sldId id="399" r:id="rId75"/>
    <p:sldId id="369" r:id="rId76"/>
    <p:sldId id="370" r:id="rId77"/>
    <p:sldId id="318" r:id="rId78"/>
    <p:sldId id="371" r:id="rId79"/>
    <p:sldId id="338" r:id="rId80"/>
    <p:sldId id="372" r:id="rId81"/>
    <p:sldId id="374" r:id="rId82"/>
    <p:sldId id="375" r:id="rId83"/>
    <p:sldId id="376" r:id="rId84"/>
    <p:sldId id="378" r:id="rId85"/>
    <p:sldId id="400" r:id="rId86"/>
    <p:sldId id="401" r:id="rId87"/>
    <p:sldId id="379" r:id="rId88"/>
    <p:sldId id="380" r:id="rId89"/>
    <p:sldId id="381" r:id="rId90"/>
    <p:sldId id="332" r:id="rId91"/>
    <p:sldId id="383" r:id="rId92"/>
    <p:sldId id="382" r:id="rId93"/>
    <p:sldId id="333" r:id="rId94"/>
    <p:sldId id="385" r:id="rId95"/>
    <p:sldId id="334" r:id="rId96"/>
    <p:sldId id="335" r:id="rId97"/>
    <p:sldId id="331" r:id="rId98"/>
    <p:sldId id="386" r:id="rId99"/>
    <p:sldId id="387" r:id="rId100"/>
    <p:sldId id="388" r:id="rId101"/>
    <p:sldId id="389" r:id="rId102"/>
    <p:sldId id="391" r:id="rId103"/>
    <p:sldId id="392" r:id="rId104"/>
    <p:sldId id="390" r:id="rId105"/>
    <p:sldId id="393" r:id="rId106"/>
    <p:sldId id="324" r:id="rId107"/>
    <p:sldId id="325" r:id="rId108"/>
    <p:sldId id="326" r:id="rId109"/>
    <p:sldId id="349" r:id="rId110"/>
    <p:sldId id="350" r:id="rId111"/>
    <p:sldId id="395" r:id="rId112"/>
    <p:sldId id="351" r:id="rId113"/>
    <p:sldId id="354" r:id="rId114"/>
    <p:sldId id="394" r:id="rId115"/>
    <p:sldId id="355" r:id="rId116"/>
    <p:sldId id="356" r:id="rId117"/>
    <p:sldId id="357" r:id="rId118"/>
    <p:sldId id="359" r:id="rId119"/>
    <p:sldId id="396" r:id="rId120"/>
    <p:sldId id="360" r:id="rId121"/>
    <p:sldId id="397" r:id="rId122"/>
    <p:sldId id="398" r:id="rId1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9857" autoAdjust="0"/>
  </p:normalViewPr>
  <p:slideViewPr>
    <p:cSldViewPr>
      <p:cViewPr varScale="1">
        <p:scale>
          <a:sx n="102" d="100"/>
          <a:sy n="102" d="100"/>
        </p:scale>
        <p:origin x="17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90B8D-C6FF-4E27-8FD3-C3C66A05FBE8}" type="datetimeFigureOut">
              <a:rPr lang="it-IT" smtClean="0"/>
              <a:pPr/>
              <a:t>03/10/2023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BBE9C-7E22-4FC0-9666-4431D99A35B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46FEE-4A5C-49B3-930F-63B3A4E3F939}" type="slidenum">
              <a:rPr lang="it-IT"/>
              <a:pPr/>
              <a:t>2</a:t>
            </a:fld>
            <a:endParaRPr lang="it-IT"/>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888E1-98FF-4FA8-A13E-2A96A0450CE7}" type="slidenum">
              <a:rPr lang="it-IT"/>
              <a:pPr/>
              <a:t>11</a:t>
            </a:fld>
            <a:endParaRPr lang="it-IT"/>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DEC38-103D-445C-9B1B-FBC250484CFF}" type="slidenum">
              <a:rPr lang="it-IT"/>
              <a:pPr/>
              <a:t>12</a:t>
            </a:fld>
            <a:endParaRPr lang="it-IT"/>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it-IT" dirty="0"/>
              <a:t>input buffer: diodi di tosatura, trigger di </a:t>
            </a:r>
            <a:r>
              <a:rPr lang="it-IT" dirty="0" err="1"/>
              <a:t>schmitt</a:t>
            </a:r>
            <a:endParaRPr lang="it-IT" dirty="0"/>
          </a:p>
          <a:p>
            <a:r>
              <a:rPr lang="it-IT" dirty="0"/>
              <a:t>output</a:t>
            </a:r>
            <a:r>
              <a:rPr lang="it-IT" baseline="0" dirty="0"/>
              <a:t> buffer: resistenze di protezione, pull up, </a:t>
            </a:r>
            <a:r>
              <a:rPr lang="it-IT" baseline="0" dirty="0" err="1"/>
              <a:t>buffere</a:t>
            </a:r>
            <a:r>
              <a:rPr lang="it-IT" baseline="0" dirty="0"/>
              <a:t>, alta impedenza</a:t>
            </a:r>
            <a:r>
              <a:rPr lang="it-IT" baseline="0"/>
              <a:t>, in-out, ....</a:t>
            </a:r>
          </a:p>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15C71-9E1A-4C9F-ADB2-A897234C7D76}" type="slidenum">
              <a:rPr lang="it-IT"/>
              <a:pPr/>
              <a:t>13</a:t>
            </a:fld>
            <a:endParaRPr lang="it-IT"/>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73499-078E-4E14-8C1D-9993349E7728}" type="slidenum">
              <a:rPr lang="it-IT"/>
              <a:pPr/>
              <a:t>14</a:t>
            </a:fld>
            <a:endParaRPr lang="it-IT"/>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4E4FE-2FD9-4DB6-8DC4-27A467DB956D}" type="slidenum">
              <a:rPr lang="it-IT"/>
              <a:pPr/>
              <a:t>15</a:t>
            </a:fld>
            <a:endParaRPr lang="it-IT"/>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0F544-2564-49F9-9DB7-04A6A97A0BFC}" type="slidenum">
              <a:rPr lang="it-IT"/>
              <a:pPr/>
              <a:t>16</a:t>
            </a:fld>
            <a:endParaRPr lang="it-IT"/>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3E745-7B66-4259-9330-EEADDAD944D4}" type="slidenum">
              <a:rPr lang="it-IT"/>
              <a:pPr/>
              <a:t>17</a:t>
            </a:fld>
            <a:endParaRPr lang="it-IT"/>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9CA9C-87FA-41FB-A11B-778789C5AFDE}" type="slidenum">
              <a:rPr lang="it-IT"/>
              <a:pPr/>
              <a:t>18</a:t>
            </a:fld>
            <a:endParaRPr lang="it-IT"/>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2C3C9-AAC6-4F7A-BE7F-CDC00D428D02}" type="slidenum">
              <a:rPr lang="it-IT"/>
              <a:pPr/>
              <a:t>19</a:t>
            </a:fld>
            <a:endParaRPr lang="it-IT"/>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AF858-35EF-4591-BCB0-C73D1331C6A4}" type="slidenum">
              <a:rPr lang="it-IT"/>
              <a:pPr/>
              <a:t>20</a:t>
            </a:fld>
            <a:endParaRPr lang="it-IT"/>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F9E11-07C2-4416-8C13-C4EC546B4008}" type="slidenum">
              <a:rPr lang="it-IT"/>
              <a:pPr/>
              <a:t>3</a:t>
            </a:fld>
            <a:endParaRPr lang="it-IT"/>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C9E89-FFFF-4FC6-840A-D388A06D9ECE}" type="slidenum">
              <a:rPr lang="it-IT"/>
              <a:pPr/>
              <a:t>21</a:t>
            </a:fld>
            <a:endParaRPr lang="it-IT"/>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62A0D-B0B7-4A9B-82F0-7D0B05BCD990}" type="slidenum">
              <a:rPr lang="it-IT"/>
              <a:pPr/>
              <a:t>22</a:t>
            </a:fld>
            <a:endParaRPr lang="it-IT"/>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1435C-4193-407E-877D-36C51E95E971}" type="slidenum">
              <a:rPr lang="it-IT"/>
              <a:pPr/>
              <a:t>23</a:t>
            </a:fld>
            <a:endParaRPr lang="it-IT"/>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37322-A223-4F58-9216-A86D80B5E8AB}" type="slidenum">
              <a:rPr lang="it-IT"/>
              <a:pPr/>
              <a:t>24</a:t>
            </a:fld>
            <a:endParaRPr lang="it-IT"/>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8F4D8-DE53-4584-AEE1-A726A9C55069}" type="slidenum">
              <a:rPr lang="it-IT"/>
              <a:pPr/>
              <a:t>25</a:t>
            </a:fld>
            <a:endParaRPr lang="it-IT"/>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8E5FC-60FB-4789-8291-364A0AF7FC23}" type="slidenum">
              <a:rPr lang="it-IT"/>
              <a:pPr/>
              <a:t>26</a:t>
            </a:fld>
            <a:endParaRPr lang="it-IT"/>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4A525-3004-4CB9-A8BE-57B3A98BA2B0}" type="slidenum">
              <a:rPr lang="it-IT"/>
              <a:pPr/>
              <a:t>27</a:t>
            </a:fld>
            <a:endParaRPr lang="it-IT"/>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9F58C-C6D8-40D1-8DAF-3EDA2990E00D}" type="slidenum">
              <a:rPr lang="it-IT"/>
              <a:pPr/>
              <a:t>28</a:t>
            </a:fld>
            <a:endParaRPr lang="it-IT"/>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8CCBF-0A79-4E7E-9943-3E9DDED1600C}" type="slidenum">
              <a:rPr lang="it-IT"/>
              <a:pPr/>
              <a:t>29</a:t>
            </a:fld>
            <a:endParaRPr lang="it-IT"/>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D27F2-779A-4462-9168-B1848BA712E9}" type="slidenum">
              <a:rPr lang="it-IT"/>
              <a:pPr/>
              <a:t>30</a:t>
            </a:fld>
            <a:endParaRPr lang="it-IT"/>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63639-75B6-4761-8376-DE3D1A247FEC}" type="slidenum">
              <a:rPr lang="it-IT"/>
              <a:pPr/>
              <a:t>4</a:t>
            </a:fld>
            <a:endParaRPr 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8CBBE9C-7E22-4FC0-9666-4431D99A35B9}" type="slidenum">
              <a:rPr lang="it-IT" smtClean="0"/>
              <a:pPr/>
              <a:t>38</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C61EB-8B0F-49E5-94ED-F3945A0699CC}" type="slidenum">
              <a:rPr lang="it-IT"/>
              <a:pPr/>
              <a:t>40</a:t>
            </a:fld>
            <a:endParaRPr lang="it-IT"/>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92F55-22A2-402E-88D6-91A1CC7A838F}" type="slidenum">
              <a:rPr lang="it-IT"/>
              <a:pPr/>
              <a:t>41</a:t>
            </a:fld>
            <a:endParaRPr lang="it-IT"/>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56B54-5EE5-4B5C-9CAD-71532C99BBF9}" type="slidenum">
              <a:rPr lang="it-IT"/>
              <a:pPr/>
              <a:t>42</a:t>
            </a:fld>
            <a:endParaRPr lang="it-IT"/>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FA20D-CA47-4E55-9842-E8FFB2FCDDFB}" type="slidenum">
              <a:rPr lang="it-IT"/>
              <a:pPr/>
              <a:t>43</a:t>
            </a:fld>
            <a:endParaRPr lang="it-IT"/>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18B0A-F975-49D7-A92A-2360466F4E1B}" type="slidenum">
              <a:rPr lang="it-IT"/>
              <a:pPr/>
              <a:t>44</a:t>
            </a:fld>
            <a:endParaRPr lang="it-IT"/>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164E8-CE91-4BEF-BC93-785009F0EA80}" type="slidenum">
              <a:rPr lang="it-IT"/>
              <a:pPr/>
              <a:t>45</a:t>
            </a:fld>
            <a:endParaRPr lang="it-IT"/>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699F4-F8B8-4CEE-85BE-C42A49C97B2E}" type="slidenum">
              <a:rPr lang="it-IT"/>
              <a:pPr/>
              <a:t>46</a:t>
            </a:fld>
            <a:endParaRPr lang="it-IT"/>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963A0-38EB-41A3-AA1A-7C8DEE610004}" type="slidenum">
              <a:rPr lang="it-IT"/>
              <a:pPr/>
              <a:t>47</a:t>
            </a:fld>
            <a:endParaRPr lang="it-IT"/>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74C23-E536-4072-A2A2-95993ADB5202}" type="slidenum">
              <a:rPr lang="it-IT"/>
              <a:pPr/>
              <a:t>48</a:t>
            </a:fld>
            <a:endParaRPr lang="it-IT"/>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A2410-57D4-4208-8736-682D5F3A6B2F}" type="slidenum">
              <a:rPr lang="it-IT"/>
              <a:pPr/>
              <a:t>5</a:t>
            </a:fld>
            <a:endParaRPr lang="it-IT"/>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6E2C7-B8A8-4353-8B86-17FFFCFD3DAF}" type="slidenum">
              <a:rPr lang="it-IT"/>
              <a:pPr/>
              <a:t>49</a:t>
            </a:fld>
            <a:endParaRPr lang="it-IT"/>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EE4B0-613C-409A-B769-13635735D957}" type="slidenum">
              <a:rPr lang="it-IT"/>
              <a:pPr/>
              <a:t>50</a:t>
            </a:fld>
            <a:endParaRPr lang="it-IT"/>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B96CE-C8D0-4DEB-8388-22B1DEEB49D1}" type="slidenum">
              <a:rPr lang="it-IT"/>
              <a:pPr/>
              <a:t>51</a:t>
            </a:fld>
            <a:endParaRPr lang="it-IT"/>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C6C6B-F9CE-46DB-81D1-A71858905F61}" type="slidenum">
              <a:rPr lang="it-IT"/>
              <a:pPr/>
              <a:t>52</a:t>
            </a:fld>
            <a:endParaRPr lang="it-IT"/>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AD421-B460-4325-AF92-C0DA9A55D647}" type="slidenum">
              <a:rPr lang="it-IT"/>
              <a:pPr/>
              <a:t>53</a:t>
            </a:fld>
            <a:endParaRPr lang="it-IT"/>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9E15B-D560-40D3-BC23-86ED108A6F30}" type="slidenum">
              <a:rPr lang="it-IT"/>
              <a:pPr/>
              <a:t>54</a:t>
            </a:fld>
            <a:endParaRPr lang="it-IT"/>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2DF5C-9BE2-453B-975A-2B3345E03186}" type="slidenum">
              <a:rPr lang="it-IT"/>
              <a:pPr/>
              <a:t>55</a:t>
            </a:fld>
            <a:endParaRPr lang="it-IT"/>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2ABC9-E799-4D68-8281-E3E67B41B1E1}" type="slidenum">
              <a:rPr lang="it-IT"/>
              <a:pPr/>
              <a:t>56</a:t>
            </a:fld>
            <a:endParaRPr lang="it-IT"/>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EEC03-CA96-44F1-B357-A9CCCB594085}" type="slidenum">
              <a:rPr lang="it-IT"/>
              <a:pPr/>
              <a:t>57</a:t>
            </a:fld>
            <a:endParaRPr lang="it-IT"/>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Ulteriori informazioni su tempi e modalità di accesso, gestione dei conflitti per Dual Port, configurazioni consentite, vedasi Manuale</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75</a:t>
            </a:fld>
            <a:endParaRPr lang="it-IT"/>
          </a:p>
        </p:txBody>
      </p:sp>
    </p:spTree>
    <p:extLst>
      <p:ext uri="{BB962C8B-B14F-4D97-AF65-F5344CB8AC3E}">
        <p14:creationId xmlns:p14="http://schemas.microsoft.com/office/powerpoint/2010/main" val="742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A3EDF-DD6C-4307-920F-757B3DEF58F7}" type="slidenum">
              <a:rPr lang="it-IT"/>
              <a:pPr/>
              <a:t>6</a:t>
            </a:fld>
            <a:endParaRPr lang="it-IT"/>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Struttura sistolica (o per meglio dire in pipeline)</a:t>
            </a:r>
          </a:p>
          <a:p>
            <a:r>
              <a:rPr lang="it-IT" dirty="0"/>
              <a:t>Shift </a:t>
            </a:r>
            <a:r>
              <a:rPr lang="it-IT" dirty="0" err="1"/>
              <a:t>registers</a:t>
            </a:r>
            <a:r>
              <a:rPr lang="it-IT" dirty="0"/>
              <a:t> messi in parallelo a 27 bits (1 solo ciclo di clock)</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82</a:t>
            </a:fld>
            <a:endParaRPr lang="it-IT"/>
          </a:p>
        </p:txBody>
      </p:sp>
    </p:spTree>
    <p:extLst>
      <p:ext uri="{BB962C8B-B14F-4D97-AF65-F5344CB8AC3E}">
        <p14:creationId xmlns:p14="http://schemas.microsoft.com/office/powerpoint/2010/main" val="38461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Nota: nel caso della doppia moltiplicazione parallela il registro di ingresso ci mette 2 cicli di clock per ogni shift del campione. Ma poiché ingressi ed uscite sono pilotati dal medesimo clock questo implica che l’uscita debba essere «</a:t>
            </a:r>
            <a:r>
              <a:rPr lang="it-IT" dirty="0" err="1"/>
              <a:t>sottocampionata</a:t>
            </a:r>
            <a:r>
              <a:rPr lang="it-IT" dirty="0"/>
              <a:t>» ovvero deve metterci, come l’ingresso 2 cicli di clock per ogni campione. Inoltre dei </a:t>
            </a:r>
            <a:r>
              <a:rPr lang="it-IT" dirty="0" err="1"/>
              <a:t>deu</a:t>
            </a:r>
            <a:r>
              <a:rPr lang="it-IT" dirty="0"/>
              <a:t> campioni in ingresso il secondo è già disponibile all’uscita dello shift register in ingresso già dopo un ciclo, per questo esso (ed il suo coefficiente) vengono ritardati di un ciclo per sincronizzarsi con i dati presenti sul secondo moltiplicatore.</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83</a:t>
            </a:fld>
            <a:endParaRPr lang="it-IT"/>
          </a:p>
        </p:txBody>
      </p:sp>
    </p:spTree>
    <p:extLst>
      <p:ext uri="{BB962C8B-B14F-4D97-AF65-F5344CB8AC3E}">
        <p14:creationId xmlns:p14="http://schemas.microsoft.com/office/powerpoint/2010/main" val="714966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Struttura sistolica (o per meglio dire in pipeline) </a:t>
            </a:r>
            <a:br>
              <a:rPr lang="it-IT" dirty="0"/>
            </a:br>
            <a:r>
              <a:rPr lang="it-IT" dirty="0"/>
              <a:t>Shift </a:t>
            </a:r>
            <a:r>
              <a:rPr lang="it-IT" dirty="0" err="1"/>
              <a:t>registers</a:t>
            </a:r>
            <a:r>
              <a:rPr lang="it-IT" dirty="0"/>
              <a:t> messi in cascata a 18 bits (possibili 4 cicli di clock)</a:t>
            </a:r>
          </a:p>
          <a:p>
            <a:endParaRPr lang="it-IT" dirty="0"/>
          </a:p>
        </p:txBody>
      </p:sp>
      <p:sp>
        <p:nvSpPr>
          <p:cNvPr id="4" name="Segnaposto numero diapositiva 3"/>
          <p:cNvSpPr>
            <a:spLocks noGrp="1"/>
          </p:cNvSpPr>
          <p:nvPr>
            <p:ph type="sldNum" sz="quarter" idx="5"/>
          </p:nvPr>
        </p:nvSpPr>
        <p:spPr/>
        <p:txBody>
          <a:bodyPr/>
          <a:lstStyle/>
          <a:p>
            <a:fld id="{98CBBE9C-7E22-4FC0-9666-4431D99A35B9}" type="slidenum">
              <a:rPr lang="it-IT" smtClean="0"/>
              <a:pPr/>
              <a:t>84</a:t>
            </a:fld>
            <a:endParaRPr lang="it-IT"/>
          </a:p>
        </p:txBody>
      </p:sp>
    </p:spTree>
    <p:extLst>
      <p:ext uri="{BB962C8B-B14F-4D97-AF65-F5344CB8AC3E}">
        <p14:creationId xmlns:p14="http://schemas.microsoft.com/office/powerpoint/2010/main" val="3872162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Nota: nel caso della doppia moltiplicazione parallela il registro di ingresso ci mette 2 cicli di clock per ogni shift del campione. Ma poiché ingressi ed uscite sono pilotati dal medesimo clock questo implica che l’uscita debba essere «</a:t>
            </a:r>
            <a:r>
              <a:rPr lang="it-IT" dirty="0" err="1"/>
              <a:t>sottocampionata</a:t>
            </a:r>
            <a:r>
              <a:rPr lang="it-IT" dirty="0"/>
              <a:t>» ovvero deve metterci, come l’ingresso 2 cicli di clock per ogni campione. Inoltre dei due campioni in ingresso il secondo è già disponibile all’uscita dello shift register in ingresso già dopo un ciclo, per questo esso (ed il suo coefficiente) vengono ritardati di un ciclo per sincronizzarsi con i dati presenti sul secondo moltiplicatore.</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85</a:t>
            </a:fld>
            <a:endParaRPr lang="it-IT"/>
          </a:p>
        </p:txBody>
      </p:sp>
    </p:spTree>
    <p:extLst>
      <p:ext uri="{BB962C8B-B14F-4D97-AF65-F5344CB8AC3E}">
        <p14:creationId xmlns:p14="http://schemas.microsoft.com/office/powerpoint/2010/main" val="40807708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8CBBE9C-7E22-4FC0-9666-4431D99A35B9}" type="slidenum">
              <a:rPr lang="it-IT" smtClean="0"/>
              <a:pPr/>
              <a:t>86</a:t>
            </a:fld>
            <a:endParaRPr lang="it-IT"/>
          </a:p>
        </p:txBody>
      </p:sp>
    </p:spTree>
    <p:extLst>
      <p:ext uri="{BB962C8B-B14F-4D97-AF65-F5344CB8AC3E}">
        <p14:creationId xmlns:p14="http://schemas.microsoft.com/office/powerpoint/2010/main" val="1569395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39E1C-EF1F-4E56-81D7-8A9C61D72FDF}" type="slidenum">
              <a:rPr lang="it-IT"/>
              <a:pPr/>
              <a:t>87</a:t>
            </a:fld>
            <a:endParaRPr lang="it-IT"/>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a:extLst>
              <a:ext uri="{FF2B5EF4-FFF2-40B4-BE49-F238E27FC236}">
                <a16:creationId xmlns:a16="http://schemas.microsoft.com/office/drawing/2014/main" id="{D41DB38B-CC6F-4168-8968-929F5C18D188}"/>
              </a:ext>
            </a:extLst>
          </p:cNvPr>
          <p:cNvSpPr>
            <a:spLocks noGrp="1"/>
          </p:cNvSpPr>
          <p:nvPr>
            <p:ph type="body" idx="1"/>
          </p:nvPr>
        </p:nvSpPr>
        <p:spPr/>
        <p:txBody>
          <a:bodyPr/>
          <a:lstStyle/>
          <a:p>
            <a:r>
              <a:rPr lang="it-IT" dirty="0"/>
              <a:t>Non basta un semplice AND per disabilitare il clock, ci vuole un sistema di sincronizzazione che garantisca l’abilitazione/ disabilitazione sincronizzata.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24B3C-3E26-4185-8D73-6C6C02C9B126}" type="slidenum">
              <a:rPr lang="it-IT"/>
              <a:pPr/>
              <a:t>7</a:t>
            </a:fld>
            <a:endParaRPr lang="it-IT"/>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9BB8E-E62B-4B91-A385-569F50EE3081}" type="slidenum">
              <a:rPr lang="it-IT"/>
              <a:pPr/>
              <a:t>8</a:t>
            </a:fld>
            <a:endParaRPr lang="it-IT"/>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A05B5-D824-45F7-8A6D-1C03FB08733F}" type="slidenum">
              <a:rPr lang="it-IT"/>
              <a:pPr/>
              <a:t>9</a:t>
            </a:fld>
            <a:endParaRPr lang="it-IT"/>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6BC84-FBF6-42C9-A9A6-5997678EA2A5}" type="slidenum">
              <a:rPr lang="it-IT"/>
              <a:pPr/>
              <a:t>10</a:t>
            </a:fld>
            <a:endParaRPr lang="it-IT"/>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C:\WINDOWS\DESKTOP\templates\mktg\bkgnd-W100.jpg"/>
          <p:cNvPicPr>
            <a:picLocks noChangeAspect="1" noChangeArrowheads="1"/>
          </p:cNvPicPr>
          <p:nvPr/>
        </p:nvPicPr>
        <p:blipFill>
          <a:blip r:embed="rId2" cstate="print"/>
          <a:srcRect/>
          <a:stretch>
            <a:fillRect/>
          </a:stretch>
        </p:blipFill>
        <p:spPr bwMode="auto">
          <a:xfrm>
            <a:off x="0" y="0"/>
            <a:ext cx="9140825" cy="6858000"/>
          </a:xfrm>
          <a:prstGeom prst="rect">
            <a:avLst/>
          </a:prstGeom>
          <a:noFill/>
          <a:ln w="9525">
            <a:noFill/>
            <a:miter lim="800000"/>
            <a:headEnd/>
            <a:tailEnd/>
          </a:ln>
        </p:spPr>
      </p:pic>
      <p:pic>
        <p:nvPicPr>
          <p:cNvPr id="5" name="Picture 3" descr="G:\Template\logos\pclogos\jpg\Altera300rgb.jpg"/>
          <p:cNvPicPr>
            <a:picLocks noChangeAspect="1" noChangeArrowheads="1"/>
          </p:cNvPicPr>
          <p:nvPr/>
        </p:nvPicPr>
        <p:blipFill>
          <a:blip r:embed="rId3" cstate="print">
            <a:clrChange>
              <a:clrFrom>
                <a:srgbClr val="FFFFFF"/>
              </a:clrFrom>
              <a:clrTo>
                <a:srgbClr val="FFFFFF">
                  <a:alpha val="0"/>
                </a:srgbClr>
              </a:clrTo>
            </a:clrChange>
            <a:lum bright="18000"/>
          </a:blip>
          <a:srcRect r="6018"/>
          <a:stretch>
            <a:fillRect/>
          </a:stretch>
        </p:blipFill>
        <p:spPr bwMode="auto">
          <a:xfrm>
            <a:off x="6929454" y="142852"/>
            <a:ext cx="2097102" cy="492111"/>
          </a:xfrm>
          <a:prstGeom prst="rect">
            <a:avLst/>
          </a:prstGeom>
          <a:noFill/>
          <a:ln w="9525">
            <a:noFill/>
            <a:miter lim="800000"/>
            <a:headEnd/>
            <a:tailEnd/>
          </a:ln>
        </p:spPr>
      </p:pic>
      <p:sp>
        <p:nvSpPr>
          <p:cNvPr id="6" name="Rectangle 7"/>
          <p:cNvSpPr>
            <a:spLocks noChangeArrowheads="1"/>
          </p:cNvSpPr>
          <p:nvPr/>
        </p:nvSpPr>
        <p:spPr bwMode="auto">
          <a:xfrm>
            <a:off x="360363" y="6315075"/>
            <a:ext cx="2895600" cy="381000"/>
          </a:xfrm>
          <a:prstGeom prst="rect">
            <a:avLst/>
          </a:prstGeom>
          <a:noFill/>
          <a:ln w="9525">
            <a:noFill/>
            <a:miter lim="800000"/>
            <a:headEnd/>
            <a:tailEnd/>
          </a:ln>
          <a:effectLst/>
        </p:spPr>
        <p:txBody>
          <a:bodyPr/>
          <a:lstStyle/>
          <a:p>
            <a:pPr>
              <a:defRPr/>
            </a:pPr>
            <a:r>
              <a:rPr lang="en-US" sz="1200" b="1">
                <a:solidFill>
                  <a:schemeClr val="bg1"/>
                </a:solidFill>
                <a:latin typeface="Arial" charset="0"/>
              </a:rPr>
              <a:t>© 2001</a:t>
            </a:r>
            <a:endParaRPr lang="en-US" sz="1200">
              <a:solidFill>
                <a:schemeClr val="bg1"/>
              </a:solidFill>
              <a:latin typeface="Arial" charset="0"/>
            </a:endParaRPr>
          </a:p>
        </p:txBody>
      </p:sp>
      <p:sp>
        <p:nvSpPr>
          <p:cNvPr id="7" name="Text Box 8"/>
          <p:cNvSpPr txBox="1">
            <a:spLocks noChangeArrowheads="1"/>
          </p:cNvSpPr>
          <p:nvPr/>
        </p:nvSpPr>
        <p:spPr bwMode="auto">
          <a:xfrm>
            <a:off x="8828088" y="571480"/>
            <a:ext cx="315912" cy="304800"/>
          </a:xfrm>
          <a:prstGeom prst="rect">
            <a:avLst/>
          </a:prstGeom>
          <a:noFill/>
          <a:ln w="9525">
            <a:noFill/>
            <a:miter lim="800000"/>
            <a:headEnd/>
            <a:tailEnd/>
          </a:ln>
          <a:effectLst/>
        </p:spPr>
        <p:txBody>
          <a:bodyPr wrap="none">
            <a:spAutoFit/>
          </a:bodyPr>
          <a:lstStyle/>
          <a:p>
            <a:pPr>
              <a:defRPr/>
            </a:pPr>
            <a:r>
              <a:rPr lang="en-US" sz="1400" b="1" dirty="0">
                <a:solidFill>
                  <a:schemeClr val="tx2"/>
                </a:solidFill>
                <a:latin typeface="Arial" charset="0"/>
              </a:rPr>
              <a:t>®</a:t>
            </a:r>
          </a:p>
        </p:txBody>
      </p:sp>
      <p:sp>
        <p:nvSpPr>
          <p:cNvPr id="124932" name="Rectangle 4"/>
          <p:cNvSpPr>
            <a:spLocks noGrp="1" noChangeArrowheads="1"/>
          </p:cNvSpPr>
          <p:nvPr>
            <p:ph type="ctrTitle"/>
          </p:nvPr>
        </p:nvSpPr>
        <p:spPr>
          <a:xfrm>
            <a:off x="2806700" y="2743200"/>
            <a:ext cx="5972175" cy="1143000"/>
          </a:xfrm>
        </p:spPr>
        <p:txBody>
          <a:bodyPr anchor="ctr"/>
          <a:lstStyle>
            <a:lvl1pPr>
              <a:defRPr/>
            </a:lvl1pPr>
          </a:lstStyle>
          <a:p>
            <a:r>
              <a:rPr lang="it-IT" dirty="0"/>
              <a:t>Fare clic per modificare lo stile del titolo</a:t>
            </a:r>
            <a:endParaRPr lang="en-US" dirty="0"/>
          </a:p>
        </p:txBody>
      </p:sp>
      <p:sp>
        <p:nvSpPr>
          <p:cNvPr id="124933" name="Rectangle 5"/>
          <p:cNvSpPr>
            <a:spLocks noGrp="1" noChangeArrowheads="1"/>
          </p:cNvSpPr>
          <p:nvPr>
            <p:ph type="subTitle" idx="1"/>
          </p:nvPr>
        </p:nvSpPr>
        <p:spPr>
          <a:xfrm>
            <a:off x="2806700" y="4343400"/>
            <a:ext cx="5969000" cy="1752600"/>
          </a:xfrm>
          <a:effectLst>
            <a:outerShdw dist="35921" dir="2700000" algn="ctr" rotWithShape="0">
              <a:srgbClr val="DDDDDD"/>
            </a:outerShdw>
          </a:effectLst>
        </p:spPr>
        <p:txBody>
          <a:bodyPr/>
          <a:lstStyle>
            <a:lvl1pPr marL="0" indent="0">
              <a:buFont typeface="Wingdings" pitchFamily="2" charset="2"/>
              <a:buNone/>
              <a:defRPr sz="3000" i="1"/>
            </a:lvl1pPr>
          </a:lstStyle>
          <a:p>
            <a:r>
              <a:rPr lang="it-IT"/>
              <a:t>Fare clic per modificare lo stile del sottotitolo dello schema</a:t>
            </a:r>
            <a:endParaRPr lang="en-US"/>
          </a:p>
        </p:txBody>
      </p:sp>
      <p:sp>
        <p:nvSpPr>
          <p:cNvPr id="8" name="Rectangle 6"/>
          <p:cNvSpPr>
            <a:spLocks noGrp="1" noChangeArrowheads="1"/>
          </p:cNvSpPr>
          <p:nvPr>
            <p:ph type="sldNum" sz="quarter" idx="10"/>
          </p:nvPr>
        </p:nvSpPr>
        <p:spPr>
          <a:xfrm>
            <a:off x="368300" y="6546850"/>
            <a:ext cx="698500" cy="282575"/>
          </a:xfrm>
        </p:spPr>
        <p:txBody>
          <a:bodyPr/>
          <a:lstStyle>
            <a:lvl1pPr>
              <a:defRPr smtClean="0"/>
            </a:lvl1p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9238" y="273050"/>
            <a:ext cx="2082800" cy="58213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50838" y="273050"/>
            <a:ext cx="6096000" cy="58213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50838" y="273050"/>
            <a:ext cx="8331200" cy="914400"/>
          </a:xfrm>
        </p:spPr>
        <p:txBody>
          <a:bodyPr/>
          <a:lstStyle/>
          <a:p>
            <a:r>
              <a:rPr lang="it-IT"/>
              <a:t>Fare clic per modificare lo stile del titolo</a:t>
            </a:r>
          </a:p>
        </p:txBody>
      </p:sp>
      <p:sp>
        <p:nvSpPr>
          <p:cNvPr id="3" name="Segnaposto testo 2"/>
          <p:cNvSpPr>
            <a:spLocks noGrp="1"/>
          </p:cNvSpPr>
          <p:nvPr>
            <p:ph type="body" sz="half" idx="1"/>
          </p:nvPr>
        </p:nvSpPr>
        <p:spPr>
          <a:xfrm>
            <a:off x="350838" y="1187450"/>
            <a:ext cx="8331200" cy="23764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50838" y="3716338"/>
            <a:ext cx="8331200" cy="23780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350838" y="273050"/>
            <a:ext cx="8331200" cy="914400"/>
          </a:xfrm>
        </p:spPr>
        <p:txBody>
          <a:bodyPr/>
          <a:lstStyle/>
          <a:p>
            <a:r>
              <a:rPr lang="it-IT"/>
              <a:t>Fare clic per modificare lo stile del titolo</a:t>
            </a:r>
          </a:p>
        </p:txBody>
      </p:sp>
      <p:sp>
        <p:nvSpPr>
          <p:cNvPr id="3" name="Segnaposto testo 2"/>
          <p:cNvSpPr>
            <a:spLocks noGrp="1"/>
          </p:cNvSpPr>
          <p:nvPr>
            <p:ph type="body" sz="half" idx="1"/>
          </p:nvPr>
        </p:nvSpPr>
        <p:spPr>
          <a:xfrm>
            <a:off x="350838" y="1187450"/>
            <a:ext cx="4089400" cy="4906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592638" y="1187450"/>
            <a:ext cx="4089400" cy="4906963"/>
          </a:xfrm>
        </p:spPr>
        <p:txBody>
          <a:bodyPr/>
          <a:lstStyle/>
          <a:p>
            <a:pPr lvl="0"/>
            <a:r>
              <a:rPr lang="it-IT" noProof="0"/>
              <a:t>Fare clic sull'icona per inserire un grafico</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339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907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43350"/>
            <a:ext cx="4038600" cy="21907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218"/>
          <p:cNvSpPr>
            <a:spLocks noGrp="1" noChangeArrowheads="1"/>
          </p:cNvSpPr>
          <p:nvPr>
            <p:ph type="sldNum" sz="quarter" idx="10"/>
          </p:nvPr>
        </p:nvSpPr>
        <p:spPr>
          <a:ln/>
        </p:spPr>
        <p:txBody>
          <a:bodyPr/>
          <a:lstStyle>
            <a:lvl1pPr>
              <a:defRPr/>
            </a:lvl1pPr>
          </a:lstStyle>
          <a:p>
            <a:pPr>
              <a:defRPr/>
            </a:pPr>
            <a:fld id="{26F5F77B-4B9C-4B2B-8160-EA21074E1BD1}" type="slidenum">
              <a:rPr lang="en-US"/>
              <a:pPr>
                <a:defRPr/>
              </a:pPr>
              <a:t>‹N›</a:t>
            </a:fld>
            <a:endParaRPr lang="en-US"/>
          </a:p>
        </p:txBody>
      </p:sp>
      <p:sp>
        <p:nvSpPr>
          <p:cNvPr id="7" name="Rectangle 219"/>
          <p:cNvSpPr>
            <a:spLocks noGrp="1" noChangeArrowheads="1"/>
          </p:cNvSpPr>
          <p:nvPr>
            <p:ph type="dt" sz="half" idx="11"/>
          </p:nvPr>
        </p:nvSpPr>
        <p:spPr>
          <a:xfrm>
            <a:off x="457200" y="6243638"/>
            <a:ext cx="2133600" cy="457200"/>
          </a:xfrm>
          <a:prstGeom prst="rect">
            <a:avLst/>
          </a:prstGeom>
          <a:ln/>
        </p:spPr>
        <p:txBody>
          <a:bodyPr/>
          <a:lstStyle>
            <a:lvl1pPr>
              <a:defRPr/>
            </a:lvl1pPr>
          </a:lstStyle>
          <a:p>
            <a:pPr>
              <a:defRPr/>
            </a:pPr>
            <a:endParaRPr lang="en-US"/>
          </a:p>
        </p:txBody>
      </p:sp>
      <p:sp>
        <p:nvSpPr>
          <p:cNvPr id="8" name="Rectangle 220"/>
          <p:cNvSpPr>
            <a:spLocks noGrp="1" noChangeArrowheads="1"/>
          </p:cNvSpPr>
          <p:nvPr>
            <p:ph type="ftr" sz="quarter" idx="12"/>
          </p:nvPr>
        </p:nvSpPr>
        <p:spPr>
          <a:xfrm>
            <a:off x="3124200" y="6243638"/>
            <a:ext cx="2895600" cy="457200"/>
          </a:xfrm>
          <a:prstGeom prst="rect">
            <a:avLst/>
          </a:prstGeom>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339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339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18"/>
          <p:cNvSpPr>
            <a:spLocks noGrp="1" noChangeArrowheads="1"/>
          </p:cNvSpPr>
          <p:nvPr>
            <p:ph type="sldNum" sz="quarter" idx="10"/>
          </p:nvPr>
        </p:nvSpPr>
        <p:spPr>
          <a:ln/>
        </p:spPr>
        <p:txBody>
          <a:bodyPr/>
          <a:lstStyle>
            <a:lvl1pPr>
              <a:defRPr/>
            </a:lvl1pPr>
          </a:lstStyle>
          <a:p>
            <a:pPr>
              <a:defRPr/>
            </a:pPr>
            <a:fld id="{78F4C497-1CBD-4A18-8576-832FC813F80C}" type="slidenum">
              <a:rPr lang="en-US"/>
              <a:pPr>
                <a:defRPr/>
              </a:pPr>
              <a:t>‹N›</a:t>
            </a:fld>
            <a:endParaRPr lang="en-US"/>
          </a:p>
        </p:txBody>
      </p:sp>
      <p:sp>
        <p:nvSpPr>
          <p:cNvPr id="6" name="Rectangle 219"/>
          <p:cNvSpPr>
            <a:spLocks noGrp="1" noChangeArrowheads="1"/>
          </p:cNvSpPr>
          <p:nvPr>
            <p:ph type="dt" sz="half" idx="11"/>
          </p:nvPr>
        </p:nvSpPr>
        <p:spPr>
          <a:xfrm>
            <a:off x="457200" y="6243638"/>
            <a:ext cx="2133600" cy="457200"/>
          </a:xfrm>
          <a:prstGeom prst="rect">
            <a:avLst/>
          </a:prstGeom>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xfrm>
            <a:off x="3124200" y="6243638"/>
            <a:ext cx="2895600" cy="457200"/>
          </a:xfrm>
          <a:prstGeom prst="rect">
            <a:avLst/>
          </a:prstGeom>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50838" y="1187450"/>
            <a:ext cx="40894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92638" y="1187450"/>
            <a:ext cx="40894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C:\WINDOWS\DESKTOP\templates\mktg\bkgnd-W.jpg"/>
          <p:cNvPicPr>
            <a:picLocks noChangeAspect="1" noChangeArrowheads="1"/>
          </p:cNvPicPr>
          <p:nvPr/>
        </p:nvPicPr>
        <p:blipFill>
          <a:blip r:embed="rId17" cstate="print"/>
          <a:srcRect/>
          <a:stretch>
            <a:fillRect/>
          </a:stretch>
        </p:blipFill>
        <p:spPr bwMode="auto">
          <a:xfrm>
            <a:off x="0" y="0"/>
            <a:ext cx="9140825" cy="6854825"/>
          </a:xfrm>
          <a:prstGeom prst="rect">
            <a:avLst/>
          </a:prstGeom>
          <a:noFill/>
          <a:ln w="9525">
            <a:noFill/>
            <a:miter lim="800000"/>
            <a:headEnd/>
            <a:tailEnd/>
          </a:ln>
        </p:spPr>
      </p:pic>
      <p:sp>
        <p:nvSpPr>
          <p:cNvPr id="123907" name="Rectangle 3"/>
          <p:cNvSpPr>
            <a:spLocks noGrp="1" noChangeArrowheads="1"/>
          </p:cNvSpPr>
          <p:nvPr>
            <p:ph type="title"/>
          </p:nvPr>
        </p:nvSpPr>
        <p:spPr bwMode="auto">
          <a:xfrm>
            <a:off x="350838" y="273050"/>
            <a:ext cx="8331200" cy="914400"/>
          </a:xfrm>
          <a:prstGeom prst="rect">
            <a:avLst/>
          </a:prstGeom>
          <a:noFill/>
          <a:ln w="9525">
            <a:noFill/>
            <a:miter lim="800000"/>
            <a:headEnd/>
            <a:tailEnd/>
          </a:ln>
          <a:effectLst>
            <a:outerShdw dist="35921" dir="2700000" algn="ctr" rotWithShape="0">
              <a:srgbClr val="DDDDDD"/>
            </a:outerShdw>
          </a:effectLst>
        </p:spPr>
        <p:txBody>
          <a:bodyPr vert="horz" wrap="square" lIns="91440" tIns="45720" rIns="91440" bIns="45720" numCol="1" anchor="t" anchorCtr="0" compatLnSpc="1">
            <a:prstTxWarp prst="textNoShape">
              <a:avLst/>
            </a:prstTxWarp>
          </a:bodyPr>
          <a:lstStyle/>
          <a:p>
            <a:pPr lvl="0"/>
            <a:r>
              <a:rPr lang="it-IT"/>
              <a:t>Fare clic per modificare lo stile del titolo</a:t>
            </a:r>
            <a:endParaRPr lang="en-US"/>
          </a:p>
        </p:txBody>
      </p:sp>
      <p:sp>
        <p:nvSpPr>
          <p:cNvPr id="6148" name="Rectangle 4"/>
          <p:cNvSpPr>
            <a:spLocks noGrp="1" noChangeArrowheads="1"/>
          </p:cNvSpPr>
          <p:nvPr>
            <p:ph type="body" idx="1"/>
          </p:nvPr>
        </p:nvSpPr>
        <p:spPr bwMode="auto">
          <a:xfrm>
            <a:off x="350838" y="1187450"/>
            <a:ext cx="83312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23909" name="Rectangle 5"/>
          <p:cNvSpPr>
            <a:spLocks noGrp="1" noChangeArrowheads="1"/>
          </p:cNvSpPr>
          <p:nvPr>
            <p:ph type="sldNum" sz="quarter" idx="4"/>
          </p:nvPr>
        </p:nvSpPr>
        <p:spPr bwMode="auto">
          <a:xfrm>
            <a:off x="368300" y="6546850"/>
            <a:ext cx="123825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smtClean="0">
                <a:solidFill>
                  <a:schemeClr val="tx2"/>
                </a:solidFill>
                <a:latin typeface="Arial" charset="0"/>
              </a:defRPr>
            </a:lvl1pPr>
          </a:lstStyle>
          <a:p>
            <a:fld id="{B007B441-5312-499D-93C3-6E37886527FA}" type="slidenum">
              <a:rPr lang="it-IT" smtClean="0"/>
              <a:pPr/>
              <a:t>‹N›</a:t>
            </a:fld>
            <a:endParaRPr lang="it-IT"/>
          </a:p>
        </p:txBody>
      </p:sp>
      <p:sp>
        <p:nvSpPr>
          <p:cNvPr id="123911" name="Text Box 7"/>
          <p:cNvSpPr txBox="1">
            <a:spLocks noChangeArrowheads="1"/>
          </p:cNvSpPr>
          <p:nvPr/>
        </p:nvSpPr>
        <p:spPr bwMode="auto">
          <a:xfrm>
            <a:off x="8615363" y="6499225"/>
            <a:ext cx="258762" cy="214313"/>
          </a:xfrm>
          <a:prstGeom prst="rect">
            <a:avLst/>
          </a:prstGeom>
          <a:noFill/>
          <a:ln w="9525">
            <a:noFill/>
            <a:miter lim="800000"/>
            <a:headEnd/>
            <a:tailEnd/>
          </a:ln>
          <a:effectLst/>
        </p:spPr>
        <p:txBody>
          <a:bodyPr wrap="none">
            <a:spAutoFit/>
          </a:bodyPr>
          <a:lstStyle/>
          <a:p>
            <a:pPr>
              <a:defRPr/>
            </a:pPr>
            <a:r>
              <a:rPr lang="en-US" sz="800" b="1">
                <a:solidFill>
                  <a:schemeClr val="tx2"/>
                </a:solidFill>
                <a:latin typeface="Arial" charset="0"/>
              </a:rPr>
              <a:t>®</a:t>
            </a:r>
          </a:p>
        </p:txBody>
      </p:sp>
      <p:pic>
        <p:nvPicPr>
          <p:cNvPr id="6152" name="Picture 8" descr="G:\Template\logos\pclogos\jpg\Altera300rgb.jpg"/>
          <p:cNvPicPr>
            <a:picLocks noChangeAspect="1" noChangeArrowheads="1"/>
          </p:cNvPicPr>
          <p:nvPr/>
        </p:nvPicPr>
        <p:blipFill>
          <a:blip r:embed="rId18" cstate="print">
            <a:clrChange>
              <a:clrFrom>
                <a:srgbClr val="FFFFFF"/>
              </a:clrFrom>
              <a:clrTo>
                <a:srgbClr val="FFFFFF">
                  <a:alpha val="0"/>
                </a:srgbClr>
              </a:clrTo>
            </a:clrChange>
            <a:lum bright="18000"/>
          </a:blip>
          <a:srcRect r="6018"/>
          <a:stretch>
            <a:fillRect/>
          </a:stretch>
        </p:blipFill>
        <p:spPr bwMode="auto">
          <a:xfrm>
            <a:off x="7637463" y="6399213"/>
            <a:ext cx="1068387"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8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Symbol" pitchFamily="18"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emf"/></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7.png"/><Relationship Id="rId4" Type="http://schemas.openxmlformats.org/officeDocument/2006/relationships/image" Target="../media/image76.png"/></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8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8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Dispositivi Programmabili</a:t>
            </a:r>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it-IT"/>
              <a:t>Connessioni</a:t>
            </a:r>
          </a:p>
        </p:txBody>
      </p:sp>
      <p:sp>
        <p:nvSpPr>
          <p:cNvPr id="15363" name="Rectangle 3"/>
          <p:cNvSpPr>
            <a:spLocks noGrp="1" noChangeArrowheads="1"/>
          </p:cNvSpPr>
          <p:nvPr>
            <p:ph type="body" idx="1"/>
          </p:nvPr>
        </p:nvSpPr>
        <p:spPr/>
        <p:txBody>
          <a:bodyPr/>
          <a:lstStyle/>
          <a:p>
            <a:r>
              <a:rPr lang="it-IT" sz="2800" dirty="0"/>
              <a:t>Connessione Globale</a:t>
            </a:r>
          </a:p>
          <a:p>
            <a:pPr lvl="1"/>
            <a:r>
              <a:rPr lang="it-IT" sz="2400" dirty="0"/>
              <a:t>Linea che attraversa buona parte del dispositivo e condivisa da molti elementi logici</a:t>
            </a:r>
          </a:p>
          <a:p>
            <a:pPr lvl="2"/>
            <a:r>
              <a:rPr lang="it-IT" sz="2000" dirty="0"/>
              <a:t>Elevati ritardi</a:t>
            </a:r>
          </a:p>
          <a:p>
            <a:pPr lvl="2"/>
            <a:r>
              <a:rPr lang="it-IT" sz="2000" dirty="0"/>
              <a:t>Può essere pilotata da </a:t>
            </a:r>
            <a:r>
              <a:rPr lang="it-IT" sz="2000" b="1" dirty="0"/>
              <a:t>un</a:t>
            </a:r>
            <a:r>
              <a:rPr lang="it-IT" sz="2000" dirty="0"/>
              <a:t> solo elemento logico (scarsa flessibilità)</a:t>
            </a:r>
          </a:p>
          <a:p>
            <a:r>
              <a:rPr lang="it-IT" sz="2800" dirty="0"/>
              <a:t>Connessione locale</a:t>
            </a:r>
          </a:p>
          <a:p>
            <a:pPr lvl="1"/>
            <a:r>
              <a:rPr lang="it-IT" sz="2400" dirty="0"/>
              <a:t>Linea che attraversa una parte ridotta del dispositivo ed è condivisa da pochi elementi </a:t>
            </a:r>
          </a:p>
          <a:p>
            <a:pPr lvl="2"/>
            <a:r>
              <a:rPr lang="it-IT" sz="2000" dirty="0"/>
              <a:t>ritardi più contenuti</a:t>
            </a:r>
          </a:p>
          <a:p>
            <a:pPr lvl="2"/>
            <a:r>
              <a:rPr lang="it-IT" sz="2000" dirty="0"/>
              <a:t>elevata flessibilità</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0DC36-A349-44CB-9329-CA88CB6CAF68}"/>
              </a:ext>
            </a:extLst>
          </p:cNvPr>
          <p:cNvSpPr>
            <a:spLocks noGrp="1"/>
          </p:cNvSpPr>
          <p:nvPr>
            <p:ph type="title"/>
          </p:nvPr>
        </p:nvSpPr>
        <p:spPr/>
        <p:txBody>
          <a:bodyPr/>
          <a:lstStyle/>
          <a:p>
            <a:r>
              <a:rPr lang="it-IT" dirty="0" err="1"/>
              <a:t>Half</a:t>
            </a:r>
            <a:r>
              <a:rPr lang="it-IT" dirty="0"/>
              <a:t> Data Rate – Input Register</a:t>
            </a:r>
          </a:p>
        </p:txBody>
      </p:sp>
      <p:pic>
        <p:nvPicPr>
          <p:cNvPr id="6" name="Segnaposto contenuto 5">
            <a:extLst>
              <a:ext uri="{FF2B5EF4-FFF2-40B4-BE49-F238E27FC236}">
                <a16:creationId xmlns:a16="http://schemas.microsoft.com/office/drawing/2014/main" id="{48757FCF-81DF-4F52-8621-3D79BABE330F}"/>
              </a:ext>
            </a:extLst>
          </p:cNvPr>
          <p:cNvPicPr>
            <a:picLocks noGrp="1" noChangeAspect="1"/>
          </p:cNvPicPr>
          <p:nvPr>
            <p:ph idx="1"/>
          </p:nvPr>
        </p:nvPicPr>
        <p:blipFill>
          <a:blip r:embed="rId2"/>
          <a:stretch>
            <a:fillRect/>
          </a:stretch>
        </p:blipFill>
        <p:spPr>
          <a:xfrm>
            <a:off x="1312698" y="2237509"/>
            <a:ext cx="6407479" cy="2806844"/>
          </a:xfrm>
          <a:prstGeom prst="rect">
            <a:avLst/>
          </a:prstGeom>
        </p:spPr>
      </p:pic>
    </p:spTree>
    <p:extLst>
      <p:ext uri="{BB962C8B-B14F-4D97-AF65-F5344CB8AC3E}">
        <p14:creationId xmlns:p14="http://schemas.microsoft.com/office/powerpoint/2010/main" val="27632644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70044-7759-4DBA-8DD7-56BA5DF82B16}"/>
              </a:ext>
            </a:extLst>
          </p:cNvPr>
          <p:cNvSpPr>
            <a:spLocks noGrp="1"/>
          </p:cNvSpPr>
          <p:nvPr>
            <p:ph type="title"/>
          </p:nvPr>
        </p:nvSpPr>
        <p:spPr/>
        <p:txBody>
          <a:bodyPr/>
          <a:lstStyle/>
          <a:p>
            <a:r>
              <a:rPr lang="it-IT" dirty="0"/>
              <a:t> </a:t>
            </a:r>
            <a:r>
              <a:rPr lang="it-IT" dirty="0" err="1"/>
              <a:t>Programmable</a:t>
            </a:r>
            <a:r>
              <a:rPr lang="it-IT" dirty="0"/>
              <a:t> </a:t>
            </a:r>
            <a:r>
              <a:rPr lang="it-IT" dirty="0" err="1"/>
              <a:t>Pre-Emphasis</a:t>
            </a:r>
            <a:br>
              <a:rPr lang="it-IT" dirty="0"/>
            </a:br>
            <a:endParaRPr lang="it-IT" dirty="0"/>
          </a:p>
        </p:txBody>
      </p:sp>
      <p:sp>
        <p:nvSpPr>
          <p:cNvPr id="5" name="Segnaposto contenuto 4">
            <a:extLst>
              <a:ext uri="{FF2B5EF4-FFF2-40B4-BE49-F238E27FC236}">
                <a16:creationId xmlns:a16="http://schemas.microsoft.com/office/drawing/2014/main" id="{187F0A66-B033-4AF3-A1CE-4DC0E8672B98}"/>
              </a:ext>
            </a:extLst>
          </p:cNvPr>
          <p:cNvSpPr>
            <a:spLocks noGrp="1"/>
          </p:cNvSpPr>
          <p:nvPr>
            <p:ph idx="1"/>
          </p:nvPr>
        </p:nvSpPr>
        <p:spPr/>
        <p:txBody>
          <a:bodyPr/>
          <a:lstStyle/>
          <a:p>
            <a:r>
              <a:rPr lang="en-US" sz="2000" dirty="0"/>
              <a:t>At a high frequency, the slew rate may not be fast enough to reach the full V</a:t>
            </a:r>
            <a:r>
              <a:rPr lang="en-US" sz="2000" baseline="-25000" dirty="0"/>
              <a:t>OD</a:t>
            </a:r>
            <a:r>
              <a:rPr lang="en-US" sz="2000" dirty="0"/>
              <a:t> level before the next edge, producing pattern-dependent jitter. With pre-emphasis, the output current is boosted momentarily during switching to increase the output slew rate.</a:t>
            </a:r>
            <a:endParaRPr lang="it-IT" sz="2000" dirty="0"/>
          </a:p>
        </p:txBody>
      </p:sp>
      <p:pic>
        <p:nvPicPr>
          <p:cNvPr id="6" name="Immagine 5">
            <a:extLst>
              <a:ext uri="{FF2B5EF4-FFF2-40B4-BE49-F238E27FC236}">
                <a16:creationId xmlns:a16="http://schemas.microsoft.com/office/drawing/2014/main" id="{F9C4A6F0-91D2-4EC0-9F7B-F0066014638D}"/>
              </a:ext>
            </a:extLst>
          </p:cNvPr>
          <p:cNvPicPr>
            <a:picLocks noChangeAspect="1"/>
          </p:cNvPicPr>
          <p:nvPr/>
        </p:nvPicPr>
        <p:blipFill>
          <a:blip r:embed="rId2"/>
          <a:stretch>
            <a:fillRect/>
          </a:stretch>
        </p:blipFill>
        <p:spPr>
          <a:xfrm>
            <a:off x="1768331" y="3003413"/>
            <a:ext cx="5607338" cy="2667137"/>
          </a:xfrm>
          <a:prstGeom prst="rect">
            <a:avLst/>
          </a:prstGeom>
        </p:spPr>
      </p:pic>
    </p:spTree>
    <p:extLst>
      <p:ext uri="{BB962C8B-B14F-4D97-AF65-F5344CB8AC3E}">
        <p14:creationId xmlns:p14="http://schemas.microsoft.com/office/powerpoint/2010/main" val="4108979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C4B31-FADB-4EEC-8818-7ED571AE60E4}"/>
              </a:ext>
            </a:extLst>
          </p:cNvPr>
          <p:cNvSpPr>
            <a:spLocks noGrp="1"/>
          </p:cNvSpPr>
          <p:nvPr>
            <p:ph type="title"/>
          </p:nvPr>
        </p:nvSpPr>
        <p:spPr/>
        <p:txBody>
          <a:bodyPr/>
          <a:lstStyle/>
          <a:p>
            <a:r>
              <a:rPr lang="it-IT" dirty="0"/>
              <a:t>Hard Memory Controller</a:t>
            </a:r>
          </a:p>
        </p:txBody>
      </p:sp>
      <p:sp>
        <p:nvSpPr>
          <p:cNvPr id="3" name="Segnaposto contenuto 2">
            <a:extLst>
              <a:ext uri="{FF2B5EF4-FFF2-40B4-BE49-F238E27FC236}">
                <a16:creationId xmlns:a16="http://schemas.microsoft.com/office/drawing/2014/main" id="{01656C0A-D3E1-4242-A29B-98C2BD1C8DE8}"/>
              </a:ext>
            </a:extLst>
          </p:cNvPr>
          <p:cNvSpPr>
            <a:spLocks noGrp="1"/>
          </p:cNvSpPr>
          <p:nvPr>
            <p:ph idx="1"/>
          </p:nvPr>
        </p:nvSpPr>
        <p:spPr/>
        <p:txBody>
          <a:bodyPr/>
          <a:lstStyle/>
          <a:p>
            <a:r>
              <a:rPr lang="en-US" sz="2000" dirty="0"/>
              <a:t>The Cyclone® V devices feature dedicated hard memory controllers. You can use the hard memory controllers for LPDDR2, DDR2, and DDR3 SDRAM interfaces. Compared to the memory controllers implemented using core logic, the hard memory controllers allow support for higher memory interface frequencies with shorter latency cycles.</a:t>
            </a:r>
          </a:p>
          <a:p>
            <a:r>
              <a:rPr lang="en-US" sz="2000" dirty="0"/>
              <a:t>The hard memory controllers use dedicated I/O pins as data, address, command, control, clock, and ground pins for the SDRAM interface. If you do not use the hard memory controllers, you can use these dedicated pins as regular I/O pins.</a:t>
            </a:r>
          </a:p>
          <a:p>
            <a:endParaRPr lang="it-IT" dirty="0"/>
          </a:p>
        </p:txBody>
      </p:sp>
    </p:spTree>
    <p:extLst>
      <p:ext uri="{BB962C8B-B14F-4D97-AF65-F5344CB8AC3E}">
        <p14:creationId xmlns:p14="http://schemas.microsoft.com/office/powerpoint/2010/main" val="38584335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Multitrack</a:t>
            </a:r>
            <a:r>
              <a:rPr lang="it-IT" dirty="0"/>
              <a:t> </a:t>
            </a:r>
            <a:r>
              <a:rPr lang="it-IT" dirty="0" err="1"/>
              <a:t>Interconnections</a:t>
            </a:r>
            <a:endParaRPr lang="it-IT" dirty="0"/>
          </a:p>
        </p:txBody>
      </p:sp>
      <p:sp>
        <p:nvSpPr>
          <p:cNvPr id="3" name="Segnaposto contenuto 2"/>
          <p:cNvSpPr>
            <a:spLocks noGrp="1"/>
          </p:cNvSpPr>
          <p:nvPr>
            <p:ph idx="1"/>
          </p:nvPr>
        </p:nvSpPr>
        <p:spPr/>
        <p:txBody>
          <a:bodyPr/>
          <a:lstStyle/>
          <a:p>
            <a:pPr>
              <a:buNone/>
            </a:pPr>
            <a:r>
              <a:rPr lang="en-US" sz="2000" dirty="0"/>
              <a:t>Connections between LEs, M4K, multipliers, device I/O pins</a:t>
            </a:r>
          </a:p>
          <a:p>
            <a:r>
              <a:rPr lang="en-US" sz="2000" dirty="0"/>
              <a:t>Fast Local Interconnect</a:t>
            </a:r>
          </a:p>
          <a:p>
            <a:r>
              <a:rPr lang="en-US" sz="2000" dirty="0"/>
              <a:t>Row interconnections</a:t>
            </a:r>
          </a:p>
          <a:p>
            <a:pPr lvl="1"/>
            <a:r>
              <a:rPr lang="en-US" sz="1800" dirty="0"/>
              <a:t>Direct link interconnects between LABs and adjacent blocks</a:t>
            </a:r>
          </a:p>
          <a:p>
            <a:pPr lvl="1"/>
            <a:r>
              <a:rPr lang="en-US" sz="1800" dirty="0"/>
              <a:t>R4 Interconnects traversing four blocks to the right or left</a:t>
            </a:r>
          </a:p>
          <a:p>
            <a:pPr lvl="1"/>
            <a:r>
              <a:rPr lang="en-US" sz="1800" dirty="0"/>
              <a:t>R24 interconnects for high-speed access across the length of the device</a:t>
            </a:r>
          </a:p>
        </p:txBody>
      </p:sp>
      <p:pic>
        <p:nvPicPr>
          <p:cNvPr id="64514" name="Picture 2"/>
          <p:cNvPicPr>
            <a:picLocks noChangeAspect="1" noChangeArrowheads="1"/>
          </p:cNvPicPr>
          <p:nvPr/>
        </p:nvPicPr>
        <p:blipFill>
          <a:blip r:embed="rId2" cstate="print"/>
          <a:srcRect/>
          <a:stretch>
            <a:fillRect/>
          </a:stretch>
        </p:blipFill>
        <p:spPr bwMode="auto">
          <a:xfrm>
            <a:off x="742421" y="3357562"/>
            <a:ext cx="7472917" cy="3357586"/>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Multitrack</a:t>
            </a:r>
            <a:r>
              <a:rPr lang="it-IT" dirty="0"/>
              <a:t> </a:t>
            </a:r>
            <a:r>
              <a:rPr lang="it-IT" dirty="0" err="1"/>
              <a:t>Interconnections</a:t>
            </a:r>
            <a:endParaRPr lang="it-IT" dirty="0"/>
          </a:p>
        </p:txBody>
      </p:sp>
      <p:sp>
        <p:nvSpPr>
          <p:cNvPr id="3" name="Segnaposto contenuto 2"/>
          <p:cNvSpPr>
            <a:spLocks noGrp="1"/>
          </p:cNvSpPr>
          <p:nvPr>
            <p:ph idx="1"/>
          </p:nvPr>
        </p:nvSpPr>
        <p:spPr>
          <a:xfrm>
            <a:off x="350838" y="1187450"/>
            <a:ext cx="3221030" cy="4906963"/>
          </a:xfrm>
        </p:spPr>
        <p:txBody>
          <a:bodyPr/>
          <a:lstStyle/>
          <a:p>
            <a:r>
              <a:rPr lang="en-US" sz="2000" dirty="0"/>
              <a:t>Columns interconnections</a:t>
            </a:r>
          </a:p>
          <a:p>
            <a:pPr lvl="1"/>
            <a:r>
              <a:rPr lang="en-US" sz="1800" dirty="0"/>
              <a:t>Register chain interconnects within an LAB</a:t>
            </a:r>
          </a:p>
          <a:p>
            <a:pPr lvl="1"/>
            <a:r>
              <a:rPr lang="en-US" sz="1800" dirty="0"/>
              <a:t>C4 interconnects traversing a distance of four blocks in an up and down direction</a:t>
            </a:r>
          </a:p>
          <a:p>
            <a:pPr lvl="1"/>
            <a:r>
              <a:rPr lang="en-US" sz="1800" dirty="0"/>
              <a:t>C16 interconnects for high-speed vertical routing through the device</a:t>
            </a:r>
          </a:p>
        </p:txBody>
      </p:sp>
      <p:pic>
        <p:nvPicPr>
          <p:cNvPr id="65538" name="Picture 2"/>
          <p:cNvPicPr>
            <a:picLocks noChangeAspect="1" noChangeArrowheads="1"/>
          </p:cNvPicPr>
          <p:nvPr/>
        </p:nvPicPr>
        <p:blipFill>
          <a:blip r:embed="rId2" cstate="print"/>
          <a:srcRect/>
          <a:stretch>
            <a:fillRect/>
          </a:stretch>
        </p:blipFill>
        <p:spPr bwMode="auto">
          <a:xfrm>
            <a:off x="4286249" y="979274"/>
            <a:ext cx="4357718" cy="5712019"/>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Connections</a:t>
            </a:r>
            <a:endParaRPr lang="it-IT" dirty="0"/>
          </a:p>
        </p:txBody>
      </p:sp>
      <p:grpSp>
        <p:nvGrpSpPr>
          <p:cNvPr id="6" name="Gruppo 5"/>
          <p:cNvGrpSpPr/>
          <p:nvPr/>
        </p:nvGrpSpPr>
        <p:grpSpPr>
          <a:xfrm>
            <a:off x="1500166" y="928670"/>
            <a:ext cx="6143696" cy="5911686"/>
            <a:chOff x="2000204" y="946314"/>
            <a:chExt cx="5143564" cy="5125892"/>
          </a:xfrm>
        </p:grpSpPr>
        <p:pic>
          <p:nvPicPr>
            <p:cNvPr id="66562" name="Picture 2"/>
            <p:cNvPicPr>
              <a:picLocks noChangeAspect="1" noChangeArrowheads="1"/>
            </p:cNvPicPr>
            <p:nvPr/>
          </p:nvPicPr>
          <p:blipFill>
            <a:blip r:embed="rId2" cstate="print"/>
            <a:srcRect/>
            <a:stretch>
              <a:fillRect/>
            </a:stretch>
          </p:blipFill>
          <p:spPr bwMode="auto">
            <a:xfrm>
              <a:off x="2000204" y="946314"/>
              <a:ext cx="5143564" cy="3871700"/>
            </a:xfrm>
            <a:prstGeom prst="rect">
              <a:avLst/>
            </a:prstGeom>
            <a:noFill/>
            <a:ln w="9525">
              <a:noFill/>
              <a:miter lim="800000"/>
              <a:headEnd/>
              <a:tailEnd/>
            </a:ln>
          </p:spPr>
        </p:pic>
        <p:pic>
          <p:nvPicPr>
            <p:cNvPr id="66563" name="Picture 3"/>
            <p:cNvPicPr>
              <a:picLocks noChangeAspect="1" noChangeArrowheads="1"/>
            </p:cNvPicPr>
            <p:nvPr/>
          </p:nvPicPr>
          <p:blipFill>
            <a:blip r:embed="rId3" cstate="print"/>
            <a:srcRect/>
            <a:stretch>
              <a:fillRect/>
            </a:stretch>
          </p:blipFill>
          <p:spPr bwMode="auto">
            <a:xfrm>
              <a:off x="2045479" y="4712460"/>
              <a:ext cx="5072098" cy="1359746"/>
            </a:xfrm>
            <a:prstGeom prst="rect">
              <a:avLst/>
            </a:prstGeom>
            <a:noFill/>
            <a:ln w="9525">
              <a:noFill/>
              <a:miter lim="800000"/>
              <a:headEnd/>
              <a:tailEnd/>
            </a:ln>
          </p:spPr>
        </p:pic>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FPGA </a:t>
            </a:r>
            <a:r>
              <a:rPr lang="it-IT" dirty="0" err="1"/>
              <a:t>Configuration</a:t>
            </a:r>
            <a:endParaRPr lang="it-IT" dirty="0"/>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Generalità</a:t>
            </a:r>
          </a:p>
        </p:txBody>
      </p:sp>
      <p:sp>
        <p:nvSpPr>
          <p:cNvPr id="3" name="Segnaposto contenuto 2"/>
          <p:cNvSpPr>
            <a:spLocks noGrp="1"/>
          </p:cNvSpPr>
          <p:nvPr>
            <p:ph idx="1"/>
          </p:nvPr>
        </p:nvSpPr>
        <p:spPr/>
        <p:txBody>
          <a:bodyPr/>
          <a:lstStyle/>
          <a:p>
            <a:r>
              <a:rPr lang="it-IT" sz="2400" dirty="0"/>
              <a:t>La memorizzazione dei dati è di tipo SRAM (Volatile)</a:t>
            </a:r>
          </a:p>
          <a:p>
            <a:r>
              <a:rPr lang="it-IT" sz="2400" dirty="0"/>
              <a:t>Una FPGA </a:t>
            </a:r>
            <a:r>
              <a:rPr lang="it-IT" sz="2400" b="1" dirty="0"/>
              <a:t>DEVE</a:t>
            </a:r>
            <a:r>
              <a:rPr lang="it-IT" sz="2400" dirty="0"/>
              <a:t> essere configurata ad ogni accensione</a:t>
            </a:r>
          </a:p>
          <a:p>
            <a:pPr lvl="1"/>
            <a:r>
              <a:rPr lang="it-IT" sz="2000" dirty="0"/>
              <a:t>Vi sono diversi metodi di programmazione</a:t>
            </a:r>
          </a:p>
          <a:p>
            <a:pPr lvl="2"/>
            <a:r>
              <a:rPr lang="it-IT" sz="1600" dirty="0"/>
              <a:t>Active Serial (AS)  a 100 MHz necessario un chip di memoria seriale</a:t>
            </a:r>
          </a:p>
          <a:p>
            <a:pPr lvl="2"/>
            <a:r>
              <a:rPr lang="it-IT" sz="1600" dirty="0"/>
              <a:t>Passive Serial (PS) necessario un dispositivo “master”</a:t>
            </a:r>
          </a:p>
          <a:p>
            <a:pPr lvl="2"/>
            <a:r>
              <a:rPr lang="it-IT" sz="1600" dirty="0"/>
              <a:t>Fast Passive </a:t>
            </a:r>
            <a:r>
              <a:rPr lang="it-IT" sz="1600" dirty="0" err="1"/>
              <a:t>Parallel</a:t>
            </a:r>
            <a:r>
              <a:rPr lang="it-IT" sz="1600" dirty="0"/>
              <a:t> (FPP)  a 8 o 16 bits ( 32 bits ???)</a:t>
            </a:r>
          </a:p>
          <a:p>
            <a:pPr lvl="2"/>
            <a:r>
              <a:rPr lang="it-IT" sz="1600" dirty="0" err="1"/>
              <a:t>CvP</a:t>
            </a:r>
            <a:r>
              <a:rPr lang="it-IT" sz="1600" dirty="0"/>
              <a:t> (Conf. Via </a:t>
            </a:r>
            <a:r>
              <a:rPr lang="it-IT" sz="1600" dirty="0" err="1"/>
              <a:t>Protocols</a:t>
            </a:r>
            <a:r>
              <a:rPr lang="it-IT" sz="1600" dirty="0"/>
              <a:t>) via </a:t>
            </a:r>
            <a:r>
              <a:rPr lang="it-IT" sz="1600" dirty="0" err="1"/>
              <a:t>PCIe</a:t>
            </a:r>
            <a:r>
              <a:rPr lang="it-IT" sz="1600" dirty="0"/>
              <a:t> </a:t>
            </a:r>
          </a:p>
          <a:p>
            <a:pPr lvl="2"/>
            <a:r>
              <a:rPr lang="it-IT" sz="1600" dirty="0"/>
              <a:t>JTAG (protocollo dedicato)</a:t>
            </a:r>
          </a:p>
          <a:p>
            <a:pPr lvl="1"/>
            <a:r>
              <a:rPr lang="it-IT" sz="2000" dirty="0"/>
              <a:t>Il metodo di programmazione dipende dallo stato di 5 appositi piedini : </a:t>
            </a:r>
            <a:r>
              <a:rPr lang="it-IT" sz="2000" dirty="0">
                <a:latin typeface="Courier New" pitchFamily="49" charset="0"/>
                <a:cs typeface="Courier New" pitchFamily="49" charset="0"/>
              </a:rPr>
              <a:t>MSEL[4..0]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EF0C66-89D9-4FA4-9C35-6D382A99B0B8}"/>
              </a:ext>
            </a:extLst>
          </p:cNvPr>
          <p:cNvSpPr>
            <a:spLocks noGrp="1"/>
          </p:cNvSpPr>
          <p:nvPr>
            <p:ph type="title"/>
          </p:nvPr>
        </p:nvSpPr>
        <p:spPr/>
        <p:txBody>
          <a:bodyPr/>
          <a:lstStyle/>
          <a:p>
            <a:r>
              <a:rPr lang="it-IT" dirty="0"/>
              <a:t>Modalità di Programmazione</a:t>
            </a:r>
          </a:p>
        </p:txBody>
      </p:sp>
      <p:pic>
        <p:nvPicPr>
          <p:cNvPr id="4" name="Segnaposto contenuto 3">
            <a:extLst>
              <a:ext uri="{FF2B5EF4-FFF2-40B4-BE49-F238E27FC236}">
                <a16:creationId xmlns:a16="http://schemas.microsoft.com/office/drawing/2014/main" id="{576B2E8E-072C-4E9C-B3DA-DAC1B2E9503B}"/>
              </a:ext>
            </a:extLst>
          </p:cNvPr>
          <p:cNvPicPr>
            <a:picLocks noGrp="1" noChangeAspect="1"/>
          </p:cNvPicPr>
          <p:nvPr>
            <p:ph idx="1"/>
          </p:nvPr>
        </p:nvPicPr>
        <p:blipFill>
          <a:blip r:embed="rId2"/>
          <a:stretch>
            <a:fillRect/>
          </a:stretch>
        </p:blipFill>
        <p:spPr>
          <a:xfrm>
            <a:off x="350838" y="1404351"/>
            <a:ext cx="8331200" cy="4473160"/>
          </a:xfrm>
          <a:prstGeom prst="rect">
            <a:avLst/>
          </a:prstGeom>
        </p:spPr>
      </p:pic>
    </p:spTree>
    <p:extLst>
      <p:ext uri="{BB962C8B-B14F-4D97-AF65-F5344CB8AC3E}">
        <p14:creationId xmlns:p14="http://schemas.microsoft.com/office/powerpoint/2010/main" val="26867262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Dispositivi di Memoria</a:t>
            </a:r>
          </a:p>
        </p:txBody>
      </p:sp>
      <p:sp>
        <p:nvSpPr>
          <p:cNvPr id="3" name="Segnaposto contenuto 2"/>
          <p:cNvSpPr>
            <a:spLocks noGrp="1"/>
          </p:cNvSpPr>
          <p:nvPr>
            <p:ph idx="1"/>
          </p:nvPr>
        </p:nvSpPr>
        <p:spPr/>
        <p:txBody>
          <a:bodyPr/>
          <a:lstStyle/>
          <a:p>
            <a:r>
              <a:rPr lang="it-IT" sz="2400" dirty="0"/>
              <a:t>Esistono in commercio opportuni dispositivi di memoria per interfacciarsi facilmente all’FPGA</a:t>
            </a:r>
          </a:p>
          <a:p>
            <a:pPr lvl="1"/>
            <a:r>
              <a:rPr lang="it-IT" sz="2000" dirty="0"/>
              <a:t>EPCS : Single Output (1x)</a:t>
            </a:r>
          </a:p>
          <a:p>
            <a:pPr lvl="1"/>
            <a:r>
              <a:rPr lang="it-IT" sz="2000" dirty="0"/>
              <a:t>EPCQ : Quad Output (4x)</a:t>
            </a:r>
          </a:p>
          <a:p>
            <a:pPr>
              <a:buNone/>
            </a:pPr>
            <a:endParaRPr lang="it-IT" sz="2400" dirty="0"/>
          </a:p>
        </p:txBody>
      </p:sp>
      <p:sp>
        <p:nvSpPr>
          <p:cNvPr id="66562" name="AutoShape 2" descr="data:image/jpg;base64,/9j/4AAQSkZJRgABAQAAAQABAAD/2wCEAAkGBhESEBISERISEBAVEBAUEBAVEhAQEA8QFBAVFBQSEhQXHSYeFxkkGRQUHy8gIycpLCwsFR4xNTAqNSYrLSkBCQoKDgwMDwwPFSkYFBgpKSkpKSkpKSkpKikpKSkpKSkpKSkpKSkpKSkpKSkpKSkpKSkpKSkpKSkpKSkpKSkpKf/AABEIAKAAxAMBIgACEQEDEQH/xAAcAAEAAQUBAQAAAAAAAAAAAAAABgECAwQFBwj/xAA5EAABAwIEBAMGBQIHAQAAAAABAAIRAwQFEiExBkFRYSIycRNSgaGxwQdicpHRFEIXIzNjguHwFf/EABYBAQEBAAAAAAAAAAAAAAAAAAABAv/EABkRAQEBAAMAAAAAAAAAAAAAAAABESExYf/aAAwDAQACEQMRAD8A9xREQEREBERAREQEREBFZUrNb5jCNqA6gyP3QXoo/i3HthbOLa1docDBa0OeQehyhdHCcdt7pntLeqyszmWmS09HDdp7FBvoqSqoCIiAiIgIiICIiAiIgIiICIiAiIgIiICjN/xdFw2hTYSM0PqHyz0H8qSuUO4ipiiHVTAaPEXcx6qXoZcR4kph4a57Q8zlBOkxyUE4p42e2RRqPYdQcroziIgqO8QYu11V1XbM6WNmYhoGnTafiolc3jnmXfssxayXd255kn/pbGD41WtqratGo6m8HUtPmHuuGzh2K5oaY+Kq0qj3Pg78XKNxFK6y29fYP2o1NYGp8h7HTuvRKdWV8kwppwd+JtxZ5ab5uLefI4nPTHP2bj9Dp6KmPoeUXE4e4ot7yn7ShUDxpmbs9h6PbyPyXZa5VFyIiAiIgIiICIiAiIgIiICIiChK5dLiSg8vyHNkMZhq0nsVlxqiX0nNE66OjQ5VAr9zbWhVFMw6MzfzP5BZtxUlvsYiXh0c99GheZcacZuqnLnBptMsaBlL3e+/qeQ5aTzXIvuJKrWOY+oXZnEhp1Anp2URr3JcZP8A70QXXVyXuknRa4fqrmCVR7CO6KzDZYy6FYxyqSguL0a9WBVaYQb+GYtWt3ipRqOpVAdHNMadD1HYr2Dg38XadaKd5lo1dAKo/wBF57+4fkvEDV+quzoj64pVwRIMjryjqssr5y4N/Eq5syGEmvbjei4+Jg/2ncvTZe38N8W295Tz0H5iAM9M6VKZPvN++yqO8ita5XKgiIgIiICIiAiIgte8ASSABzOy1bzEAxstIc4+Ubg91w+KfavcKbXZaceLq6R9oUc4h4g/p2Uw0S4t8InzZYBWbViW1sea1hNSBAJJHbkvHuNuKhVqEgAD+1o39Xd1j4n4yc8ADwiPJO56kqD3FYudJMoRSrcF5JJKxvWTKIWNFVY/ornVViCqAgrOiEoTKFqAqIeiBAJVCiva1BWn6KS8K4s+1uKdZs+EgPaDAew6OaeukfsFxbekNZIGh3016Dut3DKD6rwymJJ3J0DR1J5Ij6LwPHadxTFSk6WnTXQtcN2uHULsscvMvw8q1KdF9OpEtqnLHuloOp5816Ha1pC0jcRAiAiIgIitqVAASdgJKC5a1zfNYYMz2EqPP4gqvrwwZaYB/wCWmkrnYjxKxhh72gmfFMz2Czo7ON4tQFFz3vGUdPPm5NA69l4lxFjpLiSZP9o5NE/VZ+LuK/au8OwkM02B5yoS+sXGSfVFitSuXEkzPdYw7VVJ1VHd0UzaqgVWq4ILRuiO1O6D5oKyqFVARBQIhVzGoDGytptMAHWCBPr2VrGwsNxnIkAkbTGiDBVuDOm6mXBt9TytoVIpPe/V5MB2u08ttlGsLwio94DGy/5M7noF6HhvDVNlMteBUc7zuI37DoExE/o21OlSAZBhu45nfddXCL3M1p2kbdFCsFY5gFCS5onITqcvuk84UotakbaRCk4uCVU3K9aFnXkLeBW0VREQFjrCQQdiIPosisqBBEr+ydSdmp+ITMcx/K8m4stqwu6jywtp1CXN90OnxL2/ELcmVD+IcIc+m4NALols7ZhrHx2UyLrx+4pSYK51e0I2/ZSW8s/ERBa8eZh3B6d1zn01BxMhEfRXB3VbtagtSpTI3RVpCqwdVbKAmdUGZ7AQsWVM2qpKCkqo+apCva1BQNWVvhCq1oAWtWrToN0GahcNc9rXHKC4Au5NBO5XruA8P0zTFKmA5hEucQDmB5ryC1snF4Y0ZqhOgGuq9W4VdcWdPLnFQHzMIEM/Q7t3RHYxHh6jb1AKAgPALhzzDTfp2W3ZYfKSaviOpXYw2mBoko0LmxcwB7RLmuDo94bOHxCyV8VY6kcgg/MFSJ9sC1R7EMKGYkCCd42KWDPw7iz3Ehw0A887npCldGpIURsGZdBoFJLJ+i1EdBFQIgqqEKqIMNShK513YTyXXVj2Sg874i4Wp1dSIePK8eYevULz3FcHfSOWqNJ8NUbH16Fe7XdkCo7iWDhwIIBB3BEg/BQeGXVIsdB25HqsVVkgdh91PMc4NIB9kMzdf8s7j9B+yil/RblgAte3dp59fipWo4VS3jZa7h1XUY2dOawV7VBpBXAKr6UKlNskIKsasjYCvLQB0WhWqSYGqCQYHgrrp8N0Y2DUf0E6Ad1Mv8NWVg40G5HhhEnVpdHXqoNwxiNW3qj2M1HO89Pk78sde69uwzHx7IBrchhuZpMwfgiIZgHDTLcHTNVOj3ka/paOQUloYdKvo0SXlx1k7qSWNmIVg5mE2zZdTJAIIPfKRP1CvuMVp0q2QmIG/wDKy4thBzCpTdkqNEfle2dnD6FcZ9oX1M1QREadeyzgm1nXD2ggyCNDyVLizlaOF1dANhyC7lMSFtHJp2EFdK3pQs/sleGoKhERAREQEREFrmytWvaArcVCEEcvcLnkolj3CrKu4h/J43Hr1C9LqUZXOusPB5IPA8S4fq0Hy4aTo8eVw+y06pa6QRBXtOI4OCCCJB3BG/qoHjfBhEupCR7nMfpPP0UVArm3hatvuuvdWbmyOnI6ELj1Ld5JDVB1sN4cq3ZOQhjRMvPlzcm+qpX4RuKWVuQuc8xmjTfYHp3U+4DuBWospQ1vsoa8t2MiZPcqXYw+n7L2Yg7fDuFNEA4b4YbQbJ8VUjxO5Ds3t3UkpWsQdhIn0lbWH2krutwwFsEaEQfQrSNalbHWNGgaHqQuvhlUECDI68lwK9aq2k6k/QwQ142cP5jksPDFvUYZc45dcrfe7lSKmdxRkLjV7DVdy3fIWR1tK0jk2VtC7VEaK1luAs7WoKoiICIiAiIgIiICIiArXMVyINOvagrjXuFzyUkhYqlEFB5rjnC7KsyMruTxE/HqoPd8GXGYtaW5Tu6Y09N17jdYeCuNc4RrsghOB4WLURTmf7yd3nv26KTNtMxa+ZaRJ/hbH/yOyyUqZp6ES2duizYuq0aYDgQIBHzC79BoIUVx3EntfTFMeEan7BdzBb0uYC4ZT0mdOqSp6X9nPJaVG2IKkZpZlj/oloW2QMLotWGlRhZ0BERAREQEREBERAREQEREBERAREQWuZKwvtgVsIg1P6QLRvbILsrFVpSghl3a66iYMhbmHyCurcWEqyjZQUwb9s7RbQCw0acBZ0BERAREQEREBERB/9k="/>
          <p:cNvSpPr>
            <a:spLocks noChangeAspect="1" noChangeArrowheads="1"/>
          </p:cNvSpPr>
          <p:nvPr/>
        </p:nvSpPr>
        <p:spPr bwMode="auto">
          <a:xfrm>
            <a:off x="74613" y="-731838"/>
            <a:ext cx="1866900" cy="15240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6564" name="AutoShape 4" descr="data:image/jpg;base64,/9j/4AAQSkZJRgABAQAAAQABAAD/2wCEAAkGBhESEBISERISEBAVEBAUEBAVEhAQEA8QFBAVFBQSEhQXHSYeFxkkGRQUHy8gIycpLCwsFR4xNTAqNSYrLSkBCQoKDgwMDwwPFSkYFBgpKSkpKSkpKSkpKikpKSkpKSkpKSkpKSkpKSkpKSkpKSkpKSkpKSkpKSkpKSkpKSkpKf/AABEIAKAAxAMBIgACEQEDEQH/xAAcAAEAAQUBAQAAAAAAAAAAAAAABgECAwQFBwj/xAA5EAABAwIEBAMGBQIHAQAAAAABAAIRAwQFEiExBkFRYSIycRNSgaGxwQdicpHRFEIXIzNjguHwFf/EABYBAQEBAAAAAAAAAAAAAAAAAAABAv/EABkRAQEBAAMAAAAAAAAAAAAAAAABESExYf/aAAwDAQACEQMRAD8A9xREQEREBERAREQEREBFZUrNb5jCNqA6gyP3QXoo/i3HthbOLa1docDBa0OeQehyhdHCcdt7pntLeqyszmWmS09HDdp7FBvoqSqoCIiAiIgIiICIiAiIgIiICIiAiIgIiICjN/xdFw2hTYSM0PqHyz0H8qSuUO4ipiiHVTAaPEXcx6qXoZcR4kph4a57Q8zlBOkxyUE4p42e2RRqPYdQcroziIgqO8QYu11V1XbM6WNmYhoGnTafiolc3jnmXfssxayXd255kn/pbGD41WtqratGo6m8HUtPmHuuGzh2K5oaY+Kq0qj3Pg78XKNxFK6y29fYP2o1NYGp8h7HTuvRKdWV8kwppwd+JtxZ5ab5uLefI4nPTHP2bj9Dp6KmPoeUXE4e4ot7yn7ShUDxpmbs9h6PbyPyXZa5VFyIiAiIgIiICIiAiIgIiICIiChK5dLiSg8vyHNkMZhq0nsVlxqiX0nNE66OjQ5VAr9zbWhVFMw6MzfzP5BZtxUlvsYiXh0c99GheZcacZuqnLnBptMsaBlL3e+/qeQ5aTzXIvuJKrWOY+oXZnEhp1Anp2URr3JcZP8A70QXXVyXuknRa4fqrmCVR7CO6KzDZYy6FYxyqSguL0a9WBVaYQb+GYtWt3ipRqOpVAdHNMadD1HYr2Dg38XadaKd5lo1dAKo/wBF57+4fkvEDV+quzoj64pVwRIMjryjqssr5y4N/Eq5syGEmvbjei4+Jg/2ncvTZe38N8W295Tz0H5iAM9M6VKZPvN++yqO8ita5XKgiIgIiICIiAiIgte8ASSABzOy1bzEAxstIc4+Ubg91w+KfavcKbXZaceLq6R9oUc4h4g/p2Uw0S4t8InzZYBWbViW1sea1hNSBAJJHbkvHuNuKhVqEgAD+1o39Xd1j4n4yc8ADwiPJO56kqD3FYudJMoRSrcF5JJKxvWTKIWNFVY/ornVViCqAgrOiEoTKFqAqIeiBAJVCiva1BWn6KS8K4s+1uKdZs+EgPaDAew6OaeukfsFxbekNZIGh3016Dut3DKD6rwymJJ3J0DR1J5Ij6LwPHadxTFSk6WnTXQtcN2uHULsscvMvw8q1KdF9OpEtqnLHuloOp5816Ha1pC0jcRAiAiIgIitqVAASdgJKC5a1zfNYYMz2EqPP4gqvrwwZaYB/wCWmkrnYjxKxhh72gmfFMz2Czo7ON4tQFFz3vGUdPPm5NA69l4lxFjpLiSZP9o5NE/VZ+LuK/au8OwkM02B5yoS+sXGSfVFitSuXEkzPdYw7VVJ1VHd0UzaqgVWq4ILRuiO1O6D5oKyqFVARBQIhVzGoDGytptMAHWCBPr2VrGwsNxnIkAkbTGiDBVuDOm6mXBt9TytoVIpPe/V5MB2u08ttlGsLwio94DGy/5M7noF6HhvDVNlMteBUc7zuI37DoExE/o21OlSAZBhu45nfddXCL3M1p2kbdFCsFY5gFCS5onITqcvuk84UotakbaRCk4uCVU3K9aFnXkLeBW0VREQFjrCQQdiIPosisqBBEr+ydSdmp+ITMcx/K8m4stqwu6jywtp1CXN90OnxL2/ELcmVD+IcIc+m4NALols7ZhrHx2UyLrx+4pSYK51e0I2/ZSW8s/ERBa8eZh3B6d1zn01BxMhEfRXB3VbtagtSpTI3RVpCqwdVbKAmdUGZ7AQsWVM2qpKCkqo+apCva1BQNWVvhCq1oAWtWrToN0GahcNc9rXHKC4Au5NBO5XruA8P0zTFKmA5hEucQDmB5ryC1snF4Y0ZqhOgGuq9W4VdcWdPLnFQHzMIEM/Q7t3RHYxHh6jb1AKAgPALhzzDTfp2W3ZYfKSaviOpXYw2mBoko0LmxcwB7RLmuDo94bOHxCyV8VY6kcgg/MFSJ9sC1R7EMKGYkCCd42KWDPw7iz3Ehw0A887npCldGpIURsGZdBoFJLJ+i1EdBFQIgqqEKqIMNShK513YTyXXVj2Sg874i4Wp1dSIePK8eYevULz3FcHfSOWqNJ8NUbH16Fe7XdkCo7iWDhwIIBB3BEg/BQeGXVIsdB25HqsVVkgdh91PMc4NIB9kMzdf8s7j9B+yil/RblgAte3dp59fipWo4VS3jZa7h1XUY2dOawV7VBpBXAKr6UKlNskIKsasjYCvLQB0WhWqSYGqCQYHgrrp8N0Y2DUf0E6Ad1Mv8NWVg40G5HhhEnVpdHXqoNwxiNW3qj2M1HO89Pk78sde69uwzHx7IBrchhuZpMwfgiIZgHDTLcHTNVOj3ka/paOQUloYdKvo0SXlx1k7qSWNmIVg5mE2zZdTJAIIPfKRP1CvuMVp0q2QmIG/wDKy4thBzCpTdkqNEfle2dnD6FcZ9oX1M1QREadeyzgm1nXD2ggyCNDyVLizlaOF1dANhyC7lMSFtHJp2EFdK3pQs/sleGoKhERAREQEREFrmytWvaArcVCEEcvcLnkolj3CrKu4h/J43Hr1C9LqUZXOusPB5IPA8S4fq0Hy4aTo8eVw+y06pa6QRBXtOI4OCCCJB3BG/qoHjfBhEupCR7nMfpPP0UVArm3hatvuuvdWbmyOnI6ELj1Ld5JDVB1sN4cq3ZOQhjRMvPlzcm+qpX4RuKWVuQuc8xmjTfYHp3U+4DuBWospQ1vsoa8t2MiZPcqXYw+n7L2Yg7fDuFNEA4b4YbQbJ8VUjxO5Ds3t3UkpWsQdhIn0lbWH2krutwwFsEaEQfQrSNalbHWNGgaHqQuvhlUECDI68lwK9aq2k6k/QwQ142cP5jksPDFvUYZc45dcrfe7lSKmdxRkLjV7DVdy3fIWR1tK0jk2VtC7VEaK1luAs7WoKoiICIiAiIgIiICIiArXMVyINOvagrjXuFzyUkhYqlEFB5rjnC7KsyMruTxE/HqoPd8GXGYtaW5Tu6Y09N17jdYeCuNc4RrsghOB4WLURTmf7yd3nv26KTNtMxa+ZaRJ/hbH/yOyyUqZp6ES2duizYuq0aYDgQIBHzC79BoIUVx3EntfTFMeEan7BdzBb0uYC4ZT0mdOqSp6X9nPJaVG2IKkZpZlj/oloW2QMLotWGlRhZ0BERAREQEREBERAREQEREBERAREQWuZKwvtgVsIg1P6QLRvbILsrFVpSghl3a66iYMhbmHyCurcWEqyjZQUwb9s7RbQCw0acBZ0BERAREQEREBERB/9k="/>
          <p:cNvSpPr>
            <a:spLocks noChangeAspect="1" noChangeArrowheads="1"/>
          </p:cNvSpPr>
          <p:nvPr/>
        </p:nvSpPr>
        <p:spPr bwMode="auto">
          <a:xfrm>
            <a:off x="74613" y="-731838"/>
            <a:ext cx="1866900" cy="15240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6566" name="Picture 6" descr="Altera - EPCS1SI8N"/>
          <p:cNvPicPr>
            <a:picLocks noChangeAspect="1" noChangeArrowheads="1"/>
          </p:cNvPicPr>
          <p:nvPr/>
        </p:nvPicPr>
        <p:blipFill>
          <a:blip r:embed="rId2" cstate="print"/>
          <a:srcRect/>
          <a:stretch>
            <a:fillRect/>
          </a:stretch>
        </p:blipFill>
        <p:spPr bwMode="auto">
          <a:xfrm>
            <a:off x="6300192" y="1844824"/>
            <a:ext cx="1357322" cy="110093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it-IT"/>
              <a:t>Connessioni</a:t>
            </a:r>
          </a:p>
        </p:txBody>
      </p:sp>
      <p:sp>
        <p:nvSpPr>
          <p:cNvPr id="16387" name="Rectangle 3"/>
          <p:cNvSpPr>
            <a:spLocks noGrp="1" noChangeArrowheads="1"/>
          </p:cNvSpPr>
          <p:nvPr>
            <p:ph type="body" idx="1"/>
          </p:nvPr>
        </p:nvSpPr>
        <p:spPr/>
        <p:txBody>
          <a:bodyPr/>
          <a:lstStyle/>
          <a:p>
            <a:r>
              <a:rPr lang="it-IT" sz="2800" dirty="0"/>
              <a:t>Le connessioni globali sono caratteristiche dei</a:t>
            </a:r>
          </a:p>
          <a:p>
            <a:pPr lvl="1"/>
            <a:r>
              <a:rPr lang="it-IT" sz="2400" dirty="0"/>
              <a:t>Dispositivi logici a due livelli:</a:t>
            </a:r>
          </a:p>
          <a:p>
            <a:pPr lvl="2"/>
            <a:r>
              <a:rPr lang="it-IT" sz="2000" dirty="0"/>
              <a:t>PAL, PLA, ROM</a:t>
            </a:r>
          </a:p>
          <a:p>
            <a:pPr lvl="1"/>
            <a:r>
              <a:rPr lang="it-IT" sz="2400" dirty="0"/>
              <a:t>CPLD (</a:t>
            </a:r>
            <a:r>
              <a:rPr lang="it-IT" sz="2400" dirty="0" err="1"/>
              <a:t>Complex</a:t>
            </a:r>
            <a:r>
              <a:rPr lang="it-IT" sz="2400" dirty="0"/>
              <a:t> </a:t>
            </a:r>
            <a:r>
              <a:rPr lang="it-IT" sz="2400" dirty="0" err="1"/>
              <a:t>Programmable</a:t>
            </a:r>
            <a:r>
              <a:rPr lang="it-IT" sz="2400" dirty="0"/>
              <a:t> </a:t>
            </a:r>
            <a:r>
              <a:rPr lang="it-IT" sz="2400" dirty="0" err="1"/>
              <a:t>Logic</a:t>
            </a:r>
            <a:r>
              <a:rPr lang="it-IT" sz="2400" dirty="0"/>
              <a:t> </a:t>
            </a:r>
            <a:r>
              <a:rPr lang="it-IT" sz="2400" dirty="0" err="1"/>
              <a:t>Device</a:t>
            </a:r>
            <a:r>
              <a:rPr lang="it-IT" sz="2400" dirty="0"/>
              <a:t>)</a:t>
            </a:r>
          </a:p>
          <a:p>
            <a:r>
              <a:rPr lang="it-IT" sz="2800" dirty="0"/>
              <a:t>Le connessioni locali sono caratteristiche degli</a:t>
            </a:r>
          </a:p>
          <a:p>
            <a:pPr lvl="1"/>
            <a:r>
              <a:rPr lang="it-IT" sz="2400" dirty="0"/>
              <a:t>FPGA (</a:t>
            </a:r>
            <a:r>
              <a:rPr lang="it-IT" sz="2400" dirty="0" err="1"/>
              <a:t>Field</a:t>
            </a:r>
            <a:r>
              <a:rPr lang="it-IT" sz="2400" dirty="0"/>
              <a:t> </a:t>
            </a:r>
            <a:r>
              <a:rPr lang="it-IT" sz="2400" dirty="0" err="1"/>
              <a:t>Programmable</a:t>
            </a:r>
            <a:r>
              <a:rPr lang="it-IT" sz="2400" dirty="0"/>
              <a:t> </a:t>
            </a:r>
            <a:r>
              <a:rPr lang="it-IT" sz="2400" dirty="0" err="1"/>
              <a:t>Gate</a:t>
            </a:r>
            <a:r>
              <a:rPr lang="it-IT" sz="2400" dirty="0"/>
              <a:t> </a:t>
            </a:r>
            <a:r>
              <a:rPr lang="it-IT" sz="2400" dirty="0" err="1"/>
              <a:t>Array</a:t>
            </a:r>
            <a:r>
              <a:rPr lang="it-IT" sz="2400" dirty="0"/>
              <a:t>)</a:t>
            </a:r>
            <a:endParaRPr lang="it-IT"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Active</a:t>
            </a:r>
            <a:r>
              <a:rPr lang="it-IT" dirty="0"/>
              <a:t> Serial (AS)</a:t>
            </a:r>
          </a:p>
        </p:txBody>
      </p:sp>
      <p:sp>
        <p:nvSpPr>
          <p:cNvPr id="3" name="Segnaposto contenuto 2"/>
          <p:cNvSpPr>
            <a:spLocks noGrp="1"/>
          </p:cNvSpPr>
          <p:nvPr>
            <p:ph idx="1"/>
          </p:nvPr>
        </p:nvSpPr>
        <p:spPr/>
        <p:txBody>
          <a:bodyPr/>
          <a:lstStyle/>
          <a:p>
            <a:r>
              <a:rPr lang="it-IT" sz="2000" dirty="0"/>
              <a:t>L’FPGA svolge un ruolo attivo nella programmazione</a:t>
            </a:r>
          </a:p>
          <a:p>
            <a:r>
              <a:rPr lang="it-IT" sz="2000" dirty="0"/>
              <a:t>Si interfaccia tramite 4 Pin alla memoria seriale</a:t>
            </a:r>
          </a:p>
          <a:p>
            <a:pPr lvl="1"/>
            <a:r>
              <a:rPr lang="it-IT" sz="1800" dirty="0"/>
              <a:t>DCLK (genera il clock)</a:t>
            </a:r>
          </a:p>
          <a:p>
            <a:pPr lvl="1"/>
            <a:r>
              <a:rPr lang="it-IT" sz="1800" dirty="0" err="1"/>
              <a:t>nCS</a:t>
            </a:r>
            <a:r>
              <a:rPr lang="it-IT" sz="1800" dirty="0"/>
              <a:t> (pilota il chip </a:t>
            </a:r>
            <a:r>
              <a:rPr lang="it-IT" sz="1800" dirty="0" err="1"/>
              <a:t>select</a:t>
            </a:r>
            <a:r>
              <a:rPr lang="it-IT" sz="1800" dirty="0"/>
              <a:t>)</a:t>
            </a:r>
          </a:p>
          <a:p>
            <a:pPr lvl="1"/>
            <a:r>
              <a:rPr lang="it-IT" sz="1800" dirty="0"/>
              <a:t>ASDI (Dati di controllo)</a:t>
            </a:r>
          </a:p>
          <a:p>
            <a:pPr lvl="1"/>
            <a:r>
              <a:rPr lang="it-IT" sz="1800" dirty="0"/>
              <a:t>DATA (riceve i dati</a:t>
            </a:r>
            <a:r>
              <a:rPr lang="it-IT" sz="2200" dirty="0"/>
              <a:t>)</a:t>
            </a:r>
          </a:p>
          <a:p>
            <a:r>
              <a:rPr lang="it-IT" sz="2000" dirty="0"/>
              <a:t>Si interfaccia eventualmente con </a:t>
            </a:r>
            <a:br>
              <a:rPr lang="it-IT" sz="2000" dirty="0"/>
            </a:br>
            <a:r>
              <a:rPr lang="it-IT" sz="2000" dirty="0"/>
              <a:t>l’ambiente esterno attraverso</a:t>
            </a:r>
          </a:p>
          <a:p>
            <a:pPr lvl="1"/>
            <a:r>
              <a:rPr lang="it-IT" sz="1600" dirty="0" err="1"/>
              <a:t>nSTATUS</a:t>
            </a:r>
            <a:r>
              <a:rPr lang="it-IT" sz="1600" dirty="0"/>
              <a:t> </a:t>
            </a:r>
          </a:p>
          <a:p>
            <a:pPr lvl="1"/>
            <a:r>
              <a:rPr lang="it-IT" sz="1600" dirty="0" err="1"/>
              <a:t>CONF_DONE</a:t>
            </a:r>
            <a:endParaRPr lang="it-IT" sz="1600" dirty="0"/>
          </a:p>
          <a:p>
            <a:pPr lvl="1"/>
            <a:r>
              <a:rPr lang="it-IT" sz="1600" dirty="0" err="1"/>
              <a:t>nCONFIG</a:t>
            </a:r>
            <a:endParaRPr lang="it-IT" sz="1600" dirty="0"/>
          </a:p>
          <a:p>
            <a:pPr lvl="1">
              <a:buNone/>
            </a:pPr>
            <a:r>
              <a:rPr lang="it-IT" sz="1600" dirty="0"/>
              <a:t>Che hanno funzione sia di ingresso (per ricevere comandi) che di uscita (per segnalare lo stato o eventuali errori) </a:t>
            </a:r>
          </a:p>
          <a:p>
            <a:pPr lvl="1"/>
            <a:r>
              <a:rPr lang="it-IT" sz="1600" dirty="0" err="1"/>
              <a:t>nCE</a:t>
            </a:r>
            <a:r>
              <a:rPr lang="it-IT" sz="1600" dirty="0"/>
              <a:t> (chip </a:t>
            </a:r>
            <a:r>
              <a:rPr lang="it-IT" sz="1600" dirty="0" err="1"/>
              <a:t>enable</a:t>
            </a:r>
            <a:r>
              <a:rPr lang="it-IT" sz="1600" dirty="0"/>
              <a:t>)</a:t>
            </a:r>
          </a:p>
        </p:txBody>
      </p:sp>
      <p:pic>
        <p:nvPicPr>
          <p:cNvPr id="4" name="Immagine 3">
            <a:extLst>
              <a:ext uri="{FF2B5EF4-FFF2-40B4-BE49-F238E27FC236}">
                <a16:creationId xmlns:a16="http://schemas.microsoft.com/office/drawing/2014/main" id="{7F380D2E-DBF4-4D67-AB80-A32BD8ED933A}"/>
              </a:ext>
            </a:extLst>
          </p:cNvPr>
          <p:cNvPicPr>
            <a:picLocks noChangeAspect="1"/>
          </p:cNvPicPr>
          <p:nvPr/>
        </p:nvPicPr>
        <p:blipFill>
          <a:blip r:embed="rId2"/>
          <a:stretch>
            <a:fillRect/>
          </a:stretch>
        </p:blipFill>
        <p:spPr>
          <a:xfrm>
            <a:off x="4788024" y="1988840"/>
            <a:ext cx="4031064" cy="2675077"/>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D98A52-E584-42AA-9E52-339786E0AC20}"/>
              </a:ext>
            </a:extLst>
          </p:cNvPr>
          <p:cNvSpPr>
            <a:spLocks noGrp="1"/>
          </p:cNvSpPr>
          <p:nvPr>
            <p:ph type="title"/>
          </p:nvPr>
        </p:nvSpPr>
        <p:spPr/>
        <p:txBody>
          <a:bodyPr/>
          <a:lstStyle/>
          <a:p>
            <a:r>
              <a:rPr lang="it-IT" dirty="0" err="1"/>
              <a:t>Configuration</a:t>
            </a:r>
            <a:r>
              <a:rPr lang="it-IT" dirty="0"/>
              <a:t> </a:t>
            </a:r>
            <a:r>
              <a:rPr lang="it-IT" dirty="0" err="1"/>
              <a:t>Sequence</a:t>
            </a:r>
            <a:endParaRPr lang="it-IT" dirty="0"/>
          </a:p>
        </p:txBody>
      </p:sp>
      <p:pic>
        <p:nvPicPr>
          <p:cNvPr id="4" name="Segnaposto contenuto 3">
            <a:extLst>
              <a:ext uri="{FF2B5EF4-FFF2-40B4-BE49-F238E27FC236}">
                <a16:creationId xmlns:a16="http://schemas.microsoft.com/office/drawing/2014/main" id="{70BC433C-AC93-4CEF-9C4D-23655C941430}"/>
              </a:ext>
            </a:extLst>
          </p:cNvPr>
          <p:cNvPicPr>
            <a:picLocks noGrp="1" noChangeAspect="1"/>
          </p:cNvPicPr>
          <p:nvPr>
            <p:ph idx="1"/>
          </p:nvPr>
        </p:nvPicPr>
        <p:blipFill>
          <a:blip r:embed="rId2"/>
          <a:stretch>
            <a:fillRect/>
          </a:stretch>
        </p:blipFill>
        <p:spPr>
          <a:xfrm>
            <a:off x="2647566" y="1187450"/>
            <a:ext cx="3737744" cy="4906963"/>
          </a:xfrm>
          <a:prstGeom prst="rect">
            <a:avLst/>
          </a:prstGeom>
        </p:spPr>
      </p:pic>
    </p:spTree>
    <p:extLst>
      <p:ext uri="{BB962C8B-B14F-4D97-AF65-F5344CB8AC3E}">
        <p14:creationId xmlns:p14="http://schemas.microsoft.com/office/powerpoint/2010/main" val="27160561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Fasi di Programmazione</a:t>
            </a:r>
          </a:p>
        </p:txBody>
      </p:sp>
      <p:sp>
        <p:nvSpPr>
          <p:cNvPr id="3" name="Segnaposto contenuto 2"/>
          <p:cNvSpPr>
            <a:spLocks noGrp="1"/>
          </p:cNvSpPr>
          <p:nvPr>
            <p:ph idx="1"/>
          </p:nvPr>
        </p:nvSpPr>
        <p:spPr/>
        <p:txBody>
          <a:bodyPr/>
          <a:lstStyle/>
          <a:p>
            <a:r>
              <a:rPr lang="it-IT" sz="2000" dirty="0" err="1"/>
              <a:t>Power</a:t>
            </a:r>
            <a:r>
              <a:rPr lang="it-IT" sz="2000" dirty="0"/>
              <a:t> UP</a:t>
            </a:r>
          </a:p>
          <a:p>
            <a:pPr lvl="1"/>
            <a:r>
              <a:rPr lang="it-IT" sz="1800" dirty="0"/>
              <a:t>Attende che i valori di tensione superino una certa soglia e tiene </a:t>
            </a:r>
            <a:r>
              <a:rPr lang="it-IT" sz="1800" dirty="0" err="1"/>
              <a:t>nCONFIG</a:t>
            </a:r>
            <a:r>
              <a:rPr lang="it-IT" sz="1800" dirty="0"/>
              <a:t> basso</a:t>
            </a:r>
          </a:p>
          <a:p>
            <a:r>
              <a:rPr lang="it-IT" sz="2000" dirty="0"/>
              <a:t>Reset Stage</a:t>
            </a:r>
          </a:p>
          <a:p>
            <a:pPr lvl="1"/>
            <a:r>
              <a:rPr lang="it-IT" sz="1800" dirty="0"/>
              <a:t>La FPGA resetta il suo  stato</a:t>
            </a:r>
          </a:p>
          <a:p>
            <a:pPr lvl="1"/>
            <a:r>
              <a:rPr lang="it-IT" sz="1800" dirty="0"/>
              <a:t>La FPGA abbassa </a:t>
            </a:r>
            <a:r>
              <a:rPr lang="it-IT" sz="1800" dirty="0" err="1"/>
              <a:t>nSTATUS</a:t>
            </a:r>
            <a:r>
              <a:rPr lang="it-IT" sz="1800" dirty="0"/>
              <a:t> e </a:t>
            </a:r>
            <a:r>
              <a:rPr lang="it-IT" sz="1800" dirty="0" err="1"/>
              <a:t>CONF_DONE</a:t>
            </a:r>
            <a:endParaRPr lang="it-IT" sz="1800" dirty="0"/>
          </a:p>
          <a:p>
            <a:pPr lvl="1"/>
            <a:r>
              <a:rPr lang="it-IT" sz="1800" dirty="0"/>
              <a:t>Mette in </a:t>
            </a:r>
            <a:r>
              <a:rPr lang="it-IT" sz="1800" dirty="0" err="1"/>
              <a:t>Tri-state</a:t>
            </a:r>
            <a:r>
              <a:rPr lang="it-IT" sz="1800" dirty="0"/>
              <a:t> tutti i PIN di I/O con deboli resistenze di pull-up</a:t>
            </a:r>
          </a:p>
          <a:p>
            <a:pPr lvl="1"/>
            <a:r>
              <a:rPr lang="it-IT" sz="1800" dirty="0"/>
              <a:t>Dopo un tempo programmato attraverso MSEL rilascia </a:t>
            </a:r>
            <a:r>
              <a:rPr lang="it-IT" sz="1800" dirty="0" err="1"/>
              <a:t>nSTATUS</a:t>
            </a:r>
            <a:r>
              <a:rPr lang="it-IT" sz="1800" dirty="0"/>
              <a:t>  se questo assume il valore alto (con resistenza di pull-up) va alla fase successiva.</a:t>
            </a:r>
          </a:p>
          <a:p>
            <a:r>
              <a:rPr lang="it-IT" sz="2000" dirty="0" err="1"/>
              <a:t>Configuration</a:t>
            </a:r>
            <a:r>
              <a:rPr lang="it-IT" sz="2000" dirty="0"/>
              <a:t> Stage (modalità AS)</a:t>
            </a:r>
          </a:p>
          <a:p>
            <a:pPr lvl="1"/>
            <a:r>
              <a:rPr lang="it-IT" sz="1800" dirty="0"/>
              <a:t>Tramite oscillatore interno genera DCLK </a:t>
            </a:r>
          </a:p>
          <a:p>
            <a:pPr lvl="1"/>
            <a:r>
              <a:rPr lang="it-IT" sz="1800" dirty="0"/>
              <a:t>Abbassa nCS0 (per abilitare la memoria)</a:t>
            </a:r>
          </a:p>
          <a:p>
            <a:pPr lvl="1"/>
            <a:r>
              <a:rPr lang="it-IT" sz="1800" dirty="0"/>
              <a:t>Genera i segnali di controllo tramite </a:t>
            </a:r>
            <a:r>
              <a:rPr lang="it-IT" sz="1800" dirty="0" err="1"/>
              <a:t>ASDi</a:t>
            </a:r>
            <a:endParaRPr lang="it-IT" sz="1800" dirty="0"/>
          </a:p>
          <a:p>
            <a:pPr lvl="1"/>
            <a:r>
              <a:rPr lang="it-IT" sz="1800" dirty="0"/>
              <a:t>Dopo aver ricevuto tutti i dati rilascia </a:t>
            </a:r>
            <a:r>
              <a:rPr lang="it-IT" sz="1800" dirty="0" err="1"/>
              <a:t>CONF_DONE</a:t>
            </a:r>
            <a:r>
              <a:rPr lang="it-IT" sz="1800" dirty="0"/>
              <a:t>. Se questo assume il valore alto (con resistenza di pull-up) va alla fase successiva. </a:t>
            </a:r>
          </a:p>
          <a:p>
            <a:pPr>
              <a:buNone/>
            </a:pPr>
            <a:endParaRPr lang="it-IT" sz="2200" dirty="0"/>
          </a:p>
          <a:p>
            <a:pPr lvl="1"/>
            <a:endParaRPr lang="it-IT" sz="2000" dirty="0"/>
          </a:p>
          <a:p>
            <a:endParaRPr lang="it-IT" sz="2400" dirty="0"/>
          </a:p>
          <a:p>
            <a:pPr lvl="1"/>
            <a:endParaRPr lang="it-IT"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Fasi di Programmazione</a:t>
            </a:r>
          </a:p>
        </p:txBody>
      </p:sp>
      <p:sp>
        <p:nvSpPr>
          <p:cNvPr id="3" name="Segnaposto contenuto 2"/>
          <p:cNvSpPr>
            <a:spLocks noGrp="1"/>
          </p:cNvSpPr>
          <p:nvPr>
            <p:ph idx="1"/>
          </p:nvPr>
        </p:nvSpPr>
        <p:spPr/>
        <p:txBody>
          <a:bodyPr/>
          <a:lstStyle/>
          <a:p>
            <a:r>
              <a:rPr lang="it-IT" sz="2000" dirty="0" err="1"/>
              <a:t>Inizialization</a:t>
            </a:r>
            <a:r>
              <a:rPr lang="it-IT" sz="2000" dirty="0"/>
              <a:t> Stage</a:t>
            </a:r>
          </a:p>
          <a:p>
            <a:pPr lvl="1"/>
            <a:r>
              <a:rPr lang="it-IT" sz="1800" dirty="0"/>
              <a:t>Il clock di inizializzazione può essere generato tramite generatore interno o prelevato dall’esterno tramite il piedino CLKUSR. Questo piedino può essere usato per controllare l’inizializzazione (l’inizializzazione è ultimata dopo 299 cicli)</a:t>
            </a:r>
          </a:p>
          <a:p>
            <a:pPr lvl="1"/>
            <a:r>
              <a:rPr lang="it-IT" sz="1800" dirty="0"/>
              <a:t>Si può sfruttare (opzionale – via software) il piedino INIT-DONE per ottenere la segnalazione che la fase di inizializzazione è ultimata</a:t>
            </a:r>
          </a:p>
          <a:p>
            <a:r>
              <a:rPr lang="it-IT" sz="2000" dirty="0" err="1"/>
              <a:t>User</a:t>
            </a:r>
            <a:r>
              <a:rPr lang="it-IT" sz="2000" dirty="0"/>
              <a:t> Mode</a:t>
            </a:r>
          </a:p>
          <a:p>
            <a:pPr lvl="1"/>
            <a:r>
              <a:rPr lang="it-IT" sz="1600" dirty="0"/>
              <a:t>Tutti i piedini di I/O prendono la loro funzione definitiva</a:t>
            </a:r>
          </a:p>
          <a:p>
            <a:pPr lvl="1"/>
            <a:r>
              <a:rPr lang="it-IT" sz="1600" dirty="0"/>
              <a:t>Si può nuovamente ri-programmare l’FPGA abbassando per almeno 2us </a:t>
            </a:r>
            <a:r>
              <a:rPr lang="it-IT" sz="1600" dirty="0" err="1"/>
              <a:t>nCONFIG</a:t>
            </a:r>
            <a:r>
              <a:rPr lang="it-IT" sz="1600" dirty="0"/>
              <a:t>.</a:t>
            </a:r>
          </a:p>
          <a:p>
            <a:r>
              <a:rPr lang="it-IT" sz="2000" dirty="0"/>
              <a:t>Errori </a:t>
            </a:r>
          </a:p>
          <a:p>
            <a:pPr lvl="1"/>
            <a:r>
              <a:rPr lang="it-IT" sz="1600" dirty="0"/>
              <a:t>Se durante la configurazione viene rilevato un errore si abbassa </a:t>
            </a:r>
            <a:r>
              <a:rPr lang="it-IT" sz="1600" dirty="0" err="1"/>
              <a:t>nSTATUS</a:t>
            </a:r>
            <a:r>
              <a:rPr lang="it-IT" sz="1600" dirty="0"/>
              <a:t> e </a:t>
            </a:r>
            <a:r>
              <a:rPr lang="it-IT" sz="1600" dirty="0" err="1"/>
              <a:t>CONF_DONE</a:t>
            </a:r>
            <a:r>
              <a:rPr lang="it-IT" sz="1600" dirty="0"/>
              <a:t> rimane basso.</a:t>
            </a:r>
          </a:p>
          <a:p>
            <a:pPr lvl="1"/>
            <a:r>
              <a:rPr lang="it-IT" sz="1600" dirty="0"/>
              <a:t>Se via Software è stata attivata l’opzione “</a:t>
            </a:r>
            <a:r>
              <a:rPr lang="it-IT" sz="1600" dirty="0" err="1"/>
              <a:t>Auto-restart</a:t>
            </a:r>
            <a:r>
              <a:rPr lang="it-IT" sz="1600" dirty="0"/>
              <a:t> </a:t>
            </a:r>
            <a:r>
              <a:rPr lang="it-IT" sz="1600" dirty="0" err="1"/>
              <a:t>configuration</a:t>
            </a:r>
            <a:r>
              <a:rPr lang="it-IT" sz="1600" dirty="0"/>
              <a:t> </a:t>
            </a:r>
            <a:r>
              <a:rPr lang="it-IT" sz="1600" dirty="0" err="1"/>
              <a:t>after</a:t>
            </a:r>
            <a:r>
              <a:rPr lang="it-IT" sz="1600" dirty="0"/>
              <a:t> </a:t>
            </a:r>
            <a:r>
              <a:rPr lang="it-IT" sz="1600" dirty="0" err="1"/>
              <a:t>error</a:t>
            </a:r>
            <a:r>
              <a:rPr lang="it-IT" sz="1600" dirty="0"/>
              <a:t>” L’FPGA resetta la memoria con un impulso su nCS0 e ricomincia</a:t>
            </a:r>
          </a:p>
          <a:p>
            <a:pPr>
              <a:buNone/>
            </a:pPr>
            <a:endParaRPr lang="it-IT" sz="1600" dirty="0"/>
          </a:p>
          <a:p>
            <a:pPr lvl="1"/>
            <a:endParaRPr lang="it-IT" sz="1600" dirty="0"/>
          </a:p>
          <a:p>
            <a:pPr lvl="1"/>
            <a:endParaRPr lang="it-IT" sz="2000" dirty="0"/>
          </a:p>
          <a:p>
            <a:endParaRPr lang="it-IT" sz="2400" dirty="0"/>
          </a:p>
          <a:p>
            <a:pPr lvl="1"/>
            <a:endParaRPr lang="it-IT"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Multiple Device </a:t>
            </a:r>
            <a:r>
              <a:rPr lang="it-IT" sz="3200" dirty="0" err="1"/>
              <a:t>Configuration</a:t>
            </a:r>
            <a:r>
              <a:rPr lang="it-IT" sz="3200" dirty="0"/>
              <a:t> (AS + PS)</a:t>
            </a:r>
          </a:p>
        </p:txBody>
      </p:sp>
      <p:sp>
        <p:nvSpPr>
          <p:cNvPr id="3" name="Segnaposto contenuto 2"/>
          <p:cNvSpPr>
            <a:spLocks noGrp="1"/>
          </p:cNvSpPr>
          <p:nvPr>
            <p:ph idx="1"/>
          </p:nvPr>
        </p:nvSpPr>
        <p:spPr/>
        <p:txBody>
          <a:bodyPr/>
          <a:lstStyle/>
          <a:p>
            <a:r>
              <a:rPr lang="it-IT" sz="1800" dirty="0"/>
              <a:t>Una sola memoria</a:t>
            </a:r>
          </a:p>
          <a:p>
            <a:r>
              <a:rPr lang="it-IT" sz="1800" dirty="0"/>
              <a:t>Il primo Dispositivo funziona da master, controlla il flusso di dati e l’attivazione del secondo dispositivo e funziona in AS</a:t>
            </a:r>
          </a:p>
          <a:p>
            <a:r>
              <a:rPr lang="it-IT" sz="1800" dirty="0"/>
              <a:t>Tutti gli altri dispositivi funzionano in PS</a:t>
            </a:r>
          </a:p>
          <a:p>
            <a:r>
              <a:rPr lang="it-IT" sz="1800" dirty="0"/>
              <a:t>Grazie a </a:t>
            </a:r>
            <a:r>
              <a:rPr lang="it-IT" sz="1800" dirty="0" err="1"/>
              <a:t>CONF_DONE</a:t>
            </a:r>
            <a:r>
              <a:rPr lang="it-IT" sz="1800" dirty="0"/>
              <a:t> condiviso tutti i dispositivi si inizializzano contemporaneamente</a:t>
            </a:r>
          </a:p>
        </p:txBody>
      </p:sp>
      <p:pic>
        <p:nvPicPr>
          <p:cNvPr id="4" name="Immagine 3">
            <a:extLst>
              <a:ext uri="{FF2B5EF4-FFF2-40B4-BE49-F238E27FC236}">
                <a16:creationId xmlns:a16="http://schemas.microsoft.com/office/drawing/2014/main" id="{598C5CC8-EC17-46BB-A2A6-315F425B296A}"/>
              </a:ext>
            </a:extLst>
          </p:cNvPr>
          <p:cNvPicPr>
            <a:picLocks noChangeAspect="1"/>
          </p:cNvPicPr>
          <p:nvPr/>
        </p:nvPicPr>
        <p:blipFill>
          <a:blip r:embed="rId2"/>
          <a:stretch>
            <a:fillRect/>
          </a:stretch>
        </p:blipFill>
        <p:spPr>
          <a:xfrm>
            <a:off x="1259632" y="3068960"/>
            <a:ext cx="5940152" cy="3663791"/>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Passive Serial (PS)</a:t>
            </a:r>
          </a:p>
        </p:txBody>
      </p:sp>
      <p:sp>
        <p:nvSpPr>
          <p:cNvPr id="6" name="Segnaposto contenuto 5"/>
          <p:cNvSpPr>
            <a:spLocks noGrp="1"/>
          </p:cNvSpPr>
          <p:nvPr>
            <p:ph idx="1"/>
          </p:nvPr>
        </p:nvSpPr>
        <p:spPr/>
        <p:txBody>
          <a:bodyPr/>
          <a:lstStyle/>
          <a:p>
            <a:r>
              <a:rPr lang="it-IT" sz="2000" dirty="0"/>
              <a:t>L’FPGA ha un ruolo passivo</a:t>
            </a:r>
          </a:p>
          <a:p>
            <a:r>
              <a:rPr lang="it-IT" sz="2000" dirty="0"/>
              <a:t>Il flusso di dati viene controllato da un dispositivo esterno (es. una CPLD o un microprocessore) </a:t>
            </a:r>
          </a:p>
          <a:p>
            <a:r>
              <a:rPr lang="it-IT" sz="2000" dirty="0"/>
              <a:t>L’FPGA interagisce con esso tramite </a:t>
            </a:r>
            <a:r>
              <a:rPr lang="it-IT" sz="2000" dirty="0" err="1"/>
              <a:t>nSTATUS</a:t>
            </a:r>
            <a:r>
              <a:rPr lang="it-IT" sz="2000" dirty="0"/>
              <a:t> e CONF_DONE</a:t>
            </a:r>
          </a:p>
        </p:txBody>
      </p:sp>
      <p:pic>
        <p:nvPicPr>
          <p:cNvPr id="2" name="Immagine 1">
            <a:extLst>
              <a:ext uri="{FF2B5EF4-FFF2-40B4-BE49-F238E27FC236}">
                <a16:creationId xmlns:a16="http://schemas.microsoft.com/office/drawing/2014/main" id="{07D15248-4181-4AC9-908D-AB78C9BAF42E}"/>
              </a:ext>
            </a:extLst>
          </p:cNvPr>
          <p:cNvPicPr>
            <a:picLocks noChangeAspect="1"/>
          </p:cNvPicPr>
          <p:nvPr/>
        </p:nvPicPr>
        <p:blipFill>
          <a:blip r:embed="rId2"/>
          <a:stretch>
            <a:fillRect/>
          </a:stretch>
        </p:blipFill>
        <p:spPr>
          <a:xfrm>
            <a:off x="1323611" y="2780928"/>
            <a:ext cx="6649591" cy="3628304"/>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72DA9-BE5E-4CC2-85F8-325EDF6CABD1}"/>
              </a:ext>
            </a:extLst>
          </p:cNvPr>
          <p:cNvSpPr>
            <a:spLocks noGrp="1"/>
          </p:cNvSpPr>
          <p:nvPr>
            <p:ph type="title"/>
          </p:nvPr>
        </p:nvSpPr>
        <p:spPr/>
        <p:txBody>
          <a:bodyPr/>
          <a:lstStyle/>
          <a:p>
            <a:r>
              <a:rPr lang="it-IT" dirty="0"/>
              <a:t>Multi Devices (PS)</a:t>
            </a:r>
          </a:p>
        </p:txBody>
      </p:sp>
      <p:pic>
        <p:nvPicPr>
          <p:cNvPr id="4" name="Segnaposto contenuto 3">
            <a:extLst>
              <a:ext uri="{FF2B5EF4-FFF2-40B4-BE49-F238E27FC236}">
                <a16:creationId xmlns:a16="http://schemas.microsoft.com/office/drawing/2014/main" id="{2ABA747E-7385-48DD-9545-8E22C75933D8}"/>
              </a:ext>
            </a:extLst>
          </p:cNvPr>
          <p:cNvPicPr>
            <a:picLocks noGrp="1" noChangeAspect="1"/>
          </p:cNvPicPr>
          <p:nvPr>
            <p:ph idx="1"/>
          </p:nvPr>
        </p:nvPicPr>
        <p:blipFill>
          <a:blip r:embed="rId2"/>
          <a:stretch>
            <a:fillRect/>
          </a:stretch>
        </p:blipFill>
        <p:spPr>
          <a:xfrm>
            <a:off x="582411" y="1802512"/>
            <a:ext cx="7868054" cy="3676839"/>
          </a:xfrm>
          <a:prstGeom prst="rect">
            <a:avLst/>
          </a:prstGeom>
        </p:spPr>
      </p:pic>
    </p:spTree>
    <p:extLst>
      <p:ext uri="{BB962C8B-B14F-4D97-AF65-F5344CB8AC3E}">
        <p14:creationId xmlns:p14="http://schemas.microsoft.com/office/powerpoint/2010/main" val="29298182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JTAG </a:t>
            </a:r>
          </a:p>
        </p:txBody>
      </p:sp>
      <p:sp>
        <p:nvSpPr>
          <p:cNvPr id="3" name="Segnaposto contenuto 2"/>
          <p:cNvSpPr>
            <a:spLocks noGrp="1"/>
          </p:cNvSpPr>
          <p:nvPr>
            <p:ph idx="1"/>
          </p:nvPr>
        </p:nvSpPr>
        <p:spPr/>
        <p:txBody>
          <a:bodyPr/>
          <a:lstStyle/>
          <a:p>
            <a:r>
              <a:rPr lang="it-IT" sz="1800" dirty="0"/>
              <a:t>Il protocollo JTAG, nato per la testabilità dei circuiti ha accesso a tutti i piedini, può pertanto essere impiegato per programmare e controllare il dispositivo </a:t>
            </a:r>
          </a:p>
          <a:p>
            <a:pPr lvl="1"/>
            <a:r>
              <a:rPr lang="it-IT" sz="1600" dirty="0"/>
              <a:t>Es. può controllare i piedini </a:t>
            </a:r>
            <a:r>
              <a:rPr lang="it-IT" sz="1600" dirty="0" err="1"/>
              <a:t>CONF_DONE</a:t>
            </a:r>
            <a:r>
              <a:rPr lang="it-IT" sz="1600" dirty="0"/>
              <a:t> o </a:t>
            </a:r>
            <a:r>
              <a:rPr lang="it-IT" sz="1600" dirty="0" err="1"/>
              <a:t>nSTATUS</a:t>
            </a:r>
            <a:r>
              <a:rPr lang="it-IT" sz="1600" dirty="0"/>
              <a:t>  durante la configurazione</a:t>
            </a:r>
          </a:p>
          <a:p>
            <a:r>
              <a:rPr lang="it-IT" sz="1800" dirty="0"/>
              <a:t>Impiega 4/5 piedini dedicati</a:t>
            </a:r>
          </a:p>
        </p:txBody>
      </p:sp>
      <p:pic>
        <p:nvPicPr>
          <p:cNvPr id="4" name="Immagine 3">
            <a:extLst>
              <a:ext uri="{FF2B5EF4-FFF2-40B4-BE49-F238E27FC236}">
                <a16:creationId xmlns:a16="http://schemas.microsoft.com/office/drawing/2014/main" id="{824AFBD4-ED01-4DB7-8F9A-3D59E4B29CC0}"/>
              </a:ext>
            </a:extLst>
          </p:cNvPr>
          <p:cNvPicPr>
            <a:picLocks noChangeAspect="1"/>
          </p:cNvPicPr>
          <p:nvPr/>
        </p:nvPicPr>
        <p:blipFill>
          <a:blip r:embed="rId2"/>
          <a:stretch>
            <a:fillRect/>
          </a:stretch>
        </p:blipFill>
        <p:spPr>
          <a:xfrm>
            <a:off x="2195736" y="2708920"/>
            <a:ext cx="5267060" cy="4031436"/>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0E5C8-C03B-4605-AC7D-F8519F5F4685}"/>
              </a:ext>
            </a:extLst>
          </p:cNvPr>
          <p:cNvSpPr>
            <a:spLocks noGrp="1"/>
          </p:cNvSpPr>
          <p:nvPr>
            <p:ph type="title"/>
          </p:nvPr>
        </p:nvSpPr>
        <p:spPr/>
        <p:txBody>
          <a:bodyPr/>
          <a:lstStyle/>
          <a:p>
            <a:r>
              <a:rPr lang="it-IT" dirty="0"/>
              <a:t>Programming EPC</a:t>
            </a:r>
          </a:p>
        </p:txBody>
      </p:sp>
      <p:sp>
        <p:nvSpPr>
          <p:cNvPr id="3" name="Segnaposto contenuto 2">
            <a:extLst>
              <a:ext uri="{FF2B5EF4-FFF2-40B4-BE49-F238E27FC236}">
                <a16:creationId xmlns:a16="http://schemas.microsoft.com/office/drawing/2014/main" id="{32389308-B52F-45DC-A2EC-8A97D8EA0104}"/>
              </a:ext>
            </a:extLst>
          </p:cNvPr>
          <p:cNvSpPr>
            <a:spLocks noGrp="1"/>
          </p:cNvSpPr>
          <p:nvPr>
            <p:ph idx="1"/>
          </p:nvPr>
        </p:nvSpPr>
        <p:spPr/>
        <p:txBody>
          <a:bodyPr/>
          <a:lstStyle/>
          <a:p>
            <a:r>
              <a:rPr lang="it-IT" sz="2000" dirty="0"/>
              <a:t>E’ possibile riprogrammare la memoria seriale</a:t>
            </a:r>
          </a:p>
          <a:p>
            <a:pPr lvl="1"/>
            <a:r>
              <a:rPr lang="it-IT" sz="1800" dirty="0"/>
              <a:t>Attraverso protocollo JTAG</a:t>
            </a:r>
          </a:p>
          <a:p>
            <a:pPr lvl="1"/>
            <a:r>
              <a:rPr lang="it-IT" sz="1800" dirty="0"/>
              <a:t>Attraverso Active Serial</a:t>
            </a:r>
          </a:p>
        </p:txBody>
      </p:sp>
      <p:pic>
        <p:nvPicPr>
          <p:cNvPr id="4" name="Immagine 3">
            <a:extLst>
              <a:ext uri="{FF2B5EF4-FFF2-40B4-BE49-F238E27FC236}">
                <a16:creationId xmlns:a16="http://schemas.microsoft.com/office/drawing/2014/main" id="{D1CA396C-AB99-4B34-87DD-91BCC379514A}"/>
              </a:ext>
            </a:extLst>
          </p:cNvPr>
          <p:cNvPicPr>
            <a:picLocks noChangeAspect="1"/>
          </p:cNvPicPr>
          <p:nvPr/>
        </p:nvPicPr>
        <p:blipFill>
          <a:blip r:embed="rId2"/>
          <a:stretch>
            <a:fillRect/>
          </a:stretch>
        </p:blipFill>
        <p:spPr>
          <a:xfrm>
            <a:off x="1187624" y="2348880"/>
            <a:ext cx="6712366" cy="4236070"/>
          </a:xfrm>
          <a:prstGeom prst="rect">
            <a:avLst/>
          </a:prstGeom>
        </p:spPr>
      </p:pic>
    </p:spTree>
    <p:extLst>
      <p:ext uri="{BB962C8B-B14F-4D97-AF65-F5344CB8AC3E}">
        <p14:creationId xmlns:p14="http://schemas.microsoft.com/office/powerpoint/2010/main" val="16074091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0E5C8-C03B-4605-AC7D-F8519F5F4685}"/>
              </a:ext>
            </a:extLst>
          </p:cNvPr>
          <p:cNvSpPr>
            <a:spLocks noGrp="1"/>
          </p:cNvSpPr>
          <p:nvPr>
            <p:ph type="title"/>
          </p:nvPr>
        </p:nvSpPr>
        <p:spPr/>
        <p:txBody>
          <a:bodyPr/>
          <a:lstStyle/>
          <a:p>
            <a:r>
              <a:rPr lang="it-IT" dirty="0"/>
              <a:t>Programming EPC</a:t>
            </a:r>
          </a:p>
        </p:txBody>
      </p:sp>
      <p:sp>
        <p:nvSpPr>
          <p:cNvPr id="3" name="Segnaposto contenuto 2">
            <a:extLst>
              <a:ext uri="{FF2B5EF4-FFF2-40B4-BE49-F238E27FC236}">
                <a16:creationId xmlns:a16="http://schemas.microsoft.com/office/drawing/2014/main" id="{32389308-B52F-45DC-A2EC-8A97D8EA0104}"/>
              </a:ext>
            </a:extLst>
          </p:cNvPr>
          <p:cNvSpPr>
            <a:spLocks noGrp="1"/>
          </p:cNvSpPr>
          <p:nvPr>
            <p:ph idx="1"/>
          </p:nvPr>
        </p:nvSpPr>
        <p:spPr/>
        <p:txBody>
          <a:bodyPr/>
          <a:lstStyle/>
          <a:p>
            <a:r>
              <a:rPr lang="it-IT" sz="2000" dirty="0"/>
              <a:t>DE1-SOC monta una EPCS128 (Quad?) configurabile via JTAG</a:t>
            </a:r>
          </a:p>
          <a:p>
            <a:r>
              <a:rPr lang="it-IT" sz="2000" dirty="0"/>
              <a:t>Si utilizza Serial Flash </a:t>
            </a:r>
            <a:r>
              <a:rPr lang="it-IT" sz="2000" dirty="0" err="1"/>
              <a:t>Loader</a:t>
            </a:r>
            <a:r>
              <a:rPr lang="it-IT" sz="2000" dirty="0"/>
              <a:t> </a:t>
            </a:r>
          </a:p>
          <a:p>
            <a:pPr lvl="1"/>
            <a:r>
              <a:rPr lang="it-IT" sz="1600" dirty="0"/>
              <a:t>una soft IP che interfaccia il protocollo JTAG con l’interfaccia </a:t>
            </a:r>
            <a:r>
              <a:rPr lang="it-IT" sz="1600" dirty="0" err="1"/>
              <a:t>Serile</a:t>
            </a:r>
            <a:r>
              <a:rPr lang="it-IT" sz="1600" dirty="0"/>
              <a:t> della </a:t>
            </a:r>
            <a:r>
              <a:rPr lang="it-IT" sz="1600" dirty="0" err="1"/>
              <a:t>FLash</a:t>
            </a:r>
            <a:endParaRPr lang="it-IT" sz="1600" dirty="0"/>
          </a:p>
          <a:p>
            <a:endParaRPr lang="it-IT" sz="2000" dirty="0"/>
          </a:p>
        </p:txBody>
      </p:sp>
      <p:pic>
        <p:nvPicPr>
          <p:cNvPr id="6" name="Immagine 5">
            <a:extLst>
              <a:ext uri="{FF2B5EF4-FFF2-40B4-BE49-F238E27FC236}">
                <a16:creationId xmlns:a16="http://schemas.microsoft.com/office/drawing/2014/main" id="{2B629F92-9447-4939-B987-53FB0941C6B5}"/>
              </a:ext>
            </a:extLst>
          </p:cNvPr>
          <p:cNvPicPr>
            <a:picLocks noChangeAspect="1"/>
          </p:cNvPicPr>
          <p:nvPr/>
        </p:nvPicPr>
        <p:blipFill>
          <a:blip r:embed="rId2"/>
          <a:stretch>
            <a:fillRect/>
          </a:stretch>
        </p:blipFill>
        <p:spPr>
          <a:xfrm>
            <a:off x="0" y="3005881"/>
            <a:ext cx="9144000" cy="3088532"/>
          </a:xfrm>
          <a:prstGeom prst="rect">
            <a:avLst/>
          </a:prstGeom>
        </p:spPr>
      </p:pic>
    </p:spTree>
    <p:extLst>
      <p:ext uri="{BB962C8B-B14F-4D97-AF65-F5344CB8AC3E}">
        <p14:creationId xmlns:p14="http://schemas.microsoft.com/office/powerpoint/2010/main" val="146126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it-IT"/>
              <a:t>Logiche programmabili a 2 livelli</a:t>
            </a:r>
          </a:p>
        </p:txBody>
      </p:sp>
      <p:sp>
        <p:nvSpPr>
          <p:cNvPr id="17411" name="Rectangle 3"/>
          <p:cNvSpPr>
            <a:spLocks noGrp="1" noChangeArrowheads="1"/>
          </p:cNvSpPr>
          <p:nvPr>
            <p:ph type="body" idx="1"/>
          </p:nvPr>
        </p:nvSpPr>
        <p:spPr/>
        <p:txBody>
          <a:bodyPr/>
          <a:lstStyle/>
          <a:p>
            <a:r>
              <a:rPr lang="it-IT" sz="2400" dirty="0"/>
              <a:t>Sono usate per realizzare funzioni logiche a due livelli </a:t>
            </a:r>
            <a:br>
              <a:rPr lang="it-IT" sz="2400" dirty="0"/>
            </a:br>
            <a:r>
              <a:rPr lang="it-IT" sz="1800" dirty="0">
                <a:solidFill>
                  <a:schemeClr val="accent2"/>
                </a:solidFill>
              </a:rPr>
              <a:t>NOTA1</a:t>
            </a:r>
            <a:r>
              <a:rPr lang="it-IT" sz="1800" dirty="0"/>
              <a:t>: qualunque funzione combinatoria può essere espressa come somma di termini minimi</a:t>
            </a:r>
          </a:p>
          <a:p>
            <a:r>
              <a:rPr lang="it-IT" sz="1800" dirty="0">
                <a:solidFill>
                  <a:schemeClr val="accent2"/>
                </a:solidFill>
              </a:rPr>
              <a:t>NOTA2</a:t>
            </a:r>
            <a:r>
              <a:rPr lang="it-IT" sz="1800" dirty="0"/>
              <a:t>: si possono realizzare funzioni a più livelli </a:t>
            </a:r>
            <a:r>
              <a:rPr lang="it-IT" sz="1800" dirty="0" err="1"/>
              <a:t>sfuttando</a:t>
            </a:r>
            <a:r>
              <a:rPr lang="it-IT" sz="1800" dirty="0"/>
              <a:t> la retroazione</a:t>
            </a:r>
          </a:p>
          <a:p>
            <a:r>
              <a:rPr lang="it-IT" sz="2400" dirty="0"/>
              <a:t>Dispongono di:</a:t>
            </a:r>
          </a:p>
          <a:p>
            <a:pPr lvl="2"/>
            <a:r>
              <a:rPr lang="it-IT" sz="1800" dirty="0"/>
              <a:t>Un numero di ingressi fissato (Buffer di Ingresso)</a:t>
            </a:r>
          </a:p>
          <a:p>
            <a:pPr lvl="2"/>
            <a:r>
              <a:rPr lang="it-IT" sz="1800" dirty="0"/>
              <a:t>Un piano di AND (per realizzare i termini minimi)</a:t>
            </a:r>
          </a:p>
          <a:p>
            <a:pPr lvl="2"/>
            <a:r>
              <a:rPr lang="it-IT" sz="1800" dirty="0"/>
              <a:t>Un piano di OR (per realizzare le somme)</a:t>
            </a:r>
          </a:p>
          <a:p>
            <a:pPr lvl="2"/>
            <a:r>
              <a:rPr lang="it-IT" sz="1800" dirty="0"/>
              <a:t>Un numero di uscite fissato (Buffer di Uscita)</a:t>
            </a:r>
            <a:endParaRPr lang="it-IT" sz="1200" dirty="0"/>
          </a:p>
          <a:p>
            <a:pPr lvl="1"/>
            <a:endParaRPr lang="it-IT" sz="1800" dirty="0"/>
          </a:p>
          <a:p>
            <a:endParaRPr lang="it-IT" dirty="0"/>
          </a:p>
        </p:txBody>
      </p:sp>
      <p:pic>
        <p:nvPicPr>
          <p:cNvPr id="17412" name="Picture 4" descr="due_livelli"/>
          <p:cNvPicPr>
            <a:picLocks noChangeAspect="1" noChangeArrowheads="1"/>
          </p:cNvPicPr>
          <p:nvPr/>
        </p:nvPicPr>
        <p:blipFill>
          <a:blip r:embed="rId3" cstate="print"/>
          <a:srcRect/>
          <a:stretch>
            <a:fillRect/>
          </a:stretch>
        </p:blipFill>
        <p:spPr bwMode="auto">
          <a:xfrm>
            <a:off x="457200" y="4953000"/>
            <a:ext cx="8382000" cy="12858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dirty="0"/>
              <a:t>Logiche programmabili a 2 livelli</a:t>
            </a:r>
          </a:p>
        </p:txBody>
      </p:sp>
      <p:sp>
        <p:nvSpPr>
          <p:cNvPr id="18435" name="Rectangle 3"/>
          <p:cNvSpPr>
            <a:spLocks noGrp="1" noChangeArrowheads="1"/>
          </p:cNvSpPr>
          <p:nvPr>
            <p:ph type="body" idx="1"/>
          </p:nvPr>
        </p:nvSpPr>
        <p:spPr/>
        <p:txBody>
          <a:bodyPr/>
          <a:lstStyle/>
          <a:p>
            <a:r>
              <a:rPr lang="it-IT" sz="2800" dirty="0"/>
              <a:t>Vi sono tre tipi principali</a:t>
            </a:r>
          </a:p>
          <a:p>
            <a:pPr lvl="1"/>
            <a:r>
              <a:rPr lang="it-IT" sz="2400" dirty="0"/>
              <a:t>PLA (</a:t>
            </a:r>
            <a:r>
              <a:rPr lang="it-IT" sz="2400" dirty="0" err="1"/>
              <a:t>Programmable</a:t>
            </a:r>
            <a:r>
              <a:rPr lang="it-IT" sz="2400" dirty="0"/>
              <a:t> </a:t>
            </a:r>
            <a:r>
              <a:rPr lang="it-IT" sz="2400" dirty="0" err="1"/>
              <a:t>Logic</a:t>
            </a:r>
            <a:r>
              <a:rPr lang="it-IT" sz="2400" dirty="0"/>
              <a:t> </a:t>
            </a:r>
            <a:r>
              <a:rPr lang="it-IT" sz="2400" dirty="0" err="1"/>
              <a:t>Array</a:t>
            </a:r>
            <a:r>
              <a:rPr lang="it-IT" sz="2400" dirty="0"/>
              <a:t>)</a:t>
            </a:r>
          </a:p>
          <a:p>
            <a:pPr lvl="2"/>
            <a:r>
              <a:rPr lang="it-IT" sz="2000" dirty="0"/>
              <a:t>Piano AND programmabile</a:t>
            </a:r>
          </a:p>
          <a:p>
            <a:pPr lvl="3"/>
            <a:r>
              <a:rPr lang="it-IT" sz="1800" dirty="0"/>
              <a:t>Implementa solo i termini minimi necessari</a:t>
            </a:r>
          </a:p>
          <a:p>
            <a:pPr lvl="2"/>
            <a:r>
              <a:rPr lang="it-IT" sz="2000" dirty="0"/>
              <a:t>Piano OR programmabile</a:t>
            </a:r>
          </a:p>
          <a:p>
            <a:pPr lvl="1"/>
            <a:r>
              <a:rPr lang="it-IT" sz="2400" dirty="0"/>
              <a:t>PAL (</a:t>
            </a:r>
            <a:r>
              <a:rPr lang="it-IT" sz="2400" dirty="0" err="1"/>
              <a:t>Programmable</a:t>
            </a:r>
            <a:r>
              <a:rPr lang="it-IT" sz="2400" dirty="0"/>
              <a:t> </a:t>
            </a:r>
            <a:r>
              <a:rPr lang="it-IT" sz="2400" dirty="0" err="1"/>
              <a:t>Array</a:t>
            </a:r>
            <a:r>
              <a:rPr lang="it-IT" sz="2400" dirty="0"/>
              <a:t> </a:t>
            </a:r>
            <a:r>
              <a:rPr lang="it-IT" sz="2400" dirty="0" err="1"/>
              <a:t>Logic</a:t>
            </a:r>
            <a:r>
              <a:rPr lang="it-IT" sz="2400" dirty="0"/>
              <a:t>)</a:t>
            </a:r>
          </a:p>
          <a:p>
            <a:pPr lvl="2"/>
            <a:r>
              <a:rPr lang="it-IT" sz="2000" dirty="0"/>
              <a:t>Piano AND programmabile</a:t>
            </a:r>
          </a:p>
          <a:p>
            <a:pPr lvl="2"/>
            <a:r>
              <a:rPr lang="it-IT" sz="2000" dirty="0"/>
              <a:t>Piano OR  fissato</a:t>
            </a:r>
          </a:p>
          <a:p>
            <a:pPr lvl="3"/>
            <a:r>
              <a:rPr lang="it-IT" sz="1800" dirty="0"/>
              <a:t>Impone un vincolo sul numero di termini minimi che la funzione contiene</a:t>
            </a:r>
          </a:p>
          <a:p>
            <a:pPr lvl="1"/>
            <a:r>
              <a:rPr lang="it-IT" sz="2400" dirty="0"/>
              <a:t>ROM (</a:t>
            </a:r>
            <a:r>
              <a:rPr lang="it-IT" sz="2400" dirty="0" err="1"/>
              <a:t>Read</a:t>
            </a:r>
            <a:r>
              <a:rPr lang="it-IT" sz="2400" dirty="0"/>
              <a:t> </a:t>
            </a:r>
            <a:r>
              <a:rPr lang="it-IT" sz="2400" dirty="0" err="1"/>
              <a:t>Only</a:t>
            </a:r>
            <a:r>
              <a:rPr lang="it-IT" sz="2400" dirty="0"/>
              <a:t> </a:t>
            </a:r>
            <a:r>
              <a:rPr lang="it-IT" sz="2400" dirty="0" err="1"/>
              <a:t>Memory</a:t>
            </a:r>
            <a:r>
              <a:rPr lang="it-IT" sz="2400" dirty="0"/>
              <a:t>)</a:t>
            </a:r>
          </a:p>
          <a:p>
            <a:pPr lvl="2"/>
            <a:r>
              <a:rPr lang="it-IT" sz="2000" dirty="0"/>
              <a:t>Piano AND fissato</a:t>
            </a:r>
          </a:p>
          <a:p>
            <a:pPr lvl="3"/>
            <a:r>
              <a:rPr lang="it-IT" sz="1800" dirty="0"/>
              <a:t>Implementa tutti i possibili termini minimi (DECODER)</a:t>
            </a:r>
          </a:p>
          <a:p>
            <a:pPr lvl="2"/>
            <a:r>
              <a:rPr lang="it-IT" sz="2000" dirty="0"/>
              <a:t>Piano OR  programmabile</a:t>
            </a:r>
            <a:endParaRPr lang="it-IT" dirty="0"/>
          </a:p>
          <a:p>
            <a:pPr lvl="1"/>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it-IT"/>
              <a:t>Programmable Logic Array (PLA)</a:t>
            </a:r>
          </a:p>
        </p:txBody>
      </p:sp>
      <p:sp>
        <p:nvSpPr>
          <p:cNvPr id="19459" name="Rectangle 3"/>
          <p:cNvSpPr>
            <a:spLocks noGrp="1" noChangeArrowheads="1"/>
          </p:cNvSpPr>
          <p:nvPr>
            <p:ph type="body" idx="1"/>
          </p:nvPr>
        </p:nvSpPr>
        <p:spPr/>
        <p:txBody>
          <a:bodyPr/>
          <a:lstStyle/>
          <a:p>
            <a:r>
              <a:rPr lang="it-IT" sz="2800" dirty="0"/>
              <a:t>Consente di realizzare qualunque funzione logica </a:t>
            </a:r>
          </a:p>
          <a:p>
            <a:r>
              <a:rPr lang="it-IT" sz="2800" dirty="0"/>
              <a:t>Questa è espressa in somme di implicanti</a:t>
            </a:r>
            <a:endParaRPr lang="it-IT" sz="2800" dirty="0">
              <a:latin typeface="Courier New" pitchFamily="49" charset="0"/>
            </a:endParaRPr>
          </a:p>
        </p:txBody>
      </p:sp>
      <p:pic>
        <p:nvPicPr>
          <p:cNvPr id="19460" name="Picture 4" descr="PLA1"/>
          <p:cNvPicPr>
            <a:picLocks noChangeAspect="1" noChangeArrowheads="1"/>
          </p:cNvPicPr>
          <p:nvPr/>
        </p:nvPicPr>
        <p:blipFill>
          <a:blip r:embed="rId3" cstate="print"/>
          <a:srcRect/>
          <a:stretch>
            <a:fillRect/>
          </a:stretch>
        </p:blipFill>
        <p:spPr bwMode="auto">
          <a:xfrm>
            <a:off x="914400" y="3200400"/>
            <a:ext cx="7543800" cy="21907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it-IT"/>
              <a:t>Programmable Logic Array (PLA)</a:t>
            </a:r>
          </a:p>
        </p:txBody>
      </p:sp>
      <p:sp>
        <p:nvSpPr>
          <p:cNvPr id="20483" name="Rectangle 3"/>
          <p:cNvSpPr>
            <a:spLocks noGrp="1" noChangeArrowheads="1"/>
          </p:cNvSpPr>
          <p:nvPr>
            <p:ph type="body" idx="1"/>
          </p:nvPr>
        </p:nvSpPr>
        <p:spPr/>
        <p:txBody>
          <a:bodyPr/>
          <a:lstStyle/>
          <a:p>
            <a:r>
              <a:rPr lang="it-IT"/>
              <a:t>Schema logico di una PLA </a:t>
            </a:r>
          </a:p>
          <a:p>
            <a:pPr lvl="1"/>
            <a:r>
              <a:rPr lang="it-IT"/>
              <a:t>Esempio con 3 ingressi e due uscite (non programmata)</a:t>
            </a:r>
          </a:p>
        </p:txBody>
      </p:sp>
      <p:pic>
        <p:nvPicPr>
          <p:cNvPr id="20484" name="Picture 4" descr="PLA2"/>
          <p:cNvPicPr>
            <a:picLocks noChangeAspect="1" noChangeArrowheads="1"/>
          </p:cNvPicPr>
          <p:nvPr/>
        </p:nvPicPr>
        <p:blipFill>
          <a:blip r:embed="rId3" cstate="print"/>
          <a:srcRect/>
          <a:stretch>
            <a:fillRect/>
          </a:stretch>
        </p:blipFill>
        <p:spPr bwMode="auto">
          <a:xfrm>
            <a:off x="1357290" y="2714620"/>
            <a:ext cx="6877050" cy="36671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it-IT"/>
              <a:t>Programmable Logic Array (PLA)</a:t>
            </a:r>
          </a:p>
        </p:txBody>
      </p:sp>
      <p:pic>
        <p:nvPicPr>
          <p:cNvPr id="23567" name="Picture 15" descr="ES1"/>
          <p:cNvPicPr>
            <a:picLocks noChangeAspect="1" noChangeArrowheads="1"/>
          </p:cNvPicPr>
          <p:nvPr/>
        </p:nvPicPr>
        <p:blipFill>
          <a:blip r:embed="rId3" cstate="print"/>
          <a:srcRect/>
          <a:stretch>
            <a:fillRect/>
          </a:stretch>
        </p:blipFill>
        <p:spPr bwMode="auto">
          <a:xfrm>
            <a:off x="1295400" y="1752600"/>
            <a:ext cx="6829425" cy="3781425"/>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it-IT"/>
              <a:t>Programmable Logic Array (PLA)</a:t>
            </a:r>
          </a:p>
        </p:txBody>
      </p:sp>
      <p:pic>
        <p:nvPicPr>
          <p:cNvPr id="22531" name="Picture 3" descr="PLA3"/>
          <p:cNvPicPr>
            <a:picLocks noChangeAspect="1" noChangeArrowheads="1"/>
          </p:cNvPicPr>
          <p:nvPr/>
        </p:nvPicPr>
        <p:blipFill>
          <a:blip r:embed="rId3" cstate="print"/>
          <a:srcRect/>
          <a:stretch>
            <a:fillRect/>
          </a:stretch>
        </p:blipFill>
        <p:spPr bwMode="auto">
          <a:xfrm>
            <a:off x="914400" y="1752600"/>
            <a:ext cx="7620000" cy="3775075"/>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it-IT"/>
              <a:t>Programmable Array Logic (PAL)</a:t>
            </a:r>
          </a:p>
        </p:txBody>
      </p:sp>
      <p:sp>
        <p:nvSpPr>
          <p:cNvPr id="110595" name="Rectangle 3"/>
          <p:cNvSpPr>
            <a:spLocks noGrp="1" noChangeArrowheads="1"/>
          </p:cNvSpPr>
          <p:nvPr>
            <p:ph type="body" idx="1"/>
          </p:nvPr>
        </p:nvSpPr>
        <p:spPr/>
        <p:txBody>
          <a:bodyPr/>
          <a:lstStyle/>
          <a:p>
            <a:r>
              <a:rPr lang="it-IT" sz="2800" dirty="0"/>
              <a:t>Piano di AND programmabile e piano OR fissato</a:t>
            </a:r>
          </a:p>
          <a:p>
            <a:r>
              <a:rPr lang="it-IT" sz="2800" dirty="0"/>
              <a:t>Consente di implementare somme di prodotti</a:t>
            </a:r>
          </a:p>
          <a:p>
            <a:pPr lvl="1"/>
            <a:r>
              <a:rPr lang="it-IT" sz="2400" dirty="0"/>
              <a:t>Vi può essere un limite sul numero massimo di prodotti che possono concorrere nella realizzazione di una funzione</a:t>
            </a:r>
          </a:p>
        </p:txBody>
      </p:sp>
      <p:pic>
        <p:nvPicPr>
          <p:cNvPr id="110596" name="Picture 4"/>
          <p:cNvPicPr>
            <a:picLocks noChangeAspect="1" noChangeArrowheads="1"/>
          </p:cNvPicPr>
          <p:nvPr/>
        </p:nvPicPr>
        <p:blipFill>
          <a:blip r:embed="rId3" cstate="print"/>
          <a:srcRect/>
          <a:stretch>
            <a:fillRect/>
          </a:stretch>
        </p:blipFill>
        <p:spPr bwMode="auto">
          <a:xfrm>
            <a:off x="1285852" y="3786190"/>
            <a:ext cx="6553200" cy="204628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it-IT"/>
              <a:t>Programmable Array Logic (PAL)</a:t>
            </a:r>
          </a:p>
        </p:txBody>
      </p:sp>
      <p:sp>
        <p:nvSpPr>
          <p:cNvPr id="111619" name="Rectangle 3"/>
          <p:cNvSpPr>
            <a:spLocks noGrp="1" noChangeArrowheads="1"/>
          </p:cNvSpPr>
          <p:nvPr>
            <p:ph type="body" idx="1"/>
          </p:nvPr>
        </p:nvSpPr>
        <p:spPr/>
        <p:txBody>
          <a:bodyPr/>
          <a:lstStyle/>
          <a:p>
            <a:r>
              <a:rPr lang="it-IT" sz="2800" dirty="0"/>
              <a:t>Schema logico di una PAL</a:t>
            </a:r>
          </a:p>
          <a:p>
            <a:pPr lvl="1"/>
            <a:r>
              <a:rPr lang="it-IT" sz="2400" dirty="0"/>
              <a:t>Esempio di PAL a 3 ingressi e 2 uscite (non programmata)</a:t>
            </a:r>
          </a:p>
        </p:txBody>
      </p:sp>
      <p:pic>
        <p:nvPicPr>
          <p:cNvPr id="111620" name="Picture 4"/>
          <p:cNvPicPr>
            <a:picLocks noChangeAspect="1" noChangeArrowheads="1"/>
          </p:cNvPicPr>
          <p:nvPr/>
        </p:nvPicPr>
        <p:blipFill>
          <a:blip r:embed="rId3" cstate="print"/>
          <a:srcRect/>
          <a:stretch>
            <a:fillRect/>
          </a:stretch>
        </p:blipFill>
        <p:spPr bwMode="auto">
          <a:xfrm>
            <a:off x="914400" y="2520950"/>
            <a:ext cx="7391400" cy="38703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a:t>Dispositivi programmabili	</a:t>
            </a:r>
          </a:p>
        </p:txBody>
      </p:sp>
      <p:sp>
        <p:nvSpPr>
          <p:cNvPr id="6147" name="Rectangle 3"/>
          <p:cNvSpPr>
            <a:spLocks noGrp="1" noChangeArrowheads="1"/>
          </p:cNvSpPr>
          <p:nvPr>
            <p:ph type="body" idx="1"/>
          </p:nvPr>
        </p:nvSpPr>
        <p:spPr/>
        <p:txBody>
          <a:bodyPr/>
          <a:lstStyle/>
          <a:p>
            <a:pPr lvl="1"/>
            <a:r>
              <a:rPr lang="it-IT" sz="2400" dirty="0"/>
              <a:t>Sono dispositivi hardware (chip) che mettono a disposizione elementi logici più o meno complessi che possono essere opportunamente interconnessi  secondo diverse configurazioni in funzione delle specifiche di  progetto</a:t>
            </a:r>
          </a:p>
          <a:p>
            <a:pPr lvl="1"/>
            <a:r>
              <a:rPr lang="it-IT" sz="2400" dirty="0"/>
              <a:t>Dispongono di</a:t>
            </a:r>
          </a:p>
          <a:p>
            <a:pPr lvl="2"/>
            <a:r>
              <a:rPr lang="it-IT" sz="2000" dirty="0"/>
              <a:t>Componenti logici (porte logiche, Flip-Flop, Buffer)</a:t>
            </a:r>
          </a:p>
          <a:p>
            <a:pPr lvl="2"/>
            <a:r>
              <a:rPr lang="it-IT" sz="2000" dirty="0"/>
              <a:t>Linee di connessione</a:t>
            </a:r>
          </a:p>
          <a:p>
            <a:pPr lvl="2"/>
            <a:r>
              <a:rPr lang="it-IT" sz="2000" dirty="0"/>
              <a:t>Sistemi di </a:t>
            </a:r>
            <a:r>
              <a:rPr lang="it-IT" sz="2000" dirty="0" err="1"/>
              <a:t>inetrconnessione</a:t>
            </a:r>
            <a:r>
              <a:rPr lang="it-IT" sz="2000" dirty="0"/>
              <a:t> (Multiplexer, connessioni)</a:t>
            </a:r>
          </a:p>
          <a:p>
            <a:pPr lvl="2"/>
            <a:r>
              <a:rPr lang="it-IT" sz="2000" dirty="0"/>
              <a:t>Porte di I/O</a:t>
            </a:r>
          </a:p>
          <a:p>
            <a:pPr lvl="1"/>
            <a:r>
              <a:rPr lang="it-IT" sz="2400" dirty="0"/>
              <a:t>Tipologie di Circuiti Programmabili</a:t>
            </a:r>
          </a:p>
          <a:p>
            <a:pPr lvl="3"/>
            <a:r>
              <a:rPr lang="it-IT" sz="1800" dirty="0"/>
              <a:t>PLA, PAL, ROM.</a:t>
            </a:r>
          </a:p>
          <a:p>
            <a:pPr lvl="3"/>
            <a:r>
              <a:rPr lang="it-IT" sz="1800" dirty="0"/>
              <a:t>CPLD</a:t>
            </a:r>
          </a:p>
          <a:p>
            <a:pPr lvl="3"/>
            <a:r>
              <a:rPr lang="it-IT" sz="1800" dirty="0"/>
              <a:t>FPGA</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it-IT"/>
              <a:t>Read Only Memory (ROM)	</a:t>
            </a:r>
          </a:p>
        </p:txBody>
      </p:sp>
      <p:sp>
        <p:nvSpPr>
          <p:cNvPr id="26627" name="Rectangle 3"/>
          <p:cNvSpPr>
            <a:spLocks noGrp="1" noChangeArrowheads="1"/>
          </p:cNvSpPr>
          <p:nvPr>
            <p:ph type="body" idx="1"/>
          </p:nvPr>
        </p:nvSpPr>
        <p:spPr/>
        <p:txBody>
          <a:bodyPr/>
          <a:lstStyle/>
          <a:p>
            <a:pPr lvl="1"/>
            <a:r>
              <a:rPr lang="it-IT" sz="2400" dirty="0"/>
              <a:t>Può essere realizzata con un piano di AND fisso e completo e con un piano di OR programmabile</a:t>
            </a:r>
          </a:p>
          <a:p>
            <a:pPr lvl="1"/>
            <a:r>
              <a:rPr lang="it-IT" sz="2400" dirty="0"/>
              <a:t>In pratica implementa </a:t>
            </a:r>
            <a:r>
              <a:rPr lang="it-IT" sz="2400" dirty="0">
                <a:latin typeface="Courier New" pitchFamily="49" charset="0"/>
              </a:rPr>
              <a:t>m</a:t>
            </a:r>
            <a:r>
              <a:rPr lang="it-IT" sz="2400" dirty="0"/>
              <a:t> funzioni a </a:t>
            </a:r>
            <a:r>
              <a:rPr lang="it-IT" sz="2400" dirty="0">
                <a:latin typeface="Courier New" pitchFamily="49" charset="0"/>
              </a:rPr>
              <a:t>n</a:t>
            </a:r>
            <a:r>
              <a:rPr lang="it-IT" sz="2400" dirty="0"/>
              <a:t> ingressi</a:t>
            </a:r>
          </a:p>
          <a:p>
            <a:pPr lvl="1"/>
            <a:r>
              <a:rPr lang="it-IT" sz="2400" dirty="0"/>
              <a:t>ad una  </a:t>
            </a:r>
            <a:r>
              <a:rPr lang="it-IT" sz="2400" dirty="0" err="1"/>
              <a:t>configuarzione</a:t>
            </a:r>
            <a:r>
              <a:rPr lang="it-IT" sz="2400" dirty="0"/>
              <a:t> d’ingresso (INDIRIZZO) viene associata una configurazione d’uscita (PAROLA)</a:t>
            </a:r>
          </a:p>
          <a:p>
            <a:pPr lvl="1"/>
            <a:r>
              <a:rPr lang="it-IT" sz="2400" dirty="0"/>
              <a:t>Il piano AND agisce da DECODIFICATORE degli indirizzi</a:t>
            </a:r>
          </a:p>
        </p:txBody>
      </p:sp>
      <p:pic>
        <p:nvPicPr>
          <p:cNvPr id="26628" name="Picture 4"/>
          <p:cNvPicPr>
            <a:picLocks noChangeAspect="1" noChangeArrowheads="1"/>
          </p:cNvPicPr>
          <p:nvPr/>
        </p:nvPicPr>
        <p:blipFill>
          <a:blip r:embed="rId3" cstate="print"/>
          <a:srcRect/>
          <a:stretch>
            <a:fillRect/>
          </a:stretch>
        </p:blipFill>
        <p:spPr bwMode="auto">
          <a:xfrm>
            <a:off x="1071538" y="4286256"/>
            <a:ext cx="7010400" cy="164941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a:t>Read Only Memory (ROM)	</a:t>
            </a:r>
          </a:p>
        </p:txBody>
      </p:sp>
      <p:sp>
        <p:nvSpPr>
          <p:cNvPr id="27651" name="Rectangle 3"/>
          <p:cNvSpPr>
            <a:spLocks noGrp="1" noChangeArrowheads="1"/>
          </p:cNvSpPr>
          <p:nvPr>
            <p:ph type="body" idx="1"/>
          </p:nvPr>
        </p:nvSpPr>
        <p:spPr/>
        <p:txBody>
          <a:bodyPr/>
          <a:lstStyle/>
          <a:p>
            <a:r>
              <a:rPr lang="it-IT"/>
              <a:t>Piano AND (decodificatore degli indirizzi)</a:t>
            </a:r>
          </a:p>
          <a:p>
            <a:pPr lvl="1"/>
            <a:r>
              <a:rPr lang="it-IT"/>
              <a:t>realizza </a:t>
            </a:r>
            <a:r>
              <a:rPr lang="it-IT">
                <a:solidFill>
                  <a:schemeClr val="hlink"/>
                </a:solidFill>
              </a:rPr>
              <a:t>tutti</a:t>
            </a:r>
            <a:r>
              <a:rPr lang="it-IT"/>
              <a:t> i possibili termini minimi</a:t>
            </a:r>
          </a:p>
          <a:p>
            <a:pPr lvl="1"/>
            <a:r>
              <a:rPr lang="it-IT"/>
              <a:t>per ogni configurazione d’ingresso attiva una ed una sola linea d’uscita</a:t>
            </a:r>
          </a:p>
        </p:txBody>
      </p:sp>
      <p:pic>
        <p:nvPicPr>
          <p:cNvPr id="27652" name="Picture 4"/>
          <p:cNvPicPr>
            <a:picLocks noChangeAspect="1" noChangeArrowheads="1"/>
          </p:cNvPicPr>
          <p:nvPr/>
        </p:nvPicPr>
        <p:blipFill>
          <a:blip r:embed="rId3" cstate="print"/>
          <a:srcRect/>
          <a:stretch>
            <a:fillRect/>
          </a:stretch>
        </p:blipFill>
        <p:spPr bwMode="auto">
          <a:xfrm>
            <a:off x="1981200" y="3429000"/>
            <a:ext cx="4876800" cy="24511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t-IT"/>
              <a:t>Read Only Memory (ROM)	</a:t>
            </a:r>
          </a:p>
        </p:txBody>
      </p:sp>
      <p:sp>
        <p:nvSpPr>
          <p:cNvPr id="28675" name="Rectangle 3"/>
          <p:cNvSpPr>
            <a:spLocks noGrp="1" noChangeArrowheads="1"/>
          </p:cNvSpPr>
          <p:nvPr>
            <p:ph type="body" idx="1"/>
          </p:nvPr>
        </p:nvSpPr>
        <p:spPr/>
        <p:txBody>
          <a:bodyPr/>
          <a:lstStyle/>
          <a:p>
            <a:r>
              <a:rPr lang="it-IT"/>
              <a:t>Schema logico del piano AND</a:t>
            </a:r>
          </a:p>
        </p:txBody>
      </p:sp>
      <p:pic>
        <p:nvPicPr>
          <p:cNvPr id="28677" name="Picture 5"/>
          <p:cNvPicPr>
            <a:picLocks noChangeAspect="1" noChangeArrowheads="1"/>
          </p:cNvPicPr>
          <p:nvPr/>
        </p:nvPicPr>
        <p:blipFill>
          <a:blip r:embed="rId3" cstate="print"/>
          <a:srcRect/>
          <a:stretch>
            <a:fillRect/>
          </a:stretch>
        </p:blipFill>
        <p:spPr bwMode="auto">
          <a:xfrm>
            <a:off x="571472" y="2428868"/>
            <a:ext cx="8153400" cy="28606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spect="1" noChangeArrowheads="1"/>
          </p:cNvSpPr>
          <p:nvPr>
            <p:ph type="title"/>
          </p:nvPr>
        </p:nvSpPr>
        <p:spPr/>
        <p:txBody>
          <a:bodyPr/>
          <a:lstStyle/>
          <a:p>
            <a:r>
              <a:rPr lang="it-IT"/>
              <a:t>Read Only Memory (ROM)	</a:t>
            </a:r>
          </a:p>
        </p:txBody>
      </p:sp>
      <p:sp>
        <p:nvSpPr>
          <p:cNvPr id="29699" name="Rectangle 3"/>
          <p:cNvSpPr>
            <a:spLocks noGrp="1" noChangeArrowheads="1"/>
          </p:cNvSpPr>
          <p:nvPr>
            <p:ph type="body" idx="1"/>
          </p:nvPr>
        </p:nvSpPr>
        <p:spPr/>
        <p:txBody>
          <a:bodyPr/>
          <a:lstStyle/>
          <a:p>
            <a:r>
              <a:rPr lang="it-IT"/>
              <a:t>Schema logico di una ROM</a:t>
            </a:r>
          </a:p>
          <a:p>
            <a:pPr lvl="1"/>
            <a:r>
              <a:rPr lang="it-IT"/>
              <a:t>Esempio di una ROM a 3 ingressi e 4 uscite (non programmata)</a:t>
            </a:r>
          </a:p>
        </p:txBody>
      </p:sp>
      <p:pic>
        <p:nvPicPr>
          <p:cNvPr id="29700" name="Picture 4"/>
          <p:cNvPicPr>
            <a:picLocks noChangeAspect="1" noChangeArrowheads="1"/>
          </p:cNvPicPr>
          <p:nvPr/>
        </p:nvPicPr>
        <p:blipFill>
          <a:blip r:embed="rId3" cstate="print"/>
          <a:srcRect/>
          <a:stretch>
            <a:fillRect/>
          </a:stretch>
        </p:blipFill>
        <p:spPr bwMode="auto">
          <a:xfrm>
            <a:off x="1285852" y="3000372"/>
            <a:ext cx="7391400" cy="32893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a:t>Read Only Memory (ROM)	</a:t>
            </a:r>
          </a:p>
        </p:txBody>
      </p:sp>
      <p:sp>
        <p:nvSpPr>
          <p:cNvPr id="30723" name="Rectangle 3"/>
          <p:cNvSpPr>
            <a:spLocks noGrp="1" noChangeArrowheads="1"/>
          </p:cNvSpPr>
          <p:nvPr>
            <p:ph type="body" idx="1"/>
          </p:nvPr>
        </p:nvSpPr>
        <p:spPr/>
        <p:txBody>
          <a:bodyPr/>
          <a:lstStyle/>
          <a:p>
            <a:r>
              <a:rPr lang="it-IT" dirty="0"/>
              <a:t>Esempio:</a:t>
            </a:r>
          </a:p>
          <a:p>
            <a:pPr lvl="1"/>
            <a:r>
              <a:rPr lang="it-IT" dirty="0"/>
              <a:t>dalla tabella di verità della funzione a più uscite</a:t>
            </a:r>
          </a:p>
        </p:txBody>
      </p:sp>
      <p:graphicFrame>
        <p:nvGraphicFramePr>
          <p:cNvPr id="30725" name="Object 5"/>
          <p:cNvGraphicFramePr>
            <a:graphicFrameLocks noChangeAspect="1"/>
          </p:cNvGraphicFramePr>
          <p:nvPr/>
        </p:nvGraphicFramePr>
        <p:xfrm>
          <a:off x="1214414" y="2928934"/>
          <a:ext cx="6553200" cy="2638425"/>
        </p:xfrm>
        <a:graphic>
          <a:graphicData uri="http://schemas.openxmlformats.org/presentationml/2006/ole">
            <mc:AlternateContent xmlns:mc="http://schemas.openxmlformats.org/markup-compatibility/2006">
              <mc:Choice xmlns:v="urn:schemas-microsoft-com:vml" Requires="v">
                <p:oleObj spid="_x0000_s1028" name="Foglio di lavoro" r:id="rId4" imgW="3370680" imgH="1886400" progId="Excel.Sheet.8">
                  <p:embed/>
                </p:oleObj>
              </mc:Choice>
              <mc:Fallback>
                <p:oleObj name="Foglio di lavoro" r:id="rId4" imgW="3370680" imgH="1886400" progId="Excel.Sheet.8">
                  <p:embed/>
                  <p:pic>
                    <p:nvPicPr>
                      <p:cNvPr id="3072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2928934"/>
                        <a:ext cx="65532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a:t>Read Only Memory (ROM)	</a:t>
            </a:r>
          </a:p>
        </p:txBody>
      </p:sp>
      <p:sp>
        <p:nvSpPr>
          <p:cNvPr id="31747" name="Rectangle 3"/>
          <p:cNvSpPr>
            <a:spLocks noGrp="1" noChangeArrowheads="1"/>
          </p:cNvSpPr>
          <p:nvPr>
            <p:ph type="body" idx="1"/>
          </p:nvPr>
        </p:nvSpPr>
        <p:spPr/>
        <p:txBody>
          <a:bodyPr/>
          <a:lstStyle/>
          <a:p>
            <a:r>
              <a:rPr lang="it-IT"/>
              <a:t>Realizzazione della funzione</a:t>
            </a:r>
          </a:p>
        </p:txBody>
      </p:sp>
      <p:pic>
        <p:nvPicPr>
          <p:cNvPr id="31748" name="Picture 4"/>
          <p:cNvPicPr>
            <a:picLocks noChangeAspect="1" noChangeArrowheads="1"/>
          </p:cNvPicPr>
          <p:nvPr/>
        </p:nvPicPr>
        <p:blipFill>
          <a:blip r:embed="rId3" cstate="print"/>
          <a:srcRect/>
          <a:stretch>
            <a:fillRect/>
          </a:stretch>
        </p:blipFill>
        <p:spPr bwMode="auto">
          <a:xfrm>
            <a:off x="381000" y="1995488"/>
            <a:ext cx="8686800" cy="3871912"/>
          </a:xfrm>
          <a:prstGeom prst="rect">
            <a:avLst/>
          </a:prstGeom>
          <a:noFill/>
          <a:ln w="9525">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it-IT"/>
              <a:t>PLA e PAL avanzate</a:t>
            </a:r>
          </a:p>
        </p:txBody>
      </p:sp>
      <p:sp>
        <p:nvSpPr>
          <p:cNvPr id="34819" name="Rectangle 3"/>
          <p:cNvSpPr>
            <a:spLocks noGrp="1" noChangeArrowheads="1"/>
          </p:cNvSpPr>
          <p:nvPr>
            <p:ph type="body" idx="1"/>
          </p:nvPr>
        </p:nvSpPr>
        <p:spPr/>
        <p:txBody>
          <a:bodyPr/>
          <a:lstStyle/>
          <a:p>
            <a:r>
              <a:rPr lang="it-IT" dirty="0"/>
              <a:t>PLA e PAL consentono di realizzare solo reti combinatorie a due livelli</a:t>
            </a:r>
          </a:p>
          <a:p>
            <a:r>
              <a:rPr lang="it-IT" dirty="0"/>
              <a:t>Questo limite può essere superato</a:t>
            </a:r>
          </a:p>
          <a:p>
            <a:pPr lvl="1"/>
            <a:r>
              <a:rPr lang="it-IT" dirty="0"/>
              <a:t>Introducendo una rete di reazione </a:t>
            </a:r>
          </a:p>
          <a:p>
            <a:pPr lvl="2"/>
            <a:r>
              <a:rPr lang="it-IT" dirty="0"/>
              <a:t>permette di implementare reti combinatorie a più di due livelli</a:t>
            </a:r>
          </a:p>
          <a:p>
            <a:pPr lvl="1"/>
            <a:r>
              <a:rPr lang="it-IT" dirty="0"/>
              <a:t>Introducendo elementi di memoria (Flip-Flop)</a:t>
            </a:r>
          </a:p>
          <a:p>
            <a:pPr lvl="2"/>
            <a:r>
              <a:rPr lang="it-IT" dirty="0"/>
              <a:t>permette di implementare macchine sequenziali (sincrone)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a:t>PLA e PAL avanzate</a:t>
            </a:r>
          </a:p>
        </p:txBody>
      </p:sp>
      <p:sp>
        <p:nvSpPr>
          <p:cNvPr id="35843" name="Rectangle 3"/>
          <p:cNvSpPr>
            <a:spLocks noGrp="1" noChangeArrowheads="1"/>
          </p:cNvSpPr>
          <p:nvPr>
            <p:ph type="body" idx="1"/>
          </p:nvPr>
        </p:nvSpPr>
        <p:spPr/>
        <p:txBody>
          <a:bodyPr/>
          <a:lstStyle/>
          <a:p>
            <a:r>
              <a:rPr lang="it-IT" sz="2800" dirty="0"/>
              <a:t>Esempio di implementazione di una rete combinatoria a più livelli grazie alla retroazione</a:t>
            </a:r>
          </a:p>
        </p:txBody>
      </p:sp>
      <p:pic>
        <p:nvPicPr>
          <p:cNvPr id="35844" name="Picture 4"/>
          <p:cNvPicPr>
            <a:picLocks noChangeAspect="1" noChangeArrowheads="1"/>
          </p:cNvPicPr>
          <p:nvPr/>
        </p:nvPicPr>
        <p:blipFill>
          <a:blip r:embed="rId3" cstate="print"/>
          <a:srcRect/>
          <a:stretch>
            <a:fillRect/>
          </a:stretch>
        </p:blipFill>
        <p:spPr bwMode="auto">
          <a:xfrm>
            <a:off x="533400" y="2476500"/>
            <a:ext cx="8077200" cy="3771900"/>
          </a:xfrm>
          <a:prstGeom prst="rect">
            <a:avLst/>
          </a:prstGeom>
          <a:noFill/>
          <a:ln w="9525">
            <a:noFill/>
            <a:miter lim="800000"/>
            <a:headEnd/>
            <a:tailEnd/>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cstate="print"/>
          <a:srcRect/>
          <a:stretch>
            <a:fillRect/>
          </a:stretch>
        </p:blipFill>
        <p:spPr bwMode="auto">
          <a:xfrm>
            <a:off x="428596" y="1928802"/>
            <a:ext cx="8534400" cy="4302125"/>
          </a:xfrm>
          <a:prstGeom prst="rect">
            <a:avLst/>
          </a:prstGeom>
          <a:solidFill>
            <a:schemeClr val="tx1"/>
          </a:solidFill>
          <a:ln w="9525">
            <a:noFill/>
            <a:miter lim="800000"/>
            <a:headEnd/>
            <a:tailEnd/>
          </a:ln>
          <a:effectLst/>
        </p:spPr>
      </p:pic>
      <p:sp>
        <p:nvSpPr>
          <p:cNvPr id="36869" name="Rectangle 5"/>
          <p:cNvSpPr>
            <a:spLocks noChangeArrowheads="1"/>
          </p:cNvSpPr>
          <p:nvPr/>
        </p:nvSpPr>
        <p:spPr bwMode="auto">
          <a:xfrm>
            <a:off x="838200" y="1828800"/>
            <a:ext cx="2667000" cy="533400"/>
          </a:xfrm>
          <a:prstGeom prst="rect">
            <a:avLst/>
          </a:prstGeom>
          <a:noFill/>
          <a:ln w="9525">
            <a:noFill/>
            <a:miter lim="800000"/>
            <a:headEnd/>
            <a:tailEnd/>
          </a:ln>
          <a:effectLst/>
        </p:spPr>
        <p:txBody>
          <a:bodyPr wrap="none" anchor="ctr"/>
          <a:lstStyle/>
          <a:p>
            <a:endParaRPr lang="it-IT"/>
          </a:p>
        </p:txBody>
      </p:sp>
      <p:sp>
        <p:nvSpPr>
          <p:cNvPr id="36870" name="Rectangle 6"/>
          <p:cNvSpPr>
            <a:spLocks noGrp="1" noChangeArrowheads="1"/>
          </p:cNvSpPr>
          <p:nvPr>
            <p:ph type="title"/>
          </p:nvPr>
        </p:nvSpPr>
        <p:spPr/>
        <p:txBody>
          <a:bodyPr/>
          <a:lstStyle/>
          <a:p>
            <a:r>
              <a:rPr lang="it-IT"/>
              <a:t>PLA e PAL avanzate</a:t>
            </a:r>
          </a:p>
        </p:txBody>
      </p:sp>
      <p:sp>
        <p:nvSpPr>
          <p:cNvPr id="36871" name="Rectangle 7"/>
          <p:cNvSpPr>
            <a:spLocks noGrp="1" noChangeArrowheads="1"/>
          </p:cNvSpPr>
          <p:nvPr>
            <p:ph type="body" idx="1"/>
          </p:nvPr>
        </p:nvSpPr>
        <p:spPr/>
        <p:txBody>
          <a:bodyPr/>
          <a:lstStyle/>
          <a:p>
            <a:r>
              <a:rPr lang="it-IT"/>
              <a:t>Esempio: realizzazione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it-IT"/>
              <a:t>PLA e PAL avanzate</a:t>
            </a:r>
          </a:p>
        </p:txBody>
      </p:sp>
      <p:sp>
        <p:nvSpPr>
          <p:cNvPr id="37891" name="Rectangle 3"/>
          <p:cNvSpPr>
            <a:spLocks noGrp="1" noChangeArrowheads="1"/>
          </p:cNvSpPr>
          <p:nvPr>
            <p:ph type="body" idx="1"/>
          </p:nvPr>
        </p:nvSpPr>
        <p:spPr/>
        <p:txBody>
          <a:bodyPr/>
          <a:lstStyle/>
          <a:p>
            <a:r>
              <a:rPr lang="it-IT" sz="2800" dirty="0"/>
              <a:t>L’aggiunta di elementi di memoria in uscita possono ulteriormente ampliare le prestazioni del dispositivo</a:t>
            </a:r>
          </a:p>
        </p:txBody>
      </p:sp>
      <p:pic>
        <p:nvPicPr>
          <p:cNvPr id="37892" name="Picture 4"/>
          <p:cNvPicPr>
            <a:picLocks noChangeAspect="1" noChangeArrowheads="1"/>
          </p:cNvPicPr>
          <p:nvPr/>
        </p:nvPicPr>
        <p:blipFill>
          <a:blip r:embed="rId3" cstate="print"/>
          <a:srcRect/>
          <a:stretch>
            <a:fillRect/>
          </a:stretch>
        </p:blipFill>
        <p:spPr bwMode="auto">
          <a:xfrm>
            <a:off x="642910" y="2714620"/>
            <a:ext cx="8077200" cy="344011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a:t>Dispositivi Programmabili	</a:t>
            </a:r>
          </a:p>
        </p:txBody>
      </p:sp>
      <p:sp>
        <p:nvSpPr>
          <p:cNvPr id="7171" name="Rectangle 3"/>
          <p:cNvSpPr>
            <a:spLocks noGrp="1" noChangeArrowheads="1"/>
          </p:cNvSpPr>
          <p:nvPr>
            <p:ph type="body" idx="1"/>
          </p:nvPr>
        </p:nvSpPr>
        <p:spPr/>
        <p:txBody>
          <a:bodyPr/>
          <a:lstStyle/>
          <a:p>
            <a:r>
              <a:rPr lang="it-IT" dirty="0"/>
              <a:t>I diversi dispositivi possono essere classificati in base a diversi aspetti:</a:t>
            </a:r>
          </a:p>
          <a:p>
            <a:pPr lvl="1"/>
            <a:r>
              <a:rPr lang="it-IT" dirty="0"/>
              <a:t>Modalità di programmazione</a:t>
            </a:r>
          </a:p>
          <a:p>
            <a:pPr lvl="2"/>
            <a:r>
              <a:rPr lang="it-IT" dirty="0"/>
              <a:t>programmabili a maschera (MPGA)</a:t>
            </a:r>
          </a:p>
          <a:p>
            <a:pPr lvl="2"/>
            <a:r>
              <a:rPr lang="it-IT" dirty="0"/>
              <a:t>programmabili una volta (Fuse o Antifuse)</a:t>
            </a:r>
          </a:p>
          <a:p>
            <a:pPr lvl="2"/>
            <a:r>
              <a:rPr lang="it-IT" dirty="0"/>
              <a:t>riprogrammabili (EEPROM, SRAM)</a:t>
            </a:r>
          </a:p>
          <a:p>
            <a:pPr lvl="2"/>
            <a:r>
              <a:rPr lang="it-IT" dirty="0"/>
              <a:t>riconfigurabili (SRAM)</a:t>
            </a:r>
          </a:p>
          <a:p>
            <a:pPr lvl="1"/>
            <a:r>
              <a:rPr lang="it-IT" dirty="0"/>
              <a:t>Connessioni</a:t>
            </a:r>
          </a:p>
          <a:p>
            <a:pPr lvl="2"/>
            <a:r>
              <a:rPr lang="it-IT" dirty="0"/>
              <a:t>Globali</a:t>
            </a:r>
          </a:p>
          <a:p>
            <a:pPr lvl="2"/>
            <a:r>
              <a:rPr lang="it-IT" dirty="0"/>
              <a:t>Locali e distribuite</a:t>
            </a:r>
          </a:p>
          <a:p>
            <a:pPr lvl="1"/>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it-IT"/>
              <a:t>CPLD </a:t>
            </a:r>
            <a:br>
              <a:rPr lang="it-IT"/>
            </a:br>
            <a:r>
              <a:rPr lang="it-IT" sz="2400"/>
              <a:t>Complex Programmable Logic  Device</a:t>
            </a:r>
            <a:endParaRPr lang="it-IT"/>
          </a:p>
        </p:txBody>
      </p:sp>
      <p:sp>
        <p:nvSpPr>
          <p:cNvPr id="38915" name="Rectangle 3"/>
          <p:cNvSpPr>
            <a:spLocks noGrp="1" noChangeArrowheads="1"/>
          </p:cNvSpPr>
          <p:nvPr>
            <p:ph type="body" idx="1"/>
          </p:nvPr>
        </p:nvSpPr>
        <p:spPr/>
        <p:txBody>
          <a:bodyPr/>
          <a:lstStyle/>
          <a:p>
            <a:r>
              <a:rPr lang="it-IT" sz="2800" dirty="0"/>
              <a:t>Sono la logica evoluzione di PAL e PLA	</a:t>
            </a:r>
          </a:p>
          <a:p>
            <a:r>
              <a:rPr lang="it-IT" sz="2800" dirty="0"/>
              <a:t>Sono caratterizzati da:</a:t>
            </a:r>
          </a:p>
          <a:p>
            <a:pPr lvl="1"/>
            <a:r>
              <a:rPr lang="it-IT" sz="2400" dirty="0"/>
              <a:t>Connessioni globali</a:t>
            </a:r>
          </a:p>
          <a:p>
            <a:pPr lvl="1"/>
            <a:r>
              <a:rPr lang="it-IT" sz="2400" dirty="0"/>
              <a:t>Logica Concentrata</a:t>
            </a:r>
          </a:p>
          <a:p>
            <a:r>
              <a:rPr lang="it-IT" sz="2800" dirty="0"/>
              <a:t>Rispetto PAL e PLA</a:t>
            </a:r>
          </a:p>
          <a:p>
            <a:pPr lvl="1"/>
            <a:r>
              <a:rPr lang="it-IT" sz="2400" dirty="0"/>
              <a:t>Sono più complessi </a:t>
            </a:r>
            <a:br>
              <a:rPr lang="it-IT" sz="2400" dirty="0"/>
            </a:br>
            <a:r>
              <a:rPr lang="it-IT" sz="2400" dirty="0"/>
              <a:t>e hanno dimensioni </a:t>
            </a:r>
            <a:br>
              <a:rPr lang="it-IT" sz="2400" dirty="0"/>
            </a:br>
            <a:r>
              <a:rPr lang="it-IT" sz="2400" dirty="0"/>
              <a:t>maggiori</a:t>
            </a:r>
          </a:p>
          <a:p>
            <a:pPr lvl="1"/>
            <a:r>
              <a:rPr lang="it-IT" sz="2400" dirty="0"/>
              <a:t>Consentono di </a:t>
            </a:r>
            <a:br>
              <a:rPr lang="it-IT" sz="2400" dirty="0"/>
            </a:br>
            <a:r>
              <a:rPr lang="it-IT" sz="2400" dirty="0"/>
              <a:t>ottenere prestazioni </a:t>
            </a:r>
            <a:br>
              <a:rPr lang="it-IT" sz="2400" dirty="0"/>
            </a:br>
            <a:r>
              <a:rPr lang="it-IT" sz="2400" dirty="0"/>
              <a:t>più elevate</a:t>
            </a:r>
          </a:p>
          <a:p>
            <a:pPr lvl="1"/>
            <a:endParaRPr lang="it-IT" dirty="0"/>
          </a:p>
        </p:txBody>
      </p:sp>
      <p:pic>
        <p:nvPicPr>
          <p:cNvPr id="38917" name="Picture 5"/>
          <p:cNvPicPr>
            <a:picLocks noChangeAspect="1" noChangeArrowheads="1"/>
          </p:cNvPicPr>
          <p:nvPr/>
        </p:nvPicPr>
        <p:blipFill>
          <a:blip r:embed="rId3" cstate="print"/>
          <a:srcRect/>
          <a:stretch>
            <a:fillRect/>
          </a:stretch>
        </p:blipFill>
        <p:spPr bwMode="auto">
          <a:xfrm>
            <a:off x="4095750" y="2571744"/>
            <a:ext cx="5048250" cy="32004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23457" y="1071546"/>
            <a:ext cx="7506327" cy="5429288"/>
          </a:xfrm>
          <a:prstGeom prst="rect">
            <a:avLst/>
          </a:prstGeom>
          <a:noFill/>
          <a:ln w="9525">
            <a:noFill/>
            <a:miter lim="800000"/>
            <a:headEnd/>
            <a:tailEnd/>
          </a:ln>
        </p:spPr>
      </p:pic>
      <p:sp>
        <p:nvSpPr>
          <p:cNvPr id="2" name="Titolo 1"/>
          <p:cNvSpPr>
            <a:spLocks noGrp="1"/>
          </p:cNvSpPr>
          <p:nvPr>
            <p:ph type="title"/>
          </p:nvPr>
        </p:nvSpPr>
        <p:spPr/>
        <p:txBody>
          <a:bodyPr/>
          <a:lstStyle/>
          <a:p>
            <a:r>
              <a:rPr lang="it-IT" dirty="0"/>
              <a:t>CPLD – MAX 3000 A</a:t>
            </a:r>
          </a:p>
        </p:txBody>
      </p:sp>
      <p:sp>
        <p:nvSpPr>
          <p:cNvPr id="3" name="Segnaposto contenuto 2"/>
          <p:cNvSpPr>
            <a:spLocks noGrp="1"/>
          </p:cNvSpPr>
          <p:nvPr>
            <p:ph idx="1"/>
          </p:nvPr>
        </p:nvSpPr>
        <p:spPr>
          <a:xfrm>
            <a:off x="0" y="2928934"/>
            <a:ext cx="3221030" cy="3594107"/>
          </a:xfrm>
        </p:spPr>
        <p:txBody>
          <a:bodyPr/>
          <a:lstStyle/>
          <a:p>
            <a:r>
              <a:rPr lang="it-IT" sz="1800" dirty="0" err="1"/>
              <a:t>Logic</a:t>
            </a:r>
            <a:r>
              <a:rPr lang="it-IT" sz="1800" dirty="0"/>
              <a:t> </a:t>
            </a:r>
            <a:r>
              <a:rPr lang="it-IT" sz="1800" dirty="0" err="1"/>
              <a:t>array</a:t>
            </a:r>
            <a:r>
              <a:rPr lang="it-IT" sz="1800" dirty="0"/>
              <a:t> </a:t>
            </a:r>
            <a:r>
              <a:rPr lang="it-IT" sz="1800" dirty="0" err="1"/>
              <a:t>blocks</a:t>
            </a:r>
            <a:r>
              <a:rPr lang="it-IT" sz="1800" dirty="0"/>
              <a:t> (</a:t>
            </a:r>
            <a:r>
              <a:rPr lang="it-IT" sz="1800" dirty="0" err="1"/>
              <a:t>LABs</a:t>
            </a:r>
            <a:r>
              <a:rPr lang="it-IT" sz="1800" dirty="0"/>
              <a:t>)</a:t>
            </a:r>
          </a:p>
          <a:p>
            <a:r>
              <a:rPr lang="it-IT" sz="1800" dirty="0" err="1"/>
              <a:t>Macrocells</a:t>
            </a:r>
            <a:endParaRPr lang="it-IT" sz="1800" dirty="0"/>
          </a:p>
          <a:p>
            <a:r>
              <a:rPr lang="it-IT" sz="1800" dirty="0" err="1"/>
              <a:t>Expander</a:t>
            </a:r>
            <a:r>
              <a:rPr lang="it-IT" sz="1800" dirty="0"/>
              <a:t> </a:t>
            </a:r>
            <a:r>
              <a:rPr lang="it-IT" sz="1800" dirty="0" err="1"/>
              <a:t>product</a:t>
            </a:r>
            <a:r>
              <a:rPr lang="it-IT" sz="1800" dirty="0"/>
              <a:t> </a:t>
            </a:r>
            <a:r>
              <a:rPr lang="it-IT" sz="1800" dirty="0" err="1"/>
              <a:t>terms</a:t>
            </a:r>
            <a:r>
              <a:rPr lang="it-IT" sz="1800" dirty="0"/>
              <a:t> (</a:t>
            </a:r>
            <a:r>
              <a:rPr lang="it-IT" sz="1800" dirty="0" err="1"/>
              <a:t>shareable</a:t>
            </a:r>
            <a:r>
              <a:rPr lang="it-IT" sz="1800" dirty="0"/>
              <a:t> and </a:t>
            </a:r>
            <a:r>
              <a:rPr lang="it-IT" sz="1800" dirty="0" err="1"/>
              <a:t>parallel</a:t>
            </a:r>
            <a:r>
              <a:rPr lang="it-IT" sz="1800" dirty="0"/>
              <a:t>)</a:t>
            </a:r>
          </a:p>
          <a:p>
            <a:r>
              <a:rPr lang="it-IT" sz="1800" dirty="0" err="1"/>
              <a:t>Programmable</a:t>
            </a:r>
            <a:r>
              <a:rPr lang="it-IT" sz="1800" dirty="0"/>
              <a:t> </a:t>
            </a:r>
            <a:r>
              <a:rPr lang="it-IT" sz="1800" dirty="0" err="1"/>
              <a:t>interconnect</a:t>
            </a:r>
            <a:r>
              <a:rPr lang="it-IT" sz="1800" dirty="0"/>
              <a:t> </a:t>
            </a:r>
            <a:r>
              <a:rPr lang="it-IT" sz="1800" dirty="0" err="1"/>
              <a:t>array</a:t>
            </a:r>
            <a:r>
              <a:rPr lang="it-IT" sz="1800" dirty="0"/>
              <a:t> (PIA)</a:t>
            </a:r>
          </a:p>
          <a:p>
            <a:r>
              <a:rPr lang="it-IT" sz="1800" dirty="0"/>
              <a:t>I/O </a:t>
            </a:r>
            <a:r>
              <a:rPr lang="it-IT" sz="1800" dirty="0" err="1"/>
              <a:t>control</a:t>
            </a:r>
            <a:r>
              <a:rPr lang="it-IT" sz="1800" dirty="0"/>
              <a:t> </a:t>
            </a:r>
            <a:r>
              <a:rPr lang="it-IT" sz="1800" dirty="0" err="1"/>
              <a:t>blocks</a:t>
            </a:r>
            <a:endParaRPr lang="it-IT" sz="1800" dirty="0"/>
          </a:p>
          <a:p>
            <a:r>
              <a:rPr lang="it-IT" sz="1800" dirty="0"/>
              <a:t>4 </a:t>
            </a:r>
            <a:r>
              <a:rPr lang="it-IT" sz="1800" dirty="0" err="1"/>
              <a:t>dedicated</a:t>
            </a:r>
            <a:r>
              <a:rPr lang="it-IT" sz="1800" dirty="0"/>
              <a:t> </a:t>
            </a:r>
            <a:r>
              <a:rPr lang="it-IT" sz="1800" dirty="0" err="1"/>
              <a:t>Inputs</a:t>
            </a:r>
            <a:endParaRPr lang="it-IT" sz="2000" dirty="0"/>
          </a:p>
          <a:p>
            <a:pPr lvl="1"/>
            <a:r>
              <a:rPr lang="it-IT" sz="1600" dirty="0"/>
              <a:t>2 global clock</a:t>
            </a:r>
          </a:p>
          <a:p>
            <a:pPr lvl="1"/>
            <a:r>
              <a:rPr lang="it-IT" sz="1600" dirty="0"/>
              <a:t>1 output </a:t>
            </a:r>
            <a:r>
              <a:rPr lang="it-IT" sz="1600" dirty="0" err="1"/>
              <a:t>enable</a:t>
            </a:r>
            <a:endParaRPr lang="it-IT" sz="1600" dirty="0"/>
          </a:p>
          <a:p>
            <a:pPr lvl="1"/>
            <a:r>
              <a:rPr lang="it-IT" sz="1600" dirty="0"/>
              <a:t>1 global </a:t>
            </a:r>
            <a:r>
              <a:rPr lang="it-IT" sz="1600" dirty="0" err="1"/>
              <a:t>clear</a:t>
            </a:r>
            <a:endParaRPr lang="it-IT"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a:t>
            </a:r>
            <a:r>
              <a:rPr lang="it-IT" dirty="0" err="1"/>
              <a:t>Logic</a:t>
            </a:r>
            <a:r>
              <a:rPr lang="it-IT" dirty="0"/>
              <a:t> </a:t>
            </a:r>
            <a:r>
              <a:rPr lang="it-IT" dirty="0" err="1"/>
              <a:t>Array</a:t>
            </a:r>
            <a:r>
              <a:rPr lang="it-IT" dirty="0"/>
              <a:t> </a:t>
            </a:r>
            <a:r>
              <a:rPr lang="it-IT" dirty="0" err="1"/>
              <a:t>Blocks</a:t>
            </a:r>
            <a:endParaRPr lang="it-IT" dirty="0"/>
          </a:p>
        </p:txBody>
      </p:sp>
      <p:sp>
        <p:nvSpPr>
          <p:cNvPr id="3" name="Segnaposto contenuto 2"/>
          <p:cNvSpPr>
            <a:spLocks noGrp="1"/>
          </p:cNvSpPr>
          <p:nvPr>
            <p:ph idx="1"/>
          </p:nvPr>
        </p:nvSpPr>
        <p:spPr/>
        <p:txBody>
          <a:bodyPr/>
          <a:lstStyle/>
          <a:p>
            <a:r>
              <a:rPr lang="it-IT" sz="2000" dirty="0"/>
              <a:t>16 </a:t>
            </a:r>
            <a:r>
              <a:rPr lang="it-IT" sz="2000" dirty="0" err="1"/>
              <a:t>macrocells</a:t>
            </a:r>
            <a:endParaRPr lang="it-IT" sz="2000" dirty="0"/>
          </a:p>
          <a:p>
            <a:pPr lvl="1"/>
            <a:r>
              <a:rPr lang="en-US" sz="1800" dirty="0"/>
              <a:t>logic array (5 </a:t>
            </a:r>
            <a:r>
              <a:rPr lang="en-US" sz="1800" dirty="0" err="1"/>
              <a:t>minterms</a:t>
            </a:r>
            <a:r>
              <a:rPr lang="en-US" sz="1800" dirty="0"/>
              <a:t> each)</a:t>
            </a:r>
          </a:p>
          <a:p>
            <a:pPr lvl="1"/>
            <a:r>
              <a:rPr lang="en-US" sz="1800" dirty="0"/>
              <a:t>product–term select matrix</a:t>
            </a:r>
          </a:p>
          <a:p>
            <a:pPr lvl="1"/>
            <a:r>
              <a:rPr lang="en-US" sz="1800" dirty="0"/>
              <a:t>programmable register</a:t>
            </a:r>
            <a:endParaRPr lang="it-IT" sz="1800" dirty="0"/>
          </a:p>
          <a:p>
            <a:r>
              <a:rPr lang="en-US" sz="2000" dirty="0"/>
              <a:t>36 signals from the PIA and 16 from other </a:t>
            </a:r>
            <a:r>
              <a:rPr lang="en-US" sz="2000" dirty="0" err="1"/>
              <a:t>macrocells</a:t>
            </a:r>
            <a:r>
              <a:rPr lang="en-US" sz="2000" dirty="0"/>
              <a:t> as logic inputs</a:t>
            </a:r>
          </a:p>
          <a:p>
            <a:r>
              <a:rPr lang="en-US" sz="2000" dirty="0"/>
              <a:t>Global controls for secondary register functions</a:t>
            </a:r>
            <a:endParaRPr lang="it-IT" sz="2000" dirty="0"/>
          </a:p>
        </p:txBody>
      </p:sp>
      <p:pic>
        <p:nvPicPr>
          <p:cNvPr id="3074" name="Picture 2"/>
          <p:cNvPicPr>
            <a:picLocks noChangeAspect="1" noChangeArrowheads="1"/>
          </p:cNvPicPr>
          <p:nvPr/>
        </p:nvPicPr>
        <p:blipFill>
          <a:blip r:embed="rId2" cstate="print"/>
          <a:srcRect/>
          <a:stretch>
            <a:fillRect/>
          </a:stretch>
        </p:blipFill>
        <p:spPr bwMode="auto">
          <a:xfrm>
            <a:off x="1357290" y="3270772"/>
            <a:ext cx="6582304" cy="358722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PTSM &amp; </a:t>
            </a:r>
            <a:r>
              <a:rPr lang="it-IT" dirty="0" err="1"/>
              <a:t>expansions</a:t>
            </a:r>
            <a:endParaRPr lang="it-IT" dirty="0"/>
          </a:p>
        </p:txBody>
      </p:sp>
      <p:sp>
        <p:nvSpPr>
          <p:cNvPr id="3" name="Segnaposto contenuto 2"/>
          <p:cNvSpPr>
            <a:spLocks noGrp="1"/>
          </p:cNvSpPr>
          <p:nvPr>
            <p:ph idx="1"/>
          </p:nvPr>
        </p:nvSpPr>
        <p:spPr/>
        <p:txBody>
          <a:bodyPr/>
          <a:lstStyle/>
          <a:p>
            <a:r>
              <a:rPr lang="it-IT" sz="2400" dirty="0" err="1"/>
              <a:t>Product</a:t>
            </a:r>
            <a:r>
              <a:rPr lang="it-IT" sz="2400" dirty="0"/>
              <a:t> </a:t>
            </a:r>
            <a:r>
              <a:rPr lang="it-IT" sz="2400" dirty="0" err="1"/>
              <a:t>Term</a:t>
            </a:r>
            <a:r>
              <a:rPr lang="it-IT" sz="2400" dirty="0"/>
              <a:t> </a:t>
            </a:r>
            <a:r>
              <a:rPr lang="it-IT" sz="2400" dirty="0" err="1"/>
              <a:t>Select</a:t>
            </a:r>
            <a:r>
              <a:rPr lang="it-IT" sz="2400" dirty="0"/>
              <a:t> Matrix</a:t>
            </a:r>
          </a:p>
          <a:p>
            <a:pPr lvl="1"/>
            <a:r>
              <a:rPr lang="it-IT" sz="2000" dirty="0"/>
              <a:t>Seleziona come impiegare i vari segnali</a:t>
            </a:r>
          </a:p>
          <a:p>
            <a:pPr lvl="2"/>
            <a:r>
              <a:rPr lang="it-IT" sz="2000" dirty="0"/>
              <a:t>Per realizzare funzioni logiche (somme di prodotti)</a:t>
            </a:r>
          </a:p>
          <a:p>
            <a:pPr lvl="2"/>
            <a:r>
              <a:rPr lang="it-IT" sz="2000" dirty="0"/>
              <a:t>Come segnali di controllo per il FF</a:t>
            </a:r>
          </a:p>
          <a:p>
            <a:r>
              <a:rPr lang="it-IT" sz="2400" dirty="0" err="1"/>
              <a:t>Sherable</a:t>
            </a:r>
            <a:r>
              <a:rPr lang="it-IT" sz="2400" dirty="0"/>
              <a:t> </a:t>
            </a:r>
            <a:r>
              <a:rPr lang="it-IT" sz="2400" dirty="0" err="1"/>
              <a:t>logic</a:t>
            </a:r>
            <a:r>
              <a:rPr lang="it-IT" sz="2400" dirty="0"/>
              <a:t> </a:t>
            </a:r>
            <a:r>
              <a:rPr lang="it-IT" sz="2400" dirty="0" err="1"/>
              <a:t>expansion</a:t>
            </a:r>
            <a:endParaRPr lang="it-IT" sz="2400" dirty="0"/>
          </a:p>
          <a:p>
            <a:pPr lvl="2"/>
            <a:r>
              <a:rPr lang="it-IT" sz="2000" dirty="0"/>
              <a:t>Consente una retroazione </a:t>
            </a:r>
          </a:p>
          <a:p>
            <a:pPr lvl="2"/>
            <a:r>
              <a:rPr lang="it-IT" sz="2000" dirty="0"/>
              <a:t>Il risultato può essere impiegato da altre macrocelle</a:t>
            </a:r>
          </a:p>
          <a:p>
            <a:pPr lvl="2"/>
            <a:r>
              <a:rPr lang="it-IT" sz="2000" dirty="0"/>
              <a:t>Introduce un certo ritardo</a:t>
            </a:r>
          </a:p>
          <a:p>
            <a:r>
              <a:rPr lang="it-IT" sz="2400" dirty="0" err="1"/>
              <a:t>Parallel</a:t>
            </a:r>
            <a:r>
              <a:rPr lang="it-IT" sz="2400" dirty="0"/>
              <a:t> </a:t>
            </a:r>
            <a:r>
              <a:rPr lang="it-IT" sz="2400" dirty="0" err="1"/>
              <a:t>Logic</a:t>
            </a:r>
            <a:r>
              <a:rPr lang="it-IT" sz="2400" dirty="0"/>
              <a:t> </a:t>
            </a:r>
            <a:r>
              <a:rPr lang="it-IT" sz="2400" dirty="0" err="1"/>
              <a:t>Expansion</a:t>
            </a:r>
            <a:endParaRPr lang="it-IT" sz="2400" dirty="0"/>
          </a:p>
          <a:p>
            <a:pPr lvl="2"/>
            <a:r>
              <a:rPr lang="it-IT" sz="2000" dirty="0"/>
              <a:t>Consente di sviluppare funzioni logiche più complesse sfruttando da macrocelle adiacenti</a:t>
            </a:r>
          </a:p>
          <a:p>
            <a:pPr lvl="2"/>
            <a:r>
              <a:rPr lang="it-IT" sz="2000" dirty="0"/>
              <a:t>Introduce un certo ritardo </a:t>
            </a:r>
          </a:p>
          <a:p>
            <a:pPr lvl="1"/>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a:t>
            </a:r>
            <a:r>
              <a:rPr lang="it-IT" dirty="0" err="1"/>
              <a:t>Sherable</a:t>
            </a:r>
            <a:r>
              <a:rPr lang="it-IT" dirty="0"/>
              <a:t> </a:t>
            </a:r>
            <a:r>
              <a:rPr lang="it-IT" dirty="0" err="1"/>
              <a:t>expansions</a:t>
            </a:r>
            <a:endParaRPr lang="it-IT"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20838" y="1250156"/>
            <a:ext cx="5791200" cy="47815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a:t>
            </a:r>
            <a:r>
              <a:rPr lang="it-IT" dirty="0" err="1"/>
              <a:t>Parallel</a:t>
            </a:r>
            <a:r>
              <a:rPr lang="it-IT" dirty="0"/>
              <a:t> </a:t>
            </a:r>
            <a:r>
              <a:rPr lang="it-IT" dirty="0" err="1"/>
              <a:t>expansions</a:t>
            </a:r>
            <a:endParaRPr lang="it-IT"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1141255" y="1187450"/>
            <a:ext cx="6750366" cy="49069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PIA</a:t>
            </a:r>
          </a:p>
        </p:txBody>
      </p:sp>
      <p:sp>
        <p:nvSpPr>
          <p:cNvPr id="3" name="Segnaposto contenuto 2"/>
          <p:cNvSpPr>
            <a:spLocks noGrp="1"/>
          </p:cNvSpPr>
          <p:nvPr>
            <p:ph idx="1"/>
          </p:nvPr>
        </p:nvSpPr>
        <p:spPr/>
        <p:txBody>
          <a:bodyPr/>
          <a:lstStyle/>
          <a:p>
            <a:r>
              <a:rPr lang="it-IT" dirty="0" err="1"/>
              <a:t>Programmable</a:t>
            </a:r>
            <a:r>
              <a:rPr lang="it-IT" dirty="0"/>
              <a:t> </a:t>
            </a:r>
            <a:r>
              <a:rPr lang="it-IT" dirty="0" err="1"/>
              <a:t>Interconnected</a:t>
            </a:r>
            <a:r>
              <a:rPr lang="it-IT" dirty="0"/>
              <a:t> </a:t>
            </a:r>
            <a:r>
              <a:rPr lang="it-IT" dirty="0" err="1"/>
              <a:t>Array</a:t>
            </a:r>
            <a:endParaRPr lang="it-IT" dirty="0"/>
          </a:p>
          <a:p>
            <a:pPr lvl="1"/>
            <a:r>
              <a:rPr lang="it-IT" sz="2000" dirty="0"/>
              <a:t>Il  PIA  è  un  global  bus  programmabile  che  provvede  a  rendere disponibili   </a:t>
            </a:r>
            <a:r>
              <a:rPr lang="it-IT" sz="2000" dirty="0" err="1"/>
              <a:t>all</a:t>
            </a:r>
            <a:r>
              <a:rPr lang="it-IT" sz="2000" dirty="0"/>
              <a:t>’interno   del   dispositivo   tutti   i   segnali   che   lo  alimentano, che si possono suddividere in :   </a:t>
            </a:r>
          </a:p>
          <a:p>
            <a:pPr lvl="2"/>
            <a:r>
              <a:rPr lang="it-IT" sz="1800" dirty="0"/>
              <a:t>ingressi dedicati del MAX3000,   </a:t>
            </a:r>
          </a:p>
          <a:p>
            <a:pPr lvl="2"/>
            <a:r>
              <a:rPr lang="it-IT" sz="1800" dirty="0"/>
              <a:t>pin di I/O   </a:t>
            </a:r>
          </a:p>
          <a:p>
            <a:pPr lvl="2"/>
            <a:r>
              <a:rPr lang="it-IT" sz="1800" dirty="0"/>
              <a:t>uscite delle macrocelle</a:t>
            </a:r>
          </a:p>
          <a:p>
            <a:pPr lvl="1"/>
            <a:r>
              <a:rPr lang="it-IT" sz="2200" dirty="0"/>
              <a:t>Il ritardo di questi segnali è prevedibile</a:t>
            </a:r>
          </a:p>
        </p:txBody>
      </p:sp>
      <p:pic>
        <p:nvPicPr>
          <p:cNvPr id="6146" name="Picture 2"/>
          <p:cNvPicPr>
            <a:picLocks noChangeAspect="1" noChangeArrowheads="1"/>
          </p:cNvPicPr>
          <p:nvPr/>
        </p:nvPicPr>
        <p:blipFill>
          <a:blip r:embed="rId2" cstate="print"/>
          <a:srcRect/>
          <a:stretch>
            <a:fillRect/>
          </a:stretch>
        </p:blipFill>
        <p:spPr bwMode="auto">
          <a:xfrm>
            <a:off x="0" y="4286256"/>
            <a:ext cx="5207865" cy="214314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286380" y="4067803"/>
            <a:ext cx="3857620" cy="279019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I/O </a:t>
            </a:r>
            <a:r>
              <a:rPr lang="it-IT" dirty="0" err="1"/>
              <a:t>Control</a:t>
            </a:r>
            <a:r>
              <a:rPr lang="it-IT" dirty="0"/>
              <a:t> </a:t>
            </a:r>
            <a:r>
              <a:rPr lang="it-IT" dirty="0" err="1"/>
              <a:t>Blocks</a:t>
            </a:r>
            <a:endParaRPr lang="it-IT"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653324" y="1187450"/>
            <a:ext cx="5726227" cy="49069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I/O </a:t>
            </a:r>
            <a:r>
              <a:rPr lang="it-IT" dirty="0" err="1"/>
              <a:t>Control</a:t>
            </a:r>
            <a:r>
              <a:rPr lang="it-IT" dirty="0"/>
              <a:t> </a:t>
            </a:r>
            <a:r>
              <a:rPr lang="it-IT" dirty="0" err="1"/>
              <a:t>Blocks</a:t>
            </a:r>
            <a:endParaRPr lang="it-IT" dirty="0"/>
          </a:p>
        </p:txBody>
      </p:sp>
      <p:sp>
        <p:nvSpPr>
          <p:cNvPr id="4" name="Segnaposto contenuto 3"/>
          <p:cNvSpPr>
            <a:spLocks noGrp="1"/>
          </p:cNvSpPr>
          <p:nvPr>
            <p:ph idx="1"/>
          </p:nvPr>
        </p:nvSpPr>
        <p:spPr/>
        <p:txBody>
          <a:bodyPr/>
          <a:lstStyle/>
          <a:p>
            <a:r>
              <a:rPr lang="it-IT" sz="2800" dirty="0"/>
              <a:t>I PIN di I/O possono essere configurati</a:t>
            </a:r>
          </a:p>
          <a:p>
            <a:pPr lvl="1"/>
            <a:r>
              <a:rPr lang="it-IT" sz="2400" dirty="0"/>
              <a:t>Come , ingressi, uscite o bidirezionali</a:t>
            </a:r>
          </a:p>
          <a:p>
            <a:pPr lvl="1"/>
            <a:r>
              <a:rPr lang="it-IT" sz="2400" dirty="0"/>
              <a:t>Possono essere posti in alta impedenza</a:t>
            </a:r>
          </a:p>
          <a:p>
            <a:pPr lvl="2"/>
            <a:r>
              <a:rPr lang="it-IT" sz="1800" dirty="0"/>
              <a:t>Attraverso linee dedicate (dirette o negate) di OE (che derivano dal PIA) </a:t>
            </a:r>
          </a:p>
          <a:p>
            <a:pPr lvl="3"/>
            <a:r>
              <a:rPr lang="it-IT" sz="1400" dirty="0"/>
              <a:t>Tramite altri PIN di I/O</a:t>
            </a:r>
          </a:p>
          <a:p>
            <a:pPr lvl="3"/>
            <a:r>
              <a:rPr lang="it-IT" sz="1400" dirty="0"/>
              <a:t>Attraverso le uscite di macrocelle</a:t>
            </a:r>
          </a:p>
          <a:p>
            <a:pPr lvl="2"/>
            <a:r>
              <a:rPr lang="it-IT" sz="1800" dirty="0"/>
              <a:t>Possono essere posti perennemente in alta impedenza</a:t>
            </a:r>
          </a:p>
          <a:p>
            <a:pPr lvl="2"/>
            <a:r>
              <a:rPr lang="it-IT" sz="1800" dirty="0"/>
              <a:t>Possono essere posti perennemente come buffer</a:t>
            </a:r>
          </a:p>
          <a:p>
            <a:pPr lvl="1"/>
            <a:r>
              <a:rPr lang="it-IT" sz="2400" dirty="0"/>
              <a:t>E’ previsto un controllo dello </a:t>
            </a:r>
            <a:r>
              <a:rPr lang="it-IT" sz="2400" dirty="0" err="1"/>
              <a:t>slew-rate</a:t>
            </a:r>
            <a:endParaRPr lang="it-IT" sz="2400" dirty="0"/>
          </a:p>
          <a:p>
            <a:pPr lvl="2">
              <a:buNone/>
            </a:pPr>
            <a:endParaRPr lang="it-IT" sz="1600" dirty="0"/>
          </a:p>
          <a:p>
            <a:pPr lvl="2">
              <a:buNone/>
            </a:pPr>
            <a:endParaRPr lang="it-IT"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a:t>
            </a:r>
            <a:r>
              <a:rPr lang="it-IT" dirty="0" err="1"/>
              <a:t>Product</a:t>
            </a:r>
            <a:r>
              <a:rPr lang="it-IT" dirty="0"/>
              <a:t> Family</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577850" y="2107406"/>
            <a:ext cx="7877175" cy="3067050"/>
          </a:xfrm>
          <a:prstGeom prst="rect">
            <a:avLst/>
          </a:prstGeom>
          <a:noFill/>
          <a:ln w="9525">
            <a:noFill/>
            <a:miter lim="800000"/>
            <a:headEnd/>
            <a:tailEnd/>
          </a:ln>
        </p:spPr>
      </p:pic>
      <p:sp>
        <p:nvSpPr>
          <p:cNvPr id="4" name="Rettangolo arrotondato 3"/>
          <p:cNvSpPr/>
          <p:nvPr/>
        </p:nvSpPr>
        <p:spPr bwMode="auto">
          <a:xfrm>
            <a:off x="4572000" y="2428868"/>
            <a:ext cx="1214446" cy="2786082"/>
          </a:xfrm>
          <a:prstGeom prst="roundRect">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dirty="0"/>
              <a:t>Modalità di programmazione	</a:t>
            </a:r>
          </a:p>
        </p:txBody>
      </p:sp>
      <p:sp>
        <p:nvSpPr>
          <p:cNvPr id="8195" name="Rectangle 3"/>
          <p:cNvSpPr>
            <a:spLocks noGrp="1" noChangeArrowheads="1"/>
          </p:cNvSpPr>
          <p:nvPr>
            <p:ph type="body" idx="1"/>
          </p:nvPr>
        </p:nvSpPr>
        <p:spPr/>
        <p:txBody>
          <a:bodyPr/>
          <a:lstStyle/>
          <a:p>
            <a:pPr lvl="1"/>
            <a:r>
              <a:rPr lang="it-IT" sz="2400" dirty="0"/>
              <a:t>FUSE</a:t>
            </a:r>
          </a:p>
          <a:p>
            <a:pPr lvl="2"/>
            <a:r>
              <a:rPr lang="it-IT" sz="2000" dirty="0"/>
              <a:t>Le connessioni tra linee sono inizialmente tutte attive</a:t>
            </a:r>
          </a:p>
          <a:p>
            <a:pPr lvl="2"/>
            <a:r>
              <a:rPr lang="it-IT" sz="2000" dirty="0"/>
              <a:t>In fase di programmazione si disattivano permanentemente le connessioni inutili</a:t>
            </a:r>
          </a:p>
          <a:p>
            <a:pPr lvl="1"/>
            <a:r>
              <a:rPr lang="it-IT" sz="2400" dirty="0"/>
              <a:t>ANTIFUSE</a:t>
            </a:r>
          </a:p>
          <a:p>
            <a:pPr lvl="2"/>
            <a:r>
              <a:rPr lang="it-IT" sz="2000" dirty="0"/>
              <a:t>Le connessioni tra linee sono inizialmente tutte inattive</a:t>
            </a:r>
          </a:p>
          <a:p>
            <a:pPr lvl="2"/>
            <a:r>
              <a:rPr lang="it-IT" sz="2000" dirty="0"/>
              <a:t>In fase di programmazione si attivano permanentemente le connessioni utili</a:t>
            </a:r>
          </a:p>
          <a:p>
            <a:pPr lvl="1"/>
            <a:r>
              <a:rPr lang="it-IT" sz="2400" dirty="0"/>
              <a:t>EEPROM </a:t>
            </a:r>
          </a:p>
          <a:p>
            <a:pPr lvl="2"/>
            <a:r>
              <a:rPr lang="it-IT" sz="2000" dirty="0"/>
              <a:t>le connessioni inizialmente sono tutte inattive</a:t>
            </a:r>
          </a:p>
          <a:p>
            <a:pPr lvl="2"/>
            <a:r>
              <a:rPr lang="it-IT" sz="2000" dirty="0"/>
              <a:t>In fase di programmazione si possono attivare o disattivare elettricamente in modo non distruttivo</a:t>
            </a:r>
          </a:p>
          <a:p>
            <a:pPr lvl="2"/>
            <a:r>
              <a:rPr lang="it-IT" sz="2000" dirty="0"/>
              <a:t>Lo stato viene mantenuto anche in assenza di alimentazione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2052" descr="RC"/>
          <p:cNvPicPr>
            <a:picLocks noChangeAspect="1" noChangeArrowheads="1"/>
          </p:cNvPicPr>
          <p:nvPr/>
        </p:nvPicPr>
        <p:blipFill>
          <a:blip r:embed="rId3" cstate="print"/>
          <a:srcRect/>
          <a:stretch>
            <a:fillRect/>
          </a:stretch>
        </p:blipFill>
        <p:spPr bwMode="auto">
          <a:xfrm>
            <a:off x="1143000" y="1533525"/>
            <a:ext cx="7696200" cy="3114675"/>
          </a:xfrm>
          <a:prstGeom prst="rect">
            <a:avLst/>
          </a:prstGeom>
          <a:noFill/>
        </p:spPr>
      </p:pic>
      <p:sp>
        <p:nvSpPr>
          <p:cNvPr id="123906" name="Rectangle 2050"/>
          <p:cNvSpPr>
            <a:spLocks noGrp="1" noChangeArrowheads="1"/>
          </p:cNvSpPr>
          <p:nvPr>
            <p:ph type="title"/>
          </p:nvPr>
        </p:nvSpPr>
        <p:spPr/>
        <p:txBody>
          <a:bodyPr/>
          <a:lstStyle/>
          <a:p>
            <a:r>
              <a:rPr lang="it-IT" dirty="0"/>
              <a:t>MAX3000 - Q e A</a:t>
            </a:r>
          </a:p>
        </p:txBody>
      </p:sp>
      <p:sp>
        <p:nvSpPr>
          <p:cNvPr id="123907" name="Text Box 2051"/>
          <p:cNvSpPr txBox="1">
            <a:spLocks noChangeArrowheads="1"/>
          </p:cNvSpPr>
          <p:nvPr/>
        </p:nvSpPr>
        <p:spPr bwMode="auto">
          <a:xfrm>
            <a:off x="669925" y="1336675"/>
            <a:ext cx="6562438" cy="646331"/>
          </a:xfrm>
          <a:prstGeom prst="rect">
            <a:avLst/>
          </a:prstGeom>
          <a:noFill/>
          <a:ln w="12700">
            <a:noFill/>
            <a:miter lim="800000"/>
            <a:headEnd/>
            <a:tailEnd/>
          </a:ln>
          <a:effectLst/>
        </p:spPr>
        <p:txBody>
          <a:bodyPr wrap="none">
            <a:spAutoFit/>
          </a:bodyPr>
          <a:lstStyle/>
          <a:p>
            <a:r>
              <a:rPr lang="it-IT" dirty="0"/>
              <a:t>Q: E’ possibile realizzare tramite CPLD MAX3000 la seguente </a:t>
            </a:r>
          </a:p>
          <a:p>
            <a:r>
              <a:rPr lang="it-IT" dirty="0"/>
              <a:t>	architettura?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050" descr="RC"/>
          <p:cNvPicPr>
            <a:picLocks noChangeAspect="1" noChangeArrowheads="1"/>
          </p:cNvPicPr>
          <p:nvPr/>
        </p:nvPicPr>
        <p:blipFill>
          <a:blip r:embed="rId3" cstate="print"/>
          <a:srcRect/>
          <a:stretch>
            <a:fillRect/>
          </a:stretch>
        </p:blipFill>
        <p:spPr bwMode="auto">
          <a:xfrm>
            <a:off x="1143000" y="1533525"/>
            <a:ext cx="7696200" cy="3114675"/>
          </a:xfrm>
          <a:prstGeom prst="rect">
            <a:avLst/>
          </a:prstGeom>
          <a:noFill/>
        </p:spPr>
      </p:pic>
      <p:sp>
        <p:nvSpPr>
          <p:cNvPr id="124931" name="Rectangle 2051"/>
          <p:cNvSpPr>
            <a:spLocks noGrp="1" noChangeArrowheads="1"/>
          </p:cNvSpPr>
          <p:nvPr>
            <p:ph type="title"/>
          </p:nvPr>
        </p:nvSpPr>
        <p:spPr/>
        <p:txBody>
          <a:bodyPr/>
          <a:lstStyle/>
          <a:p>
            <a:r>
              <a:rPr lang="it-IT" dirty="0"/>
              <a:t>MAX3000 - Q e A</a:t>
            </a:r>
          </a:p>
        </p:txBody>
      </p:sp>
      <p:sp>
        <p:nvSpPr>
          <p:cNvPr id="124932" name="Text Box 2052"/>
          <p:cNvSpPr txBox="1">
            <a:spLocks noChangeArrowheads="1"/>
          </p:cNvSpPr>
          <p:nvPr/>
        </p:nvSpPr>
        <p:spPr bwMode="auto">
          <a:xfrm>
            <a:off x="669925" y="1336675"/>
            <a:ext cx="6562438" cy="646331"/>
          </a:xfrm>
          <a:prstGeom prst="rect">
            <a:avLst/>
          </a:prstGeom>
          <a:noFill/>
          <a:ln w="12700">
            <a:noFill/>
            <a:miter lim="800000"/>
            <a:headEnd/>
            <a:tailEnd/>
          </a:ln>
          <a:effectLst/>
        </p:spPr>
        <p:txBody>
          <a:bodyPr wrap="none">
            <a:spAutoFit/>
          </a:bodyPr>
          <a:lstStyle/>
          <a:p>
            <a:r>
              <a:rPr lang="it-IT" dirty="0"/>
              <a:t>Q: E’ possibile realizzare tramite CPLD MAX3000 la seguente </a:t>
            </a:r>
          </a:p>
          <a:p>
            <a:r>
              <a:rPr lang="it-IT" dirty="0"/>
              <a:t>	architettura?</a:t>
            </a:r>
          </a:p>
        </p:txBody>
      </p:sp>
      <p:sp>
        <p:nvSpPr>
          <p:cNvPr id="124933" name="Text Box 2053"/>
          <p:cNvSpPr txBox="1">
            <a:spLocks noChangeArrowheads="1"/>
          </p:cNvSpPr>
          <p:nvPr/>
        </p:nvSpPr>
        <p:spPr bwMode="auto">
          <a:xfrm>
            <a:off x="822325" y="4232275"/>
            <a:ext cx="6457950" cy="822325"/>
          </a:xfrm>
          <a:prstGeom prst="rect">
            <a:avLst/>
          </a:prstGeom>
          <a:noFill/>
          <a:ln w="12700">
            <a:noFill/>
            <a:miter lim="800000"/>
            <a:headEnd/>
            <a:tailEnd/>
          </a:ln>
          <a:effectLst/>
        </p:spPr>
        <p:txBody>
          <a:bodyPr wrap="none">
            <a:spAutoFit/>
          </a:bodyPr>
          <a:lstStyle/>
          <a:p>
            <a:r>
              <a:rPr lang="it-IT"/>
              <a:t>A</a:t>
            </a:r>
            <a:r>
              <a:rPr lang="it-IT" b="1"/>
              <a:t>: NO con una CPLD si possono realizzare solo </a:t>
            </a:r>
          </a:p>
          <a:p>
            <a:r>
              <a:rPr lang="it-IT" b="1"/>
              <a:t>	circuiti DIGITALI</a:t>
            </a:r>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it-IT" dirty="0"/>
              <a:t>MAX3000 - Q e A</a:t>
            </a:r>
          </a:p>
        </p:txBody>
      </p:sp>
      <p:sp>
        <p:nvSpPr>
          <p:cNvPr id="126979" name="Text Box 3"/>
          <p:cNvSpPr txBox="1">
            <a:spLocks noChangeArrowheads="1"/>
          </p:cNvSpPr>
          <p:nvPr/>
        </p:nvSpPr>
        <p:spPr bwMode="auto">
          <a:xfrm>
            <a:off x="669925" y="1336675"/>
            <a:ext cx="6925807" cy="646331"/>
          </a:xfrm>
          <a:prstGeom prst="rect">
            <a:avLst/>
          </a:prstGeom>
          <a:noFill/>
          <a:ln w="12700">
            <a:noFill/>
            <a:miter lim="800000"/>
            <a:headEnd/>
            <a:tailEnd/>
          </a:ln>
          <a:effectLst/>
        </p:spPr>
        <p:txBody>
          <a:bodyPr wrap="none">
            <a:spAutoFit/>
          </a:bodyPr>
          <a:lstStyle/>
          <a:p>
            <a:r>
              <a:rPr lang="it-IT" dirty="0"/>
              <a:t>Q: E’ possibile realizzare tramite CPLD MAX3000 la seguente </a:t>
            </a:r>
          </a:p>
          <a:p>
            <a:r>
              <a:rPr lang="it-IT" dirty="0"/>
              <a:t>	funzione, ossia un predeterminato RITARDO asincrono ?</a:t>
            </a:r>
          </a:p>
        </p:txBody>
      </p:sp>
      <p:sp>
        <p:nvSpPr>
          <p:cNvPr id="126981" name="Rectangle 5"/>
          <p:cNvSpPr>
            <a:spLocks noChangeArrowheads="1"/>
          </p:cNvSpPr>
          <p:nvPr/>
        </p:nvSpPr>
        <p:spPr bwMode="auto">
          <a:xfrm>
            <a:off x="3368675" y="2549525"/>
            <a:ext cx="2155825" cy="838200"/>
          </a:xfrm>
          <a:prstGeom prst="rect">
            <a:avLst/>
          </a:prstGeom>
          <a:noFill/>
          <a:ln w="38100">
            <a:solidFill>
              <a:schemeClr val="tx1"/>
            </a:solidFill>
            <a:miter lim="800000"/>
            <a:headEnd/>
            <a:tailEnd/>
          </a:ln>
          <a:effectLst/>
        </p:spPr>
        <p:txBody>
          <a:bodyPr anchor="ctr">
            <a:spAutoFit/>
          </a:bodyPr>
          <a:lstStyle/>
          <a:p>
            <a:endParaRPr lang="it-IT"/>
          </a:p>
        </p:txBody>
      </p:sp>
      <p:sp>
        <p:nvSpPr>
          <p:cNvPr id="126982" name="Line 6"/>
          <p:cNvSpPr>
            <a:spLocks noChangeShapeType="1"/>
          </p:cNvSpPr>
          <p:nvPr/>
        </p:nvSpPr>
        <p:spPr bwMode="auto">
          <a:xfrm>
            <a:off x="1692275" y="2930525"/>
            <a:ext cx="1635125" cy="1588"/>
          </a:xfrm>
          <a:prstGeom prst="line">
            <a:avLst/>
          </a:prstGeom>
          <a:noFill/>
          <a:ln w="12700">
            <a:solidFill>
              <a:schemeClr val="tx1"/>
            </a:solidFill>
            <a:round/>
            <a:headEnd/>
            <a:tailEnd type="triangle" w="med" len="med"/>
          </a:ln>
          <a:effectLst/>
        </p:spPr>
        <p:txBody>
          <a:bodyPr anchor="ctr">
            <a:spAutoFit/>
          </a:bodyPr>
          <a:lstStyle/>
          <a:p>
            <a:endParaRPr lang="it-IT"/>
          </a:p>
        </p:txBody>
      </p:sp>
      <p:sp>
        <p:nvSpPr>
          <p:cNvPr id="126983" name="Line 7"/>
          <p:cNvSpPr>
            <a:spLocks noChangeShapeType="1"/>
          </p:cNvSpPr>
          <p:nvPr/>
        </p:nvSpPr>
        <p:spPr bwMode="auto">
          <a:xfrm>
            <a:off x="5578475" y="2930525"/>
            <a:ext cx="1635125" cy="1588"/>
          </a:xfrm>
          <a:prstGeom prst="line">
            <a:avLst/>
          </a:prstGeom>
          <a:noFill/>
          <a:ln w="12700">
            <a:solidFill>
              <a:schemeClr val="tx1"/>
            </a:solidFill>
            <a:round/>
            <a:headEnd/>
            <a:tailEnd type="triangle" w="med" len="med"/>
          </a:ln>
          <a:effectLst/>
        </p:spPr>
        <p:txBody>
          <a:bodyPr anchor="ctr">
            <a:spAutoFit/>
          </a:bodyPr>
          <a:lstStyle/>
          <a:p>
            <a:endParaRPr lang="it-IT"/>
          </a:p>
        </p:txBody>
      </p:sp>
      <p:sp>
        <p:nvSpPr>
          <p:cNvPr id="126984" name="Text Box 8"/>
          <p:cNvSpPr txBox="1">
            <a:spLocks noChangeArrowheads="1"/>
          </p:cNvSpPr>
          <p:nvPr/>
        </p:nvSpPr>
        <p:spPr bwMode="auto">
          <a:xfrm>
            <a:off x="3622675" y="2701925"/>
            <a:ext cx="1609725" cy="457200"/>
          </a:xfrm>
          <a:prstGeom prst="rect">
            <a:avLst/>
          </a:prstGeom>
          <a:noFill/>
          <a:ln w="12700">
            <a:noFill/>
            <a:miter lim="800000"/>
            <a:headEnd/>
            <a:tailEnd/>
          </a:ln>
          <a:effectLst/>
        </p:spPr>
        <p:txBody>
          <a:bodyPr>
            <a:spAutoFit/>
          </a:bodyPr>
          <a:lstStyle/>
          <a:p>
            <a:r>
              <a:rPr lang="it-IT"/>
              <a:t>RIT = 20ns</a:t>
            </a:r>
          </a:p>
        </p:txBody>
      </p:sp>
      <p:sp>
        <p:nvSpPr>
          <p:cNvPr id="126985" name="Text Box 9"/>
          <p:cNvSpPr txBox="1">
            <a:spLocks noChangeArrowheads="1"/>
          </p:cNvSpPr>
          <p:nvPr/>
        </p:nvSpPr>
        <p:spPr bwMode="auto">
          <a:xfrm>
            <a:off x="1447800" y="2362200"/>
            <a:ext cx="762000" cy="457200"/>
          </a:xfrm>
          <a:prstGeom prst="rect">
            <a:avLst/>
          </a:prstGeom>
          <a:noFill/>
          <a:ln w="12700">
            <a:noFill/>
            <a:miter lim="800000"/>
            <a:headEnd/>
            <a:tailEnd/>
          </a:ln>
          <a:effectLst/>
        </p:spPr>
        <p:txBody>
          <a:bodyPr>
            <a:spAutoFit/>
          </a:bodyPr>
          <a:lstStyle/>
          <a:p>
            <a:r>
              <a:rPr lang="it-IT"/>
              <a:t>In</a:t>
            </a:r>
          </a:p>
        </p:txBody>
      </p:sp>
      <p:sp>
        <p:nvSpPr>
          <p:cNvPr id="126986" name="Text Box 10"/>
          <p:cNvSpPr txBox="1">
            <a:spLocks noChangeArrowheads="1"/>
          </p:cNvSpPr>
          <p:nvPr/>
        </p:nvSpPr>
        <p:spPr bwMode="auto">
          <a:xfrm>
            <a:off x="6705600" y="2438400"/>
            <a:ext cx="914400" cy="457200"/>
          </a:xfrm>
          <a:prstGeom prst="rect">
            <a:avLst/>
          </a:prstGeom>
          <a:noFill/>
          <a:ln w="12700">
            <a:noFill/>
            <a:miter lim="800000"/>
            <a:headEnd/>
            <a:tailEnd/>
          </a:ln>
          <a:effectLst/>
        </p:spPr>
        <p:txBody>
          <a:bodyPr>
            <a:spAutoFit/>
          </a:bodyPr>
          <a:lstStyle/>
          <a:p>
            <a:r>
              <a:rPr lang="it-IT"/>
              <a:t>Out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p:txBody>
          <a:bodyPr/>
          <a:lstStyle/>
          <a:p>
            <a:r>
              <a:rPr lang="it-IT" dirty="0"/>
              <a:t>MAX3000 - Q e A</a:t>
            </a:r>
          </a:p>
        </p:txBody>
      </p:sp>
      <p:sp>
        <p:nvSpPr>
          <p:cNvPr id="128003" name="Text Box 1027"/>
          <p:cNvSpPr txBox="1">
            <a:spLocks noChangeArrowheads="1"/>
          </p:cNvSpPr>
          <p:nvPr/>
        </p:nvSpPr>
        <p:spPr bwMode="auto">
          <a:xfrm>
            <a:off x="669925" y="1336675"/>
            <a:ext cx="6925807" cy="646331"/>
          </a:xfrm>
          <a:prstGeom prst="rect">
            <a:avLst/>
          </a:prstGeom>
          <a:noFill/>
          <a:ln w="12700">
            <a:noFill/>
            <a:miter lim="800000"/>
            <a:headEnd/>
            <a:tailEnd/>
          </a:ln>
          <a:effectLst/>
        </p:spPr>
        <p:txBody>
          <a:bodyPr wrap="none">
            <a:spAutoFit/>
          </a:bodyPr>
          <a:lstStyle/>
          <a:p>
            <a:r>
              <a:rPr lang="it-IT" dirty="0"/>
              <a:t>Q: E’ possibile realizzare tramite CPLD MAX3000 la seguente </a:t>
            </a:r>
          </a:p>
          <a:p>
            <a:r>
              <a:rPr lang="it-IT" dirty="0"/>
              <a:t>	funzione, ossia un predeterminato RITARDO asincrono ?</a:t>
            </a:r>
          </a:p>
        </p:txBody>
      </p:sp>
      <p:sp>
        <p:nvSpPr>
          <p:cNvPr id="128004" name="Rectangle 1028"/>
          <p:cNvSpPr>
            <a:spLocks noChangeArrowheads="1"/>
          </p:cNvSpPr>
          <p:nvPr/>
        </p:nvSpPr>
        <p:spPr bwMode="auto">
          <a:xfrm>
            <a:off x="3368675" y="2549525"/>
            <a:ext cx="2155825" cy="838200"/>
          </a:xfrm>
          <a:prstGeom prst="rect">
            <a:avLst/>
          </a:prstGeom>
          <a:noFill/>
          <a:ln w="38100">
            <a:solidFill>
              <a:schemeClr val="tx1"/>
            </a:solidFill>
            <a:miter lim="800000"/>
            <a:headEnd/>
            <a:tailEnd/>
          </a:ln>
          <a:effectLst/>
        </p:spPr>
        <p:txBody>
          <a:bodyPr anchor="ctr">
            <a:spAutoFit/>
          </a:bodyPr>
          <a:lstStyle/>
          <a:p>
            <a:endParaRPr lang="it-IT"/>
          </a:p>
        </p:txBody>
      </p:sp>
      <p:sp>
        <p:nvSpPr>
          <p:cNvPr id="128005" name="Line 1029"/>
          <p:cNvSpPr>
            <a:spLocks noChangeShapeType="1"/>
          </p:cNvSpPr>
          <p:nvPr/>
        </p:nvSpPr>
        <p:spPr bwMode="auto">
          <a:xfrm>
            <a:off x="1692275" y="2930525"/>
            <a:ext cx="1635125" cy="1588"/>
          </a:xfrm>
          <a:prstGeom prst="line">
            <a:avLst/>
          </a:prstGeom>
          <a:noFill/>
          <a:ln w="12700">
            <a:solidFill>
              <a:schemeClr val="tx1"/>
            </a:solidFill>
            <a:round/>
            <a:headEnd/>
            <a:tailEnd type="triangle" w="med" len="med"/>
          </a:ln>
          <a:effectLst/>
        </p:spPr>
        <p:txBody>
          <a:bodyPr anchor="ctr">
            <a:spAutoFit/>
          </a:bodyPr>
          <a:lstStyle/>
          <a:p>
            <a:endParaRPr lang="it-IT"/>
          </a:p>
        </p:txBody>
      </p:sp>
      <p:sp>
        <p:nvSpPr>
          <p:cNvPr id="128006" name="Line 1030"/>
          <p:cNvSpPr>
            <a:spLocks noChangeShapeType="1"/>
          </p:cNvSpPr>
          <p:nvPr/>
        </p:nvSpPr>
        <p:spPr bwMode="auto">
          <a:xfrm>
            <a:off x="5578475" y="2930525"/>
            <a:ext cx="1635125" cy="1588"/>
          </a:xfrm>
          <a:prstGeom prst="line">
            <a:avLst/>
          </a:prstGeom>
          <a:noFill/>
          <a:ln w="12700">
            <a:solidFill>
              <a:schemeClr val="tx1"/>
            </a:solidFill>
            <a:round/>
            <a:headEnd/>
            <a:tailEnd type="triangle" w="med" len="med"/>
          </a:ln>
          <a:effectLst/>
        </p:spPr>
        <p:txBody>
          <a:bodyPr anchor="ctr">
            <a:spAutoFit/>
          </a:bodyPr>
          <a:lstStyle/>
          <a:p>
            <a:endParaRPr lang="it-IT"/>
          </a:p>
        </p:txBody>
      </p:sp>
      <p:sp>
        <p:nvSpPr>
          <p:cNvPr id="128007" name="Text Box 1031"/>
          <p:cNvSpPr txBox="1">
            <a:spLocks noChangeArrowheads="1"/>
          </p:cNvSpPr>
          <p:nvPr/>
        </p:nvSpPr>
        <p:spPr bwMode="auto">
          <a:xfrm>
            <a:off x="3622675" y="2701925"/>
            <a:ext cx="1609725" cy="457200"/>
          </a:xfrm>
          <a:prstGeom prst="rect">
            <a:avLst/>
          </a:prstGeom>
          <a:noFill/>
          <a:ln w="12700">
            <a:noFill/>
            <a:miter lim="800000"/>
            <a:headEnd/>
            <a:tailEnd/>
          </a:ln>
          <a:effectLst/>
        </p:spPr>
        <p:txBody>
          <a:bodyPr>
            <a:spAutoFit/>
          </a:bodyPr>
          <a:lstStyle/>
          <a:p>
            <a:r>
              <a:rPr lang="it-IT"/>
              <a:t>RIT = 20ns</a:t>
            </a:r>
          </a:p>
        </p:txBody>
      </p:sp>
      <p:sp>
        <p:nvSpPr>
          <p:cNvPr id="128008" name="Text Box 1032"/>
          <p:cNvSpPr txBox="1">
            <a:spLocks noChangeArrowheads="1"/>
          </p:cNvSpPr>
          <p:nvPr/>
        </p:nvSpPr>
        <p:spPr bwMode="auto">
          <a:xfrm>
            <a:off x="1447800" y="2362200"/>
            <a:ext cx="762000" cy="457200"/>
          </a:xfrm>
          <a:prstGeom prst="rect">
            <a:avLst/>
          </a:prstGeom>
          <a:noFill/>
          <a:ln w="12700">
            <a:noFill/>
            <a:miter lim="800000"/>
            <a:headEnd/>
            <a:tailEnd/>
          </a:ln>
          <a:effectLst/>
        </p:spPr>
        <p:txBody>
          <a:bodyPr>
            <a:spAutoFit/>
          </a:bodyPr>
          <a:lstStyle/>
          <a:p>
            <a:r>
              <a:rPr lang="it-IT"/>
              <a:t>In</a:t>
            </a:r>
          </a:p>
        </p:txBody>
      </p:sp>
      <p:sp>
        <p:nvSpPr>
          <p:cNvPr id="128009" name="Text Box 1033"/>
          <p:cNvSpPr txBox="1">
            <a:spLocks noChangeArrowheads="1"/>
          </p:cNvSpPr>
          <p:nvPr/>
        </p:nvSpPr>
        <p:spPr bwMode="auto">
          <a:xfrm>
            <a:off x="6705600" y="2438400"/>
            <a:ext cx="914400" cy="457200"/>
          </a:xfrm>
          <a:prstGeom prst="rect">
            <a:avLst/>
          </a:prstGeom>
          <a:noFill/>
          <a:ln w="12700">
            <a:noFill/>
            <a:miter lim="800000"/>
            <a:headEnd/>
            <a:tailEnd/>
          </a:ln>
          <a:effectLst/>
        </p:spPr>
        <p:txBody>
          <a:bodyPr>
            <a:spAutoFit/>
          </a:bodyPr>
          <a:lstStyle/>
          <a:p>
            <a:r>
              <a:rPr lang="it-IT"/>
              <a:t>Out</a:t>
            </a:r>
          </a:p>
        </p:txBody>
      </p:sp>
      <p:sp>
        <p:nvSpPr>
          <p:cNvPr id="128010" name="Text Box 1034"/>
          <p:cNvSpPr txBox="1">
            <a:spLocks noChangeArrowheads="1"/>
          </p:cNvSpPr>
          <p:nvPr/>
        </p:nvSpPr>
        <p:spPr bwMode="auto">
          <a:xfrm>
            <a:off x="822325" y="3581400"/>
            <a:ext cx="7567613" cy="822325"/>
          </a:xfrm>
          <a:prstGeom prst="rect">
            <a:avLst/>
          </a:prstGeom>
          <a:noFill/>
          <a:ln w="12700">
            <a:noFill/>
            <a:miter lim="800000"/>
            <a:headEnd/>
            <a:tailEnd/>
          </a:ln>
          <a:effectLst/>
        </p:spPr>
        <p:txBody>
          <a:bodyPr wrap="none">
            <a:spAutoFit/>
          </a:bodyPr>
          <a:lstStyle/>
          <a:p>
            <a:r>
              <a:rPr lang="it-IT" b="1" dirty="0"/>
              <a:t>A: NO: non vi </a:t>
            </a:r>
            <a:r>
              <a:rPr lang="it-IT" b="1" dirty="0" err="1"/>
              <a:t>e’</a:t>
            </a:r>
            <a:r>
              <a:rPr lang="it-IT" b="1" dirty="0"/>
              <a:t> alcun modo o alcun elemento che possa </a:t>
            </a:r>
          </a:p>
          <a:p>
            <a:r>
              <a:rPr lang="it-IT" b="1" dirty="0"/>
              <a:t>	realizzare questa funzione.</a:t>
            </a:r>
            <a:r>
              <a:rPr lang="it-IT" dirty="0"/>
              <a:t> </a:t>
            </a:r>
          </a:p>
        </p:txBody>
      </p:sp>
      <p:sp>
        <p:nvSpPr>
          <p:cNvPr id="128011" name="Text Box 1035"/>
          <p:cNvSpPr txBox="1">
            <a:spLocks noChangeArrowheads="1"/>
          </p:cNvSpPr>
          <p:nvPr/>
        </p:nvSpPr>
        <p:spPr bwMode="auto">
          <a:xfrm>
            <a:off x="669925" y="4419600"/>
            <a:ext cx="8016875" cy="1917700"/>
          </a:xfrm>
          <a:prstGeom prst="rect">
            <a:avLst/>
          </a:prstGeom>
          <a:noFill/>
          <a:ln w="12700">
            <a:noFill/>
            <a:miter lim="800000"/>
            <a:headEnd/>
            <a:tailEnd/>
          </a:ln>
          <a:effectLst/>
        </p:spPr>
        <p:txBody>
          <a:bodyPr>
            <a:spAutoFit/>
          </a:bodyPr>
          <a:lstStyle/>
          <a:p>
            <a:r>
              <a:rPr lang="it-IT" b="1" dirty="0"/>
              <a:t>Nota1</a:t>
            </a:r>
            <a:r>
              <a:rPr lang="it-IT" dirty="0"/>
              <a:t>: nei circuiti digitali il ritardo </a:t>
            </a:r>
            <a:r>
              <a:rPr lang="it-IT" dirty="0" err="1"/>
              <a:t>e’</a:t>
            </a:r>
            <a:r>
              <a:rPr lang="it-IT" dirty="0"/>
              <a:t> una conseguenza (indesiderata) della struttura stessa del circuito e non un parametro da soddisfare</a:t>
            </a:r>
          </a:p>
          <a:p>
            <a:r>
              <a:rPr lang="it-IT" b="1" dirty="0"/>
              <a:t>Nota2</a:t>
            </a:r>
            <a:r>
              <a:rPr lang="it-IT" dirty="0"/>
              <a:t>: Un elemento di ritardo </a:t>
            </a:r>
            <a:r>
              <a:rPr lang="it-IT" dirty="0" err="1"/>
              <a:t>e’</a:t>
            </a:r>
            <a:r>
              <a:rPr lang="it-IT" dirty="0"/>
              <a:t> tuttavia realizzabile in modo SINCRONO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it-IT" dirty="0"/>
              <a:t>MAX3000- Q e A</a:t>
            </a:r>
          </a:p>
        </p:txBody>
      </p:sp>
      <p:sp>
        <p:nvSpPr>
          <p:cNvPr id="129027" name="Text Box 3"/>
          <p:cNvSpPr txBox="1">
            <a:spLocks noChangeArrowheads="1"/>
          </p:cNvSpPr>
          <p:nvPr/>
        </p:nvSpPr>
        <p:spPr bwMode="auto">
          <a:xfrm>
            <a:off x="669925" y="1336675"/>
            <a:ext cx="8093075" cy="923330"/>
          </a:xfrm>
          <a:prstGeom prst="rect">
            <a:avLst/>
          </a:prstGeom>
          <a:noFill/>
          <a:ln w="12700">
            <a:noFill/>
            <a:miter lim="800000"/>
            <a:headEnd/>
            <a:tailEnd/>
          </a:ln>
          <a:effectLst/>
        </p:spPr>
        <p:txBody>
          <a:bodyPr>
            <a:spAutoFit/>
          </a:bodyPr>
          <a:lstStyle/>
          <a:p>
            <a:r>
              <a:rPr lang="it-IT" dirty="0"/>
              <a:t>Q: E’ possibile realizzare tramite CPLD MAX3000 la seguente  funzione logica (gli ingressi e le uscite siano collegati direttamente ai pin di I/O del dispositivo)?</a:t>
            </a:r>
          </a:p>
        </p:txBody>
      </p:sp>
      <p:sp>
        <p:nvSpPr>
          <p:cNvPr id="129036" name="AutoShape 12"/>
          <p:cNvSpPr>
            <a:spLocks noChangeArrowheads="1"/>
          </p:cNvSpPr>
          <p:nvPr/>
        </p:nvSpPr>
        <p:spPr bwMode="auto">
          <a:xfrm flipH="1">
            <a:off x="3733800" y="2971800"/>
            <a:ext cx="914400" cy="685800"/>
          </a:xfrm>
          <a:prstGeom prst="moon">
            <a:avLst>
              <a:gd name="adj" fmla="val 70833"/>
            </a:avLst>
          </a:prstGeom>
          <a:noFill/>
          <a:ln w="12700">
            <a:solidFill>
              <a:schemeClr val="tx1"/>
            </a:solidFill>
            <a:miter lim="800000"/>
            <a:headEnd/>
            <a:tailEnd/>
          </a:ln>
          <a:effectLst/>
        </p:spPr>
        <p:txBody>
          <a:bodyPr anchor="ctr">
            <a:spAutoFit/>
          </a:bodyPr>
          <a:lstStyle/>
          <a:p>
            <a:endParaRPr lang="it-IT"/>
          </a:p>
        </p:txBody>
      </p:sp>
      <p:sp>
        <p:nvSpPr>
          <p:cNvPr id="129037" name="Line 13"/>
          <p:cNvSpPr>
            <a:spLocks noChangeShapeType="1"/>
          </p:cNvSpPr>
          <p:nvPr/>
        </p:nvSpPr>
        <p:spPr bwMode="auto">
          <a:xfrm>
            <a:off x="1676400" y="31242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29038" name="Line 14"/>
          <p:cNvSpPr>
            <a:spLocks noChangeShapeType="1"/>
          </p:cNvSpPr>
          <p:nvPr/>
        </p:nvSpPr>
        <p:spPr bwMode="auto">
          <a:xfrm>
            <a:off x="1676400" y="35052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29039" name="Line 15"/>
          <p:cNvSpPr>
            <a:spLocks noChangeShapeType="1"/>
          </p:cNvSpPr>
          <p:nvPr/>
        </p:nvSpPr>
        <p:spPr bwMode="auto">
          <a:xfrm>
            <a:off x="4648200" y="32766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29040" name="AutoShape 16"/>
          <p:cNvSpPr>
            <a:spLocks noChangeArrowheads="1"/>
          </p:cNvSpPr>
          <p:nvPr/>
        </p:nvSpPr>
        <p:spPr bwMode="auto">
          <a:xfrm>
            <a:off x="6858000" y="32004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29041" name="AutoShape 17"/>
          <p:cNvSpPr>
            <a:spLocks noChangeArrowheads="1"/>
          </p:cNvSpPr>
          <p:nvPr/>
        </p:nvSpPr>
        <p:spPr bwMode="auto">
          <a:xfrm>
            <a:off x="1295400" y="34290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29042" name="AutoShape 18"/>
          <p:cNvSpPr>
            <a:spLocks noChangeArrowheads="1"/>
          </p:cNvSpPr>
          <p:nvPr/>
        </p:nvSpPr>
        <p:spPr bwMode="auto">
          <a:xfrm>
            <a:off x="1295400" y="30480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p:txBody>
          <a:bodyPr/>
          <a:lstStyle/>
          <a:p>
            <a:r>
              <a:rPr lang="it-IT" dirty="0"/>
              <a:t>MAX3000- Q e A</a:t>
            </a:r>
          </a:p>
        </p:txBody>
      </p:sp>
      <p:sp>
        <p:nvSpPr>
          <p:cNvPr id="130051" name="Text Box 1027"/>
          <p:cNvSpPr txBox="1">
            <a:spLocks noChangeArrowheads="1"/>
          </p:cNvSpPr>
          <p:nvPr/>
        </p:nvSpPr>
        <p:spPr bwMode="auto">
          <a:xfrm>
            <a:off x="669925" y="1336675"/>
            <a:ext cx="8093075" cy="923330"/>
          </a:xfrm>
          <a:prstGeom prst="rect">
            <a:avLst/>
          </a:prstGeom>
          <a:noFill/>
          <a:ln w="12700">
            <a:noFill/>
            <a:miter lim="800000"/>
            <a:headEnd/>
            <a:tailEnd/>
          </a:ln>
          <a:effectLst/>
        </p:spPr>
        <p:txBody>
          <a:bodyPr>
            <a:spAutoFit/>
          </a:bodyPr>
          <a:lstStyle/>
          <a:p>
            <a:r>
              <a:rPr lang="it-IT" dirty="0"/>
              <a:t>Q: E’ possibile realizzare tramite CPLD MAX3000 la seguente  funzione logica (gli ingressi e le uscite siano collegati direttamente ai pin di I/O del dispositivo)?</a:t>
            </a:r>
          </a:p>
        </p:txBody>
      </p:sp>
      <p:sp>
        <p:nvSpPr>
          <p:cNvPr id="130052" name="AutoShape 1028"/>
          <p:cNvSpPr>
            <a:spLocks noChangeArrowheads="1"/>
          </p:cNvSpPr>
          <p:nvPr/>
        </p:nvSpPr>
        <p:spPr bwMode="auto">
          <a:xfrm flipH="1">
            <a:off x="3733800" y="2971800"/>
            <a:ext cx="914400" cy="685800"/>
          </a:xfrm>
          <a:prstGeom prst="moon">
            <a:avLst>
              <a:gd name="adj" fmla="val 70833"/>
            </a:avLst>
          </a:prstGeom>
          <a:noFill/>
          <a:ln w="12700">
            <a:solidFill>
              <a:schemeClr val="tx1"/>
            </a:solidFill>
            <a:miter lim="800000"/>
            <a:headEnd/>
            <a:tailEnd/>
          </a:ln>
          <a:effectLst/>
        </p:spPr>
        <p:txBody>
          <a:bodyPr anchor="ctr">
            <a:spAutoFit/>
          </a:bodyPr>
          <a:lstStyle/>
          <a:p>
            <a:endParaRPr lang="it-IT"/>
          </a:p>
        </p:txBody>
      </p:sp>
      <p:sp>
        <p:nvSpPr>
          <p:cNvPr id="130053" name="Line 1029"/>
          <p:cNvSpPr>
            <a:spLocks noChangeShapeType="1"/>
          </p:cNvSpPr>
          <p:nvPr/>
        </p:nvSpPr>
        <p:spPr bwMode="auto">
          <a:xfrm>
            <a:off x="1676400" y="31242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0054" name="Line 1030"/>
          <p:cNvSpPr>
            <a:spLocks noChangeShapeType="1"/>
          </p:cNvSpPr>
          <p:nvPr/>
        </p:nvSpPr>
        <p:spPr bwMode="auto">
          <a:xfrm>
            <a:off x="1676400" y="35052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0055" name="Line 1031"/>
          <p:cNvSpPr>
            <a:spLocks noChangeShapeType="1"/>
          </p:cNvSpPr>
          <p:nvPr/>
        </p:nvSpPr>
        <p:spPr bwMode="auto">
          <a:xfrm>
            <a:off x="4648200" y="32766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0056" name="AutoShape 1032"/>
          <p:cNvSpPr>
            <a:spLocks noChangeArrowheads="1"/>
          </p:cNvSpPr>
          <p:nvPr/>
        </p:nvSpPr>
        <p:spPr bwMode="auto">
          <a:xfrm>
            <a:off x="6858000" y="32004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30057" name="AutoShape 1033"/>
          <p:cNvSpPr>
            <a:spLocks noChangeArrowheads="1"/>
          </p:cNvSpPr>
          <p:nvPr/>
        </p:nvSpPr>
        <p:spPr bwMode="auto">
          <a:xfrm>
            <a:off x="1295400" y="34290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30058" name="AutoShape 1034"/>
          <p:cNvSpPr>
            <a:spLocks noChangeArrowheads="1"/>
          </p:cNvSpPr>
          <p:nvPr/>
        </p:nvSpPr>
        <p:spPr bwMode="auto">
          <a:xfrm>
            <a:off x="1295400" y="30480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30059" name="AutoShape 1035"/>
          <p:cNvSpPr>
            <a:spLocks noChangeArrowheads="1"/>
          </p:cNvSpPr>
          <p:nvPr/>
        </p:nvSpPr>
        <p:spPr bwMode="auto">
          <a:xfrm rot="5471909">
            <a:off x="2514600" y="2933700"/>
            <a:ext cx="381000" cy="381000"/>
          </a:xfrm>
          <a:prstGeom prst="flowChartExtract">
            <a:avLst/>
          </a:prstGeom>
          <a:solidFill>
            <a:schemeClr val="hlink"/>
          </a:solidFill>
          <a:ln w="12700">
            <a:solidFill>
              <a:schemeClr val="tx1"/>
            </a:solidFill>
            <a:miter lim="800000"/>
            <a:headEnd/>
            <a:tailEnd/>
          </a:ln>
          <a:effectLst/>
        </p:spPr>
        <p:txBody>
          <a:bodyPr wrap="none" anchor="ctr">
            <a:spAutoFit/>
          </a:bodyPr>
          <a:lstStyle/>
          <a:p>
            <a:endParaRPr lang="it-IT"/>
          </a:p>
        </p:txBody>
      </p:sp>
      <p:sp>
        <p:nvSpPr>
          <p:cNvPr id="130060" name="AutoShape 1036"/>
          <p:cNvSpPr>
            <a:spLocks noChangeArrowheads="1"/>
          </p:cNvSpPr>
          <p:nvPr/>
        </p:nvSpPr>
        <p:spPr bwMode="auto">
          <a:xfrm rot="5471909">
            <a:off x="5410200" y="3086100"/>
            <a:ext cx="381000" cy="381000"/>
          </a:xfrm>
          <a:prstGeom prst="flowChartExtract">
            <a:avLst/>
          </a:prstGeom>
          <a:solidFill>
            <a:schemeClr val="hlink"/>
          </a:solidFill>
          <a:ln w="12700">
            <a:solidFill>
              <a:schemeClr val="tx1"/>
            </a:solidFill>
            <a:miter lim="800000"/>
            <a:headEnd/>
            <a:tailEnd/>
          </a:ln>
          <a:effectLst/>
        </p:spPr>
        <p:txBody>
          <a:bodyPr wrap="none" anchor="ctr">
            <a:spAutoFit/>
          </a:bodyPr>
          <a:lstStyle/>
          <a:p>
            <a:endParaRPr lang="it-IT"/>
          </a:p>
        </p:txBody>
      </p:sp>
      <p:sp>
        <p:nvSpPr>
          <p:cNvPr id="130061" name="AutoShape 1037"/>
          <p:cNvSpPr>
            <a:spLocks noChangeArrowheads="1"/>
          </p:cNvSpPr>
          <p:nvPr/>
        </p:nvSpPr>
        <p:spPr bwMode="auto">
          <a:xfrm rot="5471909">
            <a:off x="2514600" y="3314700"/>
            <a:ext cx="381000" cy="381000"/>
          </a:xfrm>
          <a:prstGeom prst="flowChartExtract">
            <a:avLst/>
          </a:prstGeom>
          <a:solidFill>
            <a:schemeClr val="hlink"/>
          </a:solidFill>
          <a:ln w="12700">
            <a:solidFill>
              <a:schemeClr val="tx1"/>
            </a:solidFill>
            <a:miter lim="800000"/>
            <a:headEnd/>
            <a:tailEnd/>
          </a:ln>
          <a:effectLst/>
        </p:spPr>
        <p:txBody>
          <a:bodyPr wrap="none" anchor="ctr">
            <a:spAutoFit/>
          </a:bodyPr>
          <a:lstStyle/>
          <a:p>
            <a:endParaRPr lang="it-IT"/>
          </a:p>
        </p:txBody>
      </p:sp>
      <p:sp>
        <p:nvSpPr>
          <p:cNvPr id="130062" name="Text Box 1038"/>
          <p:cNvSpPr txBox="1">
            <a:spLocks noChangeArrowheads="1"/>
          </p:cNvSpPr>
          <p:nvPr/>
        </p:nvSpPr>
        <p:spPr bwMode="auto">
          <a:xfrm>
            <a:off x="746125" y="4070350"/>
            <a:ext cx="8397875" cy="923330"/>
          </a:xfrm>
          <a:prstGeom prst="rect">
            <a:avLst/>
          </a:prstGeom>
          <a:noFill/>
          <a:ln w="12700">
            <a:noFill/>
            <a:miter lim="800000"/>
            <a:headEnd/>
            <a:tailEnd/>
          </a:ln>
          <a:effectLst/>
        </p:spPr>
        <p:txBody>
          <a:bodyPr>
            <a:spAutoFit/>
          </a:bodyPr>
          <a:lstStyle/>
          <a:p>
            <a:r>
              <a:rPr lang="it-IT" dirty="0"/>
              <a:t>A: NO: Non esiste alcun collegamento diretto tra i pin e la logica interna, ma bisogna passare attraverso ai buffer di I/O </a:t>
            </a:r>
          </a:p>
          <a:p>
            <a:r>
              <a:rPr lang="it-IT" dirty="0"/>
              <a:t>(il </a:t>
            </a:r>
            <a:r>
              <a:rPr lang="it-IT" dirty="0" err="1"/>
              <a:t>tool</a:t>
            </a:r>
            <a:r>
              <a:rPr lang="it-IT" dirty="0"/>
              <a:t> di sviluppo tipicamente corregge automaticamente questo tipo di errore)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it-IT" dirty="0"/>
              <a:t>MAX3000 - Q e A</a:t>
            </a:r>
          </a:p>
        </p:txBody>
      </p:sp>
      <p:sp>
        <p:nvSpPr>
          <p:cNvPr id="131075" name="Text Box 3"/>
          <p:cNvSpPr txBox="1">
            <a:spLocks noChangeArrowheads="1"/>
          </p:cNvSpPr>
          <p:nvPr/>
        </p:nvSpPr>
        <p:spPr bwMode="auto">
          <a:xfrm>
            <a:off x="669925" y="1336675"/>
            <a:ext cx="8093075" cy="646331"/>
          </a:xfrm>
          <a:prstGeom prst="rect">
            <a:avLst/>
          </a:prstGeom>
          <a:noFill/>
          <a:ln w="12700">
            <a:noFill/>
            <a:miter lim="800000"/>
            <a:headEnd/>
            <a:tailEnd/>
          </a:ln>
          <a:effectLst/>
        </p:spPr>
        <p:txBody>
          <a:bodyPr>
            <a:spAutoFit/>
          </a:bodyPr>
          <a:lstStyle/>
          <a:p>
            <a:r>
              <a:rPr lang="it-IT" dirty="0"/>
              <a:t>Q: E’ possibile realizzare tramite CPLD MAX3000 la seguente  funzione (una logica pilota altre logiche sfruttando un bus </a:t>
            </a:r>
            <a:r>
              <a:rPr lang="it-IT" dirty="0" err="1"/>
              <a:t>tri-state</a:t>
            </a:r>
            <a:r>
              <a:rPr lang="it-IT" dirty="0"/>
              <a:t>)</a:t>
            </a:r>
          </a:p>
        </p:txBody>
      </p:sp>
      <p:sp>
        <p:nvSpPr>
          <p:cNvPr id="131090" name="AutoShape 18"/>
          <p:cNvSpPr>
            <a:spLocks noChangeArrowheads="1"/>
          </p:cNvSpPr>
          <p:nvPr/>
        </p:nvSpPr>
        <p:spPr bwMode="auto">
          <a:xfrm>
            <a:off x="1220788" y="33528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endParaRPr lang="it-IT"/>
          </a:p>
        </p:txBody>
      </p:sp>
      <p:sp>
        <p:nvSpPr>
          <p:cNvPr id="131092" name="AutoShape 20"/>
          <p:cNvSpPr>
            <a:spLocks noChangeArrowheads="1"/>
          </p:cNvSpPr>
          <p:nvPr/>
        </p:nvSpPr>
        <p:spPr bwMode="auto">
          <a:xfrm>
            <a:off x="6326188" y="25146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endParaRPr lang="it-IT"/>
          </a:p>
        </p:txBody>
      </p:sp>
      <p:sp>
        <p:nvSpPr>
          <p:cNvPr id="131093" name="AutoShape 21"/>
          <p:cNvSpPr>
            <a:spLocks noChangeArrowheads="1"/>
          </p:cNvSpPr>
          <p:nvPr/>
        </p:nvSpPr>
        <p:spPr bwMode="auto">
          <a:xfrm>
            <a:off x="4040188" y="25146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r>
              <a:rPr lang="it-IT"/>
              <a:t>  </a:t>
            </a:r>
          </a:p>
        </p:txBody>
      </p:sp>
      <p:sp>
        <p:nvSpPr>
          <p:cNvPr id="131094" name="AutoShape 22"/>
          <p:cNvSpPr>
            <a:spLocks noChangeArrowheads="1"/>
          </p:cNvSpPr>
          <p:nvPr/>
        </p:nvSpPr>
        <p:spPr bwMode="auto">
          <a:xfrm rot="5471909">
            <a:off x="3354388" y="3467100"/>
            <a:ext cx="381000" cy="381000"/>
          </a:xfrm>
          <a:prstGeom prst="flowChartExtract">
            <a:avLst/>
          </a:prstGeom>
          <a:solidFill>
            <a:schemeClr val="bg1"/>
          </a:solidFill>
          <a:ln w="12700">
            <a:solidFill>
              <a:schemeClr val="tx1"/>
            </a:solidFill>
            <a:miter lim="800000"/>
            <a:headEnd/>
            <a:tailEnd/>
          </a:ln>
          <a:effectLst/>
        </p:spPr>
        <p:txBody>
          <a:bodyPr wrap="none" anchor="ctr">
            <a:spAutoFit/>
          </a:bodyPr>
          <a:lstStyle/>
          <a:p>
            <a:endParaRPr lang="it-IT"/>
          </a:p>
        </p:txBody>
      </p:sp>
      <p:sp>
        <p:nvSpPr>
          <p:cNvPr id="131095" name="Line 23"/>
          <p:cNvSpPr>
            <a:spLocks noChangeShapeType="1"/>
          </p:cNvSpPr>
          <p:nvPr/>
        </p:nvSpPr>
        <p:spPr bwMode="auto">
          <a:xfrm>
            <a:off x="2820988" y="3657600"/>
            <a:ext cx="5334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1096" name="Line 24"/>
          <p:cNvSpPr>
            <a:spLocks noChangeShapeType="1"/>
          </p:cNvSpPr>
          <p:nvPr/>
        </p:nvSpPr>
        <p:spPr bwMode="auto">
          <a:xfrm>
            <a:off x="3582988" y="3276600"/>
            <a:ext cx="0" cy="30480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1097" name="Line 25"/>
          <p:cNvSpPr>
            <a:spLocks noChangeShapeType="1"/>
          </p:cNvSpPr>
          <p:nvPr/>
        </p:nvSpPr>
        <p:spPr bwMode="auto">
          <a:xfrm flipH="1">
            <a:off x="2668588" y="3276600"/>
            <a:ext cx="914400" cy="0"/>
          </a:xfrm>
          <a:prstGeom prst="line">
            <a:avLst/>
          </a:prstGeom>
          <a:noFill/>
          <a:ln w="12700">
            <a:solidFill>
              <a:schemeClr val="tx1"/>
            </a:solidFill>
            <a:round/>
            <a:headEnd/>
            <a:tailEnd/>
          </a:ln>
          <a:effectLst/>
        </p:spPr>
        <p:txBody>
          <a:bodyPr wrap="none" anchor="ctr">
            <a:spAutoFit/>
          </a:bodyPr>
          <a:lstStyle/>
          <a:p>
            <a:endParaRPr lang="it-IT"/>
          </a:p>
        </p:txBody>
      </p:sp>
      <p:sp>
        <p:nvSpPr>
          <p:cNvPr id="131098" name="Line 26"/>
          <p:cNvSpPr>
            <a:spLocks noChangeShapeType="1"/>
          </p:cNvSpPr>
          <p:nvPr/>
        </p:nvSpPr>
        <p:spPr bwMode="auto">
          <a:xfrm>
            <a:off x="2668588" y="3276600"/>
            <a:ext cx="0" cy="152400"/>
          </a:xfrm>
          <a:prstGeom prst="line">
            <a:avLst/>
          </a:prstGeom>
          <a:noFill/>
          <a:ln w="12700">
            <a:solidFill>
              <a:schemeClr val="tx1"/>
            </a:solidFill>
            <a:round/>
            <a:headEnd/>
            <a:tailEnd/>
          </a:ln>
          <a:effectLst/>
        </p:spPr>
        <p:txBody>
          <a:bodyPr wrap="none" anchor="ctr">
            <a:spAutoFit/>
          </a:bodyPr>
          <a:lstStyle/>
          <a:p>
            <a:endParaRPr lang="it-IT"/>
          </a:p>
        </p:txBody>
      </p:sp>
      <p:sp>
        <p:nvSpPr>
          <p:cNvPr id="131099" name="Line 27"/>
          <p:cNvSpPr>
            <a:spLocks noChangeShapeType="1"/>
          </p:cNvSpPr>
          <p:nvPr/>
        </p:nvSpPr>
        <p:spPr bwMode="auto">
          <a:xfrm>
            <a:off x="3735388" y="3657600"/>
            <a:ext cx="3733800" cy="0"/>
          </a:xfrm>
          <a:prstGeom prst="line">
            <a:avLst/>
          </a:prstGeom>
          <a:noFill/>
          <a:ln w="12700">
            <a:solidFill>
              <a:schemeClr val="tx1"/>
            </a:solidFill>
            <a:round/>
            <a:headEnd/>
            <a:tailEnd/>
          </a:ln>
          <a:effectLst/>
        </p:spPr>
        <p:txBody>
          <a:bodyPr wrap="none" anchor="ctr">
            <a:spAutoFit/>
          </a:bodyPr>
          <a:lstStyle/>
          <a:p>
            <a:endParaRPr lang="it-IT"/>
          </a:p>
        </p:txBody>
      </p:sp>
      <p:sp>
        <p:nvSpPr>
          <p:cNvPr id="131100" name="Line 28"/>
          <p:cNvSpPr>
            <a:spLocks noChangeShapeType="1"/>
          </p:cNvSpPr>
          <p:nvPr/>
        </p:nvSpPr>
        <p:spPr bwMode="auto">
          <a:xfrm flipV="1">
            <a:off x="4878388" y="3200400"/>
            <a:ext cx="0" cy="457200"/>
          </a:xfrm>
          <a:prstGeom prst="line">
            <a:avLst/>
          </a:prstGeom>
          <a:noFill/>
          <a:ln w="12700">
            <a:solidFill>
              <a:schemeClr val="tx1"/>
            </a:solidFill>
            <a:round/>
            <a:headEnd/>
            <a:tailEnd/>
          </a:ln>
          <a:effectLst/>
        </p:spPr>
        <p:txBody>
          <a:bodyPr wrap="none" anchor="ctr">
            <a:spAutoFit/>
          </a:bodyPr>
          <a:lstStyle/>
          <a:p>
            <a:endParaRPr lang="it-IT"/>
          </a:p>
        </p:txBody>
      </p:sp>
      <p:sp>
        <p:nvSpPr>
          <p:cNvPr id="131101" name="Line 29"/>
          <p:cNvSpPr>
            <a:spLocks noChangeShapeType="1"/>
          </p:cNvSpPr>
          <p:nvPr/>
        </p:nvSpPr>
        <p:spPr bwMode="auto">
          <a:xfrm flipV="1">
            <a:off x="7164388" y="3200400"/>
            <a:ext cx="0" cy="457200"/>
          </a:xfrm>
          <a:prstGeom prst="line">
            <a:avLst/>
          </a:prstGeom>
          <a:noFill/>
          <a:ln w="12700">
            <a:solidFill>
              <a:schemeClr val="tx1"/>
            </a:solidFill>
            <a:round/>
            <a:headEnd/>
            <a:tailEnd/>
          </a:ln>
          <a:effectLst/>
        </p:spPr>
        <p:txBody>
          <a:bodyPr wrap="none" anchor="ctr">
            <a:spAutoFit/>
          </a:bodyPr>
          <a:lstStyle/>
          <a:p>
            <a:endParaRPr lang="it-IT"/>
          </a:p>
        </p:txBody>
      </p:sp>
      <p:sp>
        <p:nvSpPr>
          <p:cNvPr id="131102" name="Text Box 30"/>
          <p:cNvSpPr txBox="1">
            <a:spLocks noChangeArrowheads="1"/>
          </p:cNvSpPr>
          <p:nvPr/>
        </p:nvSpPr>
        <p:spPr bwMode="auto">
          <a:xfrm>
            <a:off x="1509713" y="3394075"/>
            <a:ext cx="1122362" cy="457200"/>
          </a:xfrm>
          <a:prstGeom prst="rect">
            <a:avLst/>
          </a:prstGeom>
          <a:noFill/>
          <a:ln w="12700">
            <a:noFill/>
            <a:miter lim="800000"/>
            <a:headEnd/>
            <a:tailEnd/>
          </a:ln>
          <a:effectLst/>
        </p:spPr>
        <p:txBody>
          <a:bodyPr wrap="none">
            <a:spAutoFit/>
          </a:bodyPr>
          <a:lstStyle/>
          <a:p>
            <a:r>
              <a:rPr lang="it-IT"/>
              <a:t>Logic 1</a:t>
            </a:r>
          </a:p>
        </p:txBody>
      </p:sp>
      <p:sp>
        <p:nvSpPr>
          <p:cNvPr id="131103" name="Text Box 31"/>
          <p:cNvSpPr txBox="1">
            <a:spLocks noChangeArrowheads="1"/>
          </p:cNvSpPr>
          <p:nvPr/>
        </p:nvSpPr>
        <p:spPr bwMode="auto">
          <a:xfrm>
            <a:off x="4344988" y="2590800"/>
            <a:ext cx="1122362" cy="457200"/>
          </a:xfrm>
          <a:prstGeom prst="rect">
            <a:avLst/>
          </a:prstGeom>
          <a:noFill/>
          <a:ln w="12700">
            <a:noFill/>
            <a:miter lim="800000"/>
            <a:headEnd/>
            <a:tailEnd/>
          </a:ln>
          <a:effectLst/>
        </p:spPr>
        <p:txBody>
          <a:bodyPr wrap="none">
            <a:spAutoFit/>
          </a:bodyPr>
          <a:lstStyle/>
          <a:p>
            <a:r>
              <a:rPr lang="it-IT"/>
              <a:t>Logic 2</a:t>
            </a:r>
          </a:p>
        </p:txBody>
      </p:sp>
      <p:sp>
        <p:nvSpPr>
          <p:cNvPr id="131104" name="Text Box 32"/>
          <p:cNvSpPr txBox="1">
            <a:spLocks noChangeArrowheads="1"/>
          </p:cNvSpPr>
          <p:nvPr/>
        </p:nvSpPr>
        <p:spPr bwMode="auto">
          <a:xfrm>
            <a:off x="6554788" y="2590800"/>
            <a:ext cx="1122362" cy="457200"/>
          </a:xfrm>
          <a:prstGeom prst="rect">
            <a:avLst/>
          </a:prstGeom>
          <a:noFill/>
          <a:ln w="12700">
            <a:noFill/>
            <a:miter lim="800000"/>
            <a:headEnd/>
            <a:tailEnd/>
          </a:ln>
          <a:effectLst/>
        </p:spPr>
        <p:txBody>
          <a:bodyPr wrap="none">
            <a:spAutoFit/>
          </a:bodyPr>
          <a:lstStyle/>
          <a:p>
            <a:r>
              <a:rPr lang="it-IT"/>
              <a:t>Logic 3</a:t>
            </a:r>
          </a:p>
        </p:txBody>
      </p:sp>
      <p:sp>
        <p:nvSpPr>
          <p:cNvPr id="131105" name="Rectangle 33"/>
          <p:cNvSpPr>
            <a:spLocks noChangeArrowheads="1"/>
          </p:cNvSpPr>
          <p:nvPr/>
        </p:nvSpPr>
        <p:spPr bwMode="auto">
          <a:xfrm>
            <a:off x="1144588" y="38100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1106" name="Rectangle 34"/>
          <p:cNvSpPr>
            <a:spLocks noChangeArrowheads="1"/>
          </p:cNvSpPr>
          <p:nvPr/>
        </p:nvSpPr>
        <p:spPr bwMode="auto">
          <a:xfrm>
            <a:off x="3887788" y="29718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1107" name="Rectangle 35"/>
          <p:cNvSpPr>
            <a:spLocks noChangeArrowheads="1"/>
          </p:cNvSpPr>
          <p:nvPr/>
        </p:nvSpPr>
        <p:spPr bwMode="auto">
          <a:xfrm>
            <a:off x="6164263" y="29718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it-IT" dirty="0"/>
              <a:t>MAX3000 - Q e A</a:t>
            </a:r>
          </a:p>
        </p:txBody>
      </p:sp>
      <p:sp>
        <p:nvSpPr>
          <p:cNvPr id="132099" name="Text Box 3"/>
          <p:cNvSpPr txBox="1">
            <a:spLocks noChangeArrowheads="1"/>
          </p:cNvSpPr>
          <p:nvPr/>
        </p:nvSpPr>
        <p:spPr bwMode="auto">
          <a:xfrm>
            <a:off x="669925" y="1336675"/>
            <a:ext cx="8093075" cy="646331"/>
          </a:xfrm>
          <a:prstGeom prst="rect">
            <a:avLst/>
          </a:prstGeom>
          <a:noFill/>
          <a:ln w="12700">
            <a:noFill/>
            <a:miter lim="800000"/>
            <a:headEnd/>
            <a:tailEnd/>
          </a:ln>
          <a:effectLst/>
        </p:spPr>
        <p:txBody>
          <a:bodyPr>
            <a:spAutoFit/>
          </a:bodyPr>
          <a:lstStyle/>
          <a:p>
            <a:r>
              <a:rPr lang="it-IT" dirty="0"/>
              <a:t>Q: E’ possibile realizzare tramite CPLD MAX3000 la seguente  funzione (una logica pilota altre logiche </a:t>
            </a:r>
            <a:r>
              <a:rPr lang="it-IT" dirty="0" err="1"/>
              <a:t>struttando</a:t>
            </a:r>
            <a:r>
              <a:rPr lang="it-IT" dirty="0"/>
              <a:t> un bus </a:t>
            </a:r>
            <a:r>
              <a:rPr lang="it-IT" dirty="0" err="1"/>
              <a:t>tri-state</a:t>
            </a:r>
            <a:r>
              <a:rPr lang="it-IT" dirty="0"/>
              <a:t>)</a:t>
            </a:r>
          </a:p>
        </p:txBody>
      </p:sp>
      <p:sp>
        <p:nvSpPr>
          <p:cNvPr id="132100" name="AutoShape 4"/>
          <p:cNvSpPr>
            <a:spLocks noChangeArrowheads="1"/>
          </p:cNvSpPr>
          <p:nvPr/>
        </p:nvSpPr>
        <p:spPr bwMode="auto">
          <a:xfrm>
            <a:off x="1220788" y="33528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endParaRPr lang="it-IT"/>
          </a:p>
        </p:txBody>
      </p:sp>
      <p:sp>
        <p:nvSpPr>
          <p:cNvPr id="132101" name="AutoShape 5"/>
          <p:cNvSpPr>
            <a:spLocks noChangeArrowheads="1"/>
          </p:cNvSpPr>
          <p:nvPr/>
        </p:nvSpPr>
        <p:spPr bwMode="auto">
          <a:xfrm>
            <a:off x="6326188" y="25146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endParaRPr lang="it-IT"/>
          </a:p>
        </p:txBody>
      </p:sp>
      <p:sp>
        <p:nvSpPr>
          <p:cNvPr id="132102" name="AutoShape 6"/>
          <p:cNvSpPr>
            <a:spLocks noChangeArrowheads="1"/>
          </p:cNvSpPr>
          <p:nvPr/>
        </p:nvSpPr>
        <p:spPr bwMode="auto">
          <a:xfrm>
            <a:off x="4040188" y="25146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r>
              <a:rPr lang="it-IT"/>
              <a:t>  </a:t>
            </a:r>
          </a:p>
        </p:txBody>
      </p:sp>
      <p:sp>
        <p:nvSpPr>
          <p:cNvPr id="132103" name="AutoShape 7"/>
          <p:cNvSpPr>
            <a:spLocks noChangeArrowheads="1"/>
          </p:cNvSpPr>
          <p:nvPr/>
        </p:nvSpPr>
        <p:spPr bwMode="auto">
          <a:xfrm rot="5471909">
            <a:off x="3354388" y="3467100"/>
            <a:ext cx="381000" cy="381000"/>
          </a:xfrm>
          <a:prstGeom prst="flowChartExtract">
            <a:avLst/>
          </a:prstGeom>
          <a:solidFill>
            <a:schemeClr val="hlink"/>
          </a:solidFill>
          <a:ln w="12700">
            <a:solidFill>
              <a:schemeClr val="tx1"/>
            </a:solidFill>
            <a:miter lim="800000"/>
            <a:headEnd/>
            <a:tailEnd/>
          </a:ln>
          <a:effectLst/>
        </p:spPr>
        <p:txBody>
          <a:bodyPr wrap="none" anchor="ctr">
            <a:spAutoFit/>
          </a:bodyPr>
          <a:lstStyle/>
          <a:p>
            <a:endParaRPr lang="it-IT"/>
          </a:p>
        </p:txBody>
      </p:sp>
      <p:sp>
        <p:nvSpPr>
          <p:cNvPr id="132104" name="Line 8"/>
          <p:cNvSpPr>
            <a:spLocks noChangeShapeType="1"/>
          </p:cNvSpPr>
          <p:nvPr/>
        </p:nvSpPr>
        <p:spPr bwMode="auto">
          <a:xfrm>
            <a:off x="2820988" y="3657600"/>
            <a:ext cx="5334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2105" name="Line 9"/>
          <p:cNvSpPr>
            <a:spLocks noChangeShapeType="1"/>
          </p:cNvSpPr>
          <p:nvPr/>
        </p:nvSpPr>
        <p:spPr bwMode="auto">
          <a:xfrm>
            <a:off x="3582988" y="3276600"/>
            <a:ext cx="0" cy="30480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2106" name="Line 10"/>
          <p:cNvSpPr>
            <a:spLocks noChangeShapeType="1"/>
          </p:cNvSpPr>
          <p:nvPr/>
        </p:nvSpPr>
        <p:spPr bwMode="auto">
          <a:xfrm flipH="1">
            <a:off x="2668588" y="3276600"/>
            <a:ext cx="914400" cy="0"/>
          </a:xfrm>
          <a:prstGeom prst="line">
            <a:avLst/>
          </a:prstGeom>
          <a:noFill/>
          <a:ln w="12700">
            <a:solidFill>
              <a:schemeClr val="tx1"/>
            </a:solidFill>
            <a:round/>
            <a:headEnd/>
            <a:tailEnd/>
          </a:ln>
          <a:effectLst/>
        </p:spPr>
        <p:txBody>
          <a:bodyPr wrap="none" anchor="ctr">
            <a:spAutoFit/>
          </a:bodyPr>
          <a:lstStyle/>
          <a:p>
            <a:endParaRPr lang="it-IT"/>
          </a:p>
        </p:txBody>
      </p:sp>
      <p:sp>
        <p:nvSpPr>
          <p:cNvPr id="132107" name="Line 11"/>
          <p:cNvSpPr>
            <a:spLocks noChangeShapeType="1"/>
          </p:cNvSpPr>
          <p:nvPr/>
        </p:nvSpPr>
        <p:spPr bwMode="auto">
          <a:xfrm>
            <a:off x="2668588" y="3276600"/>
            <a:ext cx="0" cy="152400"/>
          </a:xfrm>
          <a:prstGeom prst="line">
            <a:avLst/>
          </a:prstGeom>
          <a:noFill/>
          <a:ln w="12700">
            <a:solidFill>
              <a:schemeClr val="tx1"/>
            </a:solidFill>
            <a:round/>
            <a:headEnd/>
            <a:tailEnd/>
          </a:ln>
          <a:effectLst/>
        </p:spPr>
        <p:txBody>
          <a:bodyPr wrap="none" anchor="ctr">
            <a:spAutoFit/>
          </a:bodyPr>
          <a:lstStyle/>
          <a:p>
            <a:endParaRPr lang="it-IT"/>
          </a:p>
        </p:txBody>
      </p:sp>
      <p:sp>
        <p:nvSpPr>
          <p:cNvPr id="132108" name="Line 12"/>
          <p:cNvSpPr>
            <a:spLocks noChangeShapeType="1"/>
          </p:cNvSpPr>
          <p:nvPr/>
        </p:nvSpPr>
        <p:spPr bwMode="auto">
          <a:xfrm>
            <a:off x="3735388" y="3657600"/>
            <a:ext cx="3733800" cy="0"/>
          </a:xfrm>
          <a:prstGeom prst="line">
            <a:avLst/>
          </a:prstGeom>
          <a:noFill/>
          <a:ln w="12700">
            <a:solidFill>
              <a:schemeClr val="tx1"/>
            </a:solidFill>
            <a:round/>
            <a:headEnd/>
            <a:tailEnd/>
          </a:ln>
          <a:effectLst/>
        </p:spPr>
        <p:txBody>
          <a:bodyPr wrap="none" anchor="ctr">
            <a:spAutoFit/>
          </a:bodyPr>
          <a:lstStyle/>
          <a:p>
            <a:endParaRPr lang="it-IT"/>
          </a:p>
        </p:txBody>
      </p:sp>
      <p:sp>
        <p:nvSpPr>
          <p:cNvPr id="132109" name="Line 13"/>
          <p:cNvSpPr>
            <a:spLocks noChangeShapeType="1"/>
          </p:cNvSpPr>
          <p:nvPr/>
        </p:nvSpPr>
        <p:spPr bwMode="auto">
          <a:xfrm flipV="1">
            <a:off x="4878388" y="3200400"/>
            <a:ext cx="0" cy="457200"/>
          </a:xfrm>
          <a:prstGeom prst="line">
            <a:avLst/>
          </a:prstGeom>
          <a:noFill/>
          <a:ln w="12700">
            <a:solidFill>
              <a:schemeClr val="tx1"/>
            </a:solidFill>
            <a:round/>
            <a:headEnd/>
            <a:tailEnd/>
          </a:ln>
          <a:effectLst/>
        </p:spPr>
        <p:txBody>
          <a:bodyPr wrap="none" anchor="ctr">
            <a:spAutoFit/>
          </a:bodyPr>
          <a:lstStyle/>
          <a:p>
            <a:endParaRPr lang="it-IT"/>
          </a:p>
        </p:txBody>
      </p:sp>
      <p:sp>
        <p:nvSpPr>
          <p:cNvPr id="132110" name="Line 14"/>
          <p:cNvSpPr>
            <a:spLocks noChangeShapeType="1"/>
          </p:cNvSpPr>
          <p:nvPr/>
        </p:nvSpPr>
        <p:spPr bwMode="auto">
          <a:xfrm flipV="1">
            <a:off x="7164388" y="3200400"/>
            <a:ext cx="0" cy="457200"/>
          </a:xfrm>
          <a:prstGeom prst="line">
            <a:avLst/>
          </a:prstGeom>
          <a:noFill/>
          <a:ln w="12700">
            <a:solidFill>
              <a:schemeClr val="tx1"/>
            </a:solidFill>
            <a:round/>
            <a:headEnd/>
            <a:tailEnd/>
          </a:ln>
          <a:effectLst/>
        </p:spPr>
        <p:txBody>
          <a:bodyPr wrap="none" anchor="ctr">
            <a:spAutoFit/>
          </a:bodyPr>
          <a:lstStyle/>
          <a:p>
            <a:endParaRPr lang="it-IT"/>
          </a:p>
        </p:txBody>
      </p:sp>
      <p:sp>
        <p:nvSpPr>
          <p:cNvPr id="132111" name="Text Box 15"/>
          <p:cNvSpPr txBox="1">
            <a:spLocks noChangeArrowheads="1"/>
          </p:cNvSpPr>
          <p:nvPr/>
        </p:nvSpPr>
        <p:spPr bwMode="auto">
          <a:xfrm>
            <a:off x="1509713" y="3394075"/>
            <a:ext cx="1122362" cy="457200"/>
          </a:xfrm>
          <a:prstGeom prst="rect">
            <a:avLst/>
          </a:prstGeom>
          <a:noFill/>
          <a:ln w="12700">
            <a:noFill/>
            <a:miter lim="800000"/>
            <a:headEnd/>
            <a:tailEnd/>
          </a:ln>
          <a:effectLst/>
        </p:spPr>
        <p:txBody>
          <a:bodyPr wrap="none">
            <a:spAutoFit/>
          </a:bodyPr>
          <a:lstStyle/>
          <a:p>
            <a:r>
              <a:rPr lang="it-IT"/>
              <a:t>Logic 1</a:t>
            </a:r>
          </a:p>
        </p:txBody>
      </p:sp>
      <p:sp>
        <p:nvSpPr>
          <p:cNvPr id="132112" name="Text Box 16"/>
          <p:cNvSpPr txBox="1">
            <a:spLocks noChangeArrowheads="1"/>
          </p:cNvSpPr>
          <p:nvPr/>
        </p:nvSpPr>
        <p:spPr bwMode="auto">
          <a:xfrm>
            <a:off x="4344988" y="2590800"/>
            <a:ext cx="1122362" cy="457200"/>
          </a:xfrm>
          <a:prstGeom prst="rect">
            <a:avLst/>
          </a:prstGeom>
          <a:noFill/>
          <a:ln w="12700">
            <a:noFill/>
            <a:miter lim="800000"/>
            <a:headEnd/>
            <a:tailEnd/>
          </a:ln>
          <a:effectLst/>
        </p:spPr>
        <p:txBody>
          <a:bodyPr wrap="none">
            <a:spAutoFit/>
          </a:bodyPr>
          <a:lstStyle/>
          <a:p>
            <a:r>
              <a:rPr lang="it-IT"/>
              <a:t>Logic 2</a:t>
            </a:r>
          </a:p>
        </p:txBody>
      </p:sp>
      <p:sp>
        <p:nvSpPr>
          <p:cNvPr id="132113" name="Text Box 17"/>
          <p:cNvSpPr txBox="1">
            <a:spLocks noChangeArrowheads="1"/>
          </p:cNvSpPr>
          <p:nvPr/>
        </p:nvSpPr>
        <p:spPr bwMode="auto">
          <a:xfrm>
            <a:off x="6554788" y="2590800"/>
            <a:ext cx="1122362" cy="457200"/>
          </a:xfrm>
          <a:prstGeom prst="rect">
            <a:avLst/>
          </a:prstGeom>
          <a:noFill/>
          <a:ln w="12700">
            <a:noFill/>
            <a:miter lim="800000"/>
            <a:headEnd/>
            <a:tailEnd/>
          </a:ln>
          <a:effectLst/>
        </p:spPr>
        <p:txBody>
          <a:bodyPr wrap="none">
            <a:spAutoFit/>
          </a:bodyPr>
          <a:lstStyle/>
          <a:p>
            <a:r>
              <a:rPr lang="it-IT"/>
              <a:t>Logic 3</a:t>
            </a:r>
          </a:p>
        </p:txBody>
      </p:sp>
      <p:sp>
        <p:nvSpPr>
          <p:cNvPr id="132114" name="Rectangle 18"/>
          <p:cNvSpPr>
            <a:spLocks noChangeArrowheads="1"/>
          </p:cNvSpPr>
          <p:nvPr/>
        </p:nvSpPr>
        <p:spPr bwMode="auto">
          <a:xfrm>
            <a:off x="1144588" y="38100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2115" name="Rectangle 19"/>
          <p:cNvSpPr>
            <a:spLocks noChangeArrowheads="1"/>
          </p:cNvSpPr>
          <p:nvPr/>
        </p:nvSpPr>
        <p:spPr bwMode="auto">
          <a:xfrm>
            <a:off x="3887788" y="29718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2116" name="Rectangle 20"/>
          <p:cNvSpPr>
            <a:spLocks noChangeArrowheads="1"/>
          </p:cNvSpPr>
          <p:nvPr/>
        </p:nvSpPr>
        <p:spPr bwMode="auto">
          <a:xfrm>
            <a:off x="6164263" y="29718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2117" name="Text Box 21"/>
          <p:cNvSpPr txBox="1">
            <a:spLocks noChangeArrowheads="1"/>
          </p:cNvSpPr>
          <p:nvPr/>
        </p:nvSpPr>
        <p:spPr bwMode="auto">
          <a:xfrm>
            <a:off x="669925" y="4232275"/>
            <a:ext cx="8169275" cy="1917700"/>
          </a:xfrm>
          <a:prstGeom prst="rect">
            <a:avLst/>
          </a:prstGeom>
          <a:noFill/>
          <a:ln w="12700">
            <a:noFill/>
            <a:miter lim="800000"/>
            <a:headEnd/>
            <a:tailEnd/>
          </a:ln>
          <a:effectLst/>
        </p:spPr>
        <p:txBody>
          <a:bodyPr>
            <a:spAutoFit/>
          </a:bodyPr>
          <a:lstStyle/>
          <a:p>
            <a:r>
              <a:rPr lang="it-IT"/>
              <a:t>A: </a:t>
            </a:r>
            <a:r>
              <a:rPr lang="it-IT" b="1"/>
              <a:t>NO</a:t>
            </a:r>
            <a:r>
              <a:rPr lang="it-IT"/>
              <a:t> ! Gli unici buffer tri-state del dispositivo sono disponibili nei blocchi di I/O e pertanto non possono essere usati per pilotare logiche interne al dispositivo stesso! (un eventuale loop dal pin di uscita dovrebbe passare attraverso un buffer di ingresso che ne annullerebbe l’effetto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it-IT"/>
              <a:t>FPGA: Introduzione	</a:t>
            </a:r>
          </a:p>
        </p:txBody>
      </p:sp>
      <p:sp>
        <p:nvSpPr>
          <p:cNvPr id="44035" name="Rectangle 3"/>
          <p:cNvSpPr>
            <a:spLocks noGrp="1" noChangeArrowheads="1"/>
          </p:cNvSpPr>
          <p:nvPr>
            <p:ph type="body" idx="1"/>
          </p:nvPr>
        </p:nvSpPr>
        <p:spPr>
          <a:xfrm>
            <a:off x="350838" y="1186333"/>
            <a:ext cx="8331200" cy="4906963"/>
          </a:xfrm>
        </p:spPr>
        <p:txBody>
          <a:bodyPr/>
          <a:lstStyle/>
          <a:p>
            <a:pPr lvl="1"/>
            <a:r>
              <a:rPr lang="it-IT" sz="2400" dirty="0"/>
              <a:t>Le FPGA (</a:t>
            </a:r>
            <a:r>
              <a:rPr lang="it-IT" sz="2400" dirty="0" err="1"/>
              <a:t>Field</a:t>
            </a:r>
            <a:r>
              <a:rPr lang="it-IT" sz="2400" dirty="0"/>
              <a:t> </a:t>
            </a:r>
            <a:r>
              <a:rPr lang="it-IT" sz="2400" dirty="0" err="1"/>
              <a:t>Programmable</a:t>
            </a:r>
            <a:r>
              <a:rPr lang="it-IT" sz="2400" dirty="0"/>
              <a:t> </a:t>
            </a:r>
            <a:r>
              <a:rPr lang="it-IT" sz="2400" dirty="0" err="1"/>
              <a:t>Gate</a:t>
            </a:r>
            <a:r>
              <a:rPr lang="it-IT" sz="2400" dirty="0"/>
              <a:t> </a:t>
            </a:r>
            <a:r>
              <a:rPr lang="it-IT" sz="2400" dirty="0" err="1"/>
              <a:t>Array</a:t>
            </a:r>
            <a:r>
              <a:rPr lang="it-IT" sz="2400" dirty="0"/>
              <a:t>) sono dispositivi programmabili costituiti da una matrice di componenti logici collegabili tra loro</a:t>
            </a:r>
          </a:p>
        </p:txBody>
      </p:sp>
      <p:grpSp>
        <p:nvGrpSpPr>
          <p:cNvPr id="2" name="Group 45"/>
          <p:cNvGrpSpPr>
            <a:grpSpLocks/>
          </p:cNvGrpSpPr>
          <p:nvPr/>
        </p:nvGrpSpPr>
        <p:grpSpPr bwMode="auto">
          <a:xfrm>
            <a:off x="3067050" y="2574925"/>
            <a:ext cx="828675" cy="1208088"/>
            <a:chOff x="1932" y="1862"/>
            <a:chExt cx="522" cy="761"/>
          </a:xfrm>
        </p:grpSpPr>
        <p:sp>
          <p:nvSpPr>
            <p:cNvPr id="44038" name="Rectangle 6"/>
            <p:cNvSpPr>
              <a:spLocks noChangeArrowheads="1"/>
            </p:cNvSpPr>
            <p:nvPr/>
          </p:nvSpPr>
          <p:spPr bwMode="auto">
            <a:xfrm>
              <a:off x="1932" y="1862"/>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39" name="Rectangle 7"/>
            <p:cNvSpPr>
              <a:spLocks noChangeArrowheads="1"/>
            </p:cNvSpPr>
            <p:nvPr/>
          </p:nvSpPr>
          <p:spPr bwMode="auto">
            <a:xfrm>
              <a:off x="1932" y="2073"/>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0" name="Rectangle 8"/>
            <p:cNvSpPr>
              <a:spLocks noChangeArrowheads="1"/>
            </p:cNvSpPr>
            <p:nvPr/>
          </p:nvSpPr>
          <p:spPr bwMode="auto">
            <a:xfrm>
              <a:off x="1932" y="2278"/>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1" name="Rectangle 9"/>
            <p:cNvSpPr>
              <a:spLocks noChangeArrowheads="1"/>
            </p:cNvSpPr>
            <p:nvPr/>
          </p:nvSpPr>
          <p:spPr bwMode="auto">
            <a:xfrm>
              <a:off x="1932" y="2496"/>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2" name="Rectangle 10"/>
            <p:cNvSpPr>
              <a:spLocks noChangeArrowheads="1"/>
            </p:cNvSpPr>
            <p:nvPr/>
          </p:nvSpPr>
          <p:spPr bwMode="auto">
            <a:xfrm>
              <a:off x="2381" y="1862"/>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3" name="Rectangle 11"/>
            <p:cNvSpPr>
              <a:spLocks noChangeArrowheads="1"/>
            </p:cNvSpPr>
            <p:nvPr/>
          </p:nvSpPr>
          <p:spPr bwMode="auto">
            <a:xfrm>
              <a:off x="2381" y="2073"/>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4" name="Rectangle 12"/>
            <p:cNvSpPr>
              <a:spLocks noChangeArrowheads="1"/>
            </p:cNvSpPr>
            <p:nvPr/>
          </p:nvSpPr>
          <p:spPr bwMode="auto">
            <a:xfrm>
              <a:off x="2381" y="2278"/>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5" name="Rectangle 13"/>
            <p:cNvSpPr>
              <a:spLocks noChangeArrowheads="1"/>
            </p:cNvSpPr>
            <p:nvPr/>
          </p:nvSpPr>
          <p:spPr bwMode="auto">
            <a:xfrm>
              <a:off x="2381" y="2496"/>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6" name="Rectangle 14"/>
            <p:cNvSpPr>
              <a:spLocks noChangeArrowheads="1"/>
            </p:cNvSpPr>
            <p:nvPr/>
          </p:nvSpPr>
          <p:spPr bwMode="auto">
            <a:xfrm>
              <a:off x="2142" y="1862"/>
              <a:ext cx="97" cy="76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grpSp>
      <p:sp>
        <p:nvSpPr>
          <p:cNvPr id="44047" name="Rectangle 15"/>
          <p:cNvSpPr>
            <a:spLocks noChangeArrowheads="1"/>
          </p:cNvSpPr>
          <p:nvPr/>
        </p:nvSpPr>
        <p:spPr bwMode="auto">
          <a:xfrm>
            <a:off x="665163" y="3963988"/>
            <a:ext cx="8248650" cy="2513012"/>
          </a:xfrm>
          <a:prstGeom prst="rect">
            <a:avLst/>
          </a:prstGeom>
          <a:noFill/>
          <a:ln w="12700">
            <a:noFill/>
            <a:miter lim="800000"/>
            <a:headEnd/>
            <a:tailEnd/>
          </a:ln>
          <a:effectLst/>
        </p:spPr>
        <p:txBody>
          <a:bodyPr lIns="90488" tIns="44450" rIns="90488" bIns="44450"/>
          <a:lstStyle/>
          <a:p>
            <a:pPr marL="285750" indent="-285750" defTabSz="857250">
              <a:tabLst>
                <a:tab pos="2743200" algn="ctr"/>
                <a:tab pos="6057900" algn="ctr"/>
              </a:tabLst>
            </a:pPr>
            <a:r>
              <a:rPr lang="en-US" sz="1800" b="1" dirty="0">
                <a:latin typeface="Arial" pitchFamily="34" charset="0"/>
              </a:rPr>
              <a:t>Architecture	PAL/22V10-like	 Gate array-like</a:t>
            </a:r>
          </a:p>
          <a:p>
            <a:pPr marL="285750" indent="-285750" defTabSz="857250">
              <a:tabLst>
                <a:tab pos="2743200" algn="ctr"/>
                <a:tab pos="6057900" algn="ctr"/>
              </a:tabLst>
            </a:pPr>
            <a:r>
              <a:rPr lang="en-US" sz="1800" b="1" dirty="0">
                <a:latin typeface="Arial" pitchFamily="34" charset="0"/>
              </a:rPr>
              <a:t>		More Combinational	More Registers + RAM</a:t>
            </a:r>
          </a:p>
          <a:p>
            <a:pPr marL="285750" indent="-285750" defTabSz="857250">
              <a:tabLst>
                <a:tab pos="2743200" algn="ctr"/>
                <a:tab pos="6057900" algn="ctr"/>
              </a:tabLst>
            </a:pPr>
            <a:endParaRPr lang="en-US" sz="800" b="1" dirty="0">
              <a:latin typeface="Arial" pitchFamily="34" charset="0"/>
            </a:endParaRPr>
          </a:p>
          <a:p>
            <a:pPr marL="285750" indent="-285750" defTabSz="857250">
              <a:tabLst>
                <a:tab pos="2743200" algn="ctr"/>
                <a:tab pos="6057900" algn="ctr"/>
              </a:tabLst>
            </a:pPr>
            <a:r>
              <a:rPr lang="en-US" sz="1800" b="1" dirty="0">
                <a:latin typeface="Arial" pitchFamily="34" charset="0"/>
              </a:rPr>
              <a:t>Density	Low-to-medium	  Medium-to-high</a:t>
            </a:r>
          </a:p>
          <a:p>
            <a:pPr marL="285750" indent="-285750" defTabSz="857250">
              <a:tabLst>
                <a:tab pos="2743200" algn="ctr"/>
                <a:tab pos="6057900" algn="ctr"/>
              </a:tabLst>
            </a:pPr>
            <a:r>
              <a:rPr lang="en-US" sz="1800" b="1" dirty="0">
                <a:latin typeface="Arial" pitchFamily="34" charset="0"/>
              </a:rPr>
              <a:t> 		0.5-10K logic gates	  1K to 3.2M system gates</a:t>
            </a:r>
          </a:p>
          <a:p>
            <a:pPr marL="285750" indent="-285750" defTabSz="857250">
              <a:tabLst>
                <a:tab pos="2743200" algn="ctr"/>
                <a:tab pos="6057900" algn="ctr"/>
              </a:tabLst>
            </a:pPr>
            <a:endParaRPr lang="en-US" sz="1000" b="1" dirty="0">
              <a:latin typeface="Arial" pitchFamily="34" charset="0"/>
            </a:endParaRPr>
          </a:p>
          <a:p>
            <a:pPr marL="285750" indent="-285750" defTabSz="857250">
              <a:tabLst>
                <a:tab pos="2743200" algn="ctr"/>
                <a:tab pos="6057900" algn="ctr"/>
              </a:tabLst>
            </a:pPr>
            <a:r>
              <a:rPr lang="en-US" sz="1800" b="1" dirty="0">
                <a:latin typeface="Arial" pitchFamily="34" charset="0"/>
              </a:rPr>
              <a:t>Performance	Predictable timing	    Application dependent</a:t>
            </a:r>
          </a:p>
          <a:p>
            <a:pPr marL="285750" indent="-285750" defTabSz="857250">
              <a:tabLst>
                <a:tab pos="2743200" algn="ctr"/>
                <a:tab pos="6057900" algn="ctr"/>
              </a:tabLst>
            </a:pPr>
            <a:r>
              <a:rPr lang="en-US" sz="1800" b="1" dirty="0">
                <a:latin typeface="Arial" pitchFamily="34" charset="0"/>
              </a:rPr>
              <a:t> 		Up to 250 MHz today	    Up to 200 MHz today</a:t>
            </a:r>
          </a:p>
          <a:p>
            <a:pPr marL="285750" indent="-285750" defTabSz="857250">
              <a:tabLst>
                <a:tab pos="2743200" algn="ctr"/>
                <a:tab pos="6057900" algn="ctr"/>
              </a:tabLst>
            </a:pPr>
            <a:endParaRPr lang="en-US" sz="800" b="1" dirty="0">
              <a:latin typeface="Arial" pitchFamily="34" charset="0"/>
            </a:endParaRPr>
          </a:p>
          <a:p>
            <a:pPr marL="285750" indent="-285750" defTabSz="857250">
              <a:tabLst>
                <a:tab pos="2743200" algn="ctr"/>
                <a:tab pos="6057900" algn="ctr"/>
              </a:tabLst>
            </a:pPr>
            <a:r>
              <a:rPr lang="en-US" sz="1800" b="1" dirty="0">
                <a:latin typeface="Arial" pitchFamily="34" charset="0"/>
              </a:rPr>
              <a:t>Interconnect	“Crossbar Switch”	 Incremental</a:t>
            </a:r>
          </a:p>
          <a:p>
            <a:pPr marL="285750" indent="-285750" defTabSz="857250">
              <a:tabLst>
                <a:tab pos="2743200" algn="ctr"/>
                <a:tab pos="6057900" algn="ctr"/>
              </a:tabLst>
            </a:pPr>
            <a:r>
              <a:rPr lang="en-US" sz="1800" b="1" dirty="0">
                <a:latin typeface="Arial" pitchFamily="34" charset="0"/>
              </a:rPr>
              <a:t> 			</a:t>
            </a:r>
          </a:p>
        </p:txBody>
      </p:sp>
      <p:sp>
        <p:nvSpPr>
          <p:cNvPr id="44048" name="Rectangle 16"/>
          <p:cNvSpPr>
            <a:spLocks noChangeArrowheads="1"/>
          </p:cNvSpPr>
          <p:nvPr/>
        </p:nvSpPr>
        <p:spPr bwMode="auto">
          <a:xfrm>
            <a:off x="357158" y="2500306"/>
            <a:ext cx="2571768" cy="1500198"/>
          </a:xfrm>
          <a:prstGeom prst="rect">
            <a:avLst/>
          </a:prstGeom>
          <a:noFill/>
          <a:ln w="12700">
            <a:noFill/>
            <a:miter lim="800000"/>
            <a:headEnd/>
            <a:tailEnd/>
          </a:ln>
          <a:effectLst/>
        </p:spPr>
        <p:txBody>
          <a:bodyPr lIns="90488" tIns="44450" rIns="90488" bIns="44450"/>
          <a:lstStyle/>
          <a:p>
            <a:pPr marL="285750" indent="-285750" defTabSz="857250">
              <a:spcBef>
                <a:spcPct val="30000"/>
              </a:spcBef>
              <a:spcAft>
                <a:spcPct val="30000"/>
              </a:spcAft>
              <a:tabLst>
                <a:tab pos="2743200" algn="ctr"/>
                <a:tab pos="6057900" algn="ctr"/>
              </a:tabLst>
            </a:pPr>
            <a:r>
              <a:rPr lang="en-US" sz="1800" b="1" dirty="0">
                <a:latin typeface="Arial" pitchFamily="34" charset="0"/>
              </a:rPr>
              <a:t>    </a:t>
            </a:r>
            <a:r>
              <a:rPr lang="en-US" sz="1800" b="1" dirty="0">
                <a:solidFill>
                  <a:schemeClr val="tx2"/>
                </a:solidFill>
                <a:latin typeface="Arial" pitchFamily="34" charset="0"/>
              </a:rPr>
              <a:t>Complex Programmable Logic Device (CPLD)</a:t>
            </a:r>
            <a:r>
              <a:rPr lang="en-US" sz="1800" b="1" dirty="0">
                <a:latin typeface="Arial" pitchFamily="34" charset="0"/>
              </a:rPr>
              <a:t>	</a:t>
            </a:r>
            <a:endParaRPr lang="en-US" sz="1600" b="1" dirty="0">
              <a:solidFill>
                <a:schemeClr val="tx2"/>
              </a:solidFill>
              <a:latin typeface="Arial MT" charset="0"/>
            </a:endParaRPr>
          </a:p>
        </p:txBody>
      </p:sp>
      <p:grpSp>
        <p:nvGrpSpPr>
          <p:cNvPr id="3" name="Group 17"/>
          <p:cNvGrpSpPr>
            <a:grpSpLocks/>
          </p:cNvGrpSpPr>
          <p:nvPr/>
        </p:nvGrpSpPr>
        <p:grpSpPr bwMode="auto">
          <a:xfrm>
            <a:off x="6076950" y="2574925"/>
            <a:ext cx="1493838" cy="1208088"/>
            <a:chOff x="3967" y="1399"/>
            <a:chExt cx="941" cy="761"/>
          </a:xfrm>
        </p:grpSpPr>
        <p:sp>
          <p:nvSpPr>
            <p:cNvPr id="44050" name="Rectangle 18"/>
            <p:cNvSpPr>
              <a:spLocks noChangeArrowheads="1"/>
            </p:cNvSpPr>
            <p:nvPr/>
          </p:nvSpPr>
          <p:spPr bwMode="auto">
            <a:xfrm>
              <a:off x="3967"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1" name="Rectangle 19"/>
            <p:cNvSpPr>
              <a:spLocks noChangeArrowheads="1"/>
            </p:cNvSpPr>
            <p:nvPr/>
          </p:nvSpPr>
          <p:spPr bwMode="auto">
            <a:xfrm>
              <a:off x="3967"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2" name="Rectangle 20"/>
            <p:cNvSpPr>
              <a:spLocks noChangeArrowheads="1"/>
            </p:cNvSpPr>
            <p:nvPr/>
          </p:nvSpPr>
          <p:spPr bwMode="auto">
            <a:xfrm>
              <a:off x="3967"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3" name="Rectangle 21"/>
            <p:cNvSpPr>
              <a:spLocks noChangeArrowheads="1"/>
            </p:cNvSpPr>
            <p:nvPr/>
          </p:nvSpPr>
          <p:spPr bwMode="auto">
            <a:xfrm>
              <a:off x="3967"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4" name="Rectangle 22"/>
            <p:cNvSpPr>
              <a:spLocks noChangeArrowheads="1"/>
            </p:cNvSpPr>
            <p:nvPr/>
          </p:nvSpPr>
          <p:spPr bwMode="auto">
            <a:xfrm>
              <a:off x="3967"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5" name="Rectangle 23"/>
            <p:cNvSpPr>
              <a:spLocks noChangeArrowheads="1"/>
            </p:cNvSpPr>
            <p:nvPr/>
          </p:nvSpPr>
          <p:spPr bwMode="auto">
            <a:xfrm>
              <a:off x="4182"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6" name="Rectangle 24"/>
            <p:cNvSpPr>
              <a:spLocks noChangeArrowheads="1"/>
            </p:cNvSpPr>
            <p:nvPr/>
          </p:nvSpPr>
          <p:spPr bwMode="auto">
            <a:xfrm>
              <a:off x="4182"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7" name="Rectangle 25"/>
            <p:cNvSpPr>
              <a:spLocks noChangeArrowheads="1"/>
            </p:cNvSpPr>
            <p:nvPr/>
          </p:nvSpPr>
          <p:spPr bwMode="auto">
            <a:xfrm>
              <a:off x="4182"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8" name="Rectangle 26"/>
            <p:cNvSpPr>
              <a:spLocks noChangeArrowheads="1"/>
            </p:cNvSpPr>
            <p:nvPr/>
          </p:nvSpPr>
          <p:spPr bwMode="auto">
            <a:xfrm>
              <a:off x="4182"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9" name="Rectangle 27"/>
            <p:cNvSpPr>
              <a:spLocks noChangeArrowheads="1"/>
            </p:cNvSpPr>
            <p:nvPr/>
          </p:nvSpPr>
          <p:spPr bwMode="auto">
            <a:xfrm>
              <a:off x="4182"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0" name="Rectangle 28"/>
            <p:cNvSpPr>
              <a:spLocks noChangeArrowheads="1"/>
            </p:cNvSpPr>
            <p:nvPr/>
          </p:nvSpPr>
          <p:spPr bwMode="auto">
            <a:xfrm>
              <a:off x="4397"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1" name="Rectangle 29"/>
            <p:cNvSpPr>
              <a:spLocks noChangeArrowheads="1"/>
            </p:cNvSpPr>
            <p:nvPr/>
          </p:nvSpPr>
          <p:spPr bwMode="auto">
            <a:xfrm>
              <a:off x="4397"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2" name="Rectangle 30"/>
            <p:cNvSpPr>
              <a:spLocks noChangeArrowheads="1"/>
            </p:cNvSpPr>
            <p:nvPr/>
          </p:nvSpPr>
          <p:spPr bwMode="auto">
            <a:xfrm>
              <a:off x="4397"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3" name="Rectangle 31"/>
            <p:cNvSpPr>
              <a:spLocks noChangeArrowheads="1"/>
            </p:cNvSpPr>
            <p:nvPr/>
          </p:nvSpPr>
          <p:spPr bwMode="auto">
            <a:xfrm>
              <a:off x="4397"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4" name="Rectangle 32"/>
            <p:cNvSpPr>
              <a:spLocks noChangeArrowheads="1"/>
            </p:cNvSpPr>
            <p:nvPr/>
          </p:nvSpPr>
          <p:spPr bwMode="auto">
            <a:xfrm>
              <a:off x="4397"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5" name="Rectangle 33"/>
            <p:cNvSpPr>
              <a:spLocks noChangeArrowheads="1"/>
            </p:cNvSpPr>
            <p:nvPr/>
          </p:nvSpPr>
          <p:spPr bwMode="auto">
            <a:xfrm>
              <a:off x="4612"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6" name="Rectangle 34"/>
            <p:cNvSpPr>
              <a:spLocks noChangeArrowheads="1"/>
            </p:cNvSpPr>
            <p:nvPr/>
          </p:nvSpPr>
          <p:spPr bwMode="auto">
            <a:xfrm>
              <a:off x="4612"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7" name="Rectangle 35"/>
            <p:cNvSpPr>
              <a:spLocks noChangeArrowheads="1"/>
            </p:cNvSpPr>
            <p:nvPr/>
          </p:nvSpPr>
          <p:spPr bwMode="auto">
            <a:xfrm>
              <a:off x="4612"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8" name="Rectangle 36"/>
            <p:cNvSpPr>
              <a:spLocks noChangeArrowheads="1"/>
            </p:cNvSpPr>
            <p:nvPr/>
          </p:nvSpPr>
          <p:spPr bwMode="auto">
            <a:xfrm>
              <a:off x="4612"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9" name="Rectangle 37"/>
            <p:cNvSpPr>
              <a:spLocks noChangeArrowheads="1"/>
            </p:cNvSpPr>
            <p:nvPr/>
          </p:nvSpPr>
          <p:spPr bwMode="auto">
            <a:xfrm>
              <a:off x="4612"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0" name="Rectangle 38"/>
            <p:cNvSpPr>
              <a:spLocks noChangeArrowheads="1"/>
            </p:cNvSpPr>
            <p:nvPr/>
          </p:nvSpPr>
          <p:spPr bwMode="auto">
            <a:xfrm>
              <a:off x="4827"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1" name="Rectangle 39"/>
            <p:cNvSpPr>
              <a:spLocks noChangeArrowheads="1"/>
            </p:cNvSpPr>
            <p:nvPr/>
          </p:nvSpPr>
          <p:spPr bwMode="auto">
            <a:xfrm>
              <a:off x="4827"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2" name="Rectangle 40"/>
            <p:cNvSpPr>
              <a:spLocks noChangeArrowheads="1"/>
            </p:cNvSpPr>
            <p:nvPr/>
          </p:nvSpPr>
          <p:spPr bwMode="auto">
            <a:xfrm>
              <a:off x="4827"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3" name="Rectangle 41"/>
            <p:cNvSpPr>
              <a:spLocks noChangeArrowheads="1"/>
            </p:cNvSpPr>
            <p:nvPr/>
          </p:nvSpPr>
          <p:spPr bwMode="auto">
            <a:xfrm>
              <a:off x="4827"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4" name="Rectangle 42"/>
            <p:cNvSpPr>
              <a:spLocks noChangeArrowheads="1"/>
            </p:cNvSpPr>
            <p:nvPr/>
          </p:nvSpPr>
          <p:spPr bwMode="auto">
            <a:xfrm>
              <a:off x="4827"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grpSp>
      <p:sp>
        <p:nvSpPr>
          <p:cNvPr id="44075" name="Text Box 43"/>
          <p:cNvSpPr txBox="1">
            <a:spLocks noChangeArrowheads="1"/>
          </p:cNvSpPr>
          <p:nvPr/>
        </p:nvSpPr>
        <p:spPr bwMode="auto">
          <a:xfrm>
            <a:off x="4643438" y="2500306"/>
            <a:ext cx="1338274" cy="1477328"/>
          </a:xfrm>
          <a:prstGeom prst="rect">
            <a:avLst/>
          </a:prstGeom>
          <a:noFill/>
          <a:ln w="12700">
            <a:noFill/>
            <a:miter lim="800000"/>
            <a:headEnd/>
            <a:tailEnd/>
          </a:ln>
          <a:effectLst/>
        </p:spPr>
        <p:txBody>
          <a:bodyPr wrap="square">
            <a:spAutoFit/>
          </a:bodyPr>
          <a:lstStyle/>
          <a:p>
            <a:r>
              <a:rPr lang="en-US" sz="1800" b="1" dirty="0">
                <a:solidFill>
                  <a:schemeClr val="tx2"/>
                </a:solidFill>
                <a:latin typeface="Arial" pitchFamily="34" charset="0"/>
              </a:rPr>
              <a:t>Field-Programmable Gate Array (FPGA)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it-IT"/>
              <a:t>FPGA	</a:t>
            </a:r>
          </a:p>
        </p:txBody>
      </p:sp>
      <p:sp>
        <p:nvSpPr>
          <p:cNvPr id="45059" name="Rectangle 3"/>
          <p:cNvSpPr>
            <a:spLocks noGrp="1" noChangeArrowheads="1"/>
          </p:cNvSpPr>
          <p:nvPr>
            <p:ph type="body" idx="1"/>
          </p:nvPr>
        </p:nvSpPr>
        <p:spPr/>
        <p:txBody>
          <a:bodyPr/>
          <a:lstStyle/>
          <a:p>
            <a:r>
              <a:rPr lang="it-IT" sz="2400" dirty="0"/>
              <a:t>Le FPGA mettono a disposizione dell’utente</a:t>
            </a:r>
          </a:p>
          <a:p>
            <a:pPr lvl="1"/>
            <a:r>
              <a:rPr lang="it-IT" sz="2000" dirty="0"/>
              <a:t>Componenti logici (CLB - </a:t>
            </a:r>
            <a:r>
              <a:rPr lang="it-IT" sz="2000" dirty="0" err="1"/>
              <a:t>Slice</a:t>
            </a:r>
            <a:r>
              <a:rPr lang="it-IT" sz="2000" dirty="0"/>
              <a:t>) costituiti da</a:t>
            </a:r>
          </a:p>
          <a:p>
            <a:pPr lvl="2"/>
            <a:r>
              <a:rPr lang="it-IT" sz="1800" dirty="0"/>
              <a:t>logica, piccole memorie, flip-flop, buffer, multiplexer.</a:t>
            </a:r>
          </a:p>
          <a:p>
            <a:pPr lvl="1"/>
            <a:r>
              <a:rPr lang="it-IT" sz="2000" dirty="0"/>
              <a:t>Linee di connessione </a:t>
            </a:r>
          </a:p>
          <a:p>
            <a:pPr lvl="2"/>
            <a:r>
              <a:rPr lang="it-IT" sz="1800" dirty="0"/>
              <a:t>sia locali (corte) che distribuite (lunghe)</a:t>
            </a:r>
          </a:p>
          <a:p>
            <a:pPr lvl="1"/>
            <a:r>
              <a:rPr lang="it-IT" sz="2000" dirty="0"/>
              <a:t>Matrici di inter-connessione</a:t>
            </a:r>
          </a:p>
          <a:p>
            <a:pPr lvl="2"/>
            <a:r>
              <a:rPr lang="it-IT" sz="1800" dirty="0"/>
              <a:t>per collegare varie linee tra loro e da queste ai blocchi logici</a:t>
            </a:r>
          </a:p>
          <a:p>
            <a:pPr lvl="1"/>
            <a:r>
              <a:rPr lang="it-IT" sz="2000" dirty="0"/>
              <a:t>Blocchi di I/O</a:t>
            </a:r>
          </a:p>
          <a:p>
            <a:pPr lvl="2"/>
            <a:r>
              <a:rPr lang="it-IT" sz="1800" dirty="0"/>
              <a:t>particolari blocchi logici dedicati all’I/O provvedono Buffer, protezioni, </a:t>
            </a:r>
            <a:r>
              <a:rPr lang="it-IT" sz="1800" dirty="0" err="1"/>
              <a:t>Fan-out</a:t>
            </a:r>
            <a:r>
              <a:rPr lang="it-IT" sz="1800" dirty="0"/>
              <a:t>, resistenze di pull-up e pull-down, adattatori d’impedenza, …</a:t>
            </a:r>
          </a:p>
          <a:p>
            <a:pPr lvl="1"/>
            <a:r>
              <a:rPr lang="it-IT" sz="2000" dirty="0"/>
              <a:t>Blocchi particolari</a:t>
            </a:r>
          </a:p>
          <a:p>
            <a:pPr lvl="2"/>
            <a:r>
              <a:rPr lang="it-IT" sz="1800" dirty="0"/>
              <a:t>memorie, moltiplicatori, PLL, decodificatori, … </a:t>
            </a:r>
          </a:p>
          <a:p>
            <a:pPr lvl="1"/>
            <a:endParaRPr lang="it-IT"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dirty="0"/>
              <a:t>Modalità di programmazione	</a:t>
            </a:r>
          </a:p>
        </p:txBody>
      </p:sp>
      <p:sp>
        <p:nvSpPr>
          <p:cNvPr id="9219" name="Rectangle 3"/>
          <p:cNvSpPr>
            <a:spLocks noGrp="1" noChangeArrowheads="1"/>
          </p:cNvSpPr>
          <p:nvPr>
            <p:ph type="body" idx="1"/>
          </p:nvPr>
        </p:nvSpPr>
        <p:spPr/>
        <p:txBody>
          <a:bodyPr/>
          <a:lstStyle/>
          <a:p>
            <a:pPr lvl="1"/>
            <a:r>
              <a:rPr lang="it-IT" sz="2400" dirty="0"/>
              <a:t>SRAM </a:t>
            </a:r>
            <a:br>
              <a:rPr lang="it-IT" sz="2400" dirty="0"/>
            </a:br>
            <a:r>
              <a:rPr lang="it-IT" sz="2400" dirty="0"/>
              <a:t>le connessioni inizialmente sono tutte inattive</a:t>
            </a:r>
          </a:p>
          <a:p>
            <a:pPr lvl="2"/>
            <a:r>
              <a:rPr lang="it-IT" sz="2000" dirty="0"/>
              <a:t>In fase di programmazione si possono attivare o disattivare elettricamente in modo non distruttivo</a:t>
            </a:r>
          </a:p>
          <a:p>
            <a:pPr lvl="2"/>
            <a:r>
              <a:rPr lang="it-IT" sz="2000" dirty="0"/>
              <a:t>Lo stato NON viene mantenuto in assenza di alimentazione</a:t>
            </a:r>
          </a:p>
          <a:p>
            <a:pPr lvl="2"/>
            <a:r>
              <a:rPr lang="it-IT" sz="2000" dirty="0"/>
              <a:t>Maggiore </a:t>
            </a:r>
            <a:r>
              <a:rPr lang="it-IT" sz="2000" dirty="0" err="1"/>
              <a:t>velocita’</a:t>
            </a:r>
            <a:r>
              <a:rPr lang="it-IT" sz="2000" dirty="0"/>
              <a:t> di programmazione rispetto la tecnologia EEPROM</a:t>
            </a:r>
          </a:p>
          <a:p>
            <a:pPr lvl="2"/>
            <a:endParaRPr lang="it-IT" sz="2000" dirty="0"/>
          </a:p>
          <a:p>
            <a:pPr lvl="2"/>
            <a:r>
              <a:rPr lang="it-IT" sz="2000" dirty="0"/>
              <a:t>In base alla tecnologia la programmazione </a:t>
            </a:r>
            <a:r>
              <a:rPr lang="it-IT" sz="2000" dirty="0" err="1"/>
              <a:t>puo’</a:t>
            </a:r>
            <a:r>
              <a:rPr lang="it-IT" sz="2000" dirty="0"/>
              <a:t> avvenire:</a:t>
            </a:r>
          </a:p>
          <a:p>
            <a:pPr lvl="3"/>
            <a:r>
              <a:rPr lang="it-IT" sz="1800" dirty="0"/>
              <a:t>Durante la fase non operativa del dispositivo (riprogrammabile)</a:t>
            </a:r>
          </a:p>
          <a:p>
            <a:pPr lvl="3"/>
            <a:r>
              <a:rPr lang="it-IT" sz="1800" dirty="0"/>
              <a:t>Durante la fase operativa del dispositivo (riconfigurabile)</a:t>
            </a:r>
          </a:p>
          <a:p>
            <a:pPr lvl="4"/>
            <a:r>
              <a:rPr lang="it-IT" sz="1800" dirty="0"/>
              <a:t>Si interviene separatamente su varie parti del dispositivo</a:t>
            </a:r>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it-IT"/>
              <a:t>FPGA</a:t>
            </a:r>
          </a:p>
        </p:txBody>
      </p:sp>
      <p:sp>
        <p:nvSpPr>
          <p:cNvPr id="46083" name="Rectangle 3"/>
          <p:cNvSpPr>
            <a:spLocks noGrp="1" noChangeArrowheads="1"/>
          </p:cNvSpPr>
          <p:nvPr>
            <p:ph type="body" idx="1"/>
          </p:nvPr>
        </p:nvSpPr>
        <p:spPr/>
        <p:txBody>
          <a:bodyPr/>
          <a:lstStyle/>
          <a:p>
            <a:r>
              <a:rPr lang="it-IT" sz="2400" dirty="0"/>
              <a:t>Pregi e difetti:</a:t>
            </a:r>
          </a:p>
          <a:p>
            <a:pPr lvl="1"/>
            <a:r>
              <a:rPr lang="it-IT" sz="2000" dirty="0"/>
              <a:t>Estremamente versatili</a:t>
            </a:r>
          </a:p>
          <a:p>
            <a:pPr lvl="1"/>
            <a:r>
              <a:rPr lang="it-IT" sz="2000" dirty="0"/>
              <a:t>Elevata complessità computazionale</a:t>
            </a:r>
          </a:p>
          <a:p>
            <a:pPr lvl="1"/>
            <a:r>
              <a:rPr lang="it-IT" sz="2000" dirty="0"/>
              <a:t>Più lente di CPLD e ASIC</a:t>
            </a:r>
          </a:p>
          <a:p>
            <a:pPr lvl="1"/>
            <a:r>
              <a:rPr lang="it-IT" sz="2000" dirty="0"/>
              <a:t>Costo elevato per singolo componente (ma esistono famiglie particolarmente economiche)</a:t>
            </a:r>
          </a:p>
          <a:p>
            <a:pPr lvl="1"/>
            <a:r>
              <a:rPr lang="it-IT" sz="2000" dirty="0"/>
              <a:t>Costo del prototipo ridotto</a:t>
            </a:r>
          </a:p>
          <a:p>
            <a:pPr lvl="1"/>
            <a:r>
              <a:rPr lang="it-IT" sz="2000" dirty="0"/>
              <a:t>“</a:t>
            </a:r>
            <a:r>
              <a:rPr lang="it-IT" sz="2000" dirty="0" err="1"/>
              <a:t>Time</a:t>
            </a:r>
            <a:r>
              <a:rPr lang="it-IT" sz="2000" dirty="0"/>
              <a:t> </a:t>
            </a:r>
            <a:r>
              <a:rPr lang="it-IT" sz="2000" dirty="0" err="1"/>
              <a:t>to</a:t>
            </a:r>
            <a:r>
              <a:rPr lang="it-IT" sz="2000" dirty="0"/>
              <a:t> market” molto ridotto</a:t>
            </a:r>
          </a:p>
          <a:p>
            <a:pPr lvl="1"/>
            <a:r>
              <a:rPr lang="it-IT" sz="2000" dirty="0"/>
              <a:t>Possibilità di “upgrade” del circuito (anche a distanza)</a:t>
            </a:r>
          </a:p>
          <a:p>
            <a:pPr lvl="1"/>
            <a:r>
              <a:rPr lang="it-IT" sz="2000" dirty="0"/>
              <a:t>Ottime per la realizzazione di prototipi, (ma si usano sempre di più anche negli elevati volumi di fabbricazione)</a:t>
            </a:r>
          </a:p>
          <a:p>
            <a:pPr lvl="1"/>
            <a:r>
              <a:rPr lang="it-IT" sz="2000" dirty="0"/>
              <a:t>Capacità di supportare sistemi interni (</a:t>
            </a:r>
            <a:r>
              <a:rPr lang="it-IT" sz="2000" dirty="0" err="1"/>
              <a:t>embedded</a:t>
            </a:r>
            <a:r>
              <a:rPr lang="it-IT" sz="2000" dirty="0"/>
              <a:t> </a:t>
            </a:r>
            <a:r>
              <a:rPr lang="it-IT" sz="2000" dirty="0" err="1"/>
              <a:t>systems</a:t>
            </a:r>
            <a:r>
              <a:rPr lang="it-IT" sz="2000" dirty="0"/>
              <a:t>)</a:t>
            </a: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p:txBody>
          <a:bodyPr/>
          <a:lstStyle/>
          <a:p>
            <a:r>
              <a:rPr lang="en-US"/>
              <a:t>XC4000 Architecture and Features</a:t>
            </a:r>
            <a:endParaRPr lang="en-US" dirty="0"/>
          </a:p>
        </p:txBody>
      </p:sp>
      <p:sp>
        <p:nvSpPr>
          <p:cNvPr id="4" name="Sottotitolo 3"/>
          <p:cNvSpPr>
            <a:spLocks noGrp="1"/>
          </p:cNvSpPr>
          <p:nvPr>
            <p:ph type="subTitle" idx="1"/>
          </p:nvPr>
        </p:nvSpPr>
        <p:spPr/>
        <p:txBody>
          <a:bodyPr/>
          <a:lstStyle/>
          <a:p>
            <a:r>
              <a:rPr lang="it-IT" dirty="0"/>
              <a:t>Architettura </a:t>
            </a:r>
            <a:r>
              <a:rPr lang="it-IT" dirty="0" err="1"/>
              <a:t>Xilinx</a:t>
            </a:r>
            <a:r>
              <a:rPr lang="it-IT" dirty="0"/>
              <a:t> (1995)</a:t>
            </a: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lstStyle/>
          <a:p>
            <a:r>
              <a:rPr lang="en-US" sz="3200" b="0"/>
              <a:t>XC4000 Architecture</a:t>
            </a:r>
            <a:endParaRPr lang="en-US"/>
          </a:p>
        </p:txBody>
      </p:sp>
      <p:pic>
        <p:nvPicPr>
          <p:cNvPr id="133123" name="Picture 1027"/>
          <p:cNvPicPr>
            <a:picLocks noChangeArrowheads="1"/>
          </p:cNvPicPr>
          <p:nvPr/>
        </p:nvPicPr>
        <p:blipFill>
          <a:blip r:embed="rId3" cstate="print"/>
          <a:srcRect/>
          <a:stretch>
            <a:fillRect/>
          </a:stretch>
        </p:blipFill>
        <p:spPr bwMode="auto">
          <a:xfrm>
            <a:off x="3194050" y="2032000"/>
            <a:ext cx="3033713" cy="2682875"/>
          </a:xfrm>
          <a:prstGeom prst="rect">
            <a:avLst/>
          </a:prstGeom>
          <a:noFill/>
          <a:ln w="12700">
            <a:noFill/>
            <a:miter lim="800000"/>
            <a:headEnd/>
            <a:tailEnd/>
          </a:ln>
          <a:effectLst/>
        </p:spPr>
      </p:pic>
      <p:pic>
        <p:nvPicPr>
          <p:cNvPr id="133124" name="Picture 1028"/>
          <p:cNvPicPr>
            <a:picLocks noChangeArrowheads="1"/>
          </p:cNvPicPr>
          <p:nvPr/>
        </p:nvPicPr>
        <p:blipFill>
          <a:blip r:embed="rId4" cstate="print"/>
          <a:srcRect/>
          <a:stretch>
            <a:fillRect/>
          </a:stretch>
        </p:blipFill>
        <p:spPr bwMode="auto">
          <a:xfrm>
            <a:off x="1177925" y="1568450"/>
            <a:ext cx="1538288" cy="1647825"/>
          </a:xfrm>
          <a:prstGeom prst="rect">
            <a:avLst/>
          </a:prstGeom>
          <a:solidFill>
            <a:schemeClr val="bg1"/>
          </a:solidFill>
          <a:ln w="12700">
            <a:noFill/>
            <a:miter lim="800000"/>
            <a:headEnd/>
            <a:tailEnd/>
          </a:ln>
          <a:effectLst/>
        </p:spPr>
      </p:pic>
      <p:sp>
        <p:nvSpPr>
          <p:cNvPr id="133125" name="Rectangle 1029"/>
          <p:cNvSpPr>
            <a:spLocks noChangeArrowheads="1"/>
          </p:cNvSpPr>
          <p:nvPr/>
        </p:nvSpPr>
        <p:spPr bwMode="auto">
          <a:xfrm>
            <a:off x="1276350" y="3344863"/>
            <a:ext cx="1682750" cy="584200"/>
          </a:xfrm>
          <a:prstGeom prst="rect">
            <a:avLst/>
          </a:prstGeom>
          <a:noFill/>
          <a:ln w="12700">
            <a:noFill/>
            <a:miter lim="800000"/>
            <a:headEnd/>
            <a:tailEnd/>
          </a:ln>
          <a:effectLst/>
        </p:spPr>
        <p:txBody>
          <a:bodyPr wrap="none" lIns="41275" tIns="17462" rIns="41275" bIns="17462">
            <a:spAutoFit/>
          </a:bodyPr>
          <a:lstStyle/>
          <a:p>
            <a:pPr algn="ctr" defTabSz="796925"/>
            <a:r>
              <a:rPr lang="en-US" sz="1800" b="1">
                <a:latin typeface="Arial" pitchFamily="34" charset="0"/>
              </a:rPr>
              <a:t>Programmable</a:t>
            </a:r>
          </a:p>
          <a:p>
            <a:pPr algn="ctr" defTabSz="796925"/>
            <a:r>
              <a:rPr lang="en-US" sz="1800" b="1">
                <a:latin typeface="Arial" pitchFamily="34" charset="0"/>
              </a:rPr>
              <a:t>Interconnect</a:t>
            </a:r>
            <a:endParaRPr lang="en-US" sz="1700" b="1">
              <a:latin typeface="Arial" pitchFamily="34" charset="0"/>
            </a:endParaRPr>
          </a:p>
        </p:txBody>
      </p:sp>
      <p:sp>
        <p:nvSpPr>
          <p:cNvPr id="133126" name="Line 1030"/>
          <p:cNvSpPr>
            <a:spLocks noChangeShapeType="1"/>
          </p:cNvSpPr>
          <p:nvPr/>
        </p:nvSpPr>
        <p:spPr bwMode="auto">
          <a:xfrm flipH="1" flipV="1">
            <a:off x="2803525" y="1922463"/>
            <a:ext cx="944563" cy="801687"/>
          </a:xfrm>
          <a:prstGeom prst="line">
            <a:avLst/>
          </a:prstGeom>
          <a:noFill/>
          <a:ln w="12700">
            <a:solidFill>
              <a:schemeClr val="tx1"/>
            </a:solidFill>
            <a:round/>
            <a:headEnd/>
            <a:tailEnd/>
          </a:ln>
          <a:effectLst/>
        </p:spPr>
        <p:txBody>
          <a:bodyPr wrap="none" anchor="ctr"/>
          <a:lstStyle/>
          <a:p>
            <a:endParaRPr lang="it-IT"/>
          </a:p>
        </p:txBody>
      </p:sp>
      <p:sp>
        <p:nvSpPr>
          <p:cNvPr id="133127" name="Line 1031"/>
          <p:cNvSpPr>
            <a:spLocks noChangeShapeType="1"/>
          </p:cNvSpPr>
          <p:nvPr/>
        </p:nvSpPr>
        <p:spPr bwMode="auto">
          <a:xfrm flipH="1">
            <a:off x="2765425" y="2724150"/>
            <a:ext cx="982663" cy="504825"/>
          </a:xfrm>
          <a:prstGeom prst="line">
            <a:avLst/>
          </a:prstGeom>
          <a:noFill/>
          <a:ln w="12700">
            <a:solidFill>
              <a:schemeClr val="tx1"/>
            </a:solidFill>
            <a:round/>
            <a:headEnd/>
            <a:tailEnd/>
          </a:ln>
          <a:effectLst/>
        </p:spPr>
        <p:txBody>
          <a:bodyPr wrap="none" anchor="ctr"/>
          <a:lstStyle/>
          <a:p>
            <a:endParaRPr lang="it-IT"/>
          </a:p>
        </p:txBody>
      </p:sp>
      <p:sp>
        <p:nvSpPr>
          <p:cNvPr id="133128" name="Rectangle 1032"/>
          <p:cNvSpPr>
            <a:spLocks noChangeArrowheads="1"/>
          </p:cNvSpPr>
          <p:nvPr/>
        </p:nvSpPr>
        <p:spPr bwMode="auto">
          <a:xfrm>
            <a:off x="6630988" y="3590925"/>
            <a:ext cx="1949450" cy="309563"/>
          </a:xfrm>
          <a:prstGeom prst="rect">
            <a:avLst/>
          </a:prstGeom>
          <a:noFill/>
          <a:ln w="12700">
            <a:noFill/>
            <a:miter lim="800000"/>
            <a:headEnd/>
            <a:tailEnd/>
          </a:ln>
          <a:effectLst/>
        </p:spPr>
        <p:txBody>
          <a:bodyPr wrap="none" lIns="41275" tIns="17462" rIns="41275" bIns="17462">
            <a:spAutoFit/>
          </a:bodyPr>
          <a:lstStyle/>
          <a:p>
            <a:pPr defTabSz="796925"/>
            <a:r>
              <a:rPr lang="en-US" sz="1800" b="1">
                <a:latin typeface="Arial" pitchFamily="34" charset="0"/>
              </a:rPr>
              <a:t>I/O Blocks (IOBs)</a:t>
            </a:r>
          </a:p>
        </p:txBody>
      </p:sp>
      <p:sp>
        <p:nvSpPr>
          <p:cNvPr id="133129" name="Line 1033"/>
          <p:cNvSpPr>
            <a:spLocks noChangeShapeType="1"/>
          </p:cNvSpPr>
          <p:nvPr/>
        </p:nvSpPr>
        <p:spPr bwMode="auto">
          <a:xfrm flipH="1">
            <a:off x="6061075" y="1882775"/>
            <a:ext cx="641350" cy="436563"/>
          </a:xfrm>
          <a:prstGeom prst="line">
            <a:avLst/>
          </a:prstGeom>
          <a:noFill/>
          <a:ln w="12700">
            <a:solidFill>
              <a:schemeClr val="tx1"/>
            </a:solidFill>
            <a:round/>
            <a:headEnd/>
            <a:tailEnd/>
          </a:ln>
          <a:effectLst/>
        </p:spPr>
        <p:txBody>
          <a:bodyPr wrap="none" anchor="ctr"/>
          <a:lstStyle/>
          <a:p>
            <a:endParaRPr lang="it-IT"/>
          </a:p>
        </p:txBody>
      </p:sp>
      <p:sp>
        <p:nvSpPr>
          <p:cNvPr id="133130" name="Line 1034"/>
          <p:cNvSpPr>
            <a:spLocks noChangeShapeType="1"/>
          </p:cNvSpPr>
          <p:nvPr/>
        </p:nvSpPr>
        <p:spPr bwMode="auto">
          <a:xfrm>
            <a:off x="6073775" y="2332038"/>
            <a:ext cx="558800" cy="1068387"/>
          </a:xfrm>
          <a:prstGeom prst="line">
            <a:avLst/>
          </a:prstGeom>
          <a:noFill/>
          <a:ln w="12700">
            <a:solidFill>
              <a:schemeClr val="tx1"/>
            </a:solidFill>
            <a:round/>
            <a:headEnd/>
            <a:tailEnd/>
          </a:ln>
          <a:effectLst/>
        </p:spPr>
        <p:txBody>
          <a:bodyPr wrap="none" anchor="ctr"/>
          <a:lstStyle/>
          <a:p>
            <a:endParaRPr lang="it-IT"/>
          </a:p>
        </p:txBody>
      </p:sp>
      <p:sp>
        <p:nvSpPr>
          <p:cNvPr id="133131" name="Rectangle 1035"/>
          <p:cNvSpPr>
            <a:spLocks noChangeArrowheads="1"/>
          </p:cNvSpPr>
          <p:nvPr/>
        </p:nvSpPr>
        <p:spPr bwMode="auto">
          <a:xfrm>
            <a:off x="960438" y="5622925"/>
            <a:ext cx="2317750" cy="584200"/>
          </a:xfrm>
          <a:prstGeom prst="rect">
            <a:avLst/>
          </a:prstGeom>
          <a:noFill/>
          <a:ln w="12700">
            <a:noFill/>
            <a:miter lim="800000"/>
            <a:headEnd/>
            <a:tailEnd/>
          </a:ln>
          <a:effectLst/>
        </p:spPr>
        <p:txBody>
          <a:bodyPr wrap="none" lIns="41275" tIns="17462" rIns="41275" bIns="17462">
            <a:spAutoFit/>
          </a:bodyPr>
          <a:lstStyle/>
          <a:p>
            <a:pPr algn="ctr" defTabSz="796925"/>
            <a:r>
              <a:rPr lang="en-US" sz="1800" b="1">
                <a:latin typeface="Arial" pitchFamily="34" charset="0"/>
              </a:rPr>
              <a:t>Configurable</a:t>
            </a:r>
          </a:p>
          <a:p>
            <a:pPr algn="ctr" defTabSz="796925"/>
            <a:r>
              <a:rPr lang="en-US" sz="1800" b="1">
                <a:latin typeface="Arial" pitchFamily="34" charset="0"/>
              </a:rPr>
              <a:t>Logic Blocks (CLBs)</a:t>
            </a:r>
          </a:p>
        </p:txBody>
      </p:sp>
      <p:sp>
        <p:nvSpPr>
          <p:cNvPr id="133132" name="Line 1036"/>
          <p:cNvSpPr>
            <a:spLocks noChangeShapeType="1"/>
          </p:cNvSpPr>
          <p:nvPr/>
        </p:nvSpPr>
        <p:spPr bwMode="auto">
          <a:xfrm flipH="1" flipV="1">
            <a:off x="2803525" y="4262438"/>
            <a:ext cx="750888" cy="28575"/>
          </a:xfrm>
          <a:prstGeom prst="line">
            <a:avLst/>
          </a:prstGeom>
          <a:noFill/>
          <a:ln w="12700">
            <a:solidFill>
              <a:schemeClr val="tx1"/>
            </a:solidFill>
            <a:round/>
            <a:headEnd/>
            <a:tailEnd/>
          </a:ln>
          <a:effectLst/>
        </p:spPr>
        <p:txBody>
          <a:bodyPr wrap="none" anchor="ctr"/>
          <a:lstStyle/>
          <a:p>
            <a:endParaRPr lang="it-IT"/>
          </a:p>
        </p:txBody>
      </p:sp>
      <p:sp>
        <p:nvSpPr>
          <p:cNvPr id="133133" name="Line 1037"/>
          <p:cNvSpPr>
            <a:spLocks noChangeShapeType="1"/>
          </p:cNvSpPr>
          <p:nvPr/>
        </p:nvSpPr>
        <p:spPr bwMode="auto">
          <a:xfrm flipH="1">
            <a:off x="2765425" y="4291013"/>
            <a:ext cx="788988" cy="1238250"/>
          </a:xfrm>
          <a:prstGeom prst="line">
            <a:avLst/>
          </a:prstGeom>
          <a:noFill/>
          <a:ln w="12700">
            <a:solidFill>
              <a:schemeClr val="tx1"/>
            </a:solidFill>
            <a:round/>
            <a:headEnd/>
            <a:tailEnd/>
          </a:ln>
          <a:effectLst/>
        </p:spPr>
        <p:txBody>
          <a:bodyPr wrap="none" anchor="ctr"/>
          <a:lstStyle/>
          <a:p>
            <a:endParaRPr lang="it-IT"/>
          </a:p>
        </p:txBody>
      </p:sp>
      <p:pic>
        <p:nvPicPr>
          <p:cNvPr id="133134" name="Picture 1038"/>
          <p:cNvPicPr>
            <a:picLocks noChangeArrowheads="1"/>
          </p:cNvPicPr>
          <p:nvPr/>
        </p:nvPicPr>
        <p:blipFill>
          <a:blip r:embed="rId5" cstate="print"/>
          <a:srcRect/>
          <a:stretch>
            <a:fillRect/>
          </a:stretch>
        </p:blipFill>
        <p:spPr bwMode="auto">
          <a:xfrm>
            <a:off x="6686550" y="1887538"/>
            <a:ext cx="2162175" cy="1550987"/>
          </a:xfrm>
          <a:prstGeom prst="rect">
            <a:avLst/>
          </a:prstGeom>
          <a:noFill/>
          <a:ln w="12700">
            <a:noFill/>
            <a:miter lim="800000"/>
            <a:headEnd/>
            <a:tailEnd/>
          </a:ln>
          <a:effectLst/>
        </p:spPr>
      </p:pic>
      <p:pic>
        <p:nvPicPr>
          <p:cNvPr id="133135" name="Picture 1039"/>
          <p:cNvPicPr>
            <a:picLocks noChangeArrowheads="1"/>
          </p:cNvPicPr>
          <p:nvPr/>
        </p:nvPicPr>
        <p:blipFill>
          <a:blip r:embed="rId6" cstate="print"/>
          <a:srcRect/>
          <a:stretch>
            <a:fillRect/>
          </a:stretch>
        </p:blipFill>
        <p:spPr bwMode="auto">
          <a:xfrm>
            <a:off x="1116013" y="4114800"/>
            <a:ext cx="1717675" cy="1428750"/>
          </a:xfrm>
          <a:prstGeom prst="rect">
            <a:avLst/>
          </a:prstGeom>
          <a:noFill/>
          <a:ln w="12700">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z="2800" b="0"/>
              <a:t>XC4000E/X Configurable Logic Blocks</a:t>
            </a:r>
            <a:endParaRPr lang="en-US"/>
          </a:p>
        </p:txBody>
      </p:sp>
      <p:grpSp>
        <p:nvGrpSpPr>
          <p:cNvPr id="2" name="Group 3"/>
          <p:cNvGrpSpPr>
            <a:grpSpLocks/>
          </p:cNvGrpSpPr>
          <p:nvPr/>
        </p:nvGrpSpPr>
        <p:grpSpPr bwMode="auto">
          <a:xfrm>
            <a:off x="3579813" y="1409700"/>
            <a:ext cx="5611812" cy="4338638"/>
            <a:chOff x="2255" y="888"/>
            <a:chExt cx="3535" cy="2733"/>
          </a:xfrm>
        </p:grpSpPr>
        <p:grpSp>
          <p:nvGrpSpPr>
            <p:cNvPr id="3" name="Group 4"/>
            <p:cNvGrpSpPr>
              <a:grpSpLocks/>
            </p:cNvGrpSpPr>
            <p:nvPr/>
          </p:nvGrpSpPr>
          <p:grpSpPr bwMode="auto">
            <a:xfrm>
              <a:off x="5172" y="1696"/>
              <a:ext cx="339" cy="585"/>
              <a:chOff x="4855" y="1626"/>
              <a:chExt cx="348" cy="601"/>
            </a:xfrm>
          </p:grpSpPr>
          <p:sp>
            <p:nvSpPr>
              <p:cNvPr id="136197" name="Rectangle 5"/>
              <p:cNvSpPr>
                <a:spLocks noChangeArrowheads="1"/>
              </p:cNvSpPr>
              <p:nvPr/>
            </p:nvSpPr>
            <p:spPr bwMode="auto">
              <a:xfrm>
                <a:off x="4859" y="1712"/>
                <a:ext cx="164"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D</a:t>
                </a:r>
              </a:p>
            </p:txBody>
          </p:sp>
          <p:sp>
            <p:nvSpPr>
              <p:cNvPr id="136198" name="Rectangle 6"/>
              <p:cNvSpPr>
                <a:spLocks noChangeArrowheads="1"/>
              </p:cNvSpPr>
              <p:nvPr/>
            </p:nvSpPr>
            <p:spPr bwMode="auto">
              <a:xfrm>
                <a:off x="5035" y="1706"/>
                <a:ext cx="168"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Q</a:t>
                </a:r>
              </a:p>
            </p:txBody>
          </p:sp>
          <p:sp>
            <p:nvSpPr>
              <p:cNvPr id="136199" name="Rectangle 7"/>
              <p:cNvSpPr>
                <a:spLocks noChangeArrowheads="1"/>
              </p:cNvSpPr>
              <p:nvPr/>
            </p:nvSpPr>
            <p:spPr bwMode="auto">
              <a:xfrm>
                <a:off x="4938" y="1626"/>
                <a:ext cx="209" cy="12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SD</a:t>
                </a:r>
              </a:p>
            </p:txBody>
          </p:sp>
          <p:sp>
            <p:nvSpPr>
              <p:cNvPr id="136200" name="Rectangle 8"/>
              <p:cNvSpPr>
                <a:spLocks noChangeArrowheads="1"/>
              </p:cNvSpPr>
              <p:nvPr/>
            </p:nvSpPr>
            <p:spPr bwMode="auto">
              <a:xfrm>
                <a:off x="4938" y="2099"/>
                <a:ext cx="212" cy="12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RD</a:t>
                </a:r>
              </a:p>
            </p:txBody>
          </p:sp>
          <p:sp>
            <p:nvSpPr>
              <p:cNvPr id="136201" name="Rectangle 9"/>
              <p:cNvSpPr>
                <a:spLocks noChangeArrowheads="1"/>
              </p:cNvSpPr>
              <p:nvPr/>
            </p:nvSpPr>
            <p:spPr bwMode="auto">
              <a:xfrm>
                <a:off x="4855" y="2012"/>
                <a:ext cx="208"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EC</a:t>
                </a:r>
              </a:p>
            </p:txBody>
          </p:sp>
          <p:sp>
            <p:nvSpPr>
              <p:cNvPr id="136202" name="Rectangle 10"/>
              <p:cNvSpPr>
                <a:spLocks noChangeArrowheads="1"/>
              </p:cNvSpPr>
              <p:nvPr/>
            </p:nvSpPr>
            <p:spPr bwMode="auto">
              <a:xfrm>
                <a:off x="4903" y="1636"/>
                <a:ext cx="255" cy="544"/>
              </a:xfrm>
              <a:prstGeom prst="rect">
                <a:avLst/>
              </a:prstGeom>
              <a:noFill/>
              <a:ln w="12700">
                <a:solidFill>
                  <a:srgbClr val="000000"/>
                </a:solidFill>
                <a:miter lim="800000"/>
                <a:headEnd/>
                <a:tailEnd/>
              </a:ln>
              <a:effectLst/>
            </p:spPr>
            <p:txBody>
              <a:bodyPr wrap="none" anchor="ctr"/>
              <a:lstStyle/>
              <a:p>
                <a:endParaRPr lang="it-IT"/>
              </a:p>
            </p:txBody>
          </p:sp>
          <p:grpSp>
            <p:nvGrpSpPr>
              <p:cNvPr id="4" name="Group 11"/>
              <p:cNvGrpSpPr>
                <a:grpSpLocks/>
              </p:cNvGrpSpPr>
              <p:nvPr/>
            </p:nvGrpSpPr>
            <p:grpSpPr bwMode="auto">
              <a:xfrm>
                <a:off x="4891" y="1865"/>
                <a:ext cx="69" cy="67"/>
                <a:chOff x="4891" y="1865"/>
                <a:chExt cx="69" cy="67"/>
              </a:xfrm>
            </p:grpSpPr>
            <p:sp>
              <p:nvSpPr>
                <p:cNvPr id="136204" name="Line 12"/>
                <p:cNvSpPr>
                  <a:spLocks noChangeShapeType="1"/>
                </p:cNvSpPr>
                <p:nvPr/>
              </p:nvSpPr>
              <p:spPr bwMode="auto">
                <a:xfrm flipH="1">
                  <a:off x="4891" y="1907"/>
                  <a:ext cx="69" cy="2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05" name="Line 13"/>
                <p:cNvSpPr>
                  <a:spLocks noChangeShapeType="1"/>
                </p:cNvSpPr>
                <p:nvPr/>
              </p:nvSpPr>
              <p:spPr bwMode="auto">
                <a:xfrm flipH="1" flipV="1">
                  <a:off x="4891" y="1865"/>
                  <a:ext cx="69" cy="44"/>
                </a:xfrm>
                <a:prstGeom prst="line">
                  <a:avLst/>
                </a:prstGeom>
                <a:noFill/>
                <a:ln w="12700">
                  <a:solidFill>
                    <a:srgbClr val="000000"/>
                  </a:solidFill>
                  <a:round/>
                  <a:headEnd type="none" w="sm" len="sm"/>
                  <a:tailEnd type="none" w="sm" len="sm"/>
                </a:ln>
                <a:effectLst/>
              </p:spPr>
              <p:txBody>
                <a:bodyPr wrap="none" anchor="ctr"/>
                <a:lstStyle/>
                <a:p>
                  <a:endParaRPr lang="it-IT"/>
                </a:p>
              </p:txBody>
            </p:sp>
          </p:grpSp>
        </p:grpSp>
        <p:grpSp>
          <p:nvGrpSpPr>
            <p:cNvPr id="5" name="Group 14"/>
            <p:cNvGrpSpPr>
              <a:grpSpLocks/>
            </p:cNvGrpSpPr>
            <p:nvPr/>
          </p:nvGrpSpPr>
          <p:grpSpPr bwMode="auto">
            <a:xfrm>
              <a:off x="4435" y="1882"/>
              <a:ext cx="337" cy="170"/>
              <a:chOff x="4098" y="1817"/>
              <a:chExt cx="346" cy="175"/>
            </a:xfrm>
          </p:grpSpPr>
          <p:sp>
            <p:nvSpPr>
              <p:cNvPr id="136207" name="Line 15"/>
              <p:cNvSpPr>
                <a:spLocks noChangeShapeType="1"/>
              </p:cNvSpPr>
              <p:nvPr/>
            </p:nvSpPr>
            <p:spPr bwMode="auto">
              <a:xfrm>
                <a:off x="4173" y="1817"/>
                <a:ext cx="0" cy="82"/>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08" name="Line 16"/>
              <p:cNvSpPr>
                <a:spLocks noChangeShapeType="1"/>
              </p:cNvSpPr>
              <p:nvPr/>
            </p:nvSpPr>
            <p:spPr bwMode="auto">
              <a:xfrm flipV="1">
                <a:off x="4183" y="1851"/>
                <a:ext cx="53" cy="44"/>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09" name="Line 17"/>
              <p:cNvSpPr>
                <a:spLocks noChangeShapeType="1"/>
              </p:cNvSpPr>
              <p:nvPr/>
            </p:nvSpPr>
            <p:spPr bwMode="auto">
              <a:xfrm>
                <a:off x="4184" y="1817"/>
                <a:ext cx="58" cy="3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0" name="Line 18"/>
              <p:cNvSpPr>
                <a:spLocks noChangeShapeType="1"/>
              </p:cNvSpPr>
              <p:nvPr/>
            </p:nvSpPr>
            <p:spPr bwMode="auto">
              <a:xfrm>
                <a:off x="4279" y="1855"/>
                <a:ext cx="81"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1" name="Line 19"/>
              <p:cNvSpPr>
                <a:spLocks noChangeShapeType="1"/>
              </p:cNvSpPr>
              <p:nvPr/>
            </p:nvSpPr>
            <p:spPr bwMode="auto">
              <a:xfrm>
                <a:off x="4364" y="1829"/>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2" name="Line 20"/>
              <p:cNvSpPr>
                <a:spLocks noChangeShapeType="1"/>
              </p:cNvSpPr>
              <p:nvPr/>
            </p:nvSpPr>
            <p:spPr bwMode="auto">
              <a:xfrm>
                <a:off x="4127" y="1952"/>
                <a:ext cx="238"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3" name="Line 21"/>
              <p:cNvSpPr>
                <a:spLocks noChangeShapeType="1"/>
              </p:cNvSpPr>
              <p:nvPr/>
            </p:nvSpPr>
            <p:spPr bwMode="auto">
              <a:xfrm>
                <a:off x="4442" y="1866"/>
                <a:ext cx="0" cy="8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4" name="Line 22"/>
              <p:cNvSpPr>
                <a:spLocks noChangeShapeType="1"/>
              </p:cNvSpPr>
              <p:nvPr/>
            </p:nvSpPr>
            <p:spPr bwMode="auto">
              <a:xfrm>
                <a:off x="4369" y="1829"/>
                <a:ext cx="75"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5" name="Line 23"/>
              <p:cNvSpPr>
                <a:spLocks noChangeShapeType="1"/>
              </p:cNvSpPr>
              <p:nvPr/>
            </p:nvSpPr>
            <p:spPr bwMode="auto">
              <a:xfrm flipV="1">
                <a:off x="4369" y="1953"/>
                <a:ext cx="69" cy="3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6" name="Oval 24"/>
              <p:cNvSpPr>
                <a:spLocks noChangeArrowheads="1"/>
              </p:cNvSpPr>
              <p:nvPr/>
            </p:nvSpPr>
            <p:spPr bwMode="auto">
              <a:xfrm>
                <a:off x="4098" y="1943"/>
                <a:ext cx="12"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217" name="Line 25"/>
              <p:cNvSpPr>
                <a:spLocks noChangeShapeType="1"/>
              </p:cNvSpPr>
              <p:nvPr/>
            </p:nvSpPr>
            <p:spPr bwMode="auto">
              <a:xfrm flipV="1">
                <a:off x="4110" y="1851"/>
                <a:ext cx="0" cy="116"/>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8" name="Line 26"/>
              <p:cNvSpPr>
                <a:spLocks noChangeShapeType="1"/>
              </p:cNvSpPr>
              <p:nvPr/>
            </p:nvSpPr>
            <p:spPr bwMode="auto">
              <a:xfrm>
                <a:off x="4121" y="1848"/>
                <a:ext cx="5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9" name="Oval 27"/>
              <p:cNvSpPr>
                <a:spLocks noChangeArrowheads="1"/>
              </p:cNvSpPr>
              <p:nvPr/>
            </p:nvSpPr>
            <p:spPr bwMode="auto">
              <a:xfrm>
                <a:off x="4250" y="1840"/>
                <a:ext cx="18" cy="21"/>
              </a:xfrm>
              <a:prstGeom prst="ellipse">
                <a:avLst/>
              </a:prstGeom>
              <a:noFill/>
              <a:ln w="12700">
                <a:solidFill>
                  <a:srgbClr val="000000"/>
                </a:solidFill>
                <a:round/>
                <a:headEnd/>
                <a:tailEnd/>
              </a:ln>
              <a:effectLst/>
            </p:spPr>
            <p:txBody>
              <a:bodyPr wrap="none" anchor="ctr"/>
              <a:lstStyle/>
              <a:p>
                <a:endParaRPr lang="it-IT"/>
              </a:p>
            </p:txBody>
          </p:sp>
        </p:grpSp>
        <p:sp>
          <p:nvSpPr>
            <p:cNvPr id="136220" name="Line 28"/>
            <p:cNvSpPr>
              <a:spLocks noChangeShapeType="1"/>
            </p:cNvSpPr>
            <p:nvPr/>
          </p:nvSpPr>
          <p:spPr bwMode="auto">
            <a:xfrm flipH="1">
              <a:off x="4777" y="1965"/>
              <a:ext cx="450" cy="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6" name="Group 29"/>
            <p:cNvGrpSpPr>
              <a:grpSpLocks/>
            </p:cNvGrpSpPr>
            <p:nvPr/>
          </p:nvGrpSpPr>
          <p:grpSpPr bwMode="auto">
            <a:xfrm>
              <a:off x="4997" y="2051"/>
              <a:ext cx="81" cy="159"/>
              <a:chOff x="4675" y="1991"/>
              <a:chExt cx="83" cy="163"/>
            </a:xfrm>
          </p:grpSpPr>
          <p:sp>
            <p:nvSpPr>
              <p:cNvPr id="136222" name="Line 30"/>
              <p:cNvSpPr>
                <a:spLocks noChangeShapeType="1"/>
              </p:cNvSpPr>
              <p:nvPr/>
            </p:nvSpPr>
            <p:spPr bwMode="auto">
              <a:xfrm>
                <a:off x="4675" y="1991"/>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3" name="Line 31"/>
              <p:cNvSpPr>
                <a:spLocks noChangeShapeType="1"/>
              </p:cNvSpPr>
              <p:nvPr/>
            </p:nvSpPr>
            <p:spPr bwMode="auto">
              <a:xfrm>
                <a:off x="4756" y="2027"/>
                <a:ext cx="0" cy="8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4" name="Line 32"/>
              <p:cNvSpPr>
                <a:spLocks noChangeShapeType="1"/>
              </p:cNvSpPr>
              <p:nvPr/>
            </p:nvSpPr>
            <p:spPr bwMode="auto">
              <a:xfrm>
                <a:off x="4680" y="1991"/>
                <a:ext cx="78" cy="3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5" name="Line 33"/>
              <p:cNvSpPr>
                <a:spLocks noChangeShapeType="1"/>
              </p:cNvSpPr>
              <p:nvPr/>
            </p:nvSpPr>
            <p:spPr bwMode="auto">
              <a:xfrm flipV="1">
                <a:off x="4679" y="2114"/>
                <a:ext cx="72" cy="4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sp>
          <p:nvSpPr>
            <p:cNvPr id="136226" name="Line 34"/>
            <p:cNvSpPr>
              <a:spLocks noChangeShapeType="1"/>
            </p:cNvSpPr>
            <p:nvPr/>
          </p:nvSpPr>
          <p:spPr bwMode="auto">
            <a:xfrm flipH="1">
              <a:off x="5082" y="2122"/>
              <a:ext cx="14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7" name="Line 35"/>
            <p:cNvSpPr>
              <a:spLocks noChangeShapeType="1"/>
            </p:cNvSpPr>
            <p:nvPr/>
          </p:nvSpPr>
          <p:spPr bwMode="auto">
            <a:xfrm>
              <a:off x="5346" y="2244"/>
              <a:ext cx="0" cy="5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8" name="Line 36"/>
            <p:cNvSpPr>
              <a:spLocks noChangeShapeType="1"/>
            </p:cNvSpPr>
            <p:nvPr/>
          </p:nvSpPr>
          <p:spPr bwMode="auto">
            <a:xfrm flipH="1">
              <a:off x="5174" y="2292"/>
              <a:ext cx="18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9" name="Line 37"/>
            <p:cNvSpPr>
              <a:spLocks noChangeShapeType="1"/>
            </p:cNvSpPr>
            <p:nvPr/>
          </p:nvSpPr>
          <p:spPr bwMode="auto">
            <a:xfrm flipV="1">
              <a:off x="5171" y="1535"/>
              <a:ext cx="0" cy="769"/>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7" name="Group 38"/>
            <p:cNvGrpSpPr>
              <a:grpSpLocks/>
            </p:cNvGrpSpPr>
            <p:nvPr/>
          </p:nvGrpSpPr>
          <p:grpSpPr bwMode="auto">
            <a:xfrm>
              <a:off x="4909" y="1414"/>
              <a:ext cx="270" cy="166"/>
              <a:chOff x="4585" y="1337"/>
              <a:chExt cx="277" cy="170"/>
            </a:xfrm>
          </p:grpSpPr>
          <p:sp>
            <p:nvSpPr>
              <p:cNvPr id="136231" name="Rectangle 39"/>
              <p:cNvSpPr>
                <a:spLocks noChangeArrowheads="1"/>
              </p:cNvSpPr>
              <p:nvPr/>
            </p:nvSpPr>
            <p:spPr bwMode="auto">
              <a:xfrm>
                <a:off x="4613" y="1346"/>
                <a:ext cx="203" cy="144"/>
              </a:xfrm>
              <a:prstGeom prst="rect">
                <a:avLst/>
              </a:prstGeom>
              <a:noFill/>
              <a:ln w="12700">
                <a:solidFill>
                  <a:srgbClr val="000000"/>
                </a:solidFill>
                <a:miter lim="800000"/>
                <a:headEnd/>
                <a:tailEnd/>
              </a:ln>
              <a:effectLst/>
            </p:spPr>
            <p:txBody>
              <a:bodyPr wrap="none" anchor="ctr"/>
              <a:lstStyle/>
              <a:p>
                <a:endParaRPr lang="it-IT"/>
              </a:p>
            </p:txBody>
          </p:sp>
          <p:sp>
            <p:nvSpPr>
              <p:cNvPr id="136232" name="Rectangle 40"/>
              <p:cNvSpPr>
                <a:spLocks noChangeArrowheads="1"/>
              </p:cNvSpPr>
              <p:nvPr/>
            </p:nvSpPr>
            <p:spPr bwMode="auto">
              <a:xfrm>
                <a:off x="4620" y="1337"/>
                <a:ext cx="199"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S/R</a:t>
                </a:r>
              </a:p>
            </p:txBody>
          </p:sp>
          <p:sp>
            <p:nvSpPr>
              <p:cNvPr id="136233" name="Rectangle 41"/>
              <p:cNvSpPr>
                <a:spLocks noChangeArrowheads="1"/>
              </p:cNvSpPr>
              <p:nvPr/>
            </p:nvSpPr>
            <p:spPr bwMode="auto">
              <a:xfrm>
                <a:off x="4585" y="1396"/>
                <a:ext cx="277"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Control</a:t>
                </a:r>
              </a:p>
            </p:txBody>
          </p:sp>
        </p:grpSp>
        <p:sp>
          <p:nvSpPr>
            <p:cNvPr id="136234" name="Line 42"/>
            <p:cNvSpPr>
              <a:spLocks noChangeShapeType="1"/>
            </p:cNvSpPr>
            <p:nvPr/>
          </p:nvSpPr>
          <p:spPr bwMode="auto">
            <a:xfrm>
              <a:off x="5150" y="1532"/>
              <a:ext cx="2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5" name="Line 43"/>
            <p:cNvSpPr>
              <a:spLocks noChangeShapeType="1"/>
            </p:cNvSpPr>
            <p:nvPr/>
          </p:nvSpPr>
          <p:spPr bwMode="auto">
            <a:xfrm>
              <a:off x="5155" y="1450"/>
              <a:ext cx="18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6" name="Line 44"/>
            <p:cNvSpPr>
              <a:spLocks noChangeShapeType="1"/>
            </p:cNvSpPr>
            <p:nvPr/>
          </p:nvSpPr>
          <p:spPr bwMode="auto">
            <a:xfrm>
              <a:off x="5340" y="1455"/>
              <a:ext cx="0" cy="25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7" name="Line 45"/>
            <p:cNvSpPr>
              <a:spLocks noChangeShapeType="1"/>
            </p:cNvSpPr>
            <p:nvPr/>
          </p:nvSpPr>
          <p:spPr bwMode="auto">
            <a:xfrm flipH="1">
              <a:off x="4646" y="1491"/>
              <a:ext cx="291"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8" name="Line 46"/>
            <p:cNvSpPr>
              <a:spLocks noChangeShapeType="1"/>
            </p:cNvSpPr>
            <p:nvPr/>
          </p:nvSpPr>
          <p:spPr bwMode="auto">
            <a:xfrm>
              <a:off x="4894" y="1385"/>
              <a:ext cx="0" cy="70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9" name="Line 47"/>
            <p:cNvSpPr>
              <a:spLocks noChangeShapeType="1"/>
            </p:cNvSpPr>
            <p:nvPr/>
          </p:nvSpPr>
          <p:spPr bwMode="auto">
            <a:xfrm>
              <a:off x="4898" y="2082"/>
              <a:ext cx="103" cy="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8" name="Group 48"/>
            <p:cNvGrpSpPr>
              <a:grpSpLocks/>
            </p:cNvGrpSpPr>
            <p:nvPr/>
          </p:nvGrpSpPr>
          <p:grpSpPr bwMode="auto">
            <a:xfrm>
              <a:off x="5174" y="2713"/>
              <a:ext cx="346" cy="586"/>
              <a:chOff x="4857" y="2670"/>
              <a:chExt cx="355" cy="602"/>
            </a:xfrm>
          </p:grpSpPr>
          <p:sp>
            <p:nvSpPr>
              <p:cNvPr id="136241" name="Rectangle 49"/>
              <p:cNvSpPr>
                <a:spLocks noChangeArrowheads="1"/>
              </p:cNvSpPr>
              <p:nvPr/>
            </p:nvSpPr>
            <p:spPr bwMode="auto">
              <a:xfrm>
                <a:off x="4864" y="2755"/>
                <a:ext cx="164"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D</a:t>
                </a:r>
              </a:p>
            </p:txBody>
          </p:sp>
          <p:sp>
            <p:nvSpPr>
              <p:cNvPr id="136242" name="Rectangle 50"/>
              <p:cNvSpPr>
                <a:spLocks noChangeArrowheads="1"/>
              </p:cNvSpPr>
              <p:nvPr/>
            </p:nvSpPr>
            <p:spPr bwMode="auto">
              <a:xfrm>
                <a:off x="5044" y="2751"/>
                <a:ext cx="168"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Q</a:t>
                </a:r>
              </a:p>
            </p:txBody>
          </p:sp>
          <p:sp>
            <p:nvSpPr>
              <p:cNvPr id="136243" name="Rectangle 51"/>
              <p:cNvSpPr>
                <a:spLocks noChangeArrowheads="1"/>
              </p:cNvSpPr>
              <p:nvPr/>
            </p:nvSpPr>
            <p:spPr bwMode="auto">
              <a:xfrm>
                <a:off x="4944" y="2670"/>
                <a:ext cx="208" cy="12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SD</a:t>
                </a:r>
              </a:p>
            </p:txBody>
          </p:sp>
          <p:sp>
            <p:nvSpPr>
              <p:cNvPr id="136244" name="Rectangle 52"/>
              <p:cNvSpPr>
                <a:spLocks noChangeArrowheads="1"/>
              </p:cNvSpPr>
              <p:nvPr/>
            </p:nvSpPr>
            <p:spPr bwMode="auto">
              <a:xfrm>
                <a:off x="4944" y="3144"/>
                <a:ext cx="212" cy="12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RD</a:t>
                </a:r>
              </a:p>
            </p:txBody>
          </p:sp>
          <p:sp>
            <p:nvSpPr>
              <p:cNvPr id="136245" name="Rectangle 53"/>
              <p:cNvSpPr>
                <a:spLocks noChangeArrowheads="1"/>
              </p:cNvSpPr>
              <p:nvPr/>
            </p:nvSpPr>
            <p:spPr bwMode="auto">
              <a:xfrm>
                <a:off x="4857" y="3057"/>
                <a:ext cx="208"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EC</a:t>
                </a:r>
              </a:p>
            </p:txBody>
          </p:sp>
          <p:sp>
            <p:nvSpPr>
              <p:cNvPr id="136246" name="Rectangle 54"/>
              <p:cNvSpPr>
                <a:spLocks noChangeArrowheads="1"/>
              </p:cNvSpPr>
              <p:nvPr/>
            </p:nvSpPr>
            <p:spPr bwMode="auto">
              <a:xfrm>
                <a:off x="4909" y="2680"/>
                <a:ext cx="255" cy="544"/>
              </a:xfrm>
              <a:prstGeom prst="rect">
                <a:avLst/>
              </a:prstGeom>
              <a:noFill/>
              <a:ln w="12700">
                <a:solidFill>
                  <a:srgbClr val="000000"/>
                </a:solidFill>
                <a:miter lim="800000"/>
                <a:headEnd/>
                <a:tailEnd/>
              </a:ln>
              <a:effectLst/>
            </p:spPr>
            <p:txBody>
              <a:bodyPr wrap="none" anchor="ctr"/>
              <a:lstStyle/>
              <a:p>
                <a:endParaRPr lang="it-IT"/>
              </a:p>
            </p:txBody>
          </p:sp>
          <p:grpSp>
            <p:nvGrpSpPr>
              <p:cNvPr id="9" name="Group 55"/>
              <p:cNvGrpSpPr>
                <a:grpSpLocks/>
              </p:cNvGrpSpPr>
              <p:nvPr/>
            </p:nvGrpSpPr>
            <p:grpSpPr bwMode="auto">
              <a:xfrm>
                <a:off x="4896" y="2910"/>
                <a:ext cx="69" cy="66"/>
                <a:chOff x="4896" y="2910"/>
                <a:chExt cx="69" cy="66"/>
              </a:xfrm>
            </p:grpSpPr>
            <p:sp>
              <p:nvSpPr>
                <p:cNvPr id="136248" name="Line 56"/>
                <p:cNvSpPr>
                  <a:spLocks noChangeShapeType="1"/>
                </p:cNvSpPr>
                <p:nvPr/>
              </p:nvSpPr>
              <p:spPr bwMode="auto">
                <a:xfrm flipH="1">
                  <a:off x="4897" y="2951"/>
                  <a:ext cx="68" cy="2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49" name="Line 57"/>
                <p:cNvSpPr>
                  <a:spLocks noChangeShapeType="1"/>
                </p:cNvSpPr>
                <p:nvPr/>
              </p:nvSpPr>
              <p:spPr bwMode="auto">
                <a:xfrm flipH="1" flipV="1">
                  <a:off x="4896" y="2910"/>
                  <a:ext cx="68" cy="43"/>
                </a:xfrm>
                <a:prstGeom prst="line">
                  <a:avLst/>
                </a:prstGeom>
                <a:noFill/>
                <a:ln w="12700">
                  <a:solidFill>
                    <a:srgbClr val="000000"/>
                  </a:solidFill>
                  <a:round/>
                  <a:headEnd type="none" w="sm" len="sm"/>
                  <a:tailEnd type="none" w="sm" len="sm"/>
                </a:ln>
                <a:effectLst/>
              </p:spPr>
              <p:txBody>
                <a:bodyPr wrap="none" anchor="ctr"/>
                <a:lstStyle/>
                <a:p>
                  <a:endParaRPr lang="it-IT"/>
                </a:p>
              </p:txBody>
            </p:sp>
          </p:grpSp>
        </p:grpSp>
        <p:grpSp>
          <p:nvGrpSpPr>
            <p:cNvPr id="10" name="Group 58"/>
            <p:cNvGrpSpPr>
              <a:grpSpLocks/>
            </p:cNvGrpSpPr>
            <p:nvPr/>
          </p:nvGrpSpPr>
          <p:grpSpPr bwMode="auto">
            <a:xfrm>
              <a:off x="4429" y="2899"/>
              <a:ext cx="337" cy="171"/>
              <a:chOff x="4092" y="2861"/>
              <a:chExt cx="346" cy="175"/>
            </a:xfrm>
          </p:grpSpPr>
          <p:sp>
            <p:nvSpPr>
              <p:cNvPr id="136251" name="Line 59"/>
              <p:cNvSpPr>
                <a:spLocks noChangeShapeType="1"/>
              </p:cNvSpPr>
              <p:nvPr/>
            </p:nvSpPr>
            <p:spPr bwMode="auto">
              <a:xfrm>
                <a:off x="4167" y="2861"/>
                <a:ext cx="0" cy="82"/>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2" name="Line 60"/>
              <p:cNvSpPr>
                <a:spLocks noChangeShapeType="1"/>
              </p:cNvSpPr>
              <p:nvPr/>
            </p:nvSpPr>
            <p:spPr bwMode="auto">
              <a:xfrm flipV="1">
                <a:off x="4177" y="2896"/>
                <a:ext cx="52" cy="43"/>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3" name="Line 61"/>
              <p:cNvSpPr>
                <a:spLocks noChangeShapeType="1"/>
              </p:cNvSpPr>
              <p:nvPr/>
            </p:nvSpPr>
            <p:spPr bwMode="auto">
              <a:xfrm>
                <a:off x="4178" y="2861"/>
                <a:ext cx="58" cy="3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4" name="Line 62"/>
              <p:cNvSpPr>
                <a:spLocks noChangeShapeType="1"/>
              </p:cNvSpPr>
              <p:nvPr/>
            </p:nvSpPr>
            <p:spPr bwMode="auto">
              <a:xfrm>
                <a:off x="4273" y="2899"/>
                <a:ext cx="8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5" name="Line 63"/>
              <p:cNvSpPr>
                <a:spLocks noChangeShapeType="1"/>
              </p:cNvSpPr>
              <p:nvPr/>
            </p:nvSpPr>
            <p:spPr bwMode="auto">
              <a:xfrm>
                <a:off x="4359" y="2873"/>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6" name="Line 64"/>
              <p:cNvSpPr>
                <a:spLocks noChangeShapeType="1"/>
              </p:cNvSpPr>
              <p:nvPr/>
            </p:nvSpPr>
            <p:spPr bwMode="auto">
              <a:xfrm>
                <a:off x="4121" y="2996"/>
                <a:ext cx="239"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7" name="Line 65"/>
              <p:cNvSpPr>
                <a:spLocks noChangeShapeType="1"/>
              </p:cNvSpPr>
              <p:nvPr/>
            </p:nvSpPr>
            <p:spPr bwMode="auto">
              <a:xfrm>
                <a:off x="4436" y="2910"/>
                <a:ext cx="0" cy="8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8" name="Line 66"/>
              <p:cNvSpPr>
                <a:spLocks noChangeShapeType="1"/>
              </p:cNvSpPr>
              <p:nvPr/>
            </p:nvSpPr>
            <p:spPr bwMode="auto">
              <a:xfrm>
                <a:off x="4364" y="2873"/>
                <a:ext cx="74"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9" name="Line 67"/>
              <p:cNvSpPr>
                <a:spLocks noChangeShapeType="1"/>
              </p:cNvSpPr>
              <p:nvPr/>
            </p:nvSpPr>
            <p:spPr bwMode="auto">
              <a:xfrm flipV="1">
                <a:off x="4363" y="2997"/>
                <a:ext cx="68" cy="3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0" name="Oval 68"/>
              <p:cNvSpPr>
                <a:spLocks noChangeArrowheads="1"/>
              </p:cNvSpPr>
              <p:nvPr/>
            </p:nvSpPr>
            <p:spPr bwMode="auto">
              <a:xfrm>
                <a:off x="4092" y="2987"/>
                <a:ext cx="12"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261" name="Line 69"/>
              <p:cNvSpPr>
                <a:spLocks noChangeShapeType="1"/>
              </p:cNvSpPr>
              <p:nvPr/>
            </p:nvSpPr>
            <p:spPr bwMode="auto">
              <a:xfrm flipV="1">
                <a:off x="4106" y="2895"/>
                <a:ext cx="0" cy="116"/>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2" name="Line 70"/>
              <p:cNvSpPr>
                <a:spLocks noChangeShapeType="1"/>
              </p:cNvSpPr>
              <p:nvPr/>
            </p:nvSpPr>
            <p:spPr bwMode="auto">
              <a:xfrm>
                <a:off x="4115" y="2892"/>
                <a:ext cx="5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3" name="Oval 71"/>
              <p:cNvSpPr>
                <a:spLocks noChangeArrowheads="1"/>
              </p:cNvSpPr>
              <p:nvPr/>
            </p:nvSpPr>
            <p:spPr bwMode="auto">
              <a:xfrm>
                <a:off x="4244" y="2884"/>
                <a:ext cx="18" cy="21"/>
              </a:xfrm>
              <a:prstGeom prst="ellipse">
                <a:avLst/>
              </a:prstGeom>
              <a:noFill/>
              <a:ln w="12700">
                <a:solidFill>
                  <a:srgbClr val="000000"/>
                </a:solidFill>
                <a:round/>
                <a:headEnd/>
                <a:tailEnd/>
              </a:ln>
              <a:effectLst/>
            </p:spPr>
            <p:txBody>
              <a:bodyPr wrap="none" anchor="ctr"/>
              <a:lstStyle/>
              <a:p>
                <a:endParaRPr lang="it-IT"/>
              </a:p>
            </p:txBody>
          </p:sp>
        </p:grpSp>
        <p:sp>
          <p:nvSpPr>
            <p:cNvPr id="136264" name="Line 72"/>
            <p:cNvSpPr>
              <a:spLocks noChangeShapeType="1"/>
            </p:cNvSpPr>
            <p:nvPr/>
          </p:nvSpPr>
          <p:spPr bwMode="auto">
            <a:xfrm flipH="1">
              <a:off x="4765" y="2982"/>
              <a:ext cx="467" cy="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11" name="Group 73"/>
            <p:cNvGrpSpPr>
              <a:grpSpLocks/>
            </p:cNvGrpSpPr>
            <p:nvPr/>
          </p:nvGrpSpPr>
          <p:grpSpPr bwMode="auto">
            <a:xfrm>
              <a:off x="5003" y="3069"/>
              <a:ext cx="79" cy="157"/>
              <a:chOff x="4681" y="3035"/>
              <a:chExt cx="81" cy="162"/>
            </a:xfrm>
          </p:grpSpPr>
          <p:sp>
            <p:nvSpPr>
              <p:cNvPr id="136266" name="Line 74"/>
              <p:cNvSpPr>
                <a:spLocks noChangeShapeType="1"/>
              </p:cNvSpPr>
              <p:nvPr/>
            </p:nvSpPr>
            <p:spPr bwMode="auto">
              <a:xfrm>
                <a:off x="4681" y="3035"/>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7" name="Line 75"/>
              <p:cNvSpPr>
                <a:spLocks noChangeShapeType="1"/>
              </p:cNvSpPr>
              <p:nvPr/>
            </p:nvSpPr>
            <p:spPr bwMode="auto">
              <a:xfrm>
                <a:off x="4762" y="3071"/>
                <a:ext cx="0" cy="8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8" name="Line 76"/>
              <p:cNvSpPr>
                <a:spLocks noChangeShapeType="1"/>
              </p:cNvSpPr>
              <p:nvPr/>
            </p:nvSpPr>
            <p:spPr bwMode="auto">
              <a:xfrm>
                <a:off x="4686" y="3035"/>
                <a:ext cx="76"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9" name="Line 77"/>
              <p:cNvSpPr>
                <a:spLocks noChangeShapeType="1"/>
              </p:cNvSpPr>
              <p:nvPr/>
            </p:nvSpPr>
            <p:spPr bwMode="auto">
              <a:xfrm flipV="1">
                <a:off x="4685" y="3157"/>
                <a:ext cx="72" cy="4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sp>
          <p:nvSpPr>
            <p:cNvPr id="136270" name="Line 78"/>
            <p:cNvSpPr>
              <a:spLocks noChangeShapeType="1"/>
            </p:cNvSpPr>
            <p:nvPr/>
          </p:nvSpPr>
          <p:spPr bwMode="auto">
            <a:xfrm flipH="1">
              <a:off x="5087" y="3140"/>
              <a:ext cx="14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71" name="Line 79"/>
            <p:cNvSpPr>
              <a:spLocks noChangeShapeType="1"/>
            </p:cNvSpPr>
            <p:nvPr/>
          </p:nvSpPr>
          <p:spPr bwMode="auto">
            <a:xfrm>
              <a:off x="5352" y="3261"/>
              <a:ext cx="0" cy="5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72" name="Line 80"/>
            <p:cNvSpPr>
              <a:spLocks noChangeShapeType="1"/>
            </p:cNvSpPr>
            <p:nvPr/>
          </p:nvSpPr>
          <p:spPr bwMode="auto">
            <a:xfrm flipH="1">
              <a:off x="5180" y="3309"/>
              <a:ext cx="18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73" name="Line 81"/>
            <p:cNvSpPr>
              <a:spLocks noChangeShapeType="1"/>
            </p:cNvSpPr>
            <p:nvPr/>
          </p:nvSpPr>
          <p:spPr bwMode="auto">
            <a:xfrm flipV="1">
              <a:off x="5177" y="2552"/>
              <a:ext cx="0" cy="769"/>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12" name="Group 82"/>
            <p:cNvGrpSpPr>
              <a:grpSpLocks/>
            </p:cNvGrpSpPr>
            <p:nvPr/>
          </p:nvGrpSpPr>
          <p:grpSpPr bwMode="auto">
            <a:xfrm>
              <a:off x="4916" y="2431"/>
              <a:ext cx="270" cy="165"/>
              <a:chOff x="4592" y="2381"/>
              <a:chExt cx="277" cy="169"/>
            </a:xfrm>
          </p:grpSpPr>
          <p:sp>
            <p:nvSpPr>
              <p:cNvPr id="136275" name="Rectangle 83"/>
              <p:cNvSpPr>
                <a:spLocks noChangeArrowheads="1"/>
              </p:cNvSpPr>
              <p:nvPr/>
            </p:nvSpPr>
            <p:spPr bwMode="auto">
              <a:xfrm>
                <a:off x="4618" y="2390"/>
                <a:ext cx="203" cy="144"/>
              </a:xfrm>
              <a:prstGeom prst="rect">
                <a:avLst/>
              </a:prstGeom>
              <a:noFill/>
              <a:ln w="12700">
                <a:solidFill>
                  <a:srgbClr val="000000"/>
                </a:solidFill>
                <a:miter lim="800000"/>
                <a:headEnd/>
                <a:tailEnd/>
              </a:ln>
              <a:effectLst/>
            </p:spPr>
            <p:txBody>
              <a:bodyPr wrap="none" anchor="ctr"/>
              <a:lstStyle/>
              <a:p>
                <a:endParaRPr lang="it-IT"/>
              </a:p>
            </p:txBody>
          </p:sp>
          <p:sp>
            <p:nvSpPr>
              <p:cNvPr id="136276" name="Rectangle 84"/>
              <p:cNvSpPr>
                <a:spLocks noChangeArrowheads="1"/>
              </p:cNvSpPr>
              <p:nvPr/>
            </p:nvSpPr>
            <p:spPr bwMode="auto">
              <a:xfrm>
                <a:off x="4625" y="2381"/>
                <a:ext cx="199"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S/R</a:t>
                </a:r>
              </a:p>
            </p:txBody>
          </p:sp>
          <p:sp>
            <p:nvSpPr>
              <p:cNvPr id="136277" name="Rectangle 85"/>
              <p:cNvSpPr>
                <a:spLocks noChangeArrowheads="1"/>
              </p:cNvSpPr>
              <p:nvPr/>
            </p:nvSpPr>
            <p:spPr bwMode="auto">
              <a:xfrm>
                <a:off x="4592" y="2439"/>
                <a:ext cx="277"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Control</a:t>
                </a:r>
              </a:p>
            </p:txBody>
          </p:sp>
        </p:grpSp>
        <p:sp>
          <p:nvSpPr>
            <p:cNvPr id="136278" name="Line 86"/>
            <p:cNvSpPr>
              <a:spLocks noChangeShapeType="1"/>
            </p:cNvSpPr>
            <p:nvPr/>
          </p:nvSpPr>
          <p:spPr bwMode="auto">
            <a:xfrm>
              <a:off x="5155" y="2549"/>
              <a:ext cx="26"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79" name="Line 87"/>
            <p:cNvSpPr>
              <a:spLocks noChangeShapeType="1"/>
            </p:cNvSpPr>
            <p:nvPr/>
          </p:nvSpPr>
          <p:spPr bwMode="auto">
            <a:xfrm>
              <a:off x="5161" y="2467"/>
              <a:ext cx="18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0" name="Line 88"/>
            <p:cNvSpPr>
              <a:spLocks noChangeShapeType="1"/>
            </p:cNvSpPr>
            <p:nvPr/>
          </p:nvSpPr>
          <p:spPr bwMode="auto">
            <a:xfrm>
              <a:off x="5346" y="2472"/>
              <a:ext cx="0" cy="25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1" name="Line 89"/>
            <p:cNvSpPr>
              <a:spLocks noChangeShapeType="1"/>
            </p:cNvSpPr>
            <p:nvPr/>
          </p:nvSpPr>
          <p:spPr bwMode="auto">
            <a:xfrm flipH="1">
              <a:off x="4821" y="2508"/>
              <a:ext cx="12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2" name="Line 90"/>
            <p:cNvSpPr>
              <a:spLocks noChangeShapeType="1"/>
            </p:cNvSpPr>
            <p:nvPr/>
          </p:nvSpPr>
          <p:spPr bwMode="auto">
            <a:xfrm>
              <a:off x="4894" y="2086"/>
              <a:ext cx="0" cy="101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3" name="Line 91"/>
            <p:cNvSpPr>
              <a:spLocks noChangeShapeType="1"/>
            </p:cNvSpPr>
            <p:nvPr/>
          </p:nvSpPr>
          <p:spPr bwMode="auto">
            <a:xfrm>
              <a:off x="4904" y="3099"/>
              <a:ext cx="10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4" name="Oval 92"/>
            <p:cNvSpPr>
              <a:spLocks noChangeArrowheads="1"/>
            </p:cNvSpPr>
            <p:nvPr/>
          </p:nvSpPr>
          <p:spPr bwMode="auto">
            <a:xfrm>
              <a:off x="4887" y="2068"/>
              <a:ext cx="18"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285" name="Line 93"/>
            <p:cNvSpPr>
              <a:spLocks noChangeShapeType="1"/>
            </p:cNvSpPr>
            <p:nvPr/>
          </p:nvSpPr>
          <p:spPr bwMode="auto">
            <a:xfrm flipV="1">
              <a:off x="4823" y="1488"/>
              <a:ext cx="0" cy="1032"/>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6" name="Oval 94"/>
            <p:cNvSpPr>
              <a:spLocks noChangeArrowheads="1"/>
            </p:cNvSpPr>
            <p:nvPr/>
          </p:nvSpPr>
          <p:spPr bwMode="auto">
            <a:xfrm>
              <a:off x="4816" y="1472"/>
              <a:ext cx="19" cy="27"/>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287" name="Line 95"/>
            <p:cNvSpPr>
              <a:spLocks noChangeShapeType="1"/>
            </p:cNvSpPr>
            <p:nvPr/>
          </p:nvSpPr>
          <p:spPr bwMode="auto">
            <a:xfrm flipH="1">
              <a:off x="4947" y="2163"/>
              <a:ext cx="5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8" name="Line 96"/>
            <p:cNvSpPr>
              <a:spLocks noChangeShapeType="1"/>
            </p:cNvSpPr>
            <p:nvPr/>
          </p:nvSpPr>
          <p:spPr bwMode="auto">
            <a:xfrm>
              <a:off x="4945" y="2168"/>
              <a:ext cx="0" cy="5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9" name="Line 97"/>
            <p:cNvSpPr>
              <a:spLocks noChangeShapeType="1"/>
            </p:cNvSpPr>
            <p:nvPr/>
          </p:nvSpPr>
          <p:spPr bwMode="auto">
            <a:xfrm flipH="1">
              <a:off x="4956" y="3181"/>
              <a:ext cx="58"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0" name="Line 98"/>
            <p:cNvSpPr>
              <a:spLocks noChangeShapeType="1"/>
            </p:cNvSpPr>
            <p:nvPr/>
          </p:nvSpPr>
          <p:spPr bwMode="auto">
            <a:xfrm>
              <a:off x="4954" y="3185"/>
              <a:ext cx="0" cy="5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1" name="Rectangle 99"/>
            <p:cNvSpPr>
              <a:spLocks noChangeArrowheads="1"/>
            </p:cNvSpPr>
            <p:nvPr/>
          </p:nvSpPr>
          <p:spPr bwMode="auto">
            <a:xfrm>
              <a:off x="4887" y="3232"/>
              <a:ext cx="141"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1</a:t>
              </a:r>
            </a:p>
          </p:txBody>
        </p:sp>
        <p:sp>
          <p:nvSpPr>
            <p:cNvPr id="136292" name="Rectangle 100"/>
            <p:cNvSpPr>
              <a:spLocks noChangeArrowheads="1"/>
            </p:cNvSpPr>
            <p:nvPr/>
          </p:nvSpPr>
          <p:spPr bwMode="auto">
            <a:xfrm>
              <a:off x="4887" y="2215"/>
              <a:ext cx="141"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1</a:t>
              </a:r>
            </a:p>
          </p:txBody>
        </p:sp>
        <p:sp>
          <p:nvSpPr>
            <p:cNvPr id="136293" name="Line 101"/>
            <p:cNvSpPr>
              <a:spLocks noChangeShapeType="1"/>
            </p:cNvSpPr>
            <p:nvPr/>
          </p:nvSpPr>
          <p:spPr bwMode="auto">
            <a:xfrm>
              <a:off x="4442" y="2016"/>
              <a:ext cx="0" cy="91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4" name="Oval 102"/>
            <p:cNvSpPr>
              <a:spLocks noChangeArrowheads="1"/>
            </p:cNvSpPr>
            <p:nvPr/>
          </p:nvSpPr>
          <p:spPr bwMode="auto">
            <a:xfrm>
              <a:off x="4435" y="2904"/>
              <a:ext cx="19" cy="21"/>
            </a:xfrm>
            <a:prstGeom prst="ellipse">
              <a:avLst/>
            </a:prstGeom>
            <a:solidFill>
              <a:srgbClr val="000000"/>
            </a:solidFill>
            <a:ln w="12700">
              <a:solidFill>
                <a:srgbClr val="000000"/>
              </a:solidFill>
              <a:round/>
              <a:headEnd/>
              <a:tailEnd/>
            </a:ln>
            <a:effectLst/>
          </p:spPr>
          <p:txBody>
            <a:bodyPr wrap="none" anchor="ctr"/>
            <a:lstStyle/>
            <a:p>
              <a:endParaRPr lang="it-IT"/>
            </a:p>
          </p:txBody>
        </p:sp>
        <p:grpSp>
          <p:nvGrpSpPr>
            <p:cNvPr id="13" name="Group 103"/>
            <p:cNvGrpSpPr>
              <a:grpSpLocks/>
            </p:cNvGrpSpPr>
            <p:nvPr/>
          </p:nvGrpSpPr>
          <p:grpSpPr bwMode="auto">
            <a:xfrm>
              <a:off x="4273" y="2297"/>
              <a:ext cx="80" cy="159"/>
              <a:chOff x="3932" y="2243"/>
              <a:chExt cx="82" cy="163"/>
            </a:xfrm>
          </p:grpSpPr>
          <p:sp>
            <p:nvSpPr>
              <p:cNvPr id="136296" name="Line 104"/>
              <p:cNvSpPr>
                <a:spLocks noChangeShapeType="1"/>
              </p:cNvSpPr>
              <p:nvPr/>
            </p:nvSpPr>
            <p:spPr bwMode="auto">
              <a:xfrm>
                <a:off x="3932" y="2243"/>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7" name="Line 105"/>
              <p:cNvSpPr>
                <a:spLocks noChangeShapeType="1"/>
              </p:cNvSpPr>
              <p:nvPr/>
            </p:nvSpPr>
            <p:spPr bwMode="auto">
              <a:xfrm>
                <a:off x="4012" y="2279"/>
                <a:ext cx="0" cy="8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8" name="Line 106"/>
              <p:cNvSpPr>
                <a:spLocks noChangeShapeType="1"/>
              </p:cNvSpPr>
              <p:nvPr/>
            </p:nvSpPr>
            <p:spPr bwMode="auto">
              <a:xfrm>
                <a:off x="3937" y="2243"/>
                <a:ext cx="77"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9" name="Line 107"/>
              <p:cNvSpPr>
                <a:spLocks noChangeShapeType="1"/>
              </p:cNvSpPr>
              <p:nvPr/>
            </p:nvSpPr>
            <p:spPr bwMode="auto">
              <a:xfrm flipV="1">
                <a:off x="3937" y="2367"/>
                <a:ext cx="71" cy="39"/>
              </a:xfrm>
              <a:prstGeom prst="line">
                <a:avLst/>
              </a:prstGeom>
              <a:noFill/>
              <a:ln w="12700">
                <a:solidFill>
                  <a:srgbClr val="000000"/>
                </a:solidFill>
                <a:round/>
                <a:headEnd type="none" w="sm" len="sm"/>
                <a:tailEnd type="none" w="sm" len="sm"/>
              </a:ln>
              <a:effectLst/>
            </p:spPr>
            <p:txBody>
              <a:bodyPr wrap="none" anchor="ctr"/>
              <a:lstStyle/>
              <a:p>
                <a:endParaRPr lang="it-IT"/>
              </a:p>
            </p:txBody>
          </p:sp>
        </p:grpSp>
        <p:sp>
          <p:nvSpPr>
            <p:cNvPr id="136300" name="Line 108"/>
            <p:cNvSpPr>
              <a:spLocks noChangeShapeType="1"/>
            </p:cNvSpPr>
            <p:nvPr/>
          </p:nvSpPr>
          <p:spPr bwMode="auto">
            <a:xfrm flipH="1">
              <a:off x="4352" y="2842"/>
              <a:ext cx="880"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1" name="Line 109"/>
            <p:cNvSpPr>
              <a:spLocks noChangeShapeType="1"/>
            </p:cNvSpPr>
            <p:nvPr/>
          </p:nvSpPr>
          <p:spPr bwMode="auto">
            <a:xfrm flipV="1">
              <a:off x="4393" y="1371"/>
              <a:ext cx="0" cy="1254"/>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2" name="Line 110"/>
            <p:cNvSpPr>
              <a:spLocks noChangeShapeType="1"/>
            </p:cNvSpPr>
            <p:nvPr/>
          </p:nvSpPr>
          <p:spPr bwMode="auto">
            <a:xfrm>
              <a:off x="4360" y="1824"/>
              <a:ext cx="859" cy="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14" name="Group 111"/>
            <p:cNvGrpSpPr>
              <a:grpSpLocks/>
            </p:cNvGrpSpPr>
            <p:nvPr/>
          </p:nvGrpSpPr>
          <p:grpSpPr bwMode="auto">
            <a:xfrm>
              <a:off x="4212" y="2670"/>
              <a:ext cx="197" cy="365"/>
              <a:chOff x="3869" y="2626"/>
              <a:chExt cx="203" cy="375"/>
            </a:xfrm>
          </p:grpSpPr>
          <p:sp>
            <p:nvSpPr>
              <p:cNvPr id="136304" name="Line 112"/>
              <p:cNvSpPr>
                <a:spLocks noChangeShapeType="1"/>
              </p:cNvSpPr>
              <p:nvPr/>
            </p:nvSpPr>
            <p:spPr bwMode="auto">
              <a:xfrm>
                <a:off x="3926" y="2627"/>
                <a:ext cx="0" cy="36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5" name="Line 113"/>
              <p:cNvSpPr>
                <a:spLocks noChangeShapeType="1"/>
              </p:cNvSpPr>
              <p:nvPr/>
            </p:nvSpPr>
            <p:spPr bwMode="auto">
              <a:xfrm>
                <a:off x="4012" y="2663"/>
                <a:ext cx="0" cy="30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6" name="Line 114"/>
              <p:cNvSpPr>
                <a:spLocks noChangeShapeType="1"/>
              </p:cNvSpPr>
              <p:nvPr/>
            </p:nvSpPr>
            <p:spPr bwMode="auto">
              <a:xfrm>
                <a:off x="3931" y="2626"/>
                <a:ext cx="83"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7" name="Line 115"/>
              <p:cNvSpPr>
                <a:spLocks noChangeShapeType="1"/>
              </p:cNvSpPr>
              <p:nvPr/>
            </p:nvSpPr>
            <p:spPr bwMode="auto">
              <a:xfrm flipV="1">
                <a:off x="3931" y="2962"/>
                <a:ext cx="83" cy="3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8" name="Rectangle 116"/>
              <p:cNvSpPr>
                <a:spLocks noChangeArrowheads="1"/>
              </p:cNvSpPr>
              <p:nvPr/>
            </p:nvSpPr>
            <p:spPr bwMode="auto">
              <a:xfrm>
                <a:off x="3883" y="2717"/>
                <a:ext cx="157"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F'</a:t>
                </a:r>
              </a:p>
            </p:txBody>
          </p:sp>
          <p:sp>
            <p:nvSpPr>
              <p:cNvPr id="136309" name="Rectangle 117"/>
              <p:cNvSpPr>
                <a:spLocks noChangeArrowheads="1"/>
              </p:cNvSpPr>
              <p:nvPr/>
            </p:nvSpPr>
            <p:spPr bwMode="auto">
              <a:xfrm>
                <a:off x="3883" y="2788"/>
                <a:ext cx="165"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G'</a:t>
                </a:r>
              </a:p>
            </p:txBody>
          </p:sp>
          <p:sp>
            <p:nvSpPr>
              <p:cNvPr id="136310" name="Rectangle 118"/>
              <p:cNvSpPr>
                <a:spLocks noChangeArrowheads="1"/>
              </p:cNvSpPr>
              <p:nvPr/>
            </p:nvSpPr>
            <p:spPr bwMode="auto">
              <a:xfrm>
                <a:off x="3883" y="2876"/>
                <a:ext cx="163"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H'</a:t>
                </a:r>
              </a:p>
            </p:txBody>
          </p:sp>
          <p:sp>
            <p:nvSpPr>
              <p:cNvPr id="136311" name="Rectangle 119"/>
              <p:cNvSpPr>
                <a:spLocks noChangeArrowheads="1"/>
              </p:cNvSpPr>
              <p:nvPr/>
            </p:nvSpPr>
            <p:spPr bwMode="auto">
              <a:xfrm>
                <a:off x="3869" y="2643"/>
                <a:ext cx="203"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DIN</a:t>
                </a:r>
              </a:p>
            </p:txBody>
          </p:sp>
        </p:grpSp>
        <p:grpSp>
          <p:nvGrpSpPr>
            <p:cNvPr id="15" name="Group 120"/>
            <p:cNvGrpSpPr>
              <a:grpSpLocks/>
            </p:cNvGrpSpPr>
            <p:nvPr/>
          </p:nvGrpSpPr>
          <p:grpSpPr bwMode="auto">
            <a:xfrm>
              <a:off x="4212" y="1647"/>
              <a:ext cx="197" cy="365"/>
              <a:chOff x="3869" y="1576"/>
              <a:chExt cx="203" cy="375"/>
            </a:xfrm>
          </p:grpSpPr>
          <p:sp>
            <p:nvSpPr>
              <p:cNvPr id="136313" name="Line 121"/>
              <p:cNvSpPr>
                <a:spLocks noChangeShapeType="1"/>
              </p:cNvSpPr>
              <p:nvPr/>
            </p:nvSpPr>
            <p:spPr bwMode="auto">
              <a:xfrm>
                <a:off x="3926" y="1577"/>
                <a:ext cx="0" cy="36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14" name="Line 122"/>
              <p:cNvSpPr>
                <a:spLocks noChangeShapeType="1"/>
              </p:cNvSpPr>
              <p:nvPr/>
            </p:nvSpPr>
            <p:spPr bwMode="auto">
              <a:xfrm>
                <a:off x="4012" y="1613"/>
                <a:ext cx="0" cy="30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15" name="Line 123"/>
              <p:cNvSpPr>
                <a:spLocks noChangeShapeType="1"/>
              </p:cNvSpPr>
              <p:nvPr/>
            </p:nvSpPr>
            <p:spPr bwMode="auto">
              <a:xfrm>
                <a:off x="3931" y="1576"/>
                <a:ext cx="83"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16" name="Line 124"/>
              <p:cNvSpPr>
                <a:spLocks noChangeShapeType="1"/>
              </p:cNvSpPr>
              <p:nvPr/>
            </p:nvSpPr>
            <p:spPr bwMode="auto">
              <a:xfrm flipV="1">
                <a:off x="3931" y="1912"/>
                <a:ext cx="83" cy="3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17" name="Rectangle 125"/>
              <p:cNvSpPr>
                <a:spLocks noChangeArrowheads="1"/>
              </p:cNvSpPr>
              <p:nvPr/>
            </p:nvSpPr>
            <p:spPr bwMode="auto">
              <a:xfrm>
                <a:off x="3883" y="1666"/>
                <a:ext cx="157"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F'</a:t>
                </a:r>
              </a:p>
            </p:txBody>
          </p:sp>
          <p:sp>
            <p:nvSpPr>
              <p:cNvPr id="136318" name="Rectangle 126"/>
              <p:cNvSpPr>
                <a:spLocks noChangeArrowheads="1"/>
              </p:cNvSpPr>
              <p:nvPr/>
            </p:nvSpPr>
            <p:spPr bwMode="auto">
              <a:xfrm>
                <a:off x="3883" y="1737"/>
                <a:ext cx="165"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G'</a:t>
                </a:r>
              </a:p>
            </p:txBody>
          </p:sp>
          <p:sp>
            <p:nvSpPr>
              <p:cNvPr id="136319" name="Rectangle 127"/>
              <p:cNvSpPr>
                <a:spLocks noChangeArrowheads="1"/>
              </p:cNvSpPr>
              <p:nvPr/>
            </p:nvSpPr>
            <p:spPr bwMode="auto">
              <a:xfrm>
                <a:off x="3883" y="1826"/>
                <a:ext cx="163"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H'</a:t>
                </a:r>
              </a:p>
            </p:txBody>
          </p:sp>
          <p:sp>
            <p:nvSpPr>
              <p:cNvPr id="136320" name="Rectangle 128"/>
              <p:cNvSpPr>
                <a:spLocks noChangeArrowheads="1"/>
              </p:cNvSpPr>
              <p:nvPr/>
            </p:nvSpPr>
            <p:spPr bwMode="auto">
              <a:xfrm>
                <a:off x="3869" y="1593"/>
                <a:ext cx="203"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DIN</a:t>
                </a:r>
              </a:p>
            </p:txBody>
          </p:sp>
        </p:grpSp>
        <p:sp>
          <p:nvSpPr>
            <p:cNvPr id="136321" name="Line 129"/>
            <p:cNvSpPr>
              <a:spLocks noChangeShapeType="1"/>
            </p:cNvSpPr>
            <p:nvPr/>
          </p:nvSpPr>
          <p:spPr bwMode="auto">
            <a:xfrm>
              <a:off x="4365" y="2368"/>
              <a:ext cx="123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22" name="Rectangle 130"/>
            <p:cNvSpPr>
              <a:spLocks noChangeArrowheads="1"/>
            </p:cNvSpPr>
            <p:nvPr/>
          </p:nvSpPr>
          <p:spPr bwMode="auto">
            <a:xfrm>
              <a:off x="4228" y="3361"/>
              <a:ext cx="152"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F'</a:t>
              </a:r>
            </a:p>
          </p:txBody>
        </p:sp>
        <p:sp>
          <p:nvSpPr>
            <p:cNvPr id="136323" name="Rectangle 131"/>
            <p:cNvSpPr>
              <a:spLocks noChangeArrowheads="1"/>
            </p:cNvSpPr>
            <p:nvPr/>
          </p:nvSpPr>
          <p:spPr bwMode="auto">
            <a:xfrm>
              <a:off x="4221" y="2285"/>
              <a:ext cx="160"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G'</a:t>
              </a:r>
            </a:p>
          </p:txBody>
        </p:sp>
        <p:sp>
          <p:nvSpPr>
            <p:cNvPr id="136324" name="Rectangle 132"/>
            <p:cNvSpPr>
              <a:spLocks noChangeArrowheads="1"/>
            </p:cNvSpPr>
            <p:nvPr/>
          </p:nvSpPr>
          <p:spPr bwMode="auto">
            <a:xfrm>
              <a:off x="4228" y="2354"/>
              <a:ext cx="158"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H'</a:t>
              </a:r>
            </a:p>
          </p:txBody>
        </p:sp>
        <p:grpSp>
          <p:nvGrpSpPr>
            <p:cNvPr id="16" name="Group 133"/>
            <p:cNvGrpSpPr>
              <a:grpSpLocks/>
            </p:cNvGrpSpPr>
            <p:nvPr/>
          </p:nvGrpSpPr>
          <p:grpSpPr bwMode="auto">
            <a:xfrm>
              <a:off x="4273" y="3291"/>
              <a:ext cx="80" cy="159"/>
              <a:chOff x="3932" y="3263"/>
              <a:chExt cx="82" cy="163"/>
            </a:xfrm>
          </p:grpSpPr>
          <p:sp>
            <p:nvSpPr>
              <p:cNvPr id="136326" name="Line 134"/>
              <p:cNvSpPr>
                <a:spLocks noChangeShapeType="1"/>
              </p:cNvSpPr>
              <p:nvPr/>
            </p:nvSpPr>
            <p:spPr bwMode="auto">
              <a:xfrm>
                <a:off x="3932" y="3263"/>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27" name="Line 135"/>
              <p:cNvSpPr>
                <a:spLocks noChangeShapeType="1"/>
              </p:cNvSpPr>
              <p:nvPr/>
            </p:nvSpPr>
            <p:spPr bwMode="auto">
              <a:xfrm>
                <a:off x="4012" y="3299"/>
                <a:ext cx="0" cy="8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28" name="Line 136"/>
              <p:cNvSpPr>
                <a:spLocks noChangeShapeType="1"/>
              </p:cNvSpPr>
              <p:nvPr/>
            </p:nvSpPr>
            <p:spPr bwMode="auto">
              <a:xfrm>
                <a:off x="3937" y="3263"/>
                <a:ext cx="77"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29" name="Line 137"/>
              <p:cNvSpPr>
                <a:spLocks noChangeShapeType="1"/>
              </p:cNvSpPr>
              <p:nvPr/>
            </p:nvSpPr>
            <p:spPr bwMode="auto">
              <a:xfrm flipV="1">
                <a:off x="3937" y="3387"/>
                <a:ext cx="71" cy="39"/>
              </a:xfrm>
              <a:prstGeom prst="line">
                <a:avLst/>
              </a:prstGeom>
              <a:noFill/>
              <a:ln w="12700">
                <a:solidFill>
                  <a:srgbClr val="000000"/>
                </a:solidFill>
                <a:round/>
                <a:headEnd type="none" w="sm" len="sm"/>
                <a:tailEnd type="none" w="sm" len="sm"/>
              </a:ln>
              <a:effectLst/>
            </p:spPr>
            <p:txBody>
              <a:bodyPr wrap="none" anchor="ctr"/>
              <a:lstStyle/>
              <a:p>
                <a:endParaRPr lang="it-IT"/>
              </a:p>
            </p:txBody>
          </p:sp>
        </p:grpSp>
        <p:sp>
          <p:nvSpPr>
            <p:cNvPr id="136330" name="Rectangle 138"/>
            <p:cNvSpPr>
              <a:spLocks noChangeArrowheads="1"/>
            </p:cNvSpPr>
            <p:nvPr/>
          </p:nvSpPr>
          <p:spPr bwMode="auto">
            <a:xfrm>
              <a:off x="4228" y="3280"/>
              <a:ext cx="158"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H'</a:t>
              </a:r>
            </a:p>
          </p:txBody>
        </p:sp>
        <p:sp>
          <p:nvSpPr>
            <p:cNvPr id="136331" name="Line 139"/>
            <p:cNvSpPr>
              <a:spLocks noChangeShapeType="1"/>
            </p:cNvSpPr>
            <p:nvPr/>
          </p:nvSpPr>
          <p:spPr bwMode="auto">
            <a:xfrm flipH="1">
              <a:off x="4352" y="3362"/>
              <a:ext cx="126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2" name="Line 140"/>
            <p:cNvSpPr>
              <a:spLocks noChangeShapeType="1"/>
            </p:cNvSpPr>
            <p:nvPr/>
          </p:nvSpPr>
          <p:spPr bwMode="auto">
            <a:xfrm flipV="1">
              <a:off x="4649" y="1371"/>
              <a:ext cx="0" cy="132"/>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3" name="Line 141"/>
            <p:cNvSpPr>
              <a:spLocks noChangeShapeType="1"/>
            </p:cNvSpPr>
            <p:nvPr/>
          </p:nvSpPr>
          <p:spPr bwMode="auto">
            <a:xfrm flipH="1">
              <a:off x="4215" y="1707"/>
              <a:ext cx="6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4" name="Line 142"/>
            <p:cNvSpPr>
              <a:spLocks noChangeShapeType="1"/>
            </p:cNvSpPr>
            <p:nvPr/>
          </p:nvSpPr>
          <p:spPr bwMode="auto">
            <a:xfrm flipV="1">
              <a:off x="4218" y="1593"/>
              <a:ext cx="0" cy="126"/>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5" name="Line 143"/>
            <p:cNvSpPr>
              <a:spLocks noChangeShapeType="1"/>
            </p:cNvSpPr>
            <p:nvPr/>
          </p:nvSpPr>
          <p:spPr bwMode="auto">
            <a:xfrm>
              <a:off x="4223" y="1596"/>
              <a:ext cx="17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6" name="Line 144"/>
            <p:cNvSpPr>
              <a:spLocks noChangeShapeType="1"/>
            </p:cNvSpPr>
            <p:nvPr/>
          </p:nvSpPr>
          <p:spPr bwMode="auto">
            <a:xfrm flipH="1">
              <a:off x="4215" y="2725"/>
              <a:ext cx="6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7" name="Line 145"/>
            <p:cNvSpPr>
              <a:spLocks noChangeShapeType="1"/>
            </p:cNvSpPr>
            <p:nvPr/>
          </p:nvSpPr>
          <p:spPr bwMode="auto">
            <a:xfrm flipV="1">
              <a:off x="4218" y="2611"/>
              <a:ext cx="0" cy="12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8" name="Line 146"/>
            <p:cNvSpPr>
              <a:spLocks noChangeShapeType="1"/>
            </p:cNvSpPr>
            <p:nvPr/>
          </p:nvSpPr>
          <p:spPr bwMode="auto">
            <a:xfrm>
              <a:off x="4223" y="2614"/>
              <a:ext cx="17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9" name="Oval 147"/>
            <p:cNvSpPr>
              <a:spLocks noChangeArrowheads="1"/>
            </p:cNvSpPr>
            <p:nvPr/>
          </p:nvSpPr>
          <p:spPr bwMode="auto">
            <a:xfrm>
              <a:off x="4380" y="1583"/>
              <a:ext cx="20"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40" name="Line 148"/>
            <p:cNvSpPr>
              <a:spLocks noChangeShapeType="1"/>
            </p:cNvSpPr>
            <p:nvPr/>
          </p:nvSpPr>
          <p:spPr bwMode="auto">
            <a:xfrm>
              <a:off x="4442" y="3033"/>
              <a:ext cx="0" cy="467"/>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1" name="Line 149"/>
            <p:cNvSpPr>
              <a:spLocks noChangeShapeType="1"/>
            </p:cNvSpPr>
            <p:nvPr/>
          </p:nvSpPr>
          <p:spPr bwMode="auto">
            <a:xfrm flipH="1">
              <a:off x="2821" y="3496"/>
              <a:ext cx="1631"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2" name="Line 150"/>
            <p:cNvSpPr>
              <a:spLocks noChangeShapeType="1"/>
            </p:cNvSpPr>
            <p:nvPr/>
          </p:nvSpPr>
          <p:spPr bwMode="auto">
            <a:xfrm flipH="1">
              <a:off x="3997" y="2409"/>
              <a:ext cx="287"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3" name="Line 151"/>
            <p:cNvSpPr>
              <a:spLocks noChangeShapeType="1"/>
            </p:cNvSpPr>
            <p:nvPr/>
          </p:nvSpPr>
          <p:spPr bwMode="auto">
            <a:xfrm flipH="1">
              <a:off x="4109" y="2321"/>
              <a:ext cx="17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4" name="Line 152"/>
            <p:cNvSpPr>
              <a:spLocks noChangeShapeType="1"/>
            </p:cNvSpPr>
            <p:nvPr/>
          </p:nvSpPr>
          <p:spPr bwMode="auto">
            <a:xfrm flipH="1">
              <a:off x="4055" y="1778"/>
              <a:ext cx="22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5" name="Line 153"/>
            <p:cNvSpPr>
              <a:spLocks noChangeShapeType="1"/>
            </p:cNvSpPr>
            <p:nvPr/>
          </p:nvSpPr>
          <p:spPr bwMode="auto">
            <a:xfrm flipH="1">
              <a:off x="3035" y="1854"/>
              <a:ext cx="124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6" name="Line 154"/>
            <p:cNvSpPr>
              <a:spLocks noChangeShapeType="1"/>
            </p:cNvSpPr>
            <p:nvPr/>
          </p:nvSpPr>
          <p:spPr bwMode="auto">
            <a:xfrm flipH="1">
              <a:off x="4166" y="1935"/>
              <a:ext cx="11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7" name="Line 155"/>
            <p:cNvSpPr>
              <a:spLocks noChangeShapeType="1"/>
            </p:cNvSpPr>
            <p:nvPr/>
          </p:nvSpPr>
          <p:spPr bwMode="auto">
            <a:xfrm flipH="1">
              <a:off x="3053" y="2795"/>
              <a:ext cx="122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8" name="Line 156"/>
            <p:cNvSpPr>
              <a:spLocks noChangeShapeType="1"/>
            </p:cNvSpPr>
            <p:nvPr/>
          </p:nvSpPr>
          <p:spPr bwMode="auto">
            <a:xfrm flipH="1">
              <a:off x="4109" y="2871"/>
              <a:ext cx="169"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9" name="Line 157"/>
            <p:cNvSpPr>
              <a:spLocks noChangeShapeType="1"/>
            </p:cNvSpPr>
            <p:nvPr/>
          </p:nvSpPr>
          <p:spPr bwMode="auto">
            <a:xfrm flipH="1">
              <a:off x="4164" y="2958"/>
              <a:ext cx="11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0" name="Line 158"/>
            <p:cNvSpPr>
              <a:spLocks noChangeShapeType="1"/>
            </p:cNvSpPr>
            <p:nvPr/>
          </p:nvSpPr>
          <p:spPr bwMode="auto">
            <a:xfrm flipH="1">
              <a:off x="4164" y="3326"/>
              <a:ext cx="120" cy="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1" name="Line 159"/>
            <p:cNvSpPr>
              <a:spLocks noChangeShapeType="1"/>
            </p:cNvSpPr>
            <p:nvPr/>
          </p:nvSpPr>
          <p:spPr bwMode="auto">
            <a:xfrm flipH="1">
              <a:off x="4055" y="3409"/>
              <a:ext cx="229"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2" name="Rectangle 160"/>
            <p:cNvSpPr>
              <a:spLocks noChangeArrowheads="1"/>
            </p:cNvSpPr>
            <p:nvPr/>
          </p:nvSpPr>
          <p:spPr bwMode="auto">
            <a:xfrm>
              <a:off x="3624" y="2142"/>
              <a:ext cx="376" cy="555"/>
            </a:xfrm>
            <a:prstGeom prst="rect">
              <a:avLst/>
            </a:prstGeom>
            <a:noFill/>
            <a:ln w="25400">
              <a:solidFill>
                <a:srgbClr val="000000"/>
              </a:solidFill>
              <a:miter lim="800000"/>
              <a:headEnd/>
              <a:tailEnd/>
            </a:ln>
            <a:effectLst/>
          </p:spPr>
          <p:txBody>
            <a:bodyPr wrap="none" anchor="ctr"/>
            <a:lstStyle/>
            <a:p>
              <a:endParaRPr lang="it-IT"/>
            </a:p>
          </p:txBody>
        </p:sp>
        <p:sp>
          <p:nvSpPr>
            <p:cNvPr id="136353" name="Rectangle 161"/>
            <p:cNvSpPr>
              <a:spLocks noChangeArrowheads="1"/>
            </p:cNvSpPr>
            <p:nvPr/>
          </p:nvSpPr>
          <p:spPr bwMode="auto">
            <a:xfrm>
              <a:off x="3711" y="2255"/>
              <a:ext cx="201" cy="195"/>
            </a:xfrm>
            <a:prstGeom prst="rect">
              <a:avLst/>
            </a:prstGeom>
            <a:noFill/>
            <a:ln w="9525">
              <a:noFill/>
              <a:miter lim="800000"/>
              <a:headEnd/>
              <a:tailEnd/>
            </a:ln>
            <a:effectLst/>
          </p:spPr>
          <p:txBody>
            <a:bodyPr lIns="90488" tIns="44450" rIns="90488" bIns="44450">
              <a:spAutoFit/>
            </a:bodyPr>
            <a:lstStyle/>
            <a:p>
              <a:pPr>
                <a:lnSpc>
                  <a:spcPct val="90000"/>
                </a:lnSpc>
              </a:pPr>
              <a:r>
                <a:rPr lang="en-US" sz="1600" b="1">
                  <a:solidFill>
                    <a:srgbClr val="000000"/>
                  </a:solidFill>
                  <a:latin typeface="Arial" pitchFamily="34" charset="0"/>
                </a:rPr>
                <a:t>H</a:t>
              </a:r>
            </a:p>
          </p:txBody>
        </p:sp>
        <p:sp>
          <p:nvSpPr>
            <p:cNvPr id="136354" name="Rectangle 162"/>
            <p:cNvSpPr>
              <a:spLocks noChangeArrowheads="1"/>
            </p:cNvSpPr>
            <p:nvPr/>
          </p:nvSpPr>
          <p:spPr bwMode="auto">
            <a:xfrm>
              <a:off x="3595" y="2349"/>
              <a:ext cx="443" cy="334"/>
            </a:xfrm>
            <a:prstGeom prst="rect">
              <a:avLst/>
            </a:prstGeom>
            <a:noFill/>
            <a:ln w="9525">
              <a:noFill/>
              <a:miter lim="800000"/>
              <a:headEnd/>
              <a:tailEnd/>
            </a:ln>
            <a:effectLst/>
          </p:spPr>
          <p:txBody>
            <a:bodyPr lIns="90488" tIns="44450" rIns="90488" bIns="44450">
              <a:spAutoFit/>
            </a:bodyPr>
            <a:lstStyle/>
            <a:p>
              <a:pPr>
                <a:lnSpc>
                  <a:spcPct val="90000"/>
                </a:lnSpc>
              </a:pPr>
              <a:r>
                <a:rPr lang="en-US" sz="1600" b="1">
                  <a:solidFill>
                    <a:srgbClr val="000000"/>
                  </a:solidFill>
                  <a:latin typeface="Arial" pitchFamily="34" charset="0"/>
                </a:rPr>
                <a:t>Func.</a:t>
              </a:r>
            </a:p>
          </p:txBody>
        </p:sp>
        <p:sp>
          <p:nvSpPr>
            <p:cNvPr id="136355" name="Rectangle 163"/>
            <p:cNvSpPr>
              <a:spLocks noChangeArrowheads="1"/>
            </p:cNvSpPr>
            <p:nvPr/>
          </p:nvSpPr>
          <p:spPr bwMode="auto">
            <a:xfrm>
              <a:off x="3621" y="2442"/>
              <a:ext cx="399"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Gen.</a:t>
              </a:r>
            </a:p>
          </p:txBody>
        </p:sp>
        <p:sp>
          <p:nvSpPr>
            <p:cNvPr id="136356" name="Line 164"/>
            <p:cNvSpPr>
              <a:spLocks noChangeShapeType="1"/>
            </p:cNvSpPr>
            <p:nvPr/>
          </p:nvSpPr>
          <p:spPr bwMode="auto">
            <a:xfrm flipV="1">
              <a:off x="4167" y="1932"/>
              <a:ext cx="0" cy="1406"/>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7" name="Line 165"/>
            <p:cNvSpPr>
              <a:spLocks noChangeShapeType="1"/>
            </p:cNvSpPr>
            <p:nvPr/>
          </p:nvSpPr>
          <p:spPr bwMode="auto">
            <a:xfrm>
              <a:off x="4112" y="1858"/>
              <a:ext cx="0" cy="1017"/>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8" name="Line 166"/>
            <p:cNvSpPr>
              <a:spLocks noChangeShapeType="1"/>
            </p:cNvSpPr>
            <p:nvPr/>
          </p:nvSpPr>
          <p:spPr bwMode="auto">
            <a:xfrm>
              <a:off x="4058" y="1782"/>
              <a:ext cx="0" cy="163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9" name="Oval 167"/>
            <p:cNvSpPr>
              <a:spLocks noChangeArrowheads="1"/>
            </p:cNvSpPr>
            <p:nvPr/>
          </p:nvSpPr>
          <p:spPr bwMode="auto">
            <a:xfrm>
              <a:off x="4047" y="2785"/>
              <a:ext cx="11" cy="14"/>
            </a:xfrm>
            <a:prstGeom prst="ellipse">
              <a:avLst/>
            </a:prstGeom>
            <a:solidFill>
              <a:srgbClr val="000000"/>
            </a:solidFill>
            <a:ln w="25400">
              <a:solidFill>
                <a:srgbClr val="000000"/>
              </a:solidFill>
              <a:round/>
              <a:headEnd/>
              <a:tailEnd/>
            </a:ln>
            <a:effectLst/>
          </p:spPr>
          <p:txBody>
            <a:bodyPr wrap="none" anchor="ctr"/>
            <a:lstStyle/>
            <a:p>
              <a:endParaRPr lang="it-IT"/>
            </a:p>
          </p:txBody>
        </p:sp>
        <p:sp>
          <p:nvSpPr>
            <p:cNvPr id="136360" name="Oval 168"/>
            <p:cNvSpPr>
              <a:spLocks noChangeArrowheads="1"/>
            </p:cNvSpPr>
            <p:nvPr/>
          </p:nvSpPr>
          <p:spPr bwMode="auto">
            <a:xfrm>
              <a:off x="4102" y="2308"/>
              <a:ext cx="19"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61" name="Oval 169"/>
            <p:cNvSpPr>
              <a:spLocks noChangeArrowheads="1"/>
            </p:cNvSpPr>
            <p:nvPr/>
          </p:nvSpPr>
          <p:spPr bwMode="auto">
            <a:xfrm>
              <a:off x="4157" y="2395"/>
              <a:ext cx="19" cy="22"/>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62" name="Oval 170"/>
            <p:cNvSpPr>
              <a:spLocks noChangeArrowheads="1"/>
            </p:cNvSpPr>
            <p:nvPr/>
          </p:nvSpPr>
          <p:spPr bwMode="auto">
            <a:xfrm>
              <a:off x="4157" y="2957"/>
              <a:ext cx="19" cy="15"/>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63" name="Line 171"/>
            <p:cNvSpPr>
              <a:spLocks noChangeShapeType="1"/>
            </p:cNvSpPr>
            <p:nvPr/>
          </p:nvSpPr>
          <p:spPr bwMode="auto">
            <a:xfrm flipV="1">
              <a:off x="3524" y="1508"/>
              <a:ext cx="0" cy="708"/>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64" name="Line 172"/>
            <p:cNvSpPr>
              <a:spLocks noChangeShapeType="1"/>
            </p:cNvSpPr>
            <p:nvPr/>
          </p:nvSpPr>
          <p:spPr bwMode="auto">
            <a:xfrm>
              <a:off x="3532" y="1514"/>
              <a:ext cx="62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65" name="Line 173"/>
            <p:cNvSpPr>
              <a:spLocks noChangeShapeType="1"/>
            </p:cNvSpPr>
            <p:nvPr/>
          </p:nvSpPr>
          <p:spPr bwMode="auto">
            <a:xfrm flipV="1">
              <a:off x="4161" y="1367"/>
              <a:ext cx="0" cy="157"/>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66" name="Oval 174"/>
            <p:cNvSpPr>
              <a:spLocks noChangeArrowheads="1"/>
            </p:cNvSpPr>
            <p:nvPr/>
          </p:nvSpPr>
          <p:spPr bwMode="auto">
            <a:xfrm>
              <a:off x="3259" y="2785"/>
              <a:ext cx="10" cy="14"/>
            </a:xfrm>
            <a:prstGeom prst="ellipse">
              <a:avLst/>
            </a:prstGeom>
            <a:solidFill>
              <a:srgbClr val="000000"/>
            </a:solidFill>
            <a:ln w="25400">
              <a:solidFill>
                <a:srgbClr val="000000"/>
              </a:solidFill>
              <a:round/>
              <a:headEnd/>
              <a:tailEnd/>
            </a:ln>
            <a:effectLst/>
          </p:spPr>
          <p:txBody>
            <a:bodyPr wrap="none" anchor="ctr"/>
            <a:lstStyle/>
            <a:p>
              <a:endParaRPr lang="it-IT"/>
            </a:p>
          </p:txBody>
        </p:sp>
        <p:sp>
          <p:nvSpPr>
            <p:cNvPr id="136367" name="Oval 175"/>
            <p:cNvSpPr>
              <a:spLocks noChangeArrowheads="1"/>
            </p:cNvSpPr>
            <p:nvPr/>
          </p:nvSpPr>
          <p:spPr bwMode="auto">
            <a:xfrm>
              <a:off x="3247" y="1844"/>
              <a:ext cx="11" cy="13"/>
            </a:xfrm>
            <a:prstGeom prst="ellipse">
              <a:avLst/>
            </a:prstGeom>
            <a:solidFill>
              <a:srgbClr val="000000"/>
            </a:solidFill>
            <a:ln w="25400">
              <a:solidFill>
                <a:srgbClr val="000000"/>
              </a:solidFill>
              <a:round/>
              <a:headEnd/>
              <a:tailEnd/>
            </a:ln>
            <a:effectLst/>
          </p:spPr>
          <p:txBody>
            <a:bodyPr wrap="none" anchor="ctr"/>
            <a:lstStyle/>
            <a:p>
              <a:endParaRPr lang="it-IT"/>
            </a:p>
          </p:txBody>
        </p:sp>
        <p:sp>
          <p:nvSpPr>
            <p:cNvPr id="136368" name="Oval 176"/>
            <p:cNvSpPr>
              <a:spLocks noChangeArrowheads="1"/>
            </p:cNvSpPr>
            <p:nvPr/>
          </p:nvSpPr>
          <p:spPr bwMode="auto">
            <a:xfrm>
              <a:off x="4097" y="1840"/>
              <a:ext cx="19"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69" name="Rectangle 177"/>
            <p:cNvSpPr>
              <a:spLocks noChangeArrowheads="1"/>
            </p:cNvSpPr>
            <p:nvPr/>
          </p:nvSpPr>
          <p:spPr bwMode="auto">
            <a:xfrm>
              <a:off x="2592" y="1179"/>
              <a:ext cx="2913" cy="2442"/>
            </a:xfrm>
            <a:prstGeom prst="rect">
              <a:avLst/>
            </a:prstGeom>
            <a:noFill/>
            <a:ln w="50800">
              <a:solidFill>
                <a:srgbClr val="808080"/>
              </a:solidFill>
              <a:miter lim="800000"/>
              <a:headEnd/>
              <a:tailEnd/>
            </a:ln>
            <a:effectLst/>
          </p:spPr>
          <p:txBody>
            <a:bodyPr wrap="none" anchor="ctr"/>
            <a:lstStyle/>
            <a:p>
              <a:endParaRPr lang="it-IT"/>
            </a:p>
          </p:txBody>
        </p:sp>
        <p:grpSp>
          <p:nvGrpSpPr>
            <p:cNvPr id="17" name="Group 178"/>
            <p:cNvGrpSpPr>
              <a:grpSpLocks/>
            </p:cNvGrpSpPr>
            <p:nvPr/>
          </p:nvGrpSpPr>
          <p:grpSpPr bwMode="auto">
            <a:xfrm>
              <a:off x="2255" y="1601"/>
              <a:ext cx="842" cy="1504"/>
              <a:chOff x="1861" y="1529"/>
              <a:chExt cx="864" cy="1543"/>
            </a:xfrm>
          </p:grpSpPr>
          <p:sp>
            <p:nvSpPr>
              <p:cNvPr id="136371" name="Rectangle 179"/>
              <p:cNvSpPr>
                <a:spLocks noChangeArrowheads="1"/>
              </p:cNvSpPr>
              <p:nvPr/>
            </p:nvSpPr>
            <p:spPr bwMode="auto">
              <a:xfrm>
                <a:off x="2282" y="1556"/>
                <a:ext cx="396" cy="572"/>
              </a:xfrm>
              <a:prstGeom prst="rect">
                <a:avLst/>
              </a:prstGeom>
              <a:noFill/>
              <a:ln w="25400">
                <a:solidFill>
                  <a:srgbClr val="000000"/>
                </a:solidFill>
                <a:miter lim="800000"/>
                <a:headEnd/>
                <a:tailEnd/>
              </a:ln>
              <a:effectLst/>
            </p:spPr>
            <p:txBody>
              <a:bodyPr wrap="none" anchor="ctr"/>
              <a:lstStyle/>
              <a:p>
                <a:endParaRPr lang="it-IT"/>
              </a:p>
            </p:txBody>
          </p:sp>
          <p:sp>
            <p:nvSpPr>
              <p:cNvPr id="136372" name="Rectangle 180"/>
              <p:cNvSpPr>
                <a:spLocks noChangeArrowheads="1"/>
              </p:cNvSpPr>
              <p:nvPr/>
            </p:nvSpPr>
            <p:spPr bwMode="auto">
              <a:xfrm>
                <a:off x="2374" y="1641"/>
                <a:ext cx="22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a:t>
                </a:r>
              </a:p>
            </p:txBody>
          </p:sp>
          <p:sp>
            <p:nvSpPr>
              <p:cNvPr id="136373" name="Rectangle 181"/>
              <p:cNvSpPr>
                <a:spLocks noChangeArrowheads="1"/>
              </p:cNvSpPr>
              <p:nvPr/>
            </p:nvSpPr>
            <p:spPr bwMode="auto">
              <a:xfrm>
                <a:off x="2258" y="1737"/>
                <a:ext cx="467"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Func.</a:t>
                </a:r>
              </a:p>
            </p:txBody>
          </p:sp>
          <p:sp>
            <p:nvSpPr>
              <p:cNvPr id="136374" name="Rectangle 182"/>
              <p:cNvSpPr>
                <a:spLocks noChangeArrowheads="1"/>
              </p:cNvSpPr>
              <p:nvPr/>
            </p:nvSpPr>
            <p:spPr bwMode="auto">
              <a:xfrm>
                <a:off x="2285" y="1833"/>
                <a:ext cx="409"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Gen.</a:t>
                </a:r>
              </a:p>
            </p:txBody>
          </p:sp>
          <p:sp>
            <p:nvSpPr>
              <p:cNvPr id="136375" name="Rectangle 183"/>
              <p:cNvSpPr>
                <a:spLocks noChangeArrowheads="1"/>
              </p:cNvSpPr>
              <p:nvPr/>
            </p:nvSpPr>
            <p:spPr bwMode="auto">
              <a:xfrm>
                <a:off x="2282" y="2498"/>
                <a:ext cx="397" cy="572"/>
              </a:xfrm>
              <a:prstGeom prst="rect">
                <a:avLst/>
              </a:prstGeom>
              <a:noFill/>
              <a:ln w="25400">
                <a:solidFill>
                  <a:srgbClr val="000000"/>
                </a:solidFill>
                <a:miter lim="800000"/>
                <a:headEnd/>
                <a:tailEnd/>
              </a:ln>
              <a:effectLst/>
            </p:spPr>
            <p:txBody>
              <a:bodyPr wrap="none" anchor="ctr"/>
              <a:lstStyle/>
              <a:p>
                <a:endParaRPr lang="it-IT"/>
              </a:p>
            </p:txBody>
          </p:sp>
          <p:sp>
            <p:nvSpPr>
              <p:cNvPr id="136376" name="Rectangle 184"/>
              <p:cNvSpPr>
                <a:spLocks noChangeArrowheads="1"/>
              </p:cNvSpPr>
              <p:nvPr/>
            </p:nvSpPr>
            <p:spPr bwMode="auto">
              <a:xfrm>
                <a:off x="2385" y="2583"/>
                <a:ext cx="197"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a:t>
                </a:r>
              </a:p>
            </p:txBody>
          </p:sp>
          <p:sp>
            <p:nvSpPr>
              <p:cNvPr id="136377" name="Rectangle 185"/>
              <p:cNvSpPr>
                <a:spLocks noChangeArrowheads="1"/>
              </p:cNvSpPr>
              <p:nvPr/>
            </p:nvSpPr>
            <p:spPr bwMode="auto">
              <a:xfrm>
                <a:off x="2258" y="2677"/>
                <a:ext cx="467"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Func.</a:t>
                </a:r>
              </a:p>
            </p:txBody>
          </p:sp>
          <p:sp>
            <p:nvSpPr>
              <p:cNvPr id="136378" name="Rectangle 186"/>
              <p:cNvSpPr>
                <a:spLocks noChangeArrowheads="1"/>
              </p:cNvSpPr>
              <p:nvPr/>
            </p:nvSpPr>
            <p:spPr bwMode="auto">
              <a:xfrm>
                <a:off x="2285" y="2776"/>
                <a:ext cx="409"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Gen.</a:t>
                </a:r>
              </a:p>
            </p:txBody>
          </p:sp>
          <p:sp>
            <p:nvSpPr>
              <p:cNvPr id="136379" name="Line 187"/>
              <p:cNvSpPr>
                <a:spLocks noChangeShapeType="1"/>
              </p:cNvSpPr>
              <p:nvPr/>
            </p:nvSpPr>
            <p:spPr bwMode="auto">
              <a:xfrm flipH="1">
                <a:off x="2111" y="1770"/>
                <a:ext cx="153"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0" name="Line 188"/>
              <p:cNvSpPr>
                <a:spLocks noChangeShapeType="1"/>
              </p:cNvSpPr>
              <p:nvPr/>
            </p:nvSpPr>
            <p:spPr bwMode="auto">
              <a:xfrm flipH="1">
                <a:off x="2111" y="1890"/>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1" name="Line 189"/>
              <p:cNvSpPr>
                <a:spLocks noChangeShapeType="1"/>
              </p:cNvSpPr>
              <p:nvPr/>
            </p:nvSpPr>
            <p:spPr bwMode="auto">
              <a:xfrm flipH="1">
                <a:off x="2111" y="2022"/>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2" name="Line 190"/>
              <p:cNvSpPr>
                <a:spLocks noChangeShapeType="1"/>
              </p:cNvSpPr>
              <p:nvPr/>
            </p:nvSpPr>
            <p:spPr bwMode="auto">
              <a:xfrm flipH="1">
                <a:off x="2111" y="1638"/>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3" name="Line 191"/>
              <p:cNvSpPr>
                <a:spLocks noChangeShapeType="1"/>
              </p:cNvSpPr>
              <p:nvPr/>
            </p:nvSpPr>
            <p:spPr bwMode="auto">
              <a:xfrm flipH="1">
                <a:off x="2117" y="2724"/>
                <a:ext cx="153"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4" name="Line 192"/>
              <p:cNvSpPr>
                <a:spLocks noChangeShapeType="1"/>
              </p:cNvSpPr>
              <p:nvPr/>
            </p:nvSpPr>
            <p:spPr bwMode="auto">
              <a:xfrm flipH="1">
                <a:off x="2117" y="2844"/>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5" name="Line 193"/>
              <p:cNvSpPr>
                <a:spLocks noChangeShapeType="1"/>
              </p:cNvSpPr>
              <p:nvPr/>
            </p:nvSpPr>
            <p:spPr bwMode="auto">
              <a:xfrm flipH="1">
                <a:off x="2117" y="2976"/>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6" name="Line 194"/>
              <p:cNvSpPr>
                <a:spLocks noChangeShapeType="1"/>
              </p:cNvSpPr>
              <p:nvPr/>
            </p:nvSpPr>
            <p:spPr bwMode="auto">
              <a:xfrm flipH="1">
                <a:off x="2117" y="2592"/>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7" name="Rectangle 195"/>
              <p:cNvSpPr>
                <a:spLocks noChangeArrowheads="1"/>
              </p:cNvSpPr>
              <p:nvPr/>
            </p:nvSpPr>
            <p:spPr bwMode="auto">
              <a:xfrm>
                <a:off x="1861" y="1529"/>
                <a:ext cx="292"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G4</a:t>
                </a:r>
              </a:p>
            </p:txBody>
          </p:sp>
          <p:sp>
            <p:nvSpPr>
              <p:cNvPr id="136388" name="Rectangle 196"/>
              <p:cNvSpPr>
                <a:spLocks noChangeArrowheads="1"/>
              </p:cNvSpPr>
              <p:nvPr/>
            </p:nvSpPr>
            <p:spPr bwMode="auto">
              <a:xfrm>
                <a:off x="1861" y="1661"/>
                <a:ext cx="292"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G3</a:t>
                </a:r>
              </a:p>
            </p:txBody>
          </p:sp>
          <p:sp>
            <p:nvSpPr>
              <p:cNvPr id="136389" name="Rectangle 197"/>
              <p:cNvSpPr>
                <a:spLocks noChangeArrowheads="1"/>
              </p:cNvSpPr>
              <p:nvPr/>
            </p:nvSpPr>
            <p:spPr bwMode="auto">
              <a:xfrm>
                <a:off x="1861" y="1781"/>
                <a:ext cx="292"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G2</a:t>
                </a:r>
              </a:p>
            </p:txBody>
          </p:sp>
          <p:sp>
            <p:nvSpPr>
              <p:cNvPr id="136390" name="Rectangle 198"/>
              <p:cNvSpPr>
                <a:spLocks noChangeArrowheads="1"/>
              </p:cNvSpPr>
              <p:nvPr/>
            </p:nvSpPr>
            <p:spPr bwMode="auto">
              <a:xfrm>
                <a:off x="1861" y="1913"/>
                <a:ext cx="292"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G1</a:t>
                </a:r>
              </a:p>
            </p:txBody>
          </p:sp>
          <p:sp>
            <p:nvSpPr>
              <p:cNvPr id="136391" name="Rectangle 199"/>
              <p:cNvSpPr>
                <a:spLocks noChangeArrowheads="1"/>
              </p:cNvSpPr>
              <p:nvPr/>
            </p:nvSpPr>
            <p:spPr bwMode="auto">
              <a:xfrm>
                <a:off x="1861" y="2488"/>
                <a:ext cx="27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F4</a:t>
                </a:r>
              </a:p>
            </p:txBody>
          </p:sp>
          <p:sp>
            <p:nvSpPr>
              <p:cNvPr id="136392" name="Rectangle 200"/>
              <p:cNvSpPr>
                <a:spLocks noChangeArrowheads="1"/>
              </p:cNvSpPr>
              <p:nvPr/>
            </p:nvSpPr>
            <p:spPr bwMode="auto">
              <a:xfrm>
                <a:off x="1861" y="2618"/>
                <a:ext cx="27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F3</a:t>
                </a:r>
              </a:p>
            </p:txBody>
          </p:sp>
          <p:sp>
            <p:nvSpPr>
              <p:cNvPr id="136393" name="Rectangle 201"/>
              <p:cNvSpPr>
                <a:spLocks noChangeArrowheads="1"/>
              </p:cNvSpPr>
              <p:nvPr/>
            </p:nvSpPr>
            <p:spPr bwMode="auto">
              <a:xfrm>
                <a:off x="1861" y="2746"/>
                <a:ext cx="27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F2</a:t>
                </a:r>
              </a:p>
            </p:txBody>
          </p:sp>
          <p:sp>
            <p:nvSpPr>
              <p:cNvPr id="136394" name="Rectangle 202"/>
              <p:cNvSpPr>
                <a:spLocks noChangeArrowheads="1"/>
              </p:cNvSpPr>
              <p:nvPr/>
            </p:nvSpPr>
            <p:spPr bwMode="auto">
              <a:xfrm>
                <a:off x="1861" y="2872"/>
                <a:ext cx="27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F1</a:t>
                </a:r>
              </a:p>
            </p:txBody>
          </p:sp>
        </p:grpSp>
        <p:grpSp>
          <p:nvGrpSpPr>
            <p:cNvPr id="18" name="Group 203"/>
            <p:cNvGrpSpPr>
              <a:grpSpLocks/>
            </p:cNvGrpSpPr>
            <p:nvPr/>
          </p:nvGrpSpPr>
          <p:grpSpPr bwMode="auto">
            <a:xfrm>
              <a:off x="4100" y="888"/>
              <a:ext cx="893" cy="196"/>
              <a:chOff x="3755" y="797"/>
              <a:chExt cx="916" cy="201"/>
            </a:xfrm>
          </p:grpSpPr>
          <p:sp>
            <p:nvSpPr>
              <p:cNvPr id="136396" name="Rectangle 204"/>
              <p:cNvSpPr>
                <a:spLocks noChangeArrowheads="1"/>
              </p:cNvSpPr>
              <p:nvPr/>
            </p:nvSpPr>
            <p:spPr bwMode="auto">
              <a:xfrm>
                <a:off x="4387" y="798"/>
                <a:ext cx="284"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C4</a:t>
                </a:r>
              </a:p>
            </p:txBody>
          </p:sp>
          <p:sp>
            <p:nvSpPr>
              <p:cNvPr id="136397" name="Rectangle 205"/>
              <p:cNvSpPr>
                <a:spLocks noChangeArrowheads="1"/>
              </p:cNvSpPr>
              <p:nvPr/>
            </p:nvSpPr>
            <p:spPr bwMode="auto">
              <a:xfrm>
                <a:off x="3755" y="798"/>
                <a:ext cx="284"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C1</a:t>
                </a:r>
              </a:p>
            </p:txBody>
          </p:sp>
          <p:sp>
            <p:nvSpPr>
              <p:cNvPr id="136398" name="Rectangle 206"/>
              <p:cNvSpPr>
                <a:spLocks noChangeArrowheads="1"/>
              </p:cNvSpPr>
              <p:nvPr/>
            </p:nvSpPr>
            <p:spPr bwMode="auto">
              <a:xfrm>
                <a:off x="3960" y="797"/>
                <a:ext cx="284"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C2</a:t>
                </a:r>
              </a:p>
            </p:txBody>
          </p:sp>
          <p:sp>
            <p:nvSpPr>
              <p:cNvPr id="136399" name="Rectangle 207"/>
              <p:cNvSpPr>
                <a:spLocks noChangeArrowheads="1"/>
              </p:cNvSpPr>
              <p:nvPr/>
            </p:nvSpPr>
            <p:spPr bwMode="auto">
              <a:xfrm>
                <a:off x="4173" y="798"/>
                <a:ext cx="285"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C3</a:t>
                </a:r>
              </a:p>
            </p:txBody>
          </p:sp>
        </p:grpSp>
        <p:sp>
          <p:nvSpPr>
            <p:cNvPr id="136400" name="Rectangle 208"/>
            <p:cNvSpPr>
              <a:spLocks noChangeArrowheads="1"/>
            </p:cNvSpPr>
            <p:nvPr/>
          </p:nvSpPr>
          <p:spPr bwMode="auto">
            <a:xfrm>
              <a:off x="2570" y="3390"/>
              <a:ext cx="278"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  K</a:t>
              </a:r>
            </a:p>
          </p:txBody>
        </p:sp>
        <p:sp>
          <p:nvSpPr>
            <p:cNvPr id="136401" name="Line 209"/>
            <p:cNvSpPr>
              <a:spLocks noChangeShapeType="1"/>
            </p:cNvSpPr>
            <p:nvPr/>
          </p:nvSpPr>
          <p:spPr bwMode="auto">
            <a:xfrm>
              <a:off x="5473" y="1818"/>
              <a:ext cx="12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402" name="Line 210"/>
            <p:cNvSpPr>
              <a:spLocks noChangeShapeType="1"/>
            </p:cNvSpPr>
            <p:nvPr/>
          </p:nvSpPr>
          <p:spPr bwMode="auto">
            <a:xfrm>
              <a:off x="5479" y="2842"/>
              <a:ext cx="118"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403" name="Rectangle 211"/>
            <p:cNvSpPr>
              <a:spLocks noChangeArrowheads="1"/>
            </p:cNvSpPr>
            <p:nvPr/>
          </p:nvSpPr>
          <p:spPr bwMode="auto">
            <a:xfrm>
              <a:off x="5561" y="1751"/>
              <a:ext cx="229" cy="142"/>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000">
                  <a:solidFill>
                    <a:srgbClr val="000000"/>
                  </a:solidFill>
                  <a:latin typeface="Arial" pitchFamily="34" charset="0"/>
                </a:rPr>
                <a:t>YQ</a:t>
              </a:r>
            </a:p>
          </p:txBody>
        </p:sp>
        <p:sp>
          <p:nvSpPr>
            <p:cNvPr id="136404" name="Rectangle 212"/>
            <p:cNvSpPr>
              <a:spLocks noChangeArrowheads="1"/>
            </p:cNvSpPr>
            <p:nvPr/>
          </p:nvSpPr>
          <p:spPr bwMode="auto">
            <a:xfrm>
              <a:off x="5547" y="2301"/>
              <a:ext cx="167" cy="142"/>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000">
                  <a:solidFill>
                    <a:srgbClr val="000000"/>
                  </a:solidFill>
                  <a:latin typeface="Arial" pitchFamily="34" charset="0"/>
                </a:rPr>
                <a:t>Y</a:t>
              </a:r>
            </a:p>
          </p:txBody>
        </p:sp>
        <p:sp>
          <p:nvSpPr>
            <p:cNvPr id="136405" name="Rectangle 213"/>
            <p:cNvSpPr>
              <a:spLocks noChangeArrowheads="1"/>
            </p:cNvSpPr>
            <p:nvPr/>
          </p:nvSpPr>
          <p:spPr bwMode="auto">
            <a:xfrm>
              <a:off x="5547" y="2768"/>
              <a:ext cx="229" cy="142"/>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000">
                  <a:solidFill>
                    <a:srgbClr val="000000"/>
                  </a:solidFill>
                  <a:latin typeface="Arial" pitchFamily="34" charset="0"/>
                </a:rPr>
                <a:t>XQ</a:t>
              </a:r>
            </a:p>
          </p:txBody>
        </p:sp>
        <p:sp>
          <p:nvSpPr>
            <p:cNvPr id="136406" name="Rectangle 214"/>
            <p:cNvSpPr>
              <a:spLocks noChangeArrowheads="1"/>
            </p:cNvSpPr>
            <p:nvPr/>
          </p:nvSpPr>
          <p:spPr bwMode="auto">
            <a:xfrm>
              <a:off x="5547" y="3300"/>
              <a:ext cx="167" cy="142"/>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000">
                  <a:solidFill>
                    <a:srgbClr val="000000"/>
                  </a:solidFill>
                  <a:latin typeface="Arial" pitchFamily="34" charset="0"/>
                </a:rPr>
                <a:t>X</a:t>
              </a:r>
            </a:p>
          </p:txBody>
        </p:sp>
        <p:sp>
          <p:nvSpPr>
            <p:cNvPr id="136407" name="Rectangle 215"/>
            <p:cNvSpPr>
              <a:spLocks noChangeArrowheads="1"/>
            </p:cNvSpPr>
            <p:nvPr/>
          </p:nvSpPr>
          <p:spPr bwMode="auto">
            <a:xfrm>
              <a:off x="4090" y="1283"/>
              <a:ext cx="906" cy="116"/>
            </a:xfrm>
            <a:prstGeom prst="rect">
              <a:avLst/>
            </a:prstGeom>
            <a:solidFill>
              <a:schemeClr val="bg1"/>
            </a:solidFill>
            <a:ln w="25400">
              <a:solidFill>
                <a:srgbClr val="000000"/>
              </a:solidFill>
              <a:miter lim="800000"/>
              <a:headEnd/>
              <a:tailEnd/>
            </a:ln>
            <a:effectLst/>
          </p:spPr>
          <p:txBody>
            <a:bodyPr wrap="none" anchor="ctr"/>
            <a:lstStyle/>
            <a:p>
              <a:endParaRPr lang="it-IT"/>
            </a:p>
          </p:txBody>
        </p:sp>
        <p:sp>
          <p:nvSpPr>
            <p:cNvPr id="136408" name="Rectangle 216"/>
            <p:cNvSpPr>
              <a:spLocks noChangeArrowheads="1"/>
            </p:cNvSpPr>
            <p:nvPr/>
          </p:nvSpPr>
          <p:spPr bwMode="auto">
            <a:xfrm>
              <a:off x="4013" y="1253"/>
              <a:ext cx="117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  H1 </a:t>
              </a:r>
              <a:r>
                <a:rPr lang="en-US" sz="1600">
                  <a:solidFill>
                    <a:srgbClr val="000000"/>
                  </a:solidFill>
                  <a:latin typeface="Arial" pitchFamily="34" charset="0"/>
                </a:rPr>
                <a:t>DIN S/R EC   </a:t>
              </a:r>
            </a:p>
          </p:txBody>
        </p:sp>
        <p:sp>
          <p:nvSpPr>
            <p:cNvPr id="136409" name="Line 217"/>
            <p:cNvSpPr>
              <a:spLocks noChangeShapeType="1"/>
            </p:cNvSpPr>
            <p:nvPr/>
          </p:nvSpPr>
          <p:spPr bwMode="auto">
            <a:xfrm>
              <a:off x="3532" y="2201"/>
              <a:ext cx="83" cy="0"/>
            </a:xfrm>
            <a:prstGeom prst="line">
              <a:avLst/>
            </a:prstGeom>
            <a:noFill/>
            <a:ln w="25400">
              <a:solidFill>
                <a:schemeClr val="tx1"/>
              </a:solidFill>
              <a:round/>
              <a:headEnd type="none" w="sm" len="sm"/>
              <a:tailEnd type="none" w="sm" len="sm"/>
            </a:ln>
            <a:effectLst/>
          </p:spPr>
          <p:txBody>
            <a:bodyPr wrap="none" anchor="ctr"/>
            <a:lstStyle/>
            <a:p>
              <a:endParaRPr lang="it-IT"/>
            </a:p>
          </p:txBody>
        </p:sp>
        <p:grpSp>
          <p:nvGrpSpPr>
            <p:cNvPr id="19" name="Group 218"/>
            <p:cNvGrpSpPr>
              <a:grpSpLocks/>
            </p:cNvGrpSpPr>
            <p:nvPr/>
          </p:nvGrpSpPr>
          <p:grpSpPr bwMode="auto">
            <a:xfrm>
              <a:off x="2512" y="1865"/>
              <a:ext cx="1115" cy="484"/>
              <a:chOff x="2125" y="1800"/>
              <a:chExt cx="1144" cy="496"/>
            </a:xfrm>
          </p:grpSpPr>
          <p:sp>
            <p:nvSpPr>
              <p:cNvPr id="136411" name="Line 219"/>
              <p:cNvSpPr>
                <a:spLocks noChangeShapeType="1"/>
              </p:cNvSpPr>
              <p:nvPr/>
            </p:nvSpPr>
            <p:spPr bwMode="auto">
              <a:xfrm flipH="1">
                <a:off x="3081" y="2208"/>
                <a:ext cx="18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2" name="Line 220"/>
              <p:cNvSpPr>
                <a:spLocks noChangeShapeType="1"/>
              </p:cNvSpPr>
              <p:nvPr/>
            </p:nvSpPr>
            <p:spPr bwMode="auto">
              <a:xfrm>
                <a:off x="2879" y="1800"/>
                <a:ext cx="0" cy="394"/>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3" name="Line 221"/>
              <p:cNvSpPr>
                <a:spLocks noChangeShapeType="1"/>
              </p:cNvSpPr>
              <p:nvPr/>
            </p:nvSpPr>
            <p:spPr bwMode="auto">
              <a:xfrm>
                <a:off x="3005" y="2133"/>
                <a:ext cx="0" cy="153"/>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4" name="Line 222"/>
              <p:cNvSpPr>
                <a:spLocks noChangeShapeType="1"/>
              </p:cNvSpPr>
              <p:nvPr/>
            </p:nvSpPr>
            <p:spPr bwMode="auto">
              <a:xfrm>
                <a:off x="3085" y="2169"/>
                <a:ext cx="0" cy="81"/>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5" name="Line 223"/>
              <p:cNvSpPr>
                <a:spLocks noChangeShapeType="1"/>
              </p:cNvSpPr>
              <p:nvPr/>
            </p:nvSpPr>
            <p:spPr bwMode="auto">
              <a:xfrm>
                <a:off x="3014" y="2133"/>
                <a:ext cx="69" cy="21"/>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6" name="Line 224"/>
              <p:cNvSpPr>
                <a:spLocks noChangeShapeType="1"/>
              </p:cNvSpPr>
              <p:nvPr/>
            </p:nvSpPr>
            <p:spPr bwMode="auto">
              <a:xfrm flipV="1">
                <a:off x="3014" y="2249"/>
                <a:ext cx="63" cy="47"/>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7" name="Line 225"/>
              <p:cNvSpPr>
                <a:spLocks noChangeShapeType="1"/>
              </p:cNvSpPr>
              <p:nvPr/>
            </p:nvSpPr>
            <p:spPr bwMode="auto">
              <a:xfrm flipH="1">
                <a:off x="2883" y="2196"/>
                <a:ext cx="12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8" name="Line 226"/>
              <p:cNvSpPr>
                <a:spLocks noChangeShapeType="1"/>
              </p:cNvSpPr>
              <p:nvPr/>
            </p:nvSpPr>
            <p:spPr bwMode="auto">
              <a:xfrm>
                <a:off x="2125" y="2247"/>
                <a:ext cx="865" cy="0"/>
              </a:xfrm>
              <a:prstGeom prst="line">
                <a:avLst/>
              </a:prstGeom>
              <a:noFill/>
              <a:ln w="25400">
                <a:solidFill>
                  <a:schemeClr val="tx1"/>
                </a:solidFill>
                <a:round/>
                <a:headEnd type="none" w="sm" len="sm"/>
                <a:tailEnd type="none" w="sm" len="sm"/>
              </a:ln>
              <a:effectLst/>
            </p:spPr>
            <p:txBody>
              <a:bodyPr wrap="none" anchor="ctr"/>
              <a:lstStyle/>
              <a:p>
                <a:endParaRPr lang="it-IT"/>
              </a:p>
            </p:txBody>
          </p:sp>
        </p:grpSp>
        <p:sp>
          <p:nvSpPr>
            <p:cNvPr id="136419" name="Line 227"/>
            <p:cNvSpPr>
              <a:spLocks noChangeShapeType="1"/>
            </p:cNvSpPr>
            <p:nvPr/>
          </p:nvSpPr>
          <p:spPr bwMode="auto">
            <a:xfrm flipH="1">
              <a:off x="3455" y="2506"/>
              <a:ext cx="184"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0" name="Line 228"/>
            <p:cNvSpPr>
              <a:spLocks noChangeShapeType="1"/>
            </p:cNvSpPr>
            <p:nvPr/>
          </p:nvSpPr>
          <p:spPr bwMode="auto">
            <a:xfrm flipV="1">
              <a:off x="3259" y="2504"/>
              <a:ext cx="0" cy="301"/>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1" name="Line 229"/>
            <p:cNvSpPr>
              <a:spLocks noChangeShapeType="1"/>
            </p:cNvSpPr>
            <p:nvPr/>
          </p:nvSpPr>
          <p:spPr bwMode="auto">
            <a:xfrm flipV="1">
              <a:off x="3381" y="2416"/>
              <a:ext cx="0" cy="18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2" name="Line 230"/>
            <p:cNvSpPr>
              <a:spLocks noChangeShapeType="1"/>
            </p:cNvSpPr>
            <p:nvPr/>
          </p:nvSpPr>
          <p:spPr bwMode="auto">
            <a:xfrm flipV="1">
              <a:off x="3459" y="2451"/>
              <a:ext cx="0" cy="11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3" name="Line 231"/>
            <p:cNvSpPr>
              <a:spLocks noChangeShapeType="1"/>
            </p:cNvSpPr>
            <p:nvPr/>
          </p:nvSpPr>
          <p:spPr bwMode="auto">
            <a:xfrm flipV="1">
              <a:off x="3390" y="2544"/>
              <a:ext cx="67" cy="52"/>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4" name="Line 232"/>
            <p:cNvSpPr>
              <a:spLocks noChangeShapeType="1"/>
            </p:cNvSpPr>
            <p:nvPr/>
          </p:nvSpPr>
          <p:spPr bwMode="auto">
            <a:xfrm>
              <a:off x="3390" y="2437"/>
              <a:ext cx="62" cy="15"/>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5" name="Line 233"/>
            <p:cNvSpPr>
              <a:spLocks noChangeShapeType="1"/>
            </p:cNvSpPr>
            <p:nvPr/>
          </p:nvSpPr>
          <p:spPr bwMode="auto">
            <a:xfrm flipH="1">
              <a:off x="3262" y="2518"/>
              <a:ext cx="119"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6" name="Line 234"/>
            <p:cNvSpPr>
              <a:spLocks noChangeShapeType="1"/>
            </p:cNvSpPr>
            <p:nvPr/>
          </p:nvSpPr>
          <p:spPr bwMode="auto">
            <a:xfrm>
              <a:off x="2524" y="2468"/>
              <a:ext cx="843" cy="0"/>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27" name="Line 235"/>
            <p:cNvSpPr>
              <a:spLocks noChangeShapeType="1"/>
            </p:cNvSpPr>
            <p:nvPr/>
          </p:nvSpPr>
          <p:spPr bwMode="auto">
            <a:xfrm flipH="1">
              <a:off x="2499" y="2383"/>
              <a:ext cx="1134" cy="0"/>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28" name="Line 236"/>
            <p:cNvSpPr>
              <a:spLocks noChangeShapeType="1"/>
            </p:cNvSpPr>
            <p:nvPr/>
          </p:nvSpPr>
          <p:spPr bwMode="auto">
            <a:xfrm flipV="1">
              <a:off x="4239" y="1052"/>
              <a:ext cx="0" cy="242"/>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29" name="Line 237"/>
            <p:cNvSpPr>
              <a:spLocks noChangeShapeType="1"/>
            </p:cNvSpPr>
            <p:nvPr/>
          </p:nvSpPr>
          <p:spPr bwMode="auto">
            <a:xfrm flipV="1">
              <a:off x="4441" y="1042"/>
              <a:ext cx="0" cy="243"/>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30" name="Line 238"/>
            <p:cNvSpPr>
              <a:spLocks noChangeShapeType="1"/>
            </p:cNvSpPr>
            <p:nvPr/>
          </p:nvSpPr>
          <p:spPr bwMode="auto">
            <a:xfrm flipV="1">
              <a:off x="4653" y="1043"/>
              <a:ext cx="0" cy="243"/>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31" name="Line 239"/>
            <p:cNvSpPr>
              <a:spLocks noChangeShapeType="1"/>
            </p:cNvSpPr>
            <p:nvPr/>
          </p:nvSpPr>
          <p:spPr bwMode="auto">
            <a:xfrm flipV="1">
              <a:off x="4876" y="1048"/>
              <a:ext cx="0" cy="242"/>
            </a:xfrm>
            <a:prstGeom prst="line">
              <a:avLst/>
            </a:prstGeom>
            <a:noFill/>
            <a:ln w="25400">
              <a:solidFill>
                <a:schemeClr val="tx1"/>
              </a:solidFill>
              <a:round/>
              <a:headEnd type="none" w="sm" len="sm"/>
              <a:tailEnd type="none" w="sm" len="sm"/>
            </a:ln>
            <a:effectLst/>
          </p:spPr>
          <p:txBody>
            <a:bodyPr wrap="none" anchor="ctr"/>
            <a:lstStyle/>
            <a:p>
              <a:endParaRPr lang="it-IT"/>
            </a:p>
          </p:txBody>
        </p:sp>
      </p:grpSp>
      <p:sp>
        <p:nvSpPr>
          <p:cNvPr id="136432" name="Rectangle 240"/>
          <p:cNvSpPr>
            <a:spLocks noGrp="1" noChangeArrowheads="1"/>
          </p:cNvSpPr>
          <p:nvPr>
            <p:ph type="body" idx="4294967295"/>
          </p:nvPr>
        </p:nvSpPr>
        <p:spPr>
          <a:xfrm>
            <a:off x="468313" y="1566863"/>
            <a:ext cx="2884487" cy="4457700"/>
          </a:xfrm>
          <a:noFill/>
          <a:ln/>
        </p:spPr>
        <p:txBody>
          <a:bodyPr lIns="90488" tIns="46038" rIns="90488" bIns="46038"/>
          <a:lstStyle/>
          <a:p>
            <a:pPr>
              <a:spcBef>
                <a:spcPct val="0"/>
              </a:spcBef>
            </a:pPr>
            <a:r>
              <a:rPr lang="en-US" sz="1800">
                <a:latin typeface="Arial" pitchFamily="34" charset="0"/>
              </a:rPr>
              <a:t>2 Four-input function generators (Look Up Tables)</a:t>
            </a:r>
          </a:p>
          <a:p>
            <a:pPr>
              <a:spcBef>
                <a:spcPct val="0"/>
              </a:spcBef>
              <a:buFont typeface="Arial" pitchFamily="34" charset="0"/>
              <a:buNone/>
            </a:pPr>
            <a:r>
              <a:rPr lang="en-US" sz="1800">
                <a:latin typeface="Arial" pitchFamily="34" charset="0"/>
              </a:rPr>
              <a:t>	- 16x1 RAM or </a:t>
            </a:r>
          </a:p>
          <a:p>
            <a:pPr>
              <a:spcBef>
                <a:spcPct val="0"/>
              </a:spcBef>
              <a:buFont typeface="Arial" pitchFamily="34" charset="0"/>
              <a:buNone/>
            </a:pPr>
            <a:r>
              <a:rPr lang="en-US" sz="1800">
                <a:latin typeface="Arial" pitchFamily="34" charset="0"/>
              </a:rPr>
              <a:t>	  Logic function</a:t>
            </a:r>
          </a:p>
          <a:p>
            <a:pPr>
              <a:spcBef>
                <a:spcPct val="0"/>
              </a:spcBef>
            </a:pPr>
            <a:r>
              <a:rPr lang="en-US" sz="1800">
                <a:latin typeface="Arial" pitchFamily="34" charset="0"/>
              </a:rPr>
              <a:t>2 Registers</a:t>
            </a:r>
          </a:p>
          <a:p>
            <a:pPr>
              <a:spcBef>
                <a:spcPct val="0"/>
              </a:spcBef>
              <a:buFont typeface="Arial" pitchFamily="34" charset="0"/>
              <a:buNone/>
            </a:pPr>
            <a:r>
              <a:rPr lang="en-US" sz="1800">
                <a:latin typeface="Arial" pitchFamily="34" charset="0"/>
              </a:rPr>
              <a:t>	- Each can be </a:t>
            </a:r>
          </a:p>
          <a:p>
            <a:pPr>
              <a:spcBef>
                <a:spcPct val="0"/>
              </a:spcBef>
              <a:buFont typeface="Arial" pitchFamily="34" charset="0"/>
              <a:buNone/>
            </a:pPr>
            <a:r>
              <a:rPr lang="en-US" sz="1800">
                <a:latin typeface="Arial" pitchFamily="34" charset="0"/>
              </a:rPr>
              <a:t>	  configured as Flip</a:t>
            </a:r>
          </a:p>
          <a:p>
            <a:pPr>
              <a:spcBef>
                <a:spcPct val="0"/>
              </a:spcBef>
              <a:buFont typeface="Arial" pitchFamily="34" charset="0"/>
              <a:buNone/>
            </a:pPr>
            <a:r>
              <a:rPr lang="en-US" sz="1800">
                <a:latin typeface="Arial" pitchFamily="34" charset="0"/>
              </a:rPr>
              <a:t>	  Flop or Latch</a:t>
            </a:r>
          </a:p>
          <a:p>
            <a:pPr>
              <a:spcBef>
                <a:spcPct val="0"/>
              </a:spcBef>
              <a:buFont typeface="Arial" pitchFamily="34" charset="0"/>
              <a:buNone/>
            </a:pPr>
            <a:r>
              <a:rPr lang="en-US" sz="1800">
                <a:latin typeface="Arial" pitchFamily="34" charset="0"/>
              </a:rPr>
              <a:t>	- Independent</a:t>
            </a:r>
          </a:p>
          <a:p>
            <a:pPr>
              <a:spcBef>
                <a:spcPct val="0"/>
              </a:spcBef>
              <a:buFont typeface="Arial" pitchFamily="34" charset="0"/>
              <a:buNone/>
            </a:pPr>
            <a:r>
              <a:rPr lang="en-US" sz="1800">
                <a:latin typeface="Arial" pitchFamily="34" charset="0"/>
              </a:rPr>
              <a:t>	  clock polarity</a:t>
            </a:r>
          </a:p>
          <a:p>
            <a:pPr>
              <a:spcBef>
                <a:spcPct val="0"/>
              </a:spcBef>
              <a:buFont typeface="Arial" pitchFamily="34" charset="0"/>
              <a:buNone/>
            </a:pPr>
            <a:r>
              <a:rPr lang="en-US" sz="1800">
                <a:latin typeface="Arial" pitchFamily="34" charset="0"/>
              </a:rPr>
              <a:t>	- Synchronous and</a:t>
            </a:r>
          </a:p>
          <a:p>
            <a:pPr>
              <a:spcBef>
                <a:spcPct val="0"/>
              </a:spcBef>
              <a:buFont typeface="Arial" pitchFamily="34" charset="0"/>
              <a:buNone/>
            </a:pPr>
            <a:r>
              <a:rPr lang="en-US" sz="1800">
                <a:latin typeface="Arial" pitchFamily="34" charset="0"/>
              </a:rPr>
              <a:t>	  asynchronous</a:t>
            </a:r>
          </a:p>
          <a:p>
            <a:pPr>
              <a:spcBef>
                <a:spcPct val="0"/>
              </a:spcBef>
              <a:buFont typeface="Arial" pitchFamily="34" charset="0"/>
              <a:buNone/>
            </a:pPr>
            <a:r>
              <a:rPr lang="en-US" sz="1800">
                <a:latin typeface="Arial" pitchFamily="34" charset="0"/>
              </a:rPr>
              <a:t>	  Set/Reset</a:t>
            </a:r>
          </a:p>
          <a:p>
            <a:pPr>
              <a:spcBef>
                <a:spcPct val="0"/>
              </a:spcBef>
            </a:pPr>
            <a:endParaRPr lang="en-US" sz="1800">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z="3200" b="0"/>
              <a:t>Look Up Tables</a:t>
            </a:r>
            <a:endParaRPr lang="en-US"/>
          </a:p>
        </p:txBody>
      </p:sp>
      <p:sp>
        <p:nvSpPr>
          <p:cNvPr id="135171" name="Rectangle 3"/>
          <p:cNvSpPr>
            <a:spLocks noChangeArrowheads="1"/>
          </p:cNvSpPr>
          <p:nvPr/>
        </p:nvSpPr>
        <p:spPr bwMode="auto">
          <a:xfrm>
            <a:off x="1119188" y="3895725"/>
            <a:ext cx="4332287" cy="1612900"/>
          </a:xfrm>
          <a:prstGeom prst="rect">
            <a:avLst/>
          </a:prstGeom>
          <a:noFill/>
          <a:ln w="9525">
            <a:noFill/>
            <a:miter lim="800000"/>
            <a:headEnd/>
            <a:tailEnd/>
          </a:ln>
          <a:effectLst/>
        </p:spPr>
        <p:txBody>
          <a:bodyPr lIns="90488" tIns="44450" rIns="90488" bIns="44450">
            <a:spAutoFit/>
          </a:bodyPr>
          <a:lstStyle/>
          <a:p>
            <a:pPr marL="285750" indent="-285750">
              <a:buFont typeface="Wingdings" pitchFamily="2" charset="2"/>
              <a:buChar char="w"/>
            </a:pPr>
            <a:r>
              <a:rPr lang="en-US" sz="2000">
                <a:latin typeface="Arial" pitchFamily="34" charset="0"/>
              </a:rPr>
              <a:t>Capacity is limited by number  of inputs, not complexity</a:t>
            </a:r>
          </a:p>
          <a:p>
            <a:pPr marL="285750" indent="-285750">
              <a:buFont typeface="Wingdings" pitchFamily="2" charset="2"/>
              <a:buChar char="w"/>
            </a:pPr>
            <a:r>
              <a:rPr lang="en-US" sz="2000">
                <a:latin typeface="Arial" pitchFamily="34" charset="0"/>
              </a:rPr>
              <a:t>Choose to use each function generator as 4 input logic (LUT) or as high speed sync.dual port RAM</a:t>
            </a:r>
            <a:endParaRPr lang="en-US">
              <a:latin typeface="Arial" pitchFamily="34" charset="0"/>
            </a:endParaRPr>
          </a:p>
        </p:txBody>
      </p:sp>
      <p:sp>
        <p:nvSpPr>
          <p:cNvPr id="135172" name="Rectangle 4"/>
          <p:cNvSpPr>
            <a:spLocks noGrp="1" noChangeArrowheads="1"/>
          </p:cNvSpPr>
          <p:nvPr>
            <p:ph type="body" idx="4294967295"/>
          </p:nvPr>
        </p:nvSpPr>
        <p:spPr>
          <a:xfrm>
            <a:off x="1882775" y="1162050"/>
            <a:ext cx="7261225" cy="3033713"/>
          </a:xfrm>
          <a:noFill/>
          <a:ln/>
        </p:spPr>
        <p:txBody>
          <a:bodyPr lIns="90488" tIns="46038" rIns="90488" bIns="46038"/>
          <a:lstStyle/>
          <a:p>
            <a:r>
              <a:rPr lang="en-US" sz="1800">
                <a:latin typeface="Arial" pitchFamily="34" charset="0"/>
              </a:rPr>
              <a:t>Combinatorial Logic is stored in 16x1 SRAM Look Up Tables (LUTs) in a CLB</a:t>
            </a:r>
          </a:p>
          <a:p>
            <a:r>
              <a:rPr lang="en-US" sz="1800">
                <a:latin typeface="Arial" pitchFamily="34" charset="0"/>
              </a:rPr>
              <a:t>Example:</a:t>
            </a:r>
          </a:p>
        </p:txBody>
      </p:sp>
      <p:grpSp>
        <p:nvGrpSpPr>
          <p:cNvPr id="2" name="Group 5"/>
          <p:cNvGrpSpPr>
            <a:grpSpLocks/>
          </p:cNvGrpSpPr>
          <p:nvPr/>
        </p:nvGrpSpPr>
        <p:grpSpPr bwMode="auto">
          <a:xfrm>
            <a:off x="5649913" y="2197100"/>
            <a:ext cx="1816100" cy="3841750"/>
            <a:chOff x="3571" y="1588"/>
            <a:chExt cx="1144" cy="2420"/>
          </a:xfrm>
        </p:grpSpPr>
        <p:sp>
          <p:nvSpPr>
            <p:cNvPr id="135174" name="Rectangle 6"/>
            <p:cNvSpPr>
              <a:spLocks noChangeArrowheads="1"/>
            </p:cNvSpPr>
            <p:nvPr/>
          </p:nvSpPr>
          <p:spPr bwMode="auto">
            <a:xfrm>
              <a:off x="3604" y="1606"/>
              <a:ext cx="1098" cy="2402"/>
            </a:xfrm>
            <a:prstGeom prst="rect">
              <a:avLst/>
            </a:prstGeom>
            <a:noFill/>
            <a:ln w="9525">
              <a:noFill/>
              <a:miter lim="800000"/>
              <a:headEnd/>
              <a:tailEnd/>
            </a:ln>
            <a:effectLst/>
          </p:spPr>
          <p:txBody>
            <a:bodyPr wrap="none" lIns="90488" tIns="44450" rIns="90488" bIns="44450">
              <a:spAutoFit/>
            </a:bodyPr>
            <a:lstStyle/>
            <a:p>
              <a:pPr>
                <a:spcAft>
                  <a:spcPct val="45000"/>
                </a:spcAft>
              </a:pPr>
              <a:r>
                <a:rPr lang="en-US" sz="1800" b="1">
                  <a:solidFill>
                    <a:schemeClr val="tx2"/>
                  </a:solidFill>
                  <a:latin typeface="Arial" pitchFamily="34" charset="0"/>
                </a:rPr>
                <a:t>A   B  C   D    Z</a:t>
              </a:r>
            </a:p>
            <a:p>
              <a:r>
                <a:rPr lang="en-US" sz="1800" b="1">
                  <a:solidFill>
                    <a:schemeClr val="tx2"/>
                  </a:solidFill>
                  <a:latin typeface="Arial" pitchFamily="34" charset="0"/>
                </a:rPr>
                <a:t>0   0   0   0    0</a:t>
              </a:r>
            </a:p>
            <a:p>
              <a:r>
                <a:rPr lang="en-US" sz="1800" b="1">
                  <a:solidFill>
                    <a:schemeClr val="tx2"/>
                  </a:solidFill>
                  <a:latin typeface="Arial" pitchFamily="34" charset="0"/>
                </a:rPr>
                <a:t>0   0   0   1    0</a:t>
              </a:r>
            </a:p>
            <a:p>
              <a:r>
                <a:rPr lang="en-US" sz="1800" b="1">
                  <a:solidFill>
                    <a:schemeClr val="tx2"/>
                  </a:solidFill>
                  <a:latin typeface="Arial" pitchFamily="34" charset="0"/>
                </a:rPr>
                <a:t>0   0   1   0    0</a:t>
              </a:r>
            </a:p>
            <a:p>
              <a:r>
                <a:rPr lang="en-US" sz="1800" b="1">
                  <a:solidFill>
                    <a:schemeClr val="tx2"/>
                  </a:solidFill>
                  <a:latin typeface="Arial" pitchFamily="34" charset="0"/>
                </a:rPr>
                <a:t>0   0   1   1    1</a:t>
              </a:r>
            </a:p>
            <a:p>
              <a:r>
                <a:rPr lang="en-US" sz="1800" b="1">
                  <a:solidFill>
                    <a:schemeClr val="tx2"/>
                  </a:solidFill>
                  <a:latin typeface="Arial" pitchFamily="34" charset="0"/>
                </a:rPr>
                <a:t>0   1   0   0    1</a:t>
              </a:r>
            </a:p>
            <a:p>
              <a:r>
                <a:rPr lang="en-US" sz="1800" b="1">
                  <a:solidFill>
                    <a:schemeClr val="tx2"/>
                  </a:solidFill>
                  <a:latin typeface="Arial" pitchFamily="34" charset="0"/>
                </a:rPr>
                <a:t>0   1   0   1    1</a:t>
              </a:r>
            </a:p>
            <a:p>
              <a:r>
                <a:rPr lang="en-US" sz="2000" b="1">
                  <a:solidFill>
                    <a:schemeClr val="tx2"/>
                  </a:solidFill>
                  <a:latin typeface="Arial" pitchFamily="34" charset="0"/>
                </a:rPr>
                <a:t>      .   .   .</a:t>
              </a:r>
            </a:p>
            <a:p>
              <a:r>
                <a:rPr lang="en-US" sz="1800" b="1">
                  <a:solidFill>
                    <a:schemeClr val="tx2"/>
                  </a:solidFill>
                  <a:latin typeface="Arial" pitchFamily="34" charset="0"/>
                </a:rPr>
                <a:t>1   1   0   0    0</a:t>
              </a:r>
            </a:p>
            <a:p>
              <a:r>
                <a:rPr lang="en-US" sz="1800" b="1">
                  <a:solidFill>
                    <a:schemeClr val="tx2"/>
                  </a:solidFill>
                  <a:latin typeface="Arial" pitchFamily="34" charset="0"/>
                </a:rPr>
                <a:t>1   1   0   1    0</a:t>
              </a:r>
            </a:p>
            <a:p>
              <a:r>
                <a:rPr lang="en-US" sz="1800" b="1">
                  <a:solidFill>
                    <a:schemeClr val="tx2"/>
                  </a:solidFill>
                  <a:latin typeface="Arial" pitchFamily="34" charset="0"/>
                </a:rPr>
                <a:t>1   1   1   0    0</a:t>
              </a:r>
            </a:p>
            <a:p>
              <a:r>
                <a:rPr lang="en-US" sz="1800" b="1">
                  <a:solidFill>
                    <a:schemeClr val="tx2"/>
                  </a:solidFill>
                  <a:latin typeface="Arial" pitchFamily="34" charset="0"/>
                </a:rPr>
                <a:t>1   1   1   1    1</a:t>
              </a:r>
            </a:p>
            <a:p>
              <a:endParaRPr lang="en-US" sz="1800" b="1">
                <a:solidFill>
                  <a:schemeClr val="tx2"/>
                </a:solidFill>
                <a:latin typeface="Arial" pitchFamily="34" charset="0"/>
              </a:endParaRPr>
            </a:p>
          </p:txBody>
        </p:sp>
        <p:grpSp>
          <p:nvGrpSpPr>
            <p:cNvPr id="3" name="Group 7"/>
            <p:cNvGrpSpPr>
              <a:grpSpLocks/>
            </p:cNvGrpSpPr>
            <p:nvPr/>
          </p:nvGrpSpPr>
          <p:grpSpPr bwMode="auto">
            <a:xfrm>
              <a:off x="3571" y="1588"/>
              <a:ext cx="1144" cy="2271"/>
              <a:chOff x="3571" y="1588"/>
              <a:chExt cx="1144" cy="2271"/>
            </a:xfrm>
          </p:grpSpPr>
          <p:sp>
            <p:nvSpPr>
              <p:cNvPr id="135176" name="Rectangle 8"/>
              <p:cNvSpPr>
                <a:spLocks noChangeArrowheads="1"/>
              </p:cNvSpPr>
              <p:nvPr/>
            </p:nvSpPr>
            <p:spPr bwMode="auto">
              <a:xfrm>
                <a:off x="3571" y="1592"/>
                <a:ext cx="1144" cy="2265"/>
              </a:xfrm>
              <a:prstGeom prst="rect">
                <a:avLst/>
              </a:prstGeom>
              <a:noFill/>
              <a:ln w="25400">
                <a:solidFill>
                  <a:schemeClr val="tx1"/>
                </a:solidFill>
                <a:miter lim="800000"/>
                <a:headEnd/>
                <a:tailEnd/>
              </a:ln>
              <a:effectLst/>
            </p:spPr>
            <p:txBody>
              <a:bodyPr wrap="none" anchor="ctr"/>
              <a:lstStyle/>
              <a:p>
                <a:endParaRPr lang="it-IT">
                  <a:solidFill>
                    <a:schemeClr val="tx2"/>
                  </a:solidFill>
                </a:endParaRPr>
              </a:p>
            </p:txBody>
          </p:sp>
          <p:sp>
            <p:nvSpPr>
              <p:cNvPr id="135177" name="Line 9"/>
              <p:cNvSpPr>
                <a:spLocks noChangeShapeType="1"/>
              </p:cNvSpPr>
              <p:nvPr/>
            </p:nvSpPr>
            <p:spPr bwMode="auto">
              <a:xfrm>
                <a:off x="3584" y="1836"/>
                <a:ext cx="1128" cy="0"/>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78" name="Line 10"/>
              <p:cNvSpPr>
                <a:spLocks noChangeShapeType="1"/>
              </p:cNvSpPr>
              <p:nvPr/>
            </p:nvSpPr>
            <p:spPr bwMode="auto">
              <a:xfrm>
                <a:off x="3825" y="1588"/>
                <a:ext cx="0" cy="2271"/>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79" name="Line 11"/>
              <p:cNvSpPr>
                <a:spLocks noChangeShapeType="1"/>
              </p:cNvSpPr>
              <p:nvPr/>
            </p:nvSpPr>
            <p:spPr bwMode="auto">
              <a:xfrm>
                <a:off x="4026" y="1588"/>
                <a:ext cx="0" cy="2271"/>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80" name="Line 12"/>
              <p:cNvSpPr>
                <a:spLocks noChangeShapeType="1"/>
              </p:cNvSpPr>
              <p:nvPr/>
            </p:nvSpPr>
            <p:spPr bwMode="auto">
              <a:xfrm>
                <a:off x="4451" y="1588"/>
                <a:ext cx="0" cy="2271"/>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81" name="Line 13"/>
              <p:cNvSpPr>
                <a:spLocks noChangeShapeType="1"/>
              </p:cNvSpPr>
              <p:nvPr/>
            </p:nvSpPr>
            <p:spPr bwMode="auto">
              <a:xfrm>
                <a:off x="4239" y="1588"/>
                <a:ext cx="0" cy="2271"/>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grpSp>
      </p:grpSp>
      <p:sp>
        <p:nvSpPr>
          <p:cNvPr id="135182" name="Line 14"/>
          <p:cNvSpPr>
            <a:spLocks noChangeShapeType="1"/>
          </p:cNvSpPr>
          <p:nvPr/>
        </p:nvSpPr>
        <p:spPr bwMode="auto">
          <a:xfrm>
            <a:off x="4578350" y="2957513"/>
            <a:ext cx="822325" cy="0"/>
          </a:xfrm>
          <a:prstGeom prst="line">
            <a:avLst/>
          </a:prstGeom>
          <a:noFill/>
          <a:ln w="57150" cmpd="tri">
            <a:solidFill>
              <a:schemeClr val="tx1"/>
            </a:solidFill>
            <a:round/>
            <a:headEnd type="none" w="sm" len="sm"/>
            <a:tailEnd type="stealth" w="med" len="med"/>
          </a:ln>
          <a:effectLst/>
        </p:spPr>
        <p:txBody>
          <a:bodyPr wrap="none" anchor="ctr"/>
          <a:lstStyle/>
          <a:p>
            <a:endParaRPr lang="it-IT"/>
          </a:p>
        </p:txBody>
      </p:sp>
      <p:sp>
        <p:nvSpPr>
          <p:cNvPr id="135183" name="Text Box 15"/>
          <p:cNvSpPr txBox="1">
            <a:spLocks noChangeArrowheads="1"/>
          </p:cNvSpPr>
          <p:nvPr/>
        </p:nvSpPr>
        <p:spPr bwMode="auto">
          <a:xfrm>
            <a:off x="5962650" y="1549400"/>
            <a:ext cx="1670050" cy="366713"/>
          </a:xfrm>
          <a:prstGeom prst="rect">
            <a:avLst/>
          </a:prstGeom>
          <a:noFill/>
          <a:ln w="12700">
            <a:noFill/>
            <a:miter lim="800000"/>
            <a:headEnd type="none" w="sm" len="sm"/>
            <a:tailEnd type="none" w="sm" len="sm"/>
          </a:ln>
          <a:effectLst/>
        </p:spPr>
        <p:txBody>
          <a:bodyPr wrap="none">
            <a:spAutoFit/>
          </a:bodyPr>
          <a:lstStyle/>
          <a:p>
            <a:pPr eaLnBrk="1" hangingPunct="1"/>
            <a:r>
              <a:rPr lang="en-US" sz="1800" u="sng">
                <a:latin typeface="Arial" pitchFamily="34" charset="0"/>
              </a:rPr>
              <a:t>Look Up Table</a:t>
            </a:r>
          </a:p>
        </p:txBody>
      </p:sp>
      <p:grpSp>
        <p:nvGrpSpPr>
          <p:cNvPr id="4" name="Group 16"/>
          <p:cNvGrpSpPr>
            <a:grpSpLocks/>
          </p:cNvGrpSpPr>
          <p:nvPr/>
        </p:nvGrpSpPr>
        <p:grpSpPr bwMode="auto">
          <a:xfrm>
            <a:off x="1422400" y="2133600"/>
            <a:ext cx="3297238" cy="1544638"/>
            <a:chOff x="752" y="1932"/>
            <a:chExt cx="2077" cy="973"/>
          </a:xfrm>
        </p:grpSpPr>
        <p:sp>
          <p:nvSpPr>
            <p:cNvPr id="135185" name="Rectangle 17"/>
            <p:cNvSpPr>
              <a:spLocks noChangeArrowheads="1"/>
            </p:cNvSpPr>
            <p:nvPr/>
          </p:nvSpPr>
          <p:spPr bwMode="auto">
            <a:xfrm>
              <a:off x="1195" y="2092"/>
              <a:ext cx="1349" cy="781"/>
            </a:xfrm>
            <a:prstGeom prst="rect">
              <a:avLst/>
            </a:prstGeom>
            <a:noFill/>
            <a:ln w="25400">
              <a:solidFill>
                <a:schemeClr val="tx1"/>
              </a:solidFill>
              <a:miter lim="800000"/>
              <a:headEnd/>
              <a:tailEnd/>
            </a:ln>
            <a:effectLst/>
          </p:spPr>
          <p:txBody>
            <a:bodyPr wrap="none" anchor="ctr"/>
            <a:lstStyle/>
            <a:p>
              <a:endParaRPr lang="it-IT">
                <a:solidFill>
                  <a:schemeClr val="tx2"/>
                </a:solidFill>
              </a:endParaRPr>
            </a:p>
          </p:txBody>
        </p:sp>
        <p:grpSp>
          <p:nvGrpSpPr>
            <p:cNvPr id="5" name="Group 18"/>
            <p:cNvGrpSpPr>
              <a:grpSpLocks/>
            </p:cNvGrpSpPr>
            <p:nvPr/>
          </p:nvGrpSpPr>
          <p:grpSpPr bwMode="auto">
            <a:xfrm>
              <a:off x="1356" y="2588"/>
              <a:ext cx="295" cy="228"/>
              <a:chOff x="1116" y="2564"/>
              <a:chExt cx="295" cy="228"/>
            </a:xfrm>
          </p:grpSpPr>
          <p:sp>
            <p:nvSpPr>
              <p:cNvPr id="135187" name="Arc 19"/>
              <p:cNvSpPr>
                <a:spLocks/>
              </p:cNvSpPr>
              <p:nvPr/>
            </p:nvSpPr>
            <p:spPr bwMode="auto">
              <a:xfrm>
                <a:off x="1232" y="2574"/>
                <a:ext cx="179" cy="113"/>
              </a:xfrm>
              <a:custGeom>
                <a:avLst/>
                <a:gdLst>
                  <a:gd name="G0" fmla="+- 121 0 0"/>
                  <a:gd name="G1" fmla="+- 21600 0 0"/>
                  <a:gd name="G2" fmla="+- 21600 0 0"/>
                  <a:gd name="T0" fmla="*/ 0 w 21721"/>
                  <a:gd name="T1" fmla="*/ 0 h 21600"/>
                  <a:gd name="T2" fmla="*/ 21721 w 21721"/>
                  <a:gd name="T3" fmla="*/ 21600 h 21600"/>
                  <a:gd name="T4" fmla="*/ 121 w 21721"/>
                  <a:gd name="T5" fmla="*/ 21600 h 21600"/>
                </a:gdLst>
                <a:ahLst/>
                <a:cxnLst>
                  <a:cxn ang="0">
                    <a:pos x="T0" y="T1"/>
                  </a:cxn>
                  <a:cxn ang="0">
                    <a:pos x="T2" y="T3"/>
                  </a:cxn>
                  <a:cxn ang="0">
                    <a:pos x="T4" y="T5"/>
                  </a:cxn>
                </a:cxnLst>
                <a:rect l="0" t="0" r="r" b="b"/>
                <a:pathLst>
                  <a:path w="21721" h="21600" fill="none" extrusionOk="0">
                    <a:moveTo>
                      <a:pt x="0" y="0"/>
                    </a:moveTo>
                    <a:cubicBezTo>
                      <a:pt x="40" y="0"/>
                      <a:pt x="80" y="-1"/>
                      <a:pt x="121" y="0"/>
                    </a:cubicBezTo>
                    <a:cubicBezTo>
                      <a:pt x="12050" y="0"/>
                      <a:pt x="21721" y="9670"/>
                      <a:pt x="21721" y="21600"/>
                    </a:cubicBezTo>
                  </a:path>
                  <a:path w="21721" h="21600" stroke="0" extrusionOk="0">
                    <a:moveTo>
                      <a:pt x="0" y="0"/>
                    </a:moveTo>
                    <a:cubicBezTo>
                      <a:pt x="40" y="0"/>
                      <a:pt x="80" y="-1"/>
                      <a:pt x="121" y="0"/>
                    </a:cubicBezTo>
                    <a:cubicBezTo>
                      <a:pt x="12050" y="0"/>
                      <a:pt x="21721" y="9670"/>
                      <a:pt x="21721" y="21600"/>
                    </a:cubicBezTo>
                    <a:lnTo>
                      <a:pt x="121" y="2160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88" name="Arc 20"/>
              <p:cNvSpPr>
                <a:spLocks/>
              </p:cNvSpPr>
              <p:nvPr/>
            </p:nvSpPr>
            <p:spPr bwMode="auto">
              <a:xfrm>
                <a:off x="1230" y="2671"/>
                <a:ext cx="180" cy="113"/>
              </a:xfrm>
              <a:custGeom>
                <a:avLst/>
                <a:gdLst>
                  <a:gd name="G0" fmla="+- 245 0 0"/>
                  <a:gd name="G1" fmla="+- 0 0 0"/>
                  <a:gd name="G2" fmla="+- 21600 0 0"/>
                  <a:gd name="T0" fmla="*/ 21845 w 21845"/>
                  <a:gd name="T1" fmla="*/ 0 h 21600"/>
                  <a:gd name="T2" fmla="*/ 0 w 21845"/>
                  <a:gd name="T3" fmla="*/ 21599 h 21600"/>
                  <a:gd name="T4" fmla="*/ 245 w 21845"/>
                  <a:gd name="T5" fmla="*/ 0 h 21600"/>
                </a:gdLst>
                <a:ahLst/>
                <a:cxnLst>
                  <a:cxn ang="0">
                    <a:pos x="T0" y="T1"/>
                  </a:cxn>
                  <a:cxn ang="0">
                    <a:pos x="T2" y="T3"/>
                  </a:cxn>
                  <a:cxn ang="0">
                    <a:pos x="T4" y="T5"/>
                  </a:cxn>
                </a:cxnLst>
                <a:rect l="0" t="0" r="r" b="b"/>
                <a:pathLst>
                  <a:path w="21845" h="21600" fill="none" extrusionOk="0">
                    <a:moveTo>
                      <a:pt x="21845" y="0"/>
                    </a:moveTo>
                    <a:cubicBezTo>
                      <a:pt x="21845" y="11929"/>
                      <a:pt x="12174" y="21600"/>
                      <a:pt x="245" y="21600"/>
                    </a:cubicBezTo>
                    <a:cubicBezTo>
                      <a:pt x="163" y="21600"/>
                      <a:pt x="81" y="21599"/>
                      <a:pt x="0" y="21598"/>
                    </a:cubicBezTo>
                  </a:path>
                  <a:path w="21845" h="21600" stroke="0" extrusionOk="0">
                    <a:moveTo>
                      <a:pt x="21845" y="0"/>
                    </a:moveTo>
                    <a:cubicBezTo>
                      <a:pt x="21845" y="11929"/>
                      <a:pt x="12174" y="21600"/>
                      <a:pt x="245" y="21600"/>
                    </a:cubicBezTo>
                    <a:cubicBezTo>
                      <a:pt x="163" y="21600"/>
                      <a:pt x="81" y="21599"/>
                      <a:pt x="0" y="21598"/>
                    </a:cubicBezTo>
                    <a:lnTo>
                      <a:pt x="245" y="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89" name="Line 21"/>
              <p:cNvSpPr>
                <a:spLocks noChangeShapeType="1"/>
              </p:cNvSpPr>
              <p:nvPr/>
            </p:nvSpPr>
            <p:spPr bwMode="auto">
              <a:xfrm flipH="1">
                <a:off x="1116" y="2564"/>
                <a:ext cx="123"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0" name="Line 22"/>
              <p:cNvSpPr>
                <a:spLocks noChangeShapeType="1"/>
              </p:cNvSpPr>
              <p:nvPr/>
            </p:nvSpPr>
            <p:spPr bwMode="auto">
              <a:xfrm flipH="1">
                <a:off x="1116" y="2792"/>
                <a:ext cx="123"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1" name="Line 23"/>
              <p:cNvSpPr>
                <a:spLocks noChangeShapeType="1"/>
              </p:cNvSpPr>
              <p:nvPr/>
            </p:nvSpPr>
            <p:spPr bwMode="auto">
              <a:xfrm>
                <a:off x="1123" y="2573"/>
                <a:ext cx="0" cy="211"/>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grpSp>
        <p:grpSp>
          <p:nvGrpSpPr>
            <p:cNvPr id="6" name="Group 24"/>
            <p:cNvGrpSpPr>
              <a:grpSpLocks/>
            </p:cNvGrpSpPr>
            <p:nvPr/>
          </p:nvGrpSpPr>
          <p:grpSpPr bwMode="auto">
            <a:xfrm>
              <a:off x="2059" y="2474"/>
              <a:ext cx="333" cy="210"/>
              <a:chOff x="1819" y="2450"/>
              <a:chExt cx="333" cy="210"/>
            </a:xfrm>
          </p:grpSpPr>
          <p:sp>
            <p:nvSpPr>
              <p:cNvPr id="135193" name="Arc 25"/>
              <p:cNvSpPr>
                <a:spLocks/>
              </p:cNvSpPr>
              <p:nvPr/>
            </p:nvSpPr>
            <p:spPr bwMode="auto">
              <a:xfrm>
                <a:off x="1819" y="2450"/>
                <a:ext cx="333" cy="106"/>
              </a:xfrm>
              <a:custGeom>
                <a:avLst/>
                <a:gdLst>
                  <a:gd name="G0" fmla="+- 0 0 0"/>
                  <a:gd name="G1" fmla="+- 21600 0 0"/>
                  <a:gd name="G2" fmla="+- 21600 0 0"/>
                  <a:gd name="T0" fmla="*/ 0 w 21599"/>
                  <a:gd name="T1" fmla="*/ 0 h 21600"/>
                  <a:gd name="T2" fmla="*/ 21599 w 21599"/>
                  <a:gd name="T3" fmla="*/ 21396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49" y="0"/>
                      <a:pt x="21487" y="9546"/>
                      <a:pt x="21599" y="21395"/>
                    </a:cubicBezTo>
                  </a:path>
                  <a:path w="21599" h="21600" stroke="0" extrusionOk="0">
                    <a:moveTo>
                      <a:pt x="-1" y="0"/>
                    </a:moveTo>
                    <a:cubicBezTo>
                      <a:pt x="11849" y="0"/>
                      <a:pt x="21487" y="9546"/>
                      <a:pt x="21599" y="21395"/>
                    </a:cubicBezTo>
                    <a:lnTo>
                      <a:pt x="0" y="2160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4" name="Arc 26"/>
              <p:cNvSpPr>
                <a:spLocks/>
              </p:cNvSpPr>
              <p:nvPr/>
            </p:nvSpPr>
            <p:spPr bwMode="auto">
              <a:xfrm>
                <a:off x="1819" y="2553"/>
                <a:ext cx="333" cy="107"/>
              </a:xfrm>
              <a:custGeom>
                <a:avLst/>
                <a:gdLst>
                  <a:gd name="G0" fmla="+- 0 0 0"/>
                  <a:gd name="G1" fmla="+- 204 0 0"/>
                  <a:gd name="G2" fmla="+- 21600 0 0"/>
                  <a:gd name="T0" fmla="*/ 21599 w 21600"/>
                  <a:gd name="T1" fmla="*/ 0 h 21804"/>
                  <a:gd name="T2" fmla="*/ 0 w 21600"/>
                  <a:gd name="T3" fmla="*/ 21804 h 21804"/>
                  <a:gd name="T4" fmla="*/ 0 w 21600"/>
                  <a:gd name="T5" fmla="*/ 204 h 21804"/>
                </a:gdLst>
                <a:ahLst/>
                <a:cxnLst>
                  <a:cxn ang="0">
                    <a:pos x="T0" y="T1"/>
                  </a:cxn>
                  <a:cxn ang="0">
                    <a:pos x="T2" y="T3"/>
                  </a:cxn>
                  <a:cxn ang="0">
                    <a:pos x="T4" y="T5"/>
                  </a:cxn>
                </a:cxnLst>
                <a:rect l="0" t="0" r="r" b="b"/>
                <a:pathLst>
                  <a:path w="21600" h="21804" fill="none" extrusionOk="0">
                    <a:moveTo>
                      <a:pt x="21599" y="-1"/>
                    </a:moveTo>
                    <a:cubicBezTo>
                      <a:pt x="21599" y="67"/>
                      <a:pt x="21600" y="135"/>
                      <a:pt x="21600" y="204"/>
                    </a:cubicBezTo>
                    <a:cubicBezTo>
                      <a:pt x="21600" y="12133"/>
                      <a:pt x="11929" y="21803"/>
                      <a:pt x="0" y="21804"/>
                    </a:cubicBezTo>
                  </a:path>
                  <a:path w="21600" h="21804" stroke="0" extrusionOk="0">
                    <a:moveTo>
                      <a:pt x="21599" y="-1"/>
                    </a:moveTo>
                    <a:cubicBezTo>
                      <a:pt x="21599" y="67"/>
                      <a:pt x="21600" y="135"/>
                      <a:pt x="21600" y="204"/>
                    </a:cubicBezTo>
                    <a:cubicBezTo>
                      <a:pt x="21600" y="12133"/>
                      <a:pt x="11929" y="21803"/>
                      <a:pt x="0" y="21804"/>
                    </a:cubicBezTo>
                    <a:lnTo>
                      <a:pt x="0" y="204"/>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5" name="Arc 27"/>
              <p:cNvSpPr>
                <a:spLocks/>
              </p:cNvSpPr>
              <p:nvPr/>
            </p:nvSpPr>
            <p:spPr bwMode="auto">
              <a:xfrm>
                <a:off x="1819" y="2450"/>
                <a:ext cx="68" cy="106"/>
              </a:xfrm>
              <a:custGeom>
                <a:avLst/>
                <a:gdLst>
                  <a:gd name="G0" fmla="+- 0 0 0"/>
                  <a:gd name="G1" fmla="+- 21600 0 0"/>
                  <a:gd name="G2" fmla="+- 21600 0 0"/>
                  <a:gd name="T0" fmla="*/ 0 w 21599"/>
                  <a:gd name="T1" fmla="*/ 0 h 21600"/>
                  <a:gd name="T2" fmla="*/ 21599 w 21599"/>
                  <a:gd name="T3" fmla="*/ 21393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48" y="0"/>
                      <a:pt x="21485" y="9544"/>
                      <a:pt x="21599" y="21392"/>
                    </a:cubicBezTo>
                  </a:path>
                  <a:path w="21599" h="21600" stroke="0" extrusionOk="0">
                    <a:moveTo>
                      <a:pt x="-1" y="0"/>
                    </a:moveTo>
                    <a:cubicBezTo>
                      <a:pt x="11848" y="0"/>
                      <a:pt x="21485" y="9544"/>
                      <a:pt x="21599" y="21392"/>
                    </a:cubicBezTo>
                    <a:lnTo>
                      <a:pt x="0" y="2160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6" name="Arc 28"/>
              <p:cNvSpPr>
                <a:spLocks/>
              </p:cNvSpPr>
              <p:nvPr/>
            </p:nvSpPr>
            <p:spPr bwMode="auto">
              <a:xfrm>
                <a:off x="1819" y="2553"/>
                <a:ext cx="68" cy="107"/>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grpSp>
        <p:grpSp>
          <p:nvGrpSpPr>
            <p:cNvPr id="7" name="Group 29"/>
            <p:cNvGrpSpPr>
              <a:grpSpLocks/>
            </p:cNvGrpSpPr>
            <p:nvPr/>
          </p:nvGrpSpPr>
          <p:grpSpPr bwMode="auto">
            <a:xfrm>
              <a:off x="1329" y="2149"/>
              <a:ext cx="248" cy="212"/>
              <a:chOff x="1089" y="2125"/>
              <a:chExt cx="248" cy="212"/>
            </a:xfrm>
          </p:grpSpPr>
          <p:sp>
            <p:nvSpPr>
              <p:cNvPr id="135198" name="AutoShape 30"/>
              <p:cNvSpPr>
                <a:spLocks noChangeArrowheads="1"/>
              </p:cNvSpPr>
              <p:nvPr/>
            </p:nvSpPr>
            <p:spPr bwMode="auto">
              <a:xfrm rot="5400000" flipH="1">
                <a:off x="1069" y="2145"/>
                <a:ext cx="212" cy="172"/>
              </a:xfrm>
              <a:prstGeom prst="triangle">
                <a:avLst>
                  <a:gd name="adj" fmla="val 49986"/>
                </a:avLst>
              </a:prstGeom>
              <a:noFill/>
              <a:ln w="25400">
                <a:solidFill>
                  <a:schemeClr val="tx1"/>
                </a:solidFill>
                <a:miter lim="800000"/>
                <a:headEnd/>
                <a:tailEnd/>
              </a:ln>
              <a:effectLst/>
            </p:spPr>
            <p:txBody>
              <a:bodyPr wrap="none" anchor="ctr"/>
              <a:lstStyle/>
              <a:p>
                <a:endParaRPr lang="it-IT">
                  <a:solidFill>
                    <a:schemeClr val="tx2"/>
                  </a:solidFill>
                </a:endParaRPr>
              </a:p>
            </p:txBody>
          </p:sp>
          <p:sp>
            <p:nvSpPr>
              <p:cNvPr id="135199" name="Oval 31"/>
              <p:cNvSpPr>
                <a:spLocks noChangeArrowheads="1"/>
              </p:cNvSpPr>
              <p:nvPr/>
            </p:nvSpPr>
            <p:spPr bwMode="auto">
              <a:xfrm>
                <a:off x="1277" y="2201"/>
                <a:ext cx="60" cy="60"/>
              </a:xfrm>
              <a:prstGeom prst="ellipse">
                <a:avLst/>
              </a:prstGeom>
              <a:noFill/>
              <a:ln w="25400">
                <a:solidFill>
                  <a:schemeClr val="tx1"/>
                </a:solidFill>
                <a:round/>
                <a:headEnd/>
                <a:tailEnd/>
              </a:ln>
              <a:effectLst/>
            </p:spPr>
            <p:txBody>
              <a:bodyPr wrap="none" anchor="ctr"/>
              <a:lstStyle/>
              <a:p>
                <a:endParaRPr lang="it-IT">
                  <a:solidFill>
                    <a:schemeClr val="tx2"/>
                  </a:solidFill>
                </a:endParaRPr>
              </a:p>
            </p:txBody>
          </p:sp>
        </p:grpSp>
        <p:grpSp>
          <p:nvGrpSpPr>
            <p:cNvPr id="8" name="Group 32"/>
            <p:cNvGrpSpPr>
              <a:grpSpLocks/>
            </p:cNvGrpSpPr>
            <p:nvPr/>
          </p:nvGrpSpPr>
          <p:grpSpPr bwMode="auto">
            <a:xfrm>
              <a:off x="1640" y="2208"/>
              <a:ext cx="293" cy="229"/>
              <a:chOff x="1400" y="2184"/>
              <a:chExt cx="293" cy="229"/>
            </a:xfrm>
          </p:grpSpPr>
          <p:sp>
            <p:nvSpPr>
              <p:cNvPr id="135201" name="Arc 33"/>
              <p:cNvSpPr>
                <a:spLocks/>
              </p:cNvSpPr>
              <p:nvPr/>
            </p:nvSpPr>
            <p:spPr bwMode="auto">
              <a:xfrm>
                <a:off x="1515" y="2194"/>
                <a:ext cx="178"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2" name="Arc 34"/>
              <p:cNvSpPr>
                <a:spLocks/>
              </p:cNvSpPr>
              <p:nvPr/>
            </p:nvSpPr>
            <p:spPr bwMode="auto">
              <a:xfrm>
                <a:off x="1515" y="2292"/>
                <a:ext cx="178" cy="114"/>
              </a:xfrm>
              <a:custGeom>
                <a:avLst/>
                <a:gdLst>
                  <a:gd name="G0" fmla="+- 0 0 0"/>
                  <a:gd name="G1" fmla="+- 192 0 0"/>
                  <a:gd name="G2" fmla="+- 21600 0 0"/>
                  <a:gd name="T0" fmla="*/ 21599 w 21600"/>
                  <a:gd name="T1" fmla="*/ 0 h 21792"/>
                  <a:gd name="T2" fmla="*/ 0 w 21600"/>
                  <a:gd name="T3" fmla="*/ 21792 h 21792"/>
                  <a:gd name="T4" fmla="*/ 0 w 21600"/>
                  <a:gd name="T5" fmla="*/ 192 h 21792"/>
                </a:gdLst>
                <a:ahLst/>
                <a:cxnLst>
                  <a:cxn ang="0">
                    <a:pos x="T0" y="T1"/>
                  </a:cxn>
                  <a:cxn ang="0">
                    <a:pos x="T2" y="T3"/>
                  </a:cxn>
                  <a:cxn ang="0">
                    <a:pos x="T4" y="T5"/>
                  </a:cxn>
                </a:cxnLst>
                <a:rect l="0" t="0" r="r" b="b"/>
                <a:pathLst>
                  <a:path w="21600" h="21792" fill="none" extrusionOk="0">
                    <a:moveTo>
                      <a:pt x="21599" y="-1"/>
                    </a:moveTo>
                    <a:cubicBezTo>
                      <a:pt x="21599" y="63"/>
                      <a:pt x="21600" y="127"/>
                      <a:pt x="21600" y="192"/>
                    </a:cubicBezTo>
                    <a:cubicBezTo>
                      <a:pt x="21600" y="12121"/>
                      <a:pt x="11929" y="21791"/>
                      <a:pt x="0" y="21792"/>
                    </a:cubicBezTo>
                  </a:path>
                  <a:path w="21600" h="21792" stroke="0" extrusionOk="0">
                    <a:moveTo>
                      <a:pt x="21599" y="-1"/>
                    </a:moveTo>
                    <a:cubicBezTo>
                      <a:pt x="21599" y="63"/>
                      <a:pt x="21600" y="127"/>
                      <a:pt x="21600" y="192"/>
                    </a:cubicBezTo>
                    <a:cubicBezTo>
                      <a:pt x="21600" y="12121"/>
                      <a:pt x="11929" y="21791"/>
                      <a:pt x="0" y="21792"/>
                    </a:cubicBezTo>
                    <a:lnTo>
                      <a:pt x="0" y="192"/>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3" name="Line 35"/>
              <p:cNvSpPr>
                <a:spLocks noChangeShapeType="1"/>
              </p:cNvSpPr>
              <p:nvPr/>
            </p:nvSpPr>
            <p:spPr bwMode="auto">
              <a:xfrm flipH="1">
                <a:off x="1400" y="2184"/>
                <a:ext cx="123"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4" name="Line 36"/>
              <p:cNvSpPr>
                <a:spLocks noChangeShapeType="1"/>
              </p:cNvSpPr>
              <p:nvPr/>
            </p:nvSpPr>
            <p:spPr bwMode="auto">
              <a:xfrm flipH="1">
                <a:off x="1400" y="2413"/>
                <a:ext cx="123"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5" name="Line 37"/>
              <p:cNvSpPr>
                <a:spLocks noChangeShapeType="1"/>
              </p:cNvSpPr>
              <p:nvPr/>
            </p:nvSpPr>
            <p:spPr bwMode="auto">
              <a:xfrm>
                <a:off x="1407" y="2193"/>
                <a:ext cx="0" cy="212"/>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grpSp>
        <p:sp>
          <p:nvSpPr>
            <p:cNvPr id="135206" name="Line 38"/>
            <p:cNvSpPr>
              <a:spLocks noChangeShapeType="1"/>
            </p:cNvSpPr>
            <p:nvPr/>
          </p:nvSpPr>
          <p:spPr bwMode="auto">
            <a:xfrm>
              <a:off x="969" y="2257"/>
              <a:ext cx="348"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7" name="Line 39"/>
            <p:cNvSpPr>
              <a:spLocks noChangeShapeType="1"/>
            </p:cNvSpPr>
            <p:nvPr/>
          </p:nvSpPr>
          <p:spPr bwMode="auto">
            <a:xfrm>
              <a:off x="1585" y="2255"/>
              <a:ext cx="59"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8" name="Line 40"/>
            <p:cNvSpPr>
              <a:spLocks noChangeShapeType="1"/>
            </p:cNvSpPr>
            <p:nvPr/>
          </p:nvSpPr>
          <p:spPr bwMode="auto">
            <a:xfrm flipH="1">
              <a:off x="952" y="2388"/>
              <a:ext cx="698"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9" name="Line 41"/>
            <p:cNvSpPr>
              <a:spLocks noChangeShapeType="1"/>
            </p:cNvSpPr>
            <p:nvPr/>
          </p:nvSpPr>
          <p:spPr bwMode="auto">
            <a:xfrm flipH="1">
              <a:off x="952" y="2653"/>
              <a:ext cx="419"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0" name="Line 42"/>
            <p:cNvSpPr>
              <a:spLocks noChangeShapeType="1"/>
            </p:cNvSpPr>
            <p:nvPr/>
          </p:nvSpPr>
          <p:spPr bwMode="auto">
            <a:xfrm flipH="1">
              <a:off x="952" y="2729"/>
              <a:ext cx="421"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1" name="Line 43"/>
            <p:cNvSpPr>
              <a:spLocks noChangeShapeType="1"/>
            </p:cNvSpPr>
            <p:nvPr/>
          </p:nvSpPr>
          <p:spPr bwMode="auto">
            <a:xfrm>
              <a:off x="1651" y="2691"/>
              <a:ext cx="135"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2" name="Line 44"/>
            <p:cNvSpPr>
              <a:spLocks noChangeShapeType="1"/>
            </p:cNvSpPr>
            <p:nvPr/>
          </p:nvSpPr>
          <p:spPr bwMode="auto">
            <a:xfrm flipV="1">
              <a:off x="1794" y="2608"/>
              <a:ext cx="0" cy="95"/>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3" name="Line 45"/>
            <p:cNvSpPr>
              <a:spLocks noChangeShapeType="1"/>
            </p:cNvSpPr>
            <p:nvPr/>
          </p:nvSpPr>
          <p:spPr bwMode="auto">
            <a:xfrm>
              <a:off x="1795" y="2615"/>
              <a:ext cx="324"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4" name="Line 46"/>
            <p:cNvSpPr>
              <a:spLocks noChangeShapeType="1"/>
            </p:cNvSpPr>
            <p:nvPr/>
          </p:nvSpPr>
          <p:spPr bwMode="auto">
            <a:xfrm>
              <a:off x="1950" y="2324"/>
              <a:ext cx="58"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5" name="Line 47"/>
            <p:cNvSpPr>
              <a:spLocks noChangeShapeType="1"/>
            </p:cNvSpPr>
            <p:nvPr/>
          </p:nvSpPr>
          <p:spPr bwMode="auto">
            <a:xfrm>
              <a:off x="2021" y="2326"/>
              <a:ext cx="0" cy="206"/>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6" name="Line 48"/>
            <p:cNvSpPr>
              <a:spLocks noChangeShapeType="1"/>
            </p:cNvSpPr>
            <p:nvPr/>
          </p:nvSpPr>
          <p:spPr bwMode="auto">
            <a:xfrm>
              <a:off x="2024" y="2540"/>
              <a:ext cx="97"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7" name="Line 49"/>
            <p:cNvSpPr>
              <a:spLocks noChangeShapeType="1"/>
            </p:cNvSpPr>
            <p:nvPr/>
          </p:nvSpPr>
          <p:spPr bwMode="auto">
            <a:xfrm>
              <a:off x="2409" y="2578"/>
              <a:ext cx="249"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8" name="Rectangle 50"/>
            <p:cNvSpPr>
              <a:spLocks noChangeArrowheads="1"/>
            </p:cNvSpPr>
            <p:nvPr/>
          </p:nvSpPr>
          <p:spPr bwMode="auto">
            <a:xfrm>
              <a:off x="1246" y="1932"/>
              <a:ext cx="1364" cy="202"/>
            </a:xfrm>
            <a:prstGeom prst="rect">
              <a:avLst/>
            </a:prstGeom>
            <a:noFill/>
            <a:ln w="9525">
              <a:noFill/>
              <a:miter lim="800000"/>
              <a:headEnd/>
              <a:tailEnd/>
            </a:ln>
            <a:effectLst/>
          </p:spPr>
          <p:txBody>
            <a:bodyPr wrap="none" lIns="73025" tIns="36512" rIns="73025" bIns="36512">
              <a:spAutoFit/>
            </a:bodyPr>
            <a:lstStyle/>
            <a:p>
              <a:pPr defTabSz="569913">
                <a:lnSpc>
                  <a:spcPct val="90000"/>
                </a:lnSpc>
              </a:pPr>
              <a:r>
                <a:rPr lang="en-US" sz="1800">
                  <a:solidFill>
                    <a:schemeClr val="tx2"/>
                  </a:solidFill>
                  <a:latin typeface="Arial" pitchFamily="34" charset="0"/>
                </a:rPr>
                <a:t>Combinatorial Logic</a:t>
              </a:r>
            </a:p>
          </p:txBody>
        </p:sp>
        <p:sp>
          <p:nvSpPr>
            <p:cNvPr id="135219" name="Rectangle 51"/>
            <p:cNvSpPr>
              <a:spLocks noChangeArrowheads="1"/>
            </p:cNvSpPr>
            <p:nvPr/>
          </p:nvSpPr>
          <p:spPr bwMode="auto">
            <a:xfrm>
              <a:off x="752" y="2129"/>
              <a:ext cx="220"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A</a:t>
              </a:r>
            </a:p>
          </p:txBody>
        </p:sp>
        <p:sp>
          <p:nvSpPr>
            <p:cNvPr id="135220" name="Rectangle 52"/>
            <p:cNvSpPr>
              <a:spLocks noChangeArrowheads="1"/>
            </p:cNvSpPr>
            <p:nvPr/>
          </p:nvSpPr>
          <p:spPr bwMode="auto">
            <a:xfrm>
              <a:off x="752" y="2287"/>
              <a:ext cx="220"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B</a:t>
              </a:r>
            </a:p>
          </p:txBody>
        </p:sp>
        <p:sp>
          <p:nvSpPr>
            <p:cNvPr id="135221" name="Rectangle 53"/>
            <p:cNvSpPr>
              <a:spLocks noChangeArrowheads="1"/>
            </p:cNvSpPr>
            <p:nvPr/>
          </p:nvSpPr>
          <p:spPr bwMode="auto">
            <a:xfrm>
              <a:off x="752" y="2549"/>
              <a:ext cx="220"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C</a:t>
              </a:r>
            </a:p>
          </p:txBody>
        </p:sp>
        <p:sp>
          <p:nvSpPr>
            <p:cNvPr id="135222" name="Rectangle 54"/>
            <p:cNvSpPr>
              <a:spLocks noChangeArrowheads="1"/>
            </p:cNvSpPr>
            <p:nvPr/>
          </p:nvSpPr>
          <p:spPr bwMode="auto">
            <a:xfrm>
              <a:off x="752" y="2674"/>
              <a:ext cx="220"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D</a:t>
              </a:r>
            </a:p>
          </p:txBody>
        </p:sp>
        <p:sp>
          <p:nvSpPr>
            <p:cNvPr id="135223" name="Rectangle 55"/>
            <p:cNvSpPr>
              <a:spLocks noChangeArrowheads="1"/>
            </p:cNvSpPr>
            <p:nvPr/>
          </p:nvSpPr>
          <p:spPr bwMode="auto">
            <a:xfrm>
              <a:off x="2625" y="2455"/>
              <a:ext cx="204"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Z</a:t>
              </a:r>
            </a:p>
          </p:txBody>
        </p:sp>
      </p:grpSp>
      <p:sp>
        <p:nvSpPr>
          <p:cNvPr id="135224" name="Text Box 56"/>
          <p:cNvSpPr txBox="1">
            <a:spLocks noChangeArrowheads="1"/>
          </p:cNvSpPr>
          <p:nvPr/>
        </p:nvSpPr>
        <p:spPr bwMode="auto">
          <a:xfrm>
            <a:off x="5619750" y="1835150"/>
            <a:ext cx="1504950" cy="366713"/>
          </a:xfrm>
          <a:prstGeom prst="rect">
            <a:avLst/>
          </a:prstGeom>
          <a:noFill/>
          <a:ln w="12700">
            <a:noFill/>
            <a:miter lim="800000"/>
            <a:headEnd type="none" w="sm" len="sm"/>
            <a:tailEnd type="none" w="sm" len="sm"/>
          </a:ln>
          <a:effectLst/>
        </p:spPr>
        <p:txBody>
          <a:bodyPr wrap="none">
            <a:spAutoFit/>
          </a:bodyPr>
          <a:lstStyle/>
          <a:p>
            <a:pPr eaLnBrk="1" hangingPunct="1"/>
            <a:r>
              <a:rPr lang="en-US" sz="1800" u="sng">
                <a:latin typeface="Arial" pitchFamily="34" charset="0"/>
              </a:rPr>
              <a:t>4-bit address</a:t>
            </a:r>
            <a:endParaRPr lang="en-US" sz="1800">
              <a:latin typeface="Arial" pitchFamily="34" charset="0"/>
            </a:endParaRPr>
          </a:p>
        </p:txBody>
      </p:sp>
      <p:sp>
        <p:nvSpPr>
          <p:cNvPr id="135225" name="Line 57"/>
          <p:cNvSpPr>
            <a:spLocks noChangeShapeType="1"/>
          </p:cNvSpPr>
          <p:nvPr/>
        </p:nvSpPr>
        <p:spPr bwMode="auto">
          <a:xfrm>
            <a:off x="7239000" y="1847850"/>
            <a:ext cx="0" cy="323850"/>
          </a:xfrm>
          <a:prstGeom prst="line">
            <a:avLst/>
          </a:prstGeom>
          <a:noFill/>
          <a:ln w="12700">
            <a:solidFill>
              <a:schemeClr val="tx1"/>
            </a:solidFill>
            <a:round/>
            <a:headEnd/>
            <a:tailEnd type="triangle" w="lg" len="med"/>
          </a:ln>
          <a:effectLst/>
        </p:spPr>
        <p:txBody>
          <a:bodyPr wrap="none" anchor="ctr"/>
          <a:lstStyle/>
          <a:p>
            <a:endParaRPr lang="it-IT"/>
          </a:p>
        </p:txBody>
      </p:sp>
      <p:grpSp>
        <p:nvGrpSpPr>
          <p:cNvPr id="9" name="Group 58"/>
          <p:cNvGrpSpPr>
            <a:grpSpLocks/>
          </p:cNvGrpSpPr>
          <p:nvPr/>
        </p:nvGrpSpPr>
        <p:grpSpPr bwMode="auto">
          <a:xfrm>
            <a:off x="2913063" y="5465763"/>
            <a:ext cx="1303337" cy="1169987"/>
            <a:chOff x="1847" y="3347"/>
            <a:chExt cx="821" cy="737"/>
          </a:xfrm>
        </p:grpSpPr>
        <p:sp>
          <p:nvSpPr>
            <p:cNvPr id="135227" name="Rectangle 59"/>
            <p:cNvSpPr>
              <a:spLocks noChangeArrowheads="1"/>
            </p:cNvSpPr>
            <p:nvPr/>
          </p:nvSpPr>
          <p:spPr bwMode="auto">
            <a:xfrm>
              <a:off x="2257" y="3526"/>
              <a:ext cx="386" cy="558"/>
            </a:xfrm>
            <a:prstGeom prst="rect">
              <a:avLst/>
            </a:prstGeom>
            <a:noFill/>
            <a:ln w="25400">
              <a:solidFill>
                <a:srgbClr val="000000"/>
              </a:solidFill>
              <a:miter lim="800000"/>
              <a:headEnd/>
              <a:tailEnd/>
            </a:ln>
            <a:effectLst/>
          </p:spPr>
          <p:txBody>
            <a:bodyPr wrap="none" anchor="ctr"/>
            <a:lstStyle/>
            <a:p>
              <a:endParaRPr lang="it-IT"/>
            </a:p>
          </p:txBody>
        </p:sp>
        <p:sp>
          <p:nvSpPr>
            <p:cNvPr id="135228" name="Rectangle 60"/>
            <p:cNvSpPr>
              <a:spLocks noChangeArrowheads="1"/>
            </p:cNvSpPr>
            <p:nvPr/>
          </p:nvSpPr>
          <p:spPr bwMode="auto">
            <a:xfrm>
              <a:off x="2347" y="3609"/>
              <a:ext cx="214"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a:t>
              </a:r>
            </a:p>
          </p:txBody>
        </p:sp>
        <p:sp>
          <p:nvSpPr>
            <p:cNvPr id="135229" name="Rectangle 61"/>
            <p:cNvSpPr>
              <a:spLocks noChangeArrowheads="1"/>
            </p:cNvSpPr>
            <p:nvPr/>
          </p:nvSpPr>
          <p:spPr bwMode="auto">
            <a:xfrm>
              <a:off x="2234" y="3703"/>
              <a:ext cx="434"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Func.</a:t>
              </a:r>
            </a:p>
          </p:txBody>
        </p:sp>
        <p:sp>
          <p:nvSpPr>
            <p:cNvPr id="135230" name="Rectangle 62"/>
            <p:cNvSpPr>
              <a:spLocks noChangeArrowheads="1"/>
            </p:cNvSpPr>
            <p:nvPr/>
          </p:nvSpPr>
          <p:spPr bwMode="auto">
            <a:xfrm>
              <a:off x="2260" y="3796"/>
              <a:ext cx="392"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Gen.</a:t>
              </a:r>
            </a:p>
          </p:txBody>
        </p:sp>
        <p:sp>
          <p:nvSpPr>
            <p:cNvPr id="135231" name="Line 63"/>
            <p:cNvSpPr>
              <a:spLocks noChangeShapeType="1"/>
            </p:cNvSpPr>
            <p:nvPr/>
          </p:nvSpPr>
          <p:spPr bwMode="auto">
            <a:xfrm flipH="1">
              <a:off x="2091" y="3735"/>
              <a:ext cx="149"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5232" name="Line 64"/>
            <p:cNvSpPr>
              <a:spLocks noChangeShapeType="1"/>
            </p:cNvSpPr>
            <p:nvPr/>
          </p:nvSpPr>
          <p:spPr bwMode="auto">
            <a:xfrm flipH="1">
              <a:off x="2091" y="3852"/>
              <a:ext cx="15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5233" name="Line 65"/>
            <p:cNvSpPr>
              <a:spLocks noChangeShapeType="1"/>
            </p:cNvSpPr>
            <p:nvPr/>
          </p:nvSpPr>
          <p:spPr bwMode="auto">
            <a:xfrm flipH="1">
              <a:off x="2091" y="3981"/>
              <a:ext cx="15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5234" name="Line 66"/>
            <p:cNvSpPr>
              <a:spLocks noChangeShapeType="1"/>
            </p:cNvSpPr>
            <p:nvPr/>
          </p:nvSpPr>
          <p:spPr bwMode="auto">
            <a:xfrm flipH="1">
              <a:off x="2091" y="3606"/>
              <a:ext cx="15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5235" name="Rectangle 67"/>
            <p:cNvSpPr>
              <a:spLocks noChangeArrowheads="1"/>
            </p:cNvSpPr>
            <p:nvPr/>
          </p:nvSpPr>
          <p:spPr bwMode="auto">
            <a:xfrm>
              <a:off x="1847" y="3500"/>
              <a:ext cx="28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G4</a:t>
              </a:r>
            </a:p>
          </p:txBody>
        </p:sp>
        <p:sp>
          <p:nvSpPr>
            <p:cNvPr id="135236" name="Rectangle 68"/>
            <p:cNvSpPr>
              <a:spLocks noChangeArrowheads="1"/>
            </p:cNvSpPr>
            <p:nvPr/>
          </p:nvSpPr>
          <p:spPr bwMode="auto">
            <a:xfrm>
              <a:off x="1847" y="3629"/>
              <a:ext cx="28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G3</a:t>
              </a:r>
            </a:p>
          </p:txBody>
        </p:sp>
        <p:sp>
          <p:nvSpPr>
            <p:cNvPr id="135237" name="Rectangle 69"/>
            <p:cNvSpPr>
              <a:spLocks noChangeArrowheads="1"/>
            </p:cNvSpPr>
            <p:nvPr/>
          </p:nvSpPr>
          <p:spPr bwMode="auto">
            <a:xfrm>
              <a:off x="1847" y="3746"/>
              <a:ext cx="28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G2</a:t>
              </a:r>
            </a:p>
          </p:txBody>
        </p:sp>
        <p:sp>
          <p:nvSpPr>
            <p:cNvPr id="135238" name="Rectangle 70"/>
            <p:cNvSpPr>
              <a:spLocks noChangeArrowheads="1"/>
            </p:cNvSpPr>
            <p:nvPr/>
          </p:nvSpPr>
          <p:spPr bwMode="auto">
            <a:xfrm>
              <a:off x="1847" y="3874"/>
              <a:ext cx="28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G1</a:t>
              </a:r>
            </a:p>
          </p:txBody>
        </p:sp>
        <p:sp>
          <p:nvSpPr>
            <p:cNvPr id="135239" name="Freeform 71"/>
            <p:cNvSpPr>
              <a:spLocks/>
            </p:cNvSpPr>
            <p:nvPr/>
          </p:nvSpPr>
          <p:spPr bwMode="auto">
            <a:xfrm>
              <a:off x="2157" y="3435"/>
              <a:ext cx="159" cy="90"/>
            </a:xfrm>
            <a:custGeom>
              <a:avLst/>
              <a:gdLst/>
              <a:ahLst/>
              <a:cxnLst>
                <a:cxn ang="0">
                  <a:pos x="159" y="90"/>
                </a:cxn>
                <a:cxn ang="0">
                  <a:pos x="159" y="0"/>
                </a:cxn>
                <a:cxn ang="0">
                  <a:pos x="0" y="0"/>
                </a:cxn>
              </a:cxnLst>
              <a:rect l="0" t="0" r="r" b="b"/>
              <a:pathLst>
                <a:path w="159" h="90">
                  <a:moveTo>
                    <a:pt x="159" y="90"/>
                  </a:moveTo>
                  <a:lnTo>
                    <a:pt x="159" y="0"/>
                  </a:lnTo>
                  <a:lnTo>
                    <a:pt x="0" y="0"/>
                  </a:lnTo>
                </a:path>
              </a:pathLst>
            </a:custGeom>
            <a:noFill/>
            <a:ln w="12700" cap="flat" cmpd="sng">
              <a:solidFill>
                <a:schemeClr val="tx1"/>
              </a:solidFill>
              <a:prstDash val="solid"/>
              <a:round/>
              <a:headEnd type="none" w="med" len="med"/>
              <a:tailEnd type="none" w="med" len="med"/>
            </a:ln>
            <a:effectLst/>
          </p:spPr>
          <p:txBody>
            <a:bodyPr wrap="none" anchor="ctr"/>
            <a:lstStyle/>
            <a:p>
              <a:endParaRPr lang="it-IT"/>
            </a:p>
          </p:txBody>
        </p:sp>
        <p:sp>
          <p:nvSpPr>
            <p:cNvPr id="135240" name="Rectangle 72"/>
            <p:cNvSpPr>
              <a:spLocks noChangeArrowheads="1"/>
            </p:cNvSpPr>
            <p:nvPr/>
          </p:nvSpPr>
          <p:spPr bwMode="auto">
            <a:xfrm>
              <a:off x="1880" y="3347"/>
              <a:ext cx="320"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WE</a:t>
              </a:r>
            </a:p>
          </p:txBody>
        </p:sp>
      </p:grpSp>
      <p:sp>
        <p:nvSpPr>
          <p:cNvPr id="135241" name="Text Box 73"/>
          <p:cNvSpPr txBox="1">
            <a:spLocks noChangeArrowheads="1"/>
          </p:cNvSpPr>
          <p:nvPr/>
        </p:nvSpPr>
        <p:spPr bwMode="auto">
          <a:xfrm>
            <a:off x="7661275" y="2644775"/>
            <a:ext cx="409575" cy="579438"/>
          </a:xfrm>
          <a:prstGeom prst="rect">
            <a:avLst/>
          </a:prstGeom>
          <a:noFill/>
          <a:ln w="12700">
            <a:noFill/>
            <a:miter lim="800000"/>
            <a:headEnd/>
            <a:tailEnd type="none" w="lg" len="med"/>
          </a:ln>
          <a:effectLst/>
        </p:spPr>
        <p:txBody>
          <a:bodyPr wrap="none">
            <a:spAutoFit/>
          </a:bodyPr>
          <a:lstStyle/>
          <a:p>
            <a:r>
              <a:rPr lang="en-US" sz="3200" dirty="0">
                <a:latin typeface="Arial" pitchFamily="34" charset="0"/>
              </a:rPr>
              <a:t>2</a:t>
            </a:r>
            <a:endParaRPr lang="en-US" sz="3200" dirty="0"/>
          </a:p>
        </p:txBody>
      </p:sp>
      <p:sp>
        <p:nvSpPr>
          <p:cNvPr id="135242" name="Text Box 74"/>
          <p:cNvSpPr txBox="1">
            <a:spLocks noChangeArrowheads="1"/>
          </p:cNvSpPr>
          <p:nvPr/>
        </p:nvSpPr>
        <p:spPr bwMode="auto">
          <a:xfrm>
            <a:off x="7889875" y="2554288"/>
            <a:ext cx="725488" cy="457200"/>
          </a:xfrm>
          <a:prstGeom prst="rect">
            <a:avLst/>
          </a:prstGeom>
          <a:noFill/>
          <a:ln w="12700">
            <a:noFill/>
            <a:miter lim="800000"/>
            <a:headEnd/>
            <a:tailEnd type="none" w="lg" len="med"/>
          </a:ln>
          <a:effectLst/>
        </p:spPr>
        <p:txBody>
          <a:bodyPr wrap="none">
            <a:spAutoFit/>
          </a:bodyPr>
          <a:lstStyle/>
          <a:p>
            <a:r>
              <a:rPr lang="en-US" dirty="0">
                <a:latin typeface="Arial" pitchFamily="34" charset="0"/>
              </a:rPr>
              <a:t>(2  )</a:t>
            </a:r>
          </a:p>
        </p:txBody>
      </p:sp>
      <p:sp>
        <p:nvSpPr>
          <p:cNvPr id="135243" name="Text Box 75"/>
          <p:cNvSpPr txBox="1">
            <a:spLocks noChangeArrowheads="1"/>
          </p:cNvSpPr>
          <p:nvPr/>
        </p:nvSpPr>
        <p:spPr bwMode="auto">
          <a:xfrm>
            <a:off x="8175625" y="2474913"/>
            <a:ext cx="311150" cy="366712"/>
          </a:xfrm>
          <a:prstGeom prst="rect">
            <a:avLst/>
          </a:prstGeom>
          <a:noFill/>
          <a:ln w="12700">
            <a:noFill/>
            <a:miter lim="800000"/>
            <a:headEnd/>
            <a:tailEnd type="none" w="lg" len="med"/>
          </a:ln>
          <a:effectLst/>
        </p:spPr>
        <p:txBody>
          <a:bodyPr wrap="none">
            <a:spAutoFit/>
          </a:bodyPr>
          <a:lstStyle/>
          <a:p>
            <a:r>
              <a:rPr lang="en-US" sz="1800">
                <a:latin typeface="Arial" pitchFamily="34" charset="0"/>
              </a:rPr>
              <a:t>4</a:t>
            </a:r>
          </a:p>
        </p:txBody>
      </p:sp>
      <p:sp>
        <p:nvSpPr>
          <p:cNvPr id="135244" name="Text Box 76"/>
          <p:cNvSpPr txBox="1">
            <a:spLocks noChangeArrowheads="1"/>
          </p:cNvSpPr>
          <p:nvPr/>
        </p:nvSpPr>
        <p:spPr bwMode="auto">
          <a:xfrm>
            <a:off x="7661275" y="3063875"/>
            <a:ext cx="1482725" cy="579438"/>
          </a:xfrm>
          <a:prstGeom prst="rect">
            <a:avLst/>
          </a:prstGeom>
          <a:noFill/>
          <a:ln w="12700">
            <a:noFill/>
            <a:miter lim="800000"/>
            <a:headEnd/>
            <a:tailEnd type="none" w="lg" len="med"/>
          </a:ln>
          <a:effectLst/>
        </p:spPr>
        <p:txBody>
          <a:bodyPr wrap="none">
            <a:spAutoFit/>
          </a:bodyPr>
          <a:lstStyle/>
          <a:p>
            <a:r>
              <a:rPr lang="en-US" sz="3200" dirty="0">
                <a:latin typeface="Arial" pitchFamily="34" charset="0"/>
              </a:rPr>
              <a:t>= 64K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a:t>XC4000X I/O Block Diagram</a:t>
            </a:r>
            <a:endParaRPr lang="en-US"/>
          </a:p>
        </p:txBody>
      </p:sp>
      <p:pic>
        <p:nvPicPr>
          <p:cNvPr id="50179" name="Picture 3" descr="4xiob"/>
          <p:cNvPicPr>
            <a:picLocks noChangeAspect="1" noChangeArrowheads="1"/>
          </p:cNvPicPr>
          <p:nvPr/>
        </p:nvPicPr>
        <p:blipFill>
          <a:blip r:embed="rId3" cstate="print"/>
          <a:srcRect/>
          <a:stretch>
            <a:fillRect/>
          </a:stretch>
        </p:blipFill>
        <p:spPr bwMode="auto">
          <a:xfrm>
            <a:off x="838200" y="1169988"/>
            <a:ext cx="7862888" cy="5078412"/>
          </a:xfrm>
          <a:prstGeom prst="rect">
            <a:avLst/>
          </a:prstGeom>
          <a:noFill/>
        </p:spPr>
      </p:pic>
      <p:sp>
        <p:nvSpPr>
          <p:cNvPr id="50180" name="Text Box 4"/>
          <p:cNvSpPr txBox="1">
            <a:spLocks noChangeArrowheads="1"/>
          </p:cNvSpPr>
          <p:nvPr/>
        </p:nvSpPr>
        <p:spPr bwMode="auto">
          <a:xfrm>
            <a:off x="1260475" y="6213475"/>
            <a:ext cx="4732338" cy="336550"/>
          </a:xfrm>
          <a:prstGeom prst="rect">
            <a:avLst/>
          </a:prstGeom>
          <a:noFill/>
          <a:ln w="12700">
            <a:noFill/>
            <a:miter lim="800000"/>
            <a:headEnd/>
            <a:tailEnd type="none" w="lg" len="med"/>
          </a:ln>
          <a:effectLst/>
        </p:spPr>
        <p:txBody>
          <a:bodyPr wrap="none">
            <a:spAutoFit/>
          </a:bodyPr>
          <a:lstStyle/>
          <a:p>
            <a:r>
              <a:rPr lang="en-US" sz="1600">
                <a:latin typeface="Arial" pitchFamily="34" charset="0"/>
              </a:rPr>
              <a:t>Shaded areas are not included in XC4000E family.</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200" b="0"/>
              <a:t>Xilinx FPGA Routing</a:t>
            </a:r>
            <a:endParaRPr lang="en-US"/>
          </a:p>
        </p:txBody>
      </p:sp>
      <p:sp>
        <p:nvSpPr>
          <p:cNvPr id="49155" name="Rectangle 3"/>
          <p:cNvSpPr>
            <a:spLocks noGrp="1" noChangeArrowheads="1"/>
          </p:cNvSpPr>
          <p:nvPr>
            <p:ph type="body" idx="4294967295"/>
          </p:nvPr>
        </p:nvSpPr>
        <p:spPr>
          <a:xfrm>
            <a:off x="1152525" y="1271588"/>
            <a:ext cx="7991475" cy="4427537"/>
          </a:xfrm>
        </p:spPr>
        <p:txBody>
          <a:bodyPr/>
          <a:lstStyle/>
          <a:p>
            <a:pPr>
              <a:buFont typeface="Arial" pitchFamily="34" charset="0"/>
              <a:buNone/>
            </a:pPr>
            <a:r>
              <a:rPr lang="en-US" sz="2200">
                <a:latin typeface="Arial" pitchFamily="34" charset="0"/>
              </a:rPr>
              <a:t>1) Fast Direct Interconnect - CLB to CLB</a:t>
            </a:r>
          </a:p>
          <a:p>
            <a:pPr>
              <a:buFont typeface="Arial" pitchFamily="34" charset="0"/>
              <a:buNone/>
            </a:pPr>
            <a:r>
              <a:rPr lang="en-US" sz="2200">
                <a:latin typeface="Arial" pitchFamily="34" charset="0"/>
              </a:rPr>
              <a:t>2) General Purpose Interconnect - Uses switch matrix</a:t>
            </a:r>
          </a:p>
        </p:txBody>
      </p:sp>
      <p:grpSp>
        <p:nvGrpSpPr>
          <p:cNvPr id="2" name="Group 4"/>
          <p:cNvGrpSpPr>
            <a:grpSpLocks/>
          </p:cNvGrpSpPr>
          <p:nvPr/>
        </p:nvGrpSpPr>
        <p:grpSpPr bwMode="auto">
          <a:xfrm>
            <a:off x="4659313" y="2298700"/>
            <a:ext cx="3856037" cy="3660775"/>
            <a:chOff x="2606" y="1136"/>
            <a:chExt cx="2758" cy="2618"/>
          </a:xfrm>
        </p:grpSpPr>
        <p:sp>
          <p:nvSpPr>
            <p:cNvPr id="49157" name="Rectangle 5"/>
            <p:cNvSpPr>
              <a:spLocks noChangeArrowheads="1"/>
            </p:cNvSpPr>
            <p:nvPr/>
          </p:nvSpPr>
          <p:spPr bwMode="auto">
            <a:xfrm>
              <a:off x="3315" y="1190"/>
              <a:ext cx="513" cy="639"/>
            </a:xfrm>
            <a:prstGeom prst="rect">
              <a:avLst/>
            </a:prstGeom>
            <a:solidFill>
              <a:schemeClr val="bg1"/>
            </a:solidFill>
            <a:ln w="25400">
              <a:solidFill>
                <a:srgbClr val="000099"/>
              </a:solidFill>
              <a:miter lim="800000"/>
              <a:headEnd/>
              <a:tailEnd/>
            </a:ln>
            <a:effectLst>
              <a:outerShdw dist="107763" dir="2700000" algn="ctr" rotWithShape="0">
                <a:schemeClr val="bg2"/>
              </a:outerShdw>
            </a:effectLst>
          </p:spPr>
          <p:txBody>
            <a:bodyPr wrap="none" lIns="85725" tIns="42862" rIns="85725" bIns="42862" anchor="ctr"/>
            <a:lstStyle/>
            <a:p>
              <a:pPr algn="ctr" defTabSz="850900"/>
              <a:r>
                <a:rPr lang="en-US" sz="1800" b="1">
                  <a:latin typeface="Arial" pitchFamily="34" charset="0"/>
                </a:rPr>
                <a:t>CLB</a:t>
              </a:r>
            </a:p>
          </p:txBody>
        </p:sp>
        <p:sp>
          <p:nvSpPr>
            <p:cNvPr id="49158" name="Rectangle 6"/>
            <p:cNvSpPr>
              <a:spLocks noChangeArrowheads="1"/>
            </p:cNvSpPr>
            <p:nvPr/>
          </p:nvSpPr>
          <p:spPr bwMode="auto">
            <a:xfrm>
              <a:off x="3315" y="2805"/>
              <a:ext cx="513" cy="637"/>
            </a:xfrm>
            <a:prstGeom prst="rect">
              <a:avLst/>
            </a:prstGeom>
            <a:solidFill>
              <a:schemeClr val="bg1"/>
            </a:solidFill>
            <a:ln w="25400">
              <a:solidFill>
                <a:srgbClr val="000099"/>
              </a:solidFill>
              <a:miter lim="800000"/>
              <a:headEnd/>
              <a:tailEnd/>
            </a:ln>
            <a:effectLst>
              <a:outerShdw dist="107763" dir="2700000" algn="ctr" rotWithShape="0">
                <a:schemeClr val="bg2"/>
              </a:outerShdw>
            </a:effectLst>
          </p:spPr>
          <p:txBody>
            <a:bodyPr wrap="none" lIns="85725" tIns="42862" rIns="85725" bIns="42862" anchor="ctr"/>
            <a:lstStyle/>
            <a:p>
              <a:pPr algn="ctr" defTabSz="850900"/>
              <a:r>
                <a:rPr lang="en-US" sz="1800" b="1">
                  <a:latin typeface="Arial" pitchFamily="34" charset="0"/>
                </a:rPr>
                <a:t>CLB</a:t>
              </a:r>
            </a:p>
          </p:txBody>
        </p:sp>
        <p:sp>
          <p:nvSpPr>
            <p:cNvPr id="49159" name="Rectangle 7"/>
            <p:cNvSpPr>
              <a:spLocks noChangeArrowheads="1"/>
            </p:cNvSpPr>
            <p:nvPr/>
          </p:nvSpPr>
          <p:spPr bwMode="auto">
            <a:xfrm>
              <a:off x="4752" y="1190"/>
              <a:ext cx="513" cy="639"/>
            </a:xfrm>
            <a:prstGeom prst="rect">
              <a:avLst/>
            </a:prstGeom>
            <a:solidFill>
              <a:schemeClr val="bg1"/>
            </a:solidFill>
            <a:ln w="25400">
              <a:solidFill>
                <a:srgbClr val="000099"/>
              </a:solidFill>
              <a:miter lim="800000"/>
              <a:headEnd/>
              <a:tailEnd/>
            </a:ln>
            <a:effectLst>
              <a:outerShdw dist="107763" dir="2700000" algn="ctr" rotWithShape="0">
                <a:schemeClr val="bg2"/>
              </a:outerShdw>
            </a:effectLst>
          </p:spPr>
          <p:txBody>
            <a:bodyPr wrap="none" lIns="85725" tIns="42862" rIns="85725" bIns="42862" anchor="ctr"/>
            <a:lstStyle/>
            <a:p>
              <a:pPr algn="ctr" defTabSz="850900"/>
              <a:r>
                <a:rPr lang="en-US" sz="1800" b="1">
                  <a:latin typeface="Arial" pitchFamily="34" charset="0"/>
                </a:rPr>
                <a:t>CLB</a:t>
              </a:r>
            </a:p>
          </p:txBody>
        </p:sp>
        <p:sp>
          <p:nvSpPr>
            <p:cNvPr id="49160" name="Rectangle 8"/>
            <p:cNvSpPr>
              <a:spLocks noChangeArrowheads="1"/>
            </p:cNvSpPr>
            <p:nvPr/>
          </p:nvSpPr>
          <p:spPr bwMode="auto">
            <a:xfrm>
              <a:off x="4752" y="2805"/>
              <a:ext cx="513" cy="637"/>
            </a:xfrm>
            <a:prstGeom prst="rect">
              <a:avLst/>
            </a:prstGeom>
            <a:solidFill>
              <a:schemeClr val="bg1"/>
            </a:solidFill>
            <a:ln w="25400">
              <a:solidFill>
                <a:srgbClr val="000099"/>
              </a:solidFill>
              <a:miter lim="800000"/>
              <a:headEnd/>
              <a:tailEnd/>
            </a:ln>
            <a:effectLst>
              <a:outerShdw dist="107763" dir="2700000" algn="ctr" rotWithShape="0">
                <a:schemeClr val="bg2"/>
              </a:outerShdw>
            </a:effectLst>
          </p:spPr>
          <p:txBody>
            <a:bodyPr wrap="none" lIns="85725" tIns="42862" rIns="85725" bIns="42862" anchor="ctr"/>
            <a:lstStyle/>
            <a:p>
              <a:pPr algn="ctr" defTabSz="850900"/>
              <a:r>
                <a:rPr lang="en-US" sz="1800" b="1">
                  <a:latin typeface="Arial" pitchFamily="34" charset="0"/>
                </a:rPr>
                <a:t>CLB</a:t>
              </a:r>
            </a:p>
          </p:txBody>
        </p:sp>
        <p:sp>
          <p:nvSpPr>
            <p:cNvPr id="49161" name="Line 9"/>
            <p:cNvSpPr>
              <a:spLocks noChangeShapeType="1"/>
            </p:cNvSpPr>
            <p:nvPr/>
          </p:nvSpPr>
          <p:spPr bwMode="auto">
            <a:xfrm flipH="1">
              <a:off x="3104" y="2372"/>
              <a:ext cx="1031" cy="0"/>
            </a:xfrm>
            <a:prstGeom prst="line">
              <a:avLst/>
            </a:prstGeom>
            <a:noFill/>
            <a:ln w="50800">
              <a:solidFill>
                <a:srgbClr val="000099"/>
              </a:solidFill>
              <a:round/>
              <a:headEnd/>
              <a:tailEnd/>
            </a:ln>
            <a:effectLst/>
          </p:spPr>
          <p:txBody>
            <a:bodyPr wrap="none" anchor="ctr"/>
            <a:lstStyle/>
            <a:p>
              <a:endParaRPr lang="it-IT"/>
            </a:p>
          </p:txBody>
        </p:sp>
        <p:sp>
          <p:nvSpPr>
            <p:cNvPr id="49162" name="Line 10"/>
            <p:cNvSpPr>
              <a:spLocks noChangeShapeType="1"/>
            </p:cNvSpPr>
            <p:nvPr/>
          </p:nvSpPr>
          <p:spPr bwMode="auto">
            <a:xfrm flipH="1">
              <a:off x="3104" y="2311"/>
              <a:ext cx="1031" cy="0"/>
            </a:xfrm>
            <a:prstGeom prst="line">
              <a:avLst/>
            </a:prstGeom>
            <a:noFill/>
            <a:ln w="50800">
              <a:solidFill>
                <a:srgbClr val="000099"/>
              </a:solidFill>
              <a:round/>
              <a:headEnd/>
              <a:tailEnd/>
            </a:ln>
            <a:effectLst/>
          </p:spPr>
          <p:txBody>
            <a:bodyPr wrap="none" anchor="ctr"/>
            <a:lstStyle/>
            <a:p>
              <a:endParaRPr lang="it-IT"/>
            </a:p>
          </p:txBody>
        </p:sp>
        <p:sp>
          <p:nvSpPr>
            <p:cNvPr id="49163" name="Line 11"/>
            <p:cNvSpPr>
              <a:spLocks noChangeShapeType="1"/>
            </p:cNvSpPr>
            <p:nvPr/>
          </p:nvSpPr>
          <p:spPr bwMode="auto">
            <a:xfrm flipH="1">
              <a:off x="3104" y="2252"/>
              <a:ext cx="1031" cy="0"/>
            </a:xfrm>
            <a:prstGeom prst="line">
              <a:avLst/>
            </a:prstGeom>
            <a:noFill/>
            <a:ln w="50800">
              <a:solidFill>
                <a:srgbClr val="000099"/>
              </a:solidFill>
              <a:round/>
              <a:headEnd/>
              <a:tailEnd/>
            </a:ln>
            <a:effectLst/>
          </p:spPr>
          <p:txBody>
            <a:bodyPr wrap="none" anchor="ctr"/>
            <a:lstStyle/>
            <a:p>
              <a:endParaRPr lang="it-IT"/>
            </a:p>
          </p:txBody>
        </p:sp>
        <p:sp>
          <p:nvSpPr>
            <p:cNvPr id="49164" name="Line 12"/>
            <p:cNvSpPr>
              <a:spLocks noChangeShapeType="1"/>
            </p:cNvSpPr>
            <p:nvPr/>
          </p:nvSpPr>
          <p:spPr bwMode="auto">
            <a:xfrm flipH="1">
              <a:off x="3104" y="2431"/>
              <a:ext cx="1031" cy="0"/>
            </a:xfrm>
            <a:prstGeom prst="line">
              <a:avLst/>
            </a:prstGeom>
            <a:noFill/>
            <a:ln w="50800">
              <a:solidFill>
                <a:srgbClr val="000099"/>
              </a:solidFill>
              <a:round/>
              <a:headEnd/>
              <a:tailEnd/>
            </a:ln>
            <a:effectLst/>
          </p:spPr>
          <p:txBody>
            <a:bodyPr wrap="none" anchor="ctr"/>
            <a:lstStyle/>
            <a:p>
              <a:endParaRPr lang="it-IT"/>
            </a:p>
          </p:txBody>
        </p:sp>
        <p:sp>
          <p:nvSpPr>
            <p:cNvPr id="49165" name="Line 13"/>
            <p:cNvSpPr>
              <a:spLocks noChangeShapeType="1"/>
            </p:cNvSpPr>
            <p:nvPr/>
          </p:nvSpPr>
          <p:spPr bwMode="auto">
            <a:xfrm flipH="1">
              <a:off x="3104" y="2193"/>
              <a:ext cx="1031" cy="0"/>
            </a:xfrm>
            <a:prstGeom prst="line">
              <a:avLst/>
            </a:prstGeom>
            <a:noFill/>
            <a:ln w="50800">
              <a:solidFill>
                <a:srgbClr val="000099"/>
              </a:solidFill>
              <a:round/>
              <a:headEnd/>
              <a:tailEnd/>
            </a:ln>
            <a:effectLst/>
          </p:spPr>
          <p:txBody>
            <a:bodyPr wrap="none" anchor="ctr"/>
            <a:lstStyle/>
            <a:p>
              <a:endParaRPr lang="it-IT"/>
            </a:p>
          </p:txBody>
        </p:sp>
        <p:sp>
          <p:nvSpPr>
            <p:cNvPr id="49166" name="Line 14"/>
            <p:cNvSpPr>
              <a:spLocks noChangeShapeType="1"/>
            </p:cNvSpPr>
            <p:nvPr/>
          </p:nvSpPr>
          <p:spPr bwMode="auto">
            <a:xfrm flipH="1">
              <a:off x="4215" y="2372"/>
              <a:ext cx="1149" cy="0"/>
            </a:xfrm>
            <a:prstGeom prst="line">
              <a:avLst/>
            </a:prstGeom>
            <a:noFill/>
            <a:ln w="50800">
              <a:solidFill>
                <a:srgbClr val="000099"/>
              </a:solidFill>
              <a:round/>
              <a:headEnd/>
              <a:tailEnd/>
            </a:ln>
            <a:effectLst/>
          </p:spPr>
          <p:txBody>
            <a:bodyPr wrap="none" anchor="ctr"/>
            <a:lstStyle/>
            <a:p>
              <a:endParaRPr lang="it-IT"/>
            </a:p>
          </p:txBody>
        </p:sp>
        <p:sp>
          <p:nvSpPr>
            <p:cNvPr id="49167" name="Line 15"/>
            <p:cNvSpPr>
              <a:spLocks noChangeShapeType="1"/>
            </p:cNvSpPr>
            <p:nvPr/>
          </p:nvSpPr>
          <p:spPr bwMode="auto">
            <a:xfrm flipH="1">
              <a:off x="4215" y="2311"/>
              <a:ext cx="1149" cy="0"/>
            </a:xfrm>
            <a:prstGeom prst="line">
              <a:avLst/>
            </a:prstGeom>
            <a:noFill/>
            <a:ln w="50800">
              <a:solidFill>
                <a:srgbClr val="000099"/>
              </a:solidFill>
              <a:round/>
              <a:headEnd/>
              <a:tailEnd/>
            </a:ln>
            <a:effectLst/>
          </p:spPr>
          <p:txBody>
            <a:bodyPr wrap="none" anchor="ctr"/>
            <a:lstStyle/>
            <a:p>
              <a:endParaRPr lang="it-IT"/>
            </a:p>
          </p:txBody>
        </p:sp>
        <p:sp>
          <p:nvSpPr>
            <p:cNvPr id="49168" name="Line 16"/>
            <p:cNvSpPr>
              <a:spLocks noChangeShapeType="1"/>
            </p:cNvSpPr>
            <p:nvPr/>
          </p:nvSpPr>
          <p:spPr bwMode="auto">
            <a:xfrm flipH="1">
              <a:off x="4215" y="2252"/>
              <a:ext cx="1149" cy="0"/>
            </a:xfrm>
            <a:prstGeom prst="line">
              <a:avLst/>
            </a:prstGeom>
            <a:noFill/>
            <a:ln w="50800">
              <a:solidFill>
                <a:srgbClr val="000099"/>
              </a:solidFill>
              <a:round/>
              <a:headEnd/>
              <a:tailEnd/>
            </a:ln>
            <a:effectLst/>
          </p:spPr>
          <p:txBody>
            <a:bodyPr wrap="none" anchor="ctr"/>
            <a:lstStyle/>
            <a:p>
              <a:endParaRPr lang="it-IT"/>
            </a:p>
          </p:txBody>
        </p:sp>
        <p:sp>
          <p:nvSpPr>
            <p:cNvPr id="49169" name="Line 17"/>
            <p:cNvSpPr>
              <a:spLocks noChangeShapeType="1"/>
            </p:cNvSpPr>
            <p:nvPr/>
          </p:nvSpPr>
          <p:spPr bwMode="auto">
            <a:xfrm flipH="1">
              <a:off x="4215" y="2431"/>
              <a:ext cx="1149" cy="0"/>
            </a:xfrm>
            <a:prstGeom prst="line">
              <a:avLst/>
            </a:prstGeom>
            <a:noFill/>
            <a:ln w="50800">
              <a:solidFill>
                <a:srgbClr val="000099"/>
              </a:solidFill>
              <a:round/>
              <a:headEnd/>
              <a:tailEnd/>
            </a:ln>
            <a:effectLst/>
          </p:spPr>
          <p:txBody>
            <a:bodyPr wrap="none" anchor="ctr"/>
            <a:lstStyle/>
            <a:p>
              <a:endParaRPr lang="it-IT"/>
            </a:p>
          </p:txBody>
        </p:sp>
        <p:sp>
          <p:nvSpPr>
            <p:cNvPr id="49170" name="Line 18"/>
            <p:cNvSpPr>
              <a:spLocks noChangeShapeType="1"/>
            </p:cNvSpPr>
            <p:nvPr/>
          </p:nvSpPr>
          <p:spPr bwMode="auto">
            <a:xfrm flipH="1">
              <a:off x="4215" y="2193"/>
              <a:ext cx="1149" cy="0"/>
            </a:xfrm>
            <a:prstGeom prst="line">
              <a:avLst/>
            </a:prstGeom>
            <a:noFill/>
            <a:ln w="50800">
              <a:solidFill>
                <a:srgbClr val="000099"/>
              </a:solidFill>
              <a:round/>
              <a:headEnd/>
              <a:tailEnd/>
            </a:ln>
            <a:effectLst/>
          </p:spPr>
          <p:txBody>
            <a:bodyPr wrap="none" anchor="ctr"/>
            <a:lstStyle/>
            <a:p>
              <a:endParaRPr lang="it-IT"/>
            </a:p>
          </p:txBody>
        </p:sp>
        <p:sp>
          <p:nvSpPr>
            <p:cNvPr id="49171" name="Line 19"/>
            <p:cNvSpPr>
              <a:spLocks noChangeShapeType="1"/>
            </p:cNvSpPr>
            <p:nvPr/>
          </p:nvSpPr>
          <p:spPr bwMode="auto">
            <a:xfrm flipV="1">
              <a:off x="4177"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2" name="Line 20"/>
            <p:cNvSpPr>
              <a:spLocks noChangeShapeType="1"/>
            </p:cNvSpPr>
            <p:nvPr/>
          </p:nvSpPr>
          <p:spPr bwMode="auto">
            <a:xfrm flipV="1">
              <a:off x="4237"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3" name="Line 21"/>
            <p:cNvSpPr>
              <a:spLocks noChangeShapeType="1"/>
            </p:cNvSpPr>
            <p:nvPr/>
          </p:nvSpPr>
          <p:spPr bwMode="auto">
            <a:xfrm flipV="1">
              <a:off x="4295"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4" name="Line 22"/>
            <p:cNvSpPr>
              <a:spLocks noChangeShapeType="1"/>
            </p:cNvSpPr>
            <p:nvPr/>
          </p:nvSpPr>
          <p:spPr bwMode="auto">
            <a:xfrm flipV="1">
              <a:off x="4354"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5" name="Line 23"/>
            <p:cNvSpPr>
              <a:spLocks noChangeShapeType="1"/>
            </p:cNvSpPr>
            <p:nvPr/>
          </p:nvSpPr>
          <p:spPr bwMode="auto">
            <a:xfrm flipV="1">
              <a:off x="4412"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6" name="Line 24"/>
            <p:cNvSpPr>
              <a:spLocks noChangeShapeType="1"/>
            </p:cNvSpPr>
            <p:nvPr/>
          </p:nvSpPr>
          <p:spPr bwMode="auto">
            <a:xfrm flipV="1">
              <a:off x="4177" y="2474"/>
              <a:ext cx="0" cy="1280"/>
            </a:xfrm>
            <a:prstGeom prst="line">
              <a:avLst/>
            </a:prstGeom>
            <a:noFill/>
            <a:ln w="50800">
              <a:solidFill>
                <a:srgbClr val="000099"/>
              </a:solidFill>
              <a:round/>
              <a:headEnd/>
              <a:tailEnd/>
            </a:ln>
            <a:effectLst/>
          </p:spPr>
          <p:txBody>
            <a:bodyPr wrap="none" anchor="ctr"/>
            <a:lstStyle/>
            <a:p>
              <a:endParaRPr lang="it-IT"/>
            </a:p>
          </p:txBody>
        </p:sp>
        <p:sp>
          <p:nvSpPr>
            <p:cNvPr id="49177" name="Line 25"/>
            <p:cNvSpPr>
              <a:spLocks noChangeShapeType="1"/>
            </p:cNvSpPr>
            <p:nvPr/>
          </p:nvSpPr>
          <p:spPr bwMode="auto">
            <a:xfrm flipV="1">
              <a:off x="4237" y="2474"/>
              <a:ext cx="0" cy="1280"/>
            </a:xfrm>
            <a:prstGeom prst="line">
              <a:avLst/>
            </a:prstGeom>
            <a:noFill/>
            <a:ln w="50800">
              <a:solidFill>
                <a:srgbClr val="000099"/>
              </a:solidFill>
              <a:round/>
              <a:headEnd/>
              <a:tailEnd/>
            </a:ln>
            <a:effectLst/>
          </p:spPr>
          <p:txBody>
            <a:bodyPr wrap="none" anchor="ctr"/>
            <a:lstStyle/>
            <a:p>
              <a:endParaRPr lang="it-IT"/>
            </a:p>
          </p:txBody>
        </p:sp>
        <p:sp>
          <p:nvSpPr>
            <p:cNvPr id="49178" name="Line 26"/>
            <p:cNvSpPr>
              <a:spLocks noChangeShapeType="1"/>
            </p:cNvSpPr>
            <p:nvPr/>
          </p:nvSpPr>
          <p:spPr bwMode="auto">
            <a:xfrm flipV="1">
              <a:off x="4295" y="2474"/>
              <a:ext cx="0" cy="1280"/>
            </a:xfrm>
            <a:prstGeom prst="line">
              <a:avLst/>
            </a:prstGeom>
            <a:noFill/>
            <a:ln w="50800">
              <a:solidFill>
                <a:srgbClr val="000099"/>
              </a:solidFill>
              <a:round/>
              <a:headEnd/>
              <a:tailEnd/>
            </a:ln>
            <a:effectLst/>
          </p:spPr>
          <p:txBody>
            <a:bodyPr wrap="none" anchor="ctr"/>
            <a:lstStyle/>
            <a:p>
              <a:endParaRPr lang="it-IT"/>
            </a:p>
          </p:txBody>
        </p:sp>
        <p:sp>
          <p:nvSpPr>
            <p:cNvPr id="49179" name="Line 27"/>
            <p:cNvSpPr>
              <a:spLocks noChangeShapeType="1"/>
            </p:cNvSpPr>
            <p:nvPr/>
          </p:nvSpPr>
          <p:spPr bwMode="auto">
            <a:xfrm flipV="1">
              <a:off x="4354" y="2474"/>
              <a:ext cx="0" cy="1280"/>
            </a:xfrm>
            <a:prstGeom prst="line">
              <a:avLst/>
            </a:prstGeom>
            <a:noFill/>
            <a:ln w="50800">
              <a:solidFill>
                <a:srgbClr val="000099"/>
              </a:solidFill>
              <a:round/>
              <a:headEnd/>
              <a:tailEnd/>
            </a:ln>
            <a:effectLst/>
          </p:spPr>
          <p:txBody>
            <a:bodyPr wrap="none" anchor="ctr"/>
            <a:lstStyle/>
            <a:p>
              <a:endParaRPr lang="it-IT"/>
            </a:p>
          </p:txBody>
        </p:sp>
        <p:sp>
          <p:nvSpPr>
            <p:cNvPr id="49180" name="Line 28"/>
            <p:cNvSpPr>
              <a:spLocks noChangeShapeType="1"/>
            </p:cNvSpPr>
            <p:nvPr/>
          </p:nvSpPr>
          <p:spPr bwMode="auto">
            <a:xfrm flipV="1">
              <a:off x="4412" y="2474"/>
              <a:ext cx="0" cy="1280"/>
            </a:xfrm>
            <a:prstGeom prst="line">
              <a:avLst/>
            </a:prstGeom>
            <a:noFill/>
            <a:ln w="50800">
              <a:solidFill>
                <a:srgbClr val="000099"/>
              </a:solidFill>
              <a:round/>
              <a:headEnd/>
              <a:tailEnd/>
            </a:ln>
            <a:effectLst/>
          </p:spPr>
          <p:txBody>
            <a:bodyPr wrap="none" anchor="ctr"/>
            <a:lstStyle/>
            <a:p>
              <a:endParaRPr lang="it-IT"/>
            </a:p>
          </p:txBody>
        </p:sp>
        <p:sp>
          <p:nvSpPr>
            <p:cNvPr id="49181" name="Rectangle 29"/>
            <p:cNvSpPr>
              <a:spLocks noChangeArrowheads="1"/>
            </p:cNvSpPr>
            <p:nvPr/>
          </p:nvSpPr>
          <p:spPr bwMode="auto">
            <a:xfrm>
              <a:off x="3998" y="2010"/>
              <a:ext cx="594" cy="603"/>
            </a:xfrm>
            <a:prstGeom prst="rect">
              <a:avLst/>
            </a:prstGeom>
            <a:solidFill>
              <a:schemeClr val="bg1"/>
            </a:solidFill>
            <a:ln w="50800">
              <a:solidFill>
                <a:srgbClr val="000099"/>
              </a:solidFill>
              <a:miter lim="800000"/>
              <a:headEnd/>
              <a:tailEnd/>
            </a:ln>
            <a:effectLst/>
          </p:spPr>
          <p:txBody>
            <a:bodyPr wrap="none" lIns="85725" tIns="42862" rIns="85725" bIns="42862" anchor="ctr"/>
            <a:lstStyle/>
            <a:p>
              <a:pPr algn="ctr" defTabSz="850900"/>
              <a:r>
                <a:rPr lang="en-US" sz="1800" b="1">
                  <a:latin typeface="Arial" pitchFamily="34" charset="0"/>
                </a:rPr>
                <a:t>Switch</a:t>
              </a:r>
            </a:p>
            <a:p>
              <a:pPr algn="ctr" defTabSz="850900"/>
              <a:r>
                <a:rPr lang="en-US" sz="1800" b="1">
                  <a:latin typeface="Arial" pitchFamily="34" charset="0"/>
                </a:rPr>
                <a:t>Matrix</a:t>
              </a:r>
            </a:p>
          </p:txBody>
        </p:sp>
        <p:sp>
          <p:nvSpPr>
            <p:cNvPr id="49182" name="Line 30"/>
            <p:cNvSpPr>
              <a:spLocks noChangeShapeType="1"/>
            </p:cNvSpPr>
            <p:nvPr/>
          </p:nvSpPr>
          <p:spPr bwMode="auto">
            <a:xfrm>
              <a:off x="3848" y="1488"/>
              <a:ext cx="320" cy="0"/>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3" name="Line 31"/>
            <p:cNvSpPr>
              <a:spLocks noChangeShapeType="1"/>
            </p:cNvSpPr>
            <p:nvPr/>
          </p:nvSpPr>
          <p:spPr bwMode="auto">
            <a:xfrm>
              <a:off x="3848" y="3120"/>
              <a:ext cx="320" cy="0"/>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4" name="Line 32"/>
            <p:cNvSpPr>
              <a:spLocks noChangeShapeType="1"/>
            </p:cNvSpPr>
            <p:nvPr/>
          </p:nvSpPr>
          <p:spPr bwMode="auto">
            <a:xfrm>
              <a:off x="4424" y="1488"/>
              <a:ext cx="320" cy="0"/>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5" name="Line 33"/>
            <p:cNvSpPr>
              <a:spLocks noChangeShapeType="1"/>
            </p:cNvSpPr>
            <p:nvPr/>
          </p:nvSpPr>
          <p:spPr bwMode="auto">
            <a:xfrm>
              <a:off x="4424" y="3120"/>
              <a:ext cx="320" cy="0"/>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6" name="Line 34"/>
            <p:cNvSpPr>
              <a:spLocks noChangeShapeType="1"/>
            </p:cNvSpPr>
            <p:nvPr/>
          </p:nvSpPr>
          <p:spPr bwMode="auto">
            <a:xfrm>
              <a:off x="3600" y="1832"/>
              <a:ext cx="0" cy="368"/>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7" name="Line 35"/>
            <p:cNvSpPr>
              <a:spLocks noChangeShapeType="1"/>
            </p:cNvSpPr>
            <p:nvPr/>
          </p:nvSpPr>
          <p:spPr bwMode="auto">
            <a:xfrm>
              <a:off x="5040" y="1832"/>
              <a:ext cx="0" cy="368"/>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8" name="Line 36"/>
            <p:cNvSpPr>
              <a:spLocks noChangeShapeType="1"/>
            </p:cNvSpPr>
            <p:nvPr/>
          </p:nvSpPr>
          <p:spPr bwMode="auto">
            <a:xfrm>
              <a:off x="3600" y="2456"/>
              <a:ext cx="0" cy="368"/>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9" name="Line 37"/>
            <p:cNvSpPr>
              <a:spLocks noChangeShapeType="1"/>
            </p:cNvSpPr>
            <p:nvPr/>
          </p:nvSpPr>
          <p:spPr bwMode="auto">
            <a:xfrm>
              <a:off x="5040" y="2456"/>
              <a:ext cx="0" cy="368"/>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90" name="Rectangle 38"/>
            <p:cNvSpPr>
              <a:spLocks noChangeArrowheads="1"/>
            </p:cNvSpPr>
            <p:nvPr/>
          </p:nvSpPr>
          <p:spPr bwMode="auto">
            <a:xfrm>
              <a:off x="2606" y="2010"/>
              <a:ext cx="594" cy="603"/>
            </a:xfrm>
            <a:prstGeom prst="rect">
              <a:avLst/>
            </a:prstGeom>
            <a:solidFill>
              <a:schemeClr val="bg1"/>
            </a:solidFill>
            <a:ln w="50800">
              <a:solidFill>
                <a:srgbClr val="000099"/>
              </a:solidFill>
              <a:miter lim="800000"/>
              <a:headEnd/>
              <a:tailEnd/>
            </a:ln>
            <a:effectLst/>
          </p:spPr>
          <p:txBody>
            <a:bodyPr wrap="none" lIns="85725" tIns="42862" rIns="85725" bIns="42862" anchor="ctr"/>
            <a:lstStyle/>
            <a:p>
              <a:pPr algn="ctr" defTabSz="850900"/>
              <a:r>
                <a:rPr lang="en-US" sz="1800" b="1">
                  <a:latin typeface="Arial" pitchFamily="34" charset="0"/>
                </a:rPr>
                <a:t>Switch</a:t>
              </a:r>
            </a:p>
            <a:p>
              <a:pPr algn="ctr" defTabSz="850900"/>
              <a:r>
                <a:rPr lang="en-US" sz="1800" b="1">
                  <a:latin typeface="Arial" pitchFamily="34" charset="0"/>
                </a:rPr>
                <a:t>Matrix</a:t>
              </a:r>
            </a:p>
          </p:txBody>
        </p:sp>
      </p:grpSp>
      <p:sp>
        <p:nvSpPr>
          <p:cNvPr id="49191" name="Rectangle 39"/>
          <p:cNvSpPr>
            <a:spLocks noChangeArrowheads="1"/>
          </p:cNvSpPr>
          <p:nvPr/>
        </p:nvSpPr>
        <p:spPr bwMode="auto">
          <a:xfrm>
            <a:off x="990600" y="2125663"/>
            <a:ext cx="3514725" cy="3513137"/>
          </a:xfrm>
          <a:prstGeom prst="rect">
            <a:avLst/>
          </a:prstGeom>
          <a:noFill/>
          <a:ln w="12700">
            <a:noFill/>
            <a:miter lim="800000"/>
            <a:headEnd/>
            <a:tailEnd/>
          </a:ln>
          <a:effectLst/>
        </p:spPr>
        <p:txBody>
          <a:bodyPr lIns="90488" tIns="44450" rIns="90488" bIns="44450" anchorCtr="1"/>
          <a:lstStyle/>
          <a:p>
            <a:r>
              <a:rPr lang="en-US" sz="2200">
                <a:latin typeface="Arial" pitchFamily="34" charset="0"/>
              </a:rPr>
              <a:t>3) Double Lines</a:t>
            </a:r>
          </a:p>
          <a:p>
            <a:r>
              <a:rPr lang="en-US" sz="2200">
                <a:latin typeface="Arial" pitchFamily="34" charset="0"/>
              </a:rPr>
              <a:t>4) Long Lines</a:t>
            </a:r>
          </a:p>
          <a:p>
            <a:pPr lvl="1"/>
            <a:r>
              <a:rPr lang="en-US" sz="2200">
                <a:latin typeface="Arial" pitchFamily="34" charset="0"/>
              </a:rPr>
              <a:t>Segmented across chip</a:t>
            </a:r>
          </a:p>
          <a:p>
            <a:pPr lvl="1"/>
            <a:r>
              <a:rPr lang="en-US" sz="2200">
                <a:latin typeface="Arial" pitchFamily="34" charset="0"/>
              </a:rPr>
              <a:t>Global clocks, lowest skew</a:t>
            </a:r>
          </a:p>
          <a:p>
            <a:pPr lvl="1"/>
            <a:r>
              <a:rPr lang="en-US" sz="2200">
                <a:latin typeface="Arial" pitchFamily="34" charset="0"/>
              </a:rPr>
              <a:t>2 Tri-states per CLB for busses</a:t>
            </a:r>
          </a:p>
        </p:txBody>
      </p:sp>
      <p:grpSp>
        <p:nvGrpSpPr>
          <p:cNvPr id="3" name="Group 40"/>
          <p:cNvGrpSpPr>
            <a:grpSpLocks/>
          </p:cNvGrpSpPr>
          <p:nvPr/>
        </p:nvGrpSpPr>
        <p:grpSpPr bwMode="auto">
          <a:xfrm>
            <a:off x="6300788" y="3427413"/>
            <a:ext cx="212725" cy="214312"/>
            <a:chOff x="3813" y="1931"/>
            <a:chExt cx="134" cy="135"/>
          </a:xfrm>
        </p:grpSpPr>
        <p:sp>
          <p:nvSpPr>
            <p:cNvPr id="49193" name="Line 41"/>
            <p:cNvSpPr>
              <a:spLocks noChangeShapeType="1"/>
            </p:cNvSpPr>
            <p:nvPr/>
          </p:nvSpPr>
          <p:spPr bwMode="auto">
            <a:xfrm>
              <a:off x="3822" y="1980"/>
              <a:ext cx="79" cy="0"/>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4" name="Line 42"/>
            <p:cNvSpPr>
              <a:spLocks noChangeShapeType="1"/>
            </p:cNvSpPr>
            <p:nvPr/>
          </p:nvSpPr>
          <p:spPr bwMode="auto">
            <a:xfrm flipH="1">
              <a:off x="3858" y="1986"/>
              <a:ext cx="51"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5" name="Line 43"/>
            <p:cNvSpPr>
              <a:spLocks noChangeShapeType="1"/>
            </p:cNvSpPr>
            <p:nvPr/>
          </p:nvSpPr>
          <p:spPr bwMode="auto">
            <a:xfrm flipH="1" flipV="1">
              <a:off x="3813" y="1977"/>
              <a:ext cx="50" cy="51"/>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6" name="Line 44"/>
            <p:cNvSpPr>
              <a:spLocks noChangeShapeType="1"/>
            </p:cNvSpPr>
            <p:nvPr/>
          </p:nvSpPr>
          <p:spPr bwMode="auto">
            <a:xfrm flipV="1">
              <a:off x="3860" y="1931"/>
              <a:ext cx="0" cy="52"/>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7" name="Line 45"/>
            <p:cNvSpPr>
              <a:spLocks noChangeShapeType="1"/>
            </p:cNvSpPr>
            <p:nvPr/>
          </p:nvSpPr>
          <p:spPr bwMode="auto">
            <a:xfrm>
              <a:off x="3860" y="2031"/>
              <a:ext cx="0"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8" name="Line 46"/>
            <p:cNvSpPr>
              <a:spLocks noChangeShapeType="1"/>
            </p:cNvSpPr>
            <p:nvPr/>
          </p:nvSpPr>
          <p:spPr bwMode="auto">
            <a:xfrm>
              <a:off x="3911" y="1980"/>
              <a:ext cx="36" cy="0"/>
            </a:xfrm>
            <a:prstGeom prst="line">
              <a:avLst/>
            </a:prstGeom>
            <a:noFill/>
            <a:ln w="12700">
              <a:solidFill>
                <a:srgbClr val="000099"/>
              </a:solidFill>
              <a:round/>
              <a:headEnd type="none" w="sm" len="sm"/>
              <a:tailEnd type="none" w="sm" len="sm"/>
            </a:ln>
            <a:effectLst/>
          </p:spPr>
          <p:txBody>
            <a:bodyPr wrap="none" anchor="ctr"/>
            <a:lstStyle/>
            <a:p>
              <a:endParaRPr lang="it-IT"/>
            </a:p>
          </p:txBody>
        </p:sp>
      </p:grpSp>
      <p:grpSp>
        <p:nvGrpSpPr>
          <p:cNvPr id="4" name="Group 47"/>
          <p:cNvGrpSpPr>
            <a:grpSpLocks/>
          </p:cNvGrpSpPr>
          <p:nvPr/>
        </p:nvGrpSpPr>
        <p:grpSpPr bwMode="auto">
          <a:xfrm>
            <a:off x="6300788" y="4265613"/>
            <a:ext cx="212725" cy="214312"/>
            <a:chOff x="3813" y="1931"/>
            <a:chExt cx="134" cy="135"/>
          </a:xfrm>
        </p:grpSpPr>
        <p:sp>
          <p:nvSpPr>
            <p:cNvPr id="49200" name="Line 48"/>
            <p:cNvSpPr>
              <a:spLocks noChangeShapeType="1"/>
            </p:cNvSpPr>
            <p:nvPr/>
          </p:nvSpPr>
          <p:spPr bwMode="auto">
            <a:xfrm>
              <a:off x="3822" y="1980"/>
              <a:ext cx="79" cy="0"/>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1" name="Line 49"/>
            <p:cNvSpPr>
              <a:spLocks noChangeShapeType="1"/>
            </p:cNvSpPr>
            <p:nvPr/>
          </p:nvSpPr>
          <p:spPr bwMode="auto">
            <a:xfrm flipH="1">
              <a:off x="3858" y="1986"/>
              <a:ext cx="51"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2" name="Line 50"/>
            <p:cNvSpPr>
              <a:spLocks noChangeShapeType="1"/>
            </p:cNvSpPr>
            <p:nvPr/>
          </p:nvSpPr>
          <p:spPr bwMode="auto">
            <a:xfrm flipH="1" flipV="1">
              <a:off x="3813" y="1977"/>
              <a:ext cx="50" cy="51"/>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3" name="Line 51"/>
            <p:cNvSpPr>
              <a:spLocks noChangeShapeType="1"/>
            </p:cNvSpPr>
            <p:nvPr/>
          </p:nvSpPr>
          <p:spPr bwMode="auto">
            <a:xfrm flipV="1">
              <a:off x="3860" y="1931"/>
              <a:ext cx="0" cy="52"/>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4" name="Line 52"/>
            <p:cNvSpPr>
              <a:spLocks noChangeShapeType="1"/>
            </p:cNvSpPr>
            <p:nvPr/>
          </p:nvSpPr>
          <p:spPr bwMode="auto">
            <a:xfrm>
              <a:off x="3860" y="2031"/>
              <a:ext cx="0"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5" name="Line 53"/>
            <p:cNvSpPr>
              <a:spLocks noChangeShapeType="1"/>
            </p:cNvSpPr>
            <p:nvPr/>
          </p:nvSpPr>
          <p:spPr bwMode="auto">
            <a:xfrm>
              <a:off x="3911" y="1980"/>
              <a:ext cx="36" cy="0"/>
            </a:xfrm>
            <a:prstGeom prst="line">
              <a:avLst/>
            </a:prstGeom>
            <a:noFill/>
            <a:ln w="12700">
              <a:solidFill>
                <a:srgbClr val="000099"/>
              </a:solidFill>
              <a:round/>
              <a:headEnd type="none" w="sm" len="sm"/>
              <a:tailEnd type="none" w="sm" len="sm"/>
            </a:ln>
            <a:effectLst/>
          </p:spPr>
          <p:txBody>
            <a:bodyPr wrap="none" anchor="ctr"/>
            <a:lstStyle/>
            <a:p>
              <a:endParaRPr lang="it-IT"/>
            </a:p>
          </p:txBody>
        </p:sp>
      </p:grpSp>
      <p:grpSp>
        <p:nvGrpSpPr>
          <p:cNvPr id="5" name="Group 54"/>
          <p:cNvGrpSpPr>
            <a:grpSpLocks/>
          </p:cNvGrpSpPr>
          <p:nvPr/>
        </p:nvGrpSpPr>
        <p:grpSpPr bwMode="auto">
          <a:xfrm>
            <a:off x="7558088" y="4265613"/>
            <a:ext cx="212725" cy="214312"/>
            <a:chOff x="3813" y="1931"/>
            <a:chExt cx="134" cy="135"/>
          </a:xfrm>
        </p:grpSpPr>
        <p:sp>
          <p:nvSpPr>
            <p:cNvPr id="49207" name="Line 55"/>
            <p:cNvSpPr>
              <a:spLocks noChangeShapeType="1"/>
            </p:cNvSpPr>
            <p:nvPr/>
          </p:nvSpPr>
          <p:spPr bwMode="auto">
            <a:xfrm>
              <a:off x="3822" y="1980"/>
              <a:ext cx="79" cy="0"/>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8" name="Line 56"/>
            <p:cNvSpPr>
              <a:spLocks noChangeShapeType="1"/>
            </p:cNvSpPr>
            <p:nvPr/>
          </p:nvSpPr>
          <p:spPr bwMode="auto">
            <a:xfrm flipH="1">
              <a:off x="3858" y="1986"/>
              <a:ext cx="51"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9" name="Line 57"/>
            <p:cNvSpPr>
              <a:spLocks noChangeShapeType="1"/>
            </p:cNvSpPr>
            <p:nvPr/>
          </p:nvSpPr>
          <p:spPr bwMode="auto">
            <a:xfrm flipH="1" flipV="1">
              <a:off x="3813" y="1977"/>
              <a:ext cx="50" cy="51"/>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0" name="Line 58"/>
            <p:cNvSpPr>
              <a:spLocks noChangeShapeType="1"/>
            </p:cNvSpPr>
            <p:nvPr/>
          </p:nvSpPr>
          <p:spPr bwMode="auto">
            <a:xfrm flipV="1">
              <a:off x="3860" y="1931"/>
              <a:ext cx="0" cy="52"/>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1" name="Line 59"/>
            <p:cNvSpPr>
              <a:spLocks noChangeShapeType="1"/>
            </p:cNvSpPr>
            <p:nvPr/>
          </p:nvSpPr>
          <p:spPr bwMode="auto">
            <a:xfrm>
              <a:off x="3860" y="2031"/>
              <a:ext cx="0"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2" name="Line 60"/>
            <p:cNvSpPr>
              <a:spLocks noChangeShapeType="1"/>
            </p:cNvSpPr>
            <p:nvPr/>
          </p:nvSpPr>
          <p:spPr bwMode="auto">
            <a:xfrm>
              <a:off x="3911" y="1980"/>
              <a:ext cx="36" cy="0"/>
            </a:xfrm>
            <a:prstGeom prst="line">
              <a:avLst/>
            </a:prstGeom>
            <a:noFill/>
            <a:ln w="12700">
              <a:solidFill>
                <a:srgbClr val="000099"/>
              </a:solidFill>
              <a:round/>
              <a:headEnd type="none" w="sm" len="sm"/>
              <a:tailEnd type="none" w="sm" len="sm"/>
            </a:ln>
            <a:effectLst/>
          </p:spPr>
          <p:txBody>
            <a:bodyPr wrap="none" anchor="ctr"/>
            <a:lstStyle/>
            <a:p>
              <a:endParaRPr lang="it-IT"/>
            </a:p>
          </p:txBody>
        </p:sp>
      </p:grpSp>
      <p:grpSp>
        <p:nvGrpSpPr>
          <p:cNvPr id="6" name="Group 61"/>
          <p:cNvGrpSpPr>
            <a:grpSpLocks/>
          </p:cNvGrpSpPr>
          <p:nvPr/>
        </p:nvGrpSpPr>
        <p:grpSpPr bwMode="auto">
          <a:xfrm>
            <a:off x="7558088" y="3427413"/>
            <a:ext cx="212725" cy="214312"/>
            <a:chOff x="3813" y="1931"/>
            <a:chExt cx="134" cy="135"/>
          </a:xfrm>
        </p:grpSpPr>
        <p:sp>
          <p:nvSpPr>
            <p:cNvPr id="49214" name="Line 62"/>
            <p:cNvSpPr>
              <a:spLocks noChangeShapeType="1"/>
            </p:cNvSpPr>
            <p:nvPr/>
          </p:nvSpPr>
          <p:spPr bwMode="auto">
            <a:xfrm>
              <a:off x="3822" y="1980"/>
              <a:ext cx="79" cy="0"/>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5" name="Line 63"/>
            <p:cNvSpPr>
              <a:spLocks noChangeShapeType="1"/>
            </p:cNvSpPr>
            <p:nvPr/>
          </p:nvSpPr>
          <p:spPr bwMode="auto">
            <a:xfrm flipH="1">
              <a:off x="3858" y="1986"/>
              <a:ext cx="51"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6" name="Line 64"/>
            <p:cNvSpPr>
              <a:spLocks noChangeShapeType="1"/>
            </p:cNvSpPr>
            <p:nvPr/>
          </p:nvSpPr>
          <p:spPr bwMode="auto">
            <a:xfrm flipH="1" flipV="1">
              <a:off x="3813" y="1977"/>
              <a:ext cx="50" cy="51"/>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7" name="Line 65"/>
            <p:cNvSpPr>
              <a:spLocks noChangeShapeType="1"/>
            </p:cNvSpPr>
            <p:nvPr/>
          </p:nvSpPr>
          <p:spPr bwMode="auto">
            <a:xfrm flipV="1">
              <a:off x="3860" y="1931"/>
              <a:ext cx="0" cy="52"/>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8" name="Line 66"/>
            <p:cNvSpPr>
              <a:spLocks noChangeShapeType="1"/>
            </p:cNvSpPr>
            <p:nvPr/>
          </p:nvSpPr>
          <p:spPr bwMode="auto">
            <a:xfrm>
              <a:off x="3860" y="2031"/>
              <a:ext cx="0"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9" name="Line 67"/>
            <p:cNvSpPr>
              <a:spLocks noChangeShapeType="1"/>
            </p:cNvSpPr>
            <p:nvPr/>
          </p:nvSpPr>
          <p:spPr bwMode="auto">
            <a:xfrm>
              <a:off x="3911" y="1980"/>
              <a:ext cx="36" cy="0"/>
            </a:xfrm>
            <a:prstGeom prst="line">
              <a:avLst/>
            </a:prstGeom>
            <a:noFill/>
            <a:ln w="12700">
              <a:solidFill>
                <a:srgbClr val="000099"/>
              </a:solidFill>
              <a:round/>
              <a:headEnd type="none" w="sm" len="sm"/>
              <a:tailEnd type="none" w="sm" len="sm"/>
            </a:ln>
            <a:effectLst/>
          </p:spPr>
          <p:txBody>
            <a:bodyPr wrap="none" anchor="ctr"/>
            <a:lstStyle/>
            <a:p>
              <a:endParaRPr lang="it-IT"/>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b="0"/>
              <a:t>What’s Really In that Chip?</a:t>
            </a:r>
            <a:endParaRPr lang="en-US"/>
          </a:p>
        </p:txBody>
      </p:sp>
      <p:pic>
        <p:nvPicPr>
          <p:cNvPr id="48131" name="Picture 3" descr="EDIT2"/>
          <p:cNvPicPr>
            <a:picLocks noChangeAspect="1" noChangeArrowheads="1"/>
          </p:cNvPicPr>
          <p:nvPr/>
        </p:nvPicPr>
        <p:blipFill>
          <a:blip r:embed="rId3" cstate="print"/>
          <a:srcRect/>
          <a:stretch>
            <a:fillRect/>
          </a:stretch>
        </p:blipFill>
        <p:spPr bwMode="auto">
          <a:xfrm>
            <a:off x="2581275" y="1652588"/>
            <a:ext cx="6496050" cy="4805362"/>
          </a:xfrm>
          <a:prstGeom prst="rect">
            <a:avLst/>
          </a:prstGeom>
          <a:noFill/>
        </p:spPr>
      </p:pic>
      <p:sp>
        <p:nvSpPr>
          <p:cNvPr id="48132" name="Text Box 4"/>
          <p:cNvSpPr txBox="1">
            <a:spLocks noChangeArrowheads="1"/>
          </p:cNvSpPr>
          <p:nvPr/>
        </p:nvSpPr>
        <p:spPr bwMode="auto">
          <a:xfrm>
            <a:off x="1031875" y="4144963"/>
            <a:ext cx="833438" cy="701675"/>
          </a:xfrm>
          <a:prstGeom prst="rect">
            <a:avLst/>
          </a:prstGeom>
          <a:noFill/>
          <a:ln w="12700">
            <a:noFill/>
            <a:miter lim="800000"/>
            <a:headEnd/>
            <a:tailEnd/>
          </a:ln>
          <a:effectLst/>
        </p:spPr>
        <p:txBody>
          <a:bodyPr wrap="none">
            <a:spAutoFit/>
          </a:bodyPr>
          <a:lstStyle/>
          <a:p>
            <a:r>
              <a:rPr lang="en-US" sz="2000" b="1">
                <a:latin typeface="Arial" pitchFamily="34" charset="0"/>
              </a:rPr>
              <a:t>CLB</a:t>
            </a:r>
          </a:p>
          <a:p>
            <a:r>
              <a:rPr lang="en-US" sz="2000" b="1">
                <a:latin typeface="Arial" pitchFamily="34" charset="0"/>
              </a:rPr>
              <a:t>(Red)</a:t>
            </a:r>
            <a:endParaRPr lang="en-US"/>
          </a:p>
        </p:txBody>
      </p:sp>
      <p:sp>
        <p:nvSpPr>
          <p:cNvPr id="48133" name="Text Box 5"/>
          <p:cNvSpPr txBox="1">
            <a:spLocks noChangeArrowheads="1"/>
          </p:cNvSpPr>
          <p:nvPr/>
        </p:nvSpPr>
        <p:spPr bwMode="auto">
          <a:xfrm>
            <a:off x="1069975" y="1192213"/>
            <a:ext cx="1071563" cy="701675"/>
          </a:xfrm>
          <a:prstGeom prst="rect">
            <a:avLst/>
          </a:prstGeom>
          <a:noFill/>
          <a:ln w="12700">
            <a:noFill/>
            <a:miter lim="800000"/>
            <a:headEnd/>
            <a:tailEnd/>
          </a:ln>
          <a:effectLst/>
        </p:spPr>
        <p:txBody>
          <a:bodyPr wrap="none">
            <a:spAutoFit/>
          </a:bodyPr>
          <a:lstStyle/>
          <a:p>
            <a:r>
              <a:rPr lang="en-US" sz="2000" b="1">
                <a:latin typeface="Arial" pitchFamily="34" charset="0"/>
              </a:rPr>
              <a:t>Switch </a:t>
            </a:r>
          </a:p>
          <a:p>
            <a:r>
              <a:rPr lang="en-US" sz="2000" b="1">
                <a:latin typeface="Arial" pitchFamily="34" charset="0"/>
              </a:rPr>
              <a:t>Matrix</a:t>
            </a:r>
            <a:endParaRPr lang="en-US" sz="2000">
              <a:latin typeface="Arial" pitchFamily="34" charset="0"/>
            </a:endParaRPr>
          </a:p>
        </p:txBody>
      </p:sp>
      <p:sp>
        <p:nvSpPr>
          <p:cNvPr id="48134" name="Text Box 6"/>
          <p:cNvSpPr txBox="1">
            <a:spLocks noChangeArrowheads="1"/>
          </p:cNvSpPr>
          <p:nvPr/>
        </p:nvSpPr>
        <p:spPr bwMode="auto">
          <a:xfrm>
            <a:off x="955675" y="5535613"/>
            <a:ext cx="1539875" cy="701675"/>
          </a:xfrm>
          <a:prstGeom prst="rect">
            <a:avLst/>
          </a:prstGeom>
          <a:noFill/>
          <a:ln w="12700">
            <a:noFill/>
            <a:miter lim="800000"/>
            <a:headEnd/>
            <a:tailEnd/>
          </a:ln>
          <a:effectLst/>
        </p:spPr>
        <p:txBody>
          <a:bodyPr wrap="none">
            <a:spAutoFit/>
          </a:bodyPr>
          <a:lstStyle/>
          <a:p>
            <a:r>
              <a:rPr lang="en-US" sz="2000" b="1">
                <a:latin typeface="Arial" pitchFamily="34" charset="0"/>
              </a:rPr>
              <a:t>Long Lines</a:t>
            </a:r>
          </a:p>
          <a:p>
            <a:r>
              <a:rPr lang="en-US" sz="2000" b="1">
                <a:latin typeface="Arial" pitchFamily="34" charset="0"/>
              </a:rPr>
              <a:t>(Purple)</a:t>
            </a:r>
            <a:endParaRPr lang="en-US" sz="2000">
              <a:latin typeface="Arial" pitchFamily="34" charset="0"/>
            </a:endParaRPr>
          </a:p>
        </p:txBody>
      </p:sp>
      <p:sp>
        <p:nvSpPr>
          <p:cNvPr id="48135" name="Text Box 7"/>
          <p:cNvSpPr txBox="1">
            <a:spLocks noChangeArrowheads="1"/>
          </p:cNvSpPr>
          <p:nvPr/>
        </p:nvSpPr>
        <p:spPr bwMode="auto">
          <a:xfrm>
            <a:off x="860425" y="2659063"/>
            <a:ext cx="1778000" cy="1006475"/>
          </a:xfrm>
          <a:prstGeom prst="rect">
            <a:avLst/>
          </a:prstGeom>
          <a:noFill/>
          <a:ln w="12700">
            <a:noFill/>
            <a:miter lim="800000"/>
            <a:headEnd/>
            <a:tailEnd/>
          </a:ln>
          <a:effectLst/>
        </p:spPr>
        <p:txBody>
          <a:bodyPr wrap="none">
            <a:spAutoFit/>
          </a:bodyPr>
          <a:lstStyle/>
          <a:p>
            <a:r>
              <a:rPr lang="en-US" sz="2000" b="1">
                <a:latin typeface="Arial" pitchFamily="34" charset="0"/>
              </a:rPr>
              <a:t>Direct </a:t>
            </a:r>
          </a:p>
          <a:p>
            <a:r>
              <a:rPr lang="en-US" sz="2000" b="1">
                <a:latin typeface="Arial" pitchFamily="34" charset="0"/>
              </a:rPr>
              <a:t>Interconnect </a:t>
            </a:r>
          </a:p>
          <a:p>
            <a:r>
              <a:rPr lang="en-US" sz="2000" b="1">
                <a:latin typeface="Arial" pitchFamily="34" charset="0"/>
              </a:rPr>
              <a:t>(Green)</a:t>
            </a:r>
            <a:endParaRPr lang="en-US" sz="2000">
              <a:latin typeface="Arial" pitchFamily="34" charset="0"/>
            </a:endParaRPr>
          </a:p>
        </p:txBody>
      </p:sp>
      <p:sp>
        <p:nvSpPr>
          <p:cNvPr id="48136" name="Line 8"/>
          <p:cNvSpPr>
            <a:spLocks noChangeShapeType="1"/>
          </p:cNvSpPr>
          <p:nvPr/>
        </p:nvSpPr>
        <p:spPr bwMode="auto">
          <a:xfrm>
            <a:off x="2055813" y="1846263"/>
            <a:ext cx="877887" cy="685800"/>
          </a:xfrm>
          <a:prstGeom prst="line">
            <a:avLst/>
          </a:prstGeom>
          <a:noFill/>
          <a:ln w="38100">
            <a:solidFill>
              <a:srgbClr val="FFCC00"/>
            </a:solidFill>
            <a:round/>
            <a:headEnd/>
            <a:tailEnd type="triangle" w="lg" len="med"/>
          </a:ln>
          <a:effectLst/>
        </p:spPr>
        <p:txBody>
          <a:bodyPr wrap="none" anchor="ctr"/>
          <a:lstStyle/>
          <a:p>
            <a:endParaRPr lang="it-IT"/>
          </a:p>
        </p:txBody>
      </p:sp>
      <p:sp>
        <p:nvSpPr>
          <p:cNvPr id="48137" name="Rectangle 9"/>
          <p:cNvSpPr>
            <a:spLocks noChangeArrowheads="1"/>
          </p:cNvSpPr>
          <p:nvPr/>
        </p:nvSpPr>
        <p:spPr bwMode="auto">
          <a:xfrm>
            <a:off x="1031875" y="1104900"/>
            <a:ext cx="1033463" cy="776288"/>
          </a:xfrm>
          <a:prstGeom prst="rect">
            <a:avLst/>
          </a:prstGeom>
          <a:noFill/>
          <a:ln w="12700">
            <a:solidFill>
              <a:srgbClr val="FFCC00"/>
            </a:solidFill>
            <a:miter lim="800000"/>
            <a:headEnd/>
            <a:tailEnd/>
          </a:ln>
          <a:effectLst/>
        </p:spPr>
        <p:txBody>
          <a:bodyPr wrap="none" anchor="ctr"/>
          <a:lstStyle/>
          <a:p>
            <a:endParaRPr lang="it-IT"/>
          </a:p>
        </p:txBody>
      </p:sp>
      <p:sp>
        <p:nvSpPr>
          <p:cNvPr id="48138" name="Rectangle 10"/>
          <p:cNvSpPr>
            <a:spLocks noChangeArrowheads="1"/>
          </p:cNvSpPr>
          <p:nvPr/>
        </p:nvSpPr>
        <p:spPr bwMode="auto">
          <a:xfrm>
            <a:off x="895350" y="2667000"/>
            <a:ext cx="1638300" cy="990600"/>
          </a:xfrm>
          <a:prstGeom prst="rect">
            <a:avLst/>
          </a:prstGeom>
          <a:noFill/>
          <a:ln w="12700">
            <a:solidFill>
              <a:srgbClr val="FFCC00"/>
            </a:solidFill>
            <a:miter lim="800000"/>
            <a:headEnd/>
            <a:tailEnd/>
          </a:ln>
          <a:effectLst/>
        </p:spPr>
        <p:txBody>
          <a:bodyPr wrap="none" anchor="ctr"/>
          <a:lstStyle/>
          <a:p>
            <a:endParaRPr lang="it-IT"/>
          </a:p>
        </p:txBody>
      </p:sp>
      <p:sp>
        <p:nvSpPr>
          <p:cNvPr id="48139" name="Rectangle 11"/>
          <p:cNvSpPr>
            <a:spLocks noChangeArrowheads="1"/>
          </p:cNvSpPr>
          <p:nvPr/>
        </p:nvSpPr>
        <p:spPr bwMode="auto">
          <a:xfrm>
            <a:off x="1047750" y="4114800"/>
            <a:ext cx="819150" cy="781050"/>
          </a:xfrm>
          <a:prstGeom prst="rect">
            <a:avLst/>
          </a:prstGeom>
          <a:noFill/>
          <a:ln w="12700">
            <a:solidFill>
              <a:srgbClr val="FFCC00"/>
            </a:solidFill>
            <a:miter lim="800000"/>
            <a:headEnd/>
            <a:tailEnd/>
          </a:ln>
          <a:effectLst/>
        </p:spPr>
        <p:txBody>
          <a:bodyPr wrap="none" anchor="ctr"/>
          <a:lstStyle/>
          <a:p>
            <a:endParaRPr lang="it-IT"/>
          </a:p>
        </p:txBody>
      </p:sp>
      <p:sp>
        <p:nvSpPr>
          <p:cNvPr id="48140" name="Rectangle 12"/>
          <p:cNvSpPr>
            <a:spLocks noChangeArrowheads="1"/>
          </p:cNvSpPr>
          <p:nvPr/>
        </p:nvSpPr>
        <p:spPr bwMode="auto">
          <a:xfrm>
            <a:off x="952500" y="5524500"/>
            <a:ext cx="1504950" cy="742950"/>
          </a:xfrm>
          <a:prstGeom prst="rect">
            <a:avLst/>
          </a:prstGeom>
          <a:noFill/>
          <a:ln w="12700">
            <a:solidFill>
              <a:srgbClr val="FFCC00"/>
            </a:solidFill>
            <a:miter lim="800000"/>
            <a:headEnd/>
            <a:tailEnd/>
          </a:ln>
          <a:effectLst/>
        </p:spPr>
        <p:txBody>
          <a:bodyPr wrap="none" anchor="ctr"/>
          <a:lstStyle/>
          <a:p>
            <a:endParaRPr lang="it-IT"/>
          </a:p>
        </p:txBody>
      </p:sp>
      <p:grpSp>
        <p:nvGrpSpPr>
          <p:cNvPr id="2" name="Group 13"/>
          <p:cNvGrpSpPr>
            <a:grpSpLocks/>
          </p:cNvGrpSpPr>
          <p:nvPr/>
        </p:nvGrpSpPr>
        <p:grpSpPr bwMode="auto">
          <a:xfrm>
            <a:off x="2324100" y="1211263"/>
            <a:ext cx="2705100" cy="396875"/>
            <a:chOff x="1776" y="751"/>
            <a:chExt cx="1704" cy="250"/>
          </a:xfrm>
        </p:grpSpPr>
        <p:sp>
          <p:nvSpPr>
            <p:cNvPr id="48142" name="Text Box 14"/>
            <p:cNvSpPr txBox="1">
              <a:spLocks noChangeArrowheads="1"/>
            </p:cNvSpPr>
            <p:nvPr/>
          </p:nvSpPr>
          <p:spPr bwMode="auto">
            <a:xfrm>
              <a:off x="1814" y="751"/>
              <a:ext cx="1644" cy="250"/>
            </a:xfrm>
            <a:prstGeom prst="rect">
              <a:avLst/>
            </a:prstGeom>
            <a:noFill/>
            <a:ln w="12700">
              <a:noFill/>
              <a:miter lim="800000"/>
              <a:headEnd/>
              <a:tailEnd/>
            </a:ln>
            <a:effectLst/>
          </p:spPr>
          <p:txBody>
            <a:bodyPr wrap="none">
              <a:spAutoFit/>
            </a:bodyPr>
            <a:lstStyle/>
            <a:p>
              <a:r>
                <a:rPr lang="en-US" sz="2000" b="1">
                  <a:latin typeface="Arial" pitchFamily="34" charset="0"/>
                </a:rPr>
                <a:t>Routed Wires (Blue)</a:t>
              </a:r>
              <a:endParaRPr lang="en-US" sz="2000">
                <a:latin typeface="Arial" pitchFamily="34" charset="0"/>
              </a:endParaRPr>
            </a:p>
          </p:txBody>
        </p:sp>
        <p:sp>
          <p:nvSpPr>
            <p:cNvPr id="48143" name="Rectangle 15"/>
            <p:cNvSpPr>
              <a:spLocks noChangeArrowheads="1"/>
            </p:cNvSpPr>
            <p:nvPr/>
          </p:nvSpPr>
          <p:spPr bwMode="auto">
            <a:xfrm>
              <a:off x="1776" y="756"/>
              <a:ext cx="1704" cy="240"/>
            </a:xfrm>
            <a:prstGeom prst="rect">
              <a:avLst/>
            </a:prstGeom>
            <a:noFill/>
            <a:ln w="12700">
              <a:solidFill>
                <a:srgbClr val="FFCC00"/>
              </a:solidFill>
              <a:miter lim="800000"/>
              <a:headEnd/>
              <a:tailEnd/>
            </a:ln>
            <a:effectLst/>
          </p:spPr>
          <p:txBody>
            <a:bodyPr wrap="none" anchor="ctr"/>
            <a:lstStyle/>
            <a:p>
              <a:endParaRPr lang="it-IT"/>
            </a:p>
          </p:txBody>
        </p:sp>
      </p:grpSp>
      <p:grpSp>
        <p:nvGrpSpPr>
          <p:cNvPr id="3" name="Group 16"/>
          <p:cNvGrpSpPr>
            <a:grpSpLocks/>
          </p:cNvGrpSpPr>
          <p:nvPr/>
        </p:nvGrpSpPr>
        <p:grpSpPr bwMode="auto">
          <a:xfrm>
            <a:off x="3070225" y="723900"/>
            <a:ext cx="6021388" cy="457200"/>
            <a:chOff x="1934" y="504"/>
            <a:chExt cx="3793" cy="288"/>
          </a:xfrm>
        </p:grpSpPr>
        <p:sp>
          <p:nvSpPr>
            <p:cNvPr id="48145" name="Text Box 17"/>
            <p:cNvSpPr txBox="1">
              <a:spLocks noChangeArrowheads="1"/>
            </p:cNvSpPr>
            <p:nvPr/>
          </p:nvSpPr>
          <p:spPr bwMode="auto">
            <a:xfrm>
              <a:off x="1934" y="535"/>
              <a:ext cx="3793" cy="250"/>
            </a:xfrm>
            <a:prstGeom prst="rect">
              <a:avLst/>
            </a:prstGeom>
            <a:noFill/>
            <a:ln w="12700">
              <a:noFill/>
              <a:miter lim="800000"/>
              <a:headEnd/>
              <a:tailEnd/>
            </a:ln>
            <a:effectLst/>
          </p:spPr>
          <p:txBody>
            <a:bodyPr wrap="none">
              <a:spAutoFit/>
            </a:bodyPr>
            <a:lstStyle/>
            <a:p>
              <a:r>
                <a:rPr lang="en-US" sz="2000" b="1">
                  <a:latin typeface="Arial" pitchFamily="34" charset="0"/>
                </a:rPr>
                <a:t>Programmable Interconnect Points, PIPs (White)</a:t>
              </a:r>
              <a:endParaRPr lang="en-US"/>
            </a:p>
          </p:txBody>
        </p:sp>
        <p:sp>
          <p:nvSpPr>
            <p:cNvPr id="48146" name="Rectangle 18"/>
            <p:cNvSpPr>
              <a:spLocks noChangeArrowheads="1"/>
            </p:cNvSpPr>
            <p:nvPr/>
          </p:nvSpPr>
          <p:spPr bwMode="auto">
            <a:xfrm>
              <a:off x="1956" y="504"/>
              <a:ext cx="3732" cy="288"/>
            </a:xfrm>
            <a:prstGeom prst="rect">
              <a:avLst/>
            </a:prstGeom>
            <a:noFill/>
            <a:ln w="12700">
              <a:solidFill>
                <a:srgbClr val="FFCC00"/>
              </a:solidFill>
              <a:miter lim="800000"/>
              <a:headEnd/>
              <a:tailEnd/>
            </a:ln>
            <a:effectLst/>
          </p:spPr>
          <p:txBody>
            <a:bodyPr wrap="none" anchor="ctr"/>
            <a:lstStyle/>
            <a:p>
              <a:endParaRPr lang="it-IT"/>
            </a:p>
          </p:txBody>
        </p:sp>
      </p:grpSp>
      <p:sp>
        <p:nvSpPr>
          <p:cNvPr id="48147" name="Freeform 19"/>
          <p:cNvSpPr>
            <a:spLocks/>
          </p:cNvSpPr>
          <p:nvPr/>
        </p:nvSpPr>
        <p:spPr bwMode="auto">
          <a:xfrm>
            <a:off x="5049838" y="1414463"/>
            <a:ext cx="679450" cy="663575"/>
          </a:xfrm>
          <a:custGeom>
            <a:avLst/>
            <a:gdLst/>
            <a:ahLst/>
            <a:cxnLst>
              <a:cxn ang="0">
                <a:pos x="0" y="0"/>
              </a:cxn>
              <a:cxn ang="0">
                <a:pos x="164" y="0"/>
              </a:cxn>
              <a:cxn ang="0">
                <a:pos x="428" y="418"/>
              </a:cxn>
            </a:cxnLst>
            <a:rect l="0" t="0" r="r" b="b"/>
            <a:pathLst>
              <a:path w="428" h="418">
                <a:moveTo>
                  <a:pt x="0" y="0"/>
                </a:moveTo>
                <a:lnTo>
                  <a:pt x="164" y="0"/>
                </a:lnTo>
                <a:lnTo>
                  <a:pt x="428" y="418"/>
                </a:lnTo>
              </a:path>
            </a:pathLst>
          </a:custGeom>
          <a:noFill/>
          <a:ln w="38100" cap="flat" cmpd="sng">
            <a:solidFill>
              <a:srgbClr val="FFCC00"/>
            </a:solidFill>
            <a:prstDash val="solid"/>
            <a:round/>
            <a:headEnd type="none" w="med" len="med"/>
            <a:tailEnd type="triangle" w="lg" len="med"/>
          </a:ln>
          <a:effectLst/>
        </p:spPr>
        <p:txBody>
          <a:bodyPr wrap="none" anchor="ctr"/>
          <a:lstStyle/>
          <a:p>
            <a:endParaRPr lang="it-IT"/>
          </a:p>
        </p:txBody>
      </p:sp>
      <p:sp>
        <p:nvSpPr>
          <p:cNvPr id="48148" name="Line 20"/>
          <p:cNvSpPr>
            <a:spLocks noChangeShapeType="1"/>
          </p:cNvSpPr>
          <p:nvPr/>
        </p:nvSpPr>
        <p:spPr bwMode="auto">
          <a:xfrm flipH="1">
            <a:off x="7518400" y="1184275"/>
            <a:ext cx="42863" cy="1095375"/>
          </a:xfrm>
          <a:prstGeom prst="line">
            <a:avLst/>
          </a:prstGeom>
          <a:noFill/>
          <a:ln w="38100">
            <a:solidFill>
              <a:srgbClr val="FFCC00"/>
            </a:solidFill>
            <a:round/>
            <a:headEnd/>
            <a:tailEnd type="triangle" w="lg" len="med"/>
          </a:ln>
          <a:effectLst/>
        </p:spPr>
        <p:txBody>
          <a:bodyPr wrap="none" anchor="ctr"/>
          <a:lstStyle/>
          <a:p>
            <a:endParaRPr lang="it-IT"/>
          </a:p>
        </p:txBody>
      </p:sp>
      <p:sp>
        <p:nvSpPr>
          <p:cNvPr id="48149" name="Line 21"/>
          <p:cNvSpPr>
            <a:spLocks noChangeShapeType="1"/>
          </p:cNvSpPr>
          <p:nvPr/>
        </p:nvSpPr>
        <p:spPr bwMode="auto">
          <a:xfrm>
            <a:off x="7561263" y="1184275"/>
            <a:ext cx="909637" cy="1038225"/>
          </a:xfrm>
          <a:prstGeom prst="line">
            <a:avLst/>
          </a:prstGeom>
          <a:noFill/>
          <a:ln w="38100">
            <a:solidFill>
              <a:srgbClr val="FFCC00"/>
            </a:solidFill>
            <a:round/>
            <a:headEnd/>
            <a:tailEnd type="triangle" w="lg" len="med"/>
          </a:ln>
          <a:effectLst/>
        </p:spPr>
        <p:txBody>
          <a:bodyPr wrap="none" anchor="ctr"/>
          <a:lstStyle/>
          <a:p>
            <a:endParaRPr lang="it-IT"/>
          </a:p>
        </p:txBody>
      </p:sp>
      <p:sp>
        <p:nvSpPr>
          <p:cNvPr id="48150" name="Freeform 22"/>
          <p:cNvSpPr>
            <a:spLocks/>
          </p:cNvSpPr>
          <p:nvPr/>
        </p:nvSpPr>
        <p:spPr bwMode="auto">
          <a:xfrm>
            <a:off x="1862138" y="3651250"/>
            <a:ext cx="1673225" cy="376238"/>
          </a:xfrm>
          <a:custGeom>
            <a:avLst/>
            <a:gdLst/>
            <a:ahLst/>
            <a:cxnLst>
              <a:cxn ang="0">
                <a:pos x="0" y="0"/>
              </a:cxn>
              <a:cxn ang="0">
                <a:pos x="290" y="237"/>
              </a:cxn>
              <a:cxn ang="0">
                <a:pos x="1054" y="173"/>
              </a:cxn>
            </a:cxnLst>
            <a:rect l="0" t="0" r="r" b="b"/>
            <a:pathLst>
              <a:path w="1054" h="237">
                <a:moveTo>
                  <a:pt x="0" y="0"/>
                </a:moveTo>
                <a:lnTo>
                  <a:pt x="290" y="237"/>
                </a:lnTo>
                <a:lnTo>
                  <a:pt x="1054" y="173"/>
                </a:lnTo>
              </a:path>
            </a:pathLst>
          </a:custGeom>
          <a:noFill/>
          <a:ln w="38100" cap="flat" cmpd="sng">
            <a:solidFill>
              <a:srgbClr val="FFCC00"/>
            </a:solidFill>
            <a:prstDash val="solid"/>
            <a:round/>
            <a:headEnd type="none" w="med" len="med"/>
            <a:tailEnd type="triangle" w="lg" len="med"/>
          </a:ln>
          <a:effectLst/>
        </p:spPr>
        <p:txBody>
          <a:bodyPr wrap="none" anchor="ctr"/>
          <a:lstStyle/>
          <a:p>
            <a:endParaRPr lang="it-IT"/>
          </a:p>
        </p:txBody>
      </p:sp>
      <p:sp>
        <p:nvSpPr>
          <p:cNvPr id="48151" name="Line 23"/>
          <p:cNvSpPr>
            <a:spLocks noChangeShapeType="1"/>
          </p:cNvSpPr>
          <p:nvPr/>
        </p:nvSpPr>
        <p:spPr bwMode="auto">
          <a:xfrm flipV="1">
            <a:off x="1876425" y="4646613"/>
            <a:ext cx="2914650" cy="174625"/>
          </a:xfrm>
          <a:prstGeom prst="line">
            <a:avLst/>
          </a:prstGeom>
          <a:noFill/>
          <a:ln w="38100">
            <a:solidFill>
              <a:srgbClr val="FFCC00"/>
            </a:solidFill>
            <a:round/>
            <a:headEnd/>
            <a:tailEnd type="triangle" w="lg" len="med"/>
          </a:ln>
          <a:effectLst/>
        </p:spPr>
        <p:txBody>
          <a:bodyPr wrap="none" anchor="ctr"/>
          <a:lstStyle/>
          <a:p>
            <a:endParaRPr lang="it-IT"/>
          </a:p>
        </p:txBody>
      </p:sp>
      <p:sp>
        <p:nvSpPr>
          <p:cNvPr id="48152" name="Line 24"/>
          <p:cNvSpPr>
            <a:spLocks noChangeShapeType="1"/>
          </p:cNvSpPr>
          <p:nvPr/>
        </p:nvSpPr>
        <p:spPr bwMode="auto">
          <a:xfrm flipV="1">
            <a:off x="2466975" y="5499100"/>
            <a:ext cx="649288" cy="433388"/>
          </a:xfrm>
          <a:prstGeom prst="line">
            <a:avLst/>
          </a:prstGeom>
          <a:noFill/>
          <a:ln w="38100">
            <a:solidFill>
              <a:srgbClr val="FFCC00"/>
            </a:solidFill>
            <a:round/>
            <a:headEnd/>
            <a:tailEnd type="triangle" w="lg" len="med"/>
          </a:ln>
          <a:effectLst/>
        </p:spPr>
        <p:txBody>
          <a:bodyPr wrap="none" anchor="ctr"/>
          <a:lstStyle/>
          <a:p>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Altera </a:t>
            </a:r>
            <a:r>
              <a:rPr lang="it-IT" dirty="0" err="1"/>
              <a:t>Cyclone</a:t>
            </a:r>
            <a:r>
              <a:rPr lang="it-IT" dirty="0"/>
              <a:t> V</a:t>
            </a:r>
          </a:p>
        </p:txBody>
      </p:sp>
      <p:sp>
        <p:nvSpPr>
          <p:cNvPr id="3" name="Sottotitolo 2"/>
          <p:cNvSpPr>
            <a:spLocks noGrp="1"/>
          </p:cNvSpPr>
          <p:nvPr>
            <p:ph type="subTitle" idx="1"/>
          </p:nvPr>
        </p:nvSpPr>
        <p:spPr/>
        <p:txBody>
          <a:bodyPr/>
          <a:lstStyle/>
          <a:p>
            <a:endParaRPr lang="it-IT"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B9C55F-8AEC-401B-BC64-DDC6F849DE68}"/>
              </a:ext>
            </a:extLst>
          </p:cNvPr>
          <p:cNvSpPr>
            <a:spLocks noGrp="1"/>
          </p:cNvSpPr>
          <p:nvPr>
            <p:ph type="title"/>
          </p:nvPr>
        </p:nvSpPr>
        <p:spPr/>
        <p:txBody>
          <a:bodyPr/>
          <a:lstStyle/>
          <a:p>
            <a:r>
              <a:rPr lang="it-IT" dirty="0"/>
              <a:t>Varianti </a:t>
            </a:r>
          </a:p>
        </p:txBody>
      </p:sp>
      <p:pic>
        <p:nvPicPr>
          <p:cNvPr id="4" name="Segnaposto contenuto 3">
            <a:extLst>
              <a:ext uri="{FF2B5EF4-FFF2-40B4-BE49-F238E27FC236}">
                <a16:creationId xmlns:a16="http://schemas.microsoft.com/office/drawing/2014/main" id="{390E7E78-5888-46A3-A74D-E6F2A2A7D8AD}"/>
              </a:ext>
            </a:extLst>
          </p:cNvPr>
          <p:cNvPicPr>
            <a:picLocks noGrp="1" noChangeAspect="1"/>
          </p:cNvPicPr>
          <p:nvPr>
            <p:ph idx="1"/>
          </p:nvPr>
        </p:nvPicPr>
        <p:blipFill>
          <a:blip r:embed="rId2"/>
          <a:stretch>
            <a:fillRect/>
          </a:stretch>
        </p:blipFill>
        <p:spPr>
          <a:xfrm>
            <a:off x="350838" y="2259526"/>
            <a:ext cx="8331200" cy="2762810"/>
          </a:xfrm>
          <a:prstGeom prst="rect">
            <a:avLst/>
          </a:prstGeom>
        </p:spPr>
      </p:pic>
    </p:spTree>
    <p:extLst>
      <p:ext uri="{BB962C8B-B14F-4D97-AF65-F5344CB8AC3E}">
        <p14:creationId xmlns:p14="http://schemas.microsoft.com/office/powerpoint/2010/main" val="228804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a:t>Fuse	</a:t>
            </a:r>
          </a:p>
        </p:txBody>
      </p:sp>
      <p:sp>
        <p:nvSpPr>
          <p:cNvPr id="10243" name="Rectangle 3"/>
          <p:cNvSpPr>
            <a:spLocks noGrp="1" noChangeArrowheads="1"/>
          </p:cNvSpPr>
          <p:nvPr>
            <p:ph type="body" idx="1"/>
          </p:nvPr>
        </p:nvSpPr>
        <p:spPr/>
        <p:txBody>
          <a:bodyPr/>
          <a:lstStyle/>
          <a:p>
            <a:r>
              <a:rPr lang="it-IT" sz="2400" dirty="0"/>
              <a:t>Le linee del dispositivo sono in origine tutte connesse</a:t>
            </a:r>
          </a:p>
          <a:p>
            <a:pPr lvl="1"/>
            <a:r>
              <a:rPr lang="it-IT" sz="2000" dirty="0"/>
              <a:t>La programmazione consiste nel “</a:t>
            </a:r>
            <a:r>
              <a:rPr lang="it-IT" sz="2000" dirty="0">
                <a:solidFill>
                  <a:schemeClr val="accent2"/>
                </a:solidFill>
              </a:rPr>
              <a:t>BRUCIARE</a:t>
            </a:r>
            <a:r>
              <a:rPr lang="it-IT" sz="2000" dirty="0"/>
              <a:t>” (fuse) alcune connessioni in modo tale da mantenere solo quelle necessarie</a:t>
            </a:r>
          </a:p>
          <a:p>
            <a:pPr lvl="1"/>
            <a:r>
              <a:rPr lang="it-IT" sz="2000" dirty="0"/>
              <a:t>La programmazione avviene mediante una tensione </a:t>
            </a:r>
            <a:r>
              <a:rPr lang="it-IT" sz="2000" dirty="0" err="1"/>
              <a:t>piu’</a:t>
            </a:r>
            <a:r>
              <a:rPr lang="it-IT" sz="2000" dirty="0"/>
              <a:t> elevata di quella di normale funzionamento</a:t>
            </a:r>
          </a:p>
        </p:txBody>
      </p:sp>
      <p:pic>
        <p:nvPicPr>
          <p:cNvPr id="10244" name="Picture 4" descr="fuse"/>
          <p:cNvPicPr>
            <a:picLocks noChangeAspect="1" noChangeArrowheads="1"/>
          </p:cNvPicPr>
          <p:nvPr/>
        </p:nvPicPr>
        <p:blipFill>
          <a:blip r:embed="rId3" cstate="print"/>
          <a:srcRect/>
          <a:stretch>
            <a:fillRect/>
          </a:stretch>
        </p:blipFill>
        <p:spPr bwMode="auto">
          <a:xfrm>
            <a:off x="609600" y="3660775"/>
            <a:ext cx="8001000" cy="258762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olo 1">
            <a:extLst>
              <a:ext uri="{FF2B5EF4-FFF2-40B4-BE49-F238E27FC236}">
                <a16:creationId xmlns:a16="http://schemas.microsoft.com/office/drawing/2014/main" id="{2FEFBD99-56B2-4859-9383-19A8A22C3A20}"/>
              </a:ext>
            </a:extLst>
          </p:cNvPr>
          <p:cNvSpPr>
            <a:spLocks noGrp="1"/>
          </p:cNvSpPr>
          <p:nvPr>
            <p:ph type="title"/>
          </p:nvPr>
        </p:nvSpPr>
        <p:spPr>
          <a:xfrm>
            <a:off x="350838" y="273050"/>
            <a:ext cx="8331200" cy="914400"/>
          </a:xfrm>
        </p:spPr>
        <p:txBody>
          <a:bodyPr/>
          <a:lstStyle/>
          <a:p>
            <a:r>
              <a:rPr lang="pt-BR" dirty="0"/>
              <a:t>Altera Cyclone® V SE 5CSEMA5F31C6N</a:t>
            </a:r>
            <a:endParaRPr lang="it-IT" dirty="0"/>
          </a:p>
        </p:txBody>
      </p:sp>
      <p:pic>
        <p:nvPicPr>
          <p:cNvPr id="18" name="Segnaposto contenuto 3">
            <a:extLst>
              <a:ext uri="{FF2B5EF4-FFF2-40B4-BE49-F238E27FC236}">
                <a16:creationId xmlns:a16="http://schemas.microsoft.com/office/drawing/2014/main" id="{116733C2-C182-41EF-9467-36881E3C875E}"/>
              </a:ext>
            </a:extLst>
          </p:cNvPr>
          <p:cNvPicPr>
            <a:picLocks noGrp="1" noChangeAspect="1"/>
          </p:cNvPicPr>
          <p:nvPr>
            <p:ph idx="1"/>
          </p:nvPr>
        </p:nvPicPr>
        <p:blipFill>
          <a:blip r:embed="rId2"/>
          <a:stretch>
            <a:fillRect/>
          </a:stretch>
        </p:blipFill>
        <p:spPr>
          <a:xfrm>
            <a:off x="350838" y="1590702"/>
            <a:ext cx="8331200" cy="4100459"/>
          </a:xfrm>
          <a:prstGeom prst="rect">
            <a:avLst/>
          </a:prstGeom>
        </p:spPr>
      </p:pic>
      <p:sp>
        <p:nvSpPr>
          <p:cNvPr id="19" name="Rettangolo 18">
            <a:extLst>
              <a:ext uri="{FF2B5EF4-FFF2-40B4-BE49-F238E27FC236}">
                <a16:creationId xmlns:a16="http://schemas.microsoft.com/office/drawing/2014/main" id="{063D389C-C8B7-445F-948A-6BD0AEA261B0}"/>
              </a:ext>
            </a:extLst>
          </p:cNvPr>
          <p:cNvSpPr/>
          <p:nvPr/>
        </p:nvSpPr>
        <p:spPr bwMode="auto">
          <a:xfrm>
            <a:off x="611560" y="2996952"/>
            <a:ext cx="1584176" cy="360040"/>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 name="Rettangolo 19">
            <a:extLst>
              <a:ext uri="{FF2B5EF4-FFF2-40B4-BE49-F238E27FC236}">
                <a16:creationId xmlns:a16="http://schemas.microsoft.com/office/drawing/2014/main" id="{1231BDEB-CE5D-42FF-B395-2CAB70C9F4F9}"/>
              </a:ext>
            </a:extLst>
          </p:cNvPr>
          <p:cNvSpPr/>
          <p:nvPr/>
        </p:nvSpPr>
        <p:spPr bwMode="auto">
          <a:xfrm>
            <a:off x="702258" y="4774142"/>
            <a:ext cx="1494136"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1" name="Rettangolo 20">
            <a:extLst>
              <a:ext uri="{FF2B5EF4-FFF2-40B4-BE49-F238E27FC236}">
                <a16:creationId xmlns:a16="http://schemas.microsoft.com/office/drawing/2014/main" id="{A669A138-7DC2-4FC5-B80F-DB192EF5B9DB}"/>
              </a:ext>
            </a:extLst>
          </p:cNvPr>
          <p:cNvSpPr/>
          <p:nvPr/>
        </p:nvSpPr>
        <p:spPr bwMode="auto">
          <a:xfrm>
            <a:off x="1331640" y="2001246"/>
            <a:ext cx="1494136"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2" name="Rettangolo 21">
            <a:extLst>
              <a:ext uri="{FF2B5EF4-FFF2-40B4-BE49-F238E27FC236}">
                <a16:creationId xmlns:a16="http://schemas.microsoft.com/office/drawing/2014/main" id="{CC7DBB8C-42AB-469A-930A-DDDDB89C228E}"/>
              </a:ext>
            </a:extLst>
          </p:cNvPr>
          <p:cNvSpPr/>
          <p:nvPr/>
        </p:nvSpPr>
        <p:spPr bwMode="auto">
          <a:xfrm>
            <a:off x="3022302" y="4437112"/>
            <a:ext cx="1494136"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3" name="Rettangolo 22">
            <a:extLst>
              <a:ext uri="{FF2B5EF4-FFF2-40B4-BE49-F238E27FC236}">
                <a16:creationId xmlns:a16="http://schemas.microsoft.com/office/drawing/2014/main" id="{C4ED4259-EF00-41E3-ACFA-67C0BAC2E46B}"/>
              </a:ext>
            </a:extLst>
          </p:cNvPr>
          <p:cNvSpPr/>
          <p:nvPr/>
        </p:nvSpPr>
        <p:spPr bwMode="auto">
          <a:xfrm>
            <a:off x="4355976" y="2060848"/>
            <a:ext cx="180020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4" name="Rettangolo 23">
            <a:extLst>
              <a:ext uri="{FF2B5EF4-FFF2-40B4-BE49-F238E27FC236}">
                <a16:creationId xmlns:a16="http://schemas.microsoft.com/office/drawing/2014/main" id="{D5CEB7A6-60BE-49F1-B8EC-0C3801DBD809}"/>
              </a:ext>
            </a:extLst>
          </p:cNvPr>
          <p:cNvSpPr/>
          <p:nvPr/>
        </p:nvSpPr>
        <p:spPr bwMode="auto">
          <a:xfrm>
            <a:off x="4355976" y="4660358"/>
            <a:ext cx="144016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5" name="Rettangolo 24">
            <a:extLst>
              <a:ext uri="{FF2B5EF4-FFF2-40B4-BE49-F238E27FC236}">
                <a16:creationId xmlns:a16="http://schemas.microsoft.com/office/drawing/2014/main" id="{A8E8F3BF-54F9-431D-8565-7B1F2D9BDF11}"/>
              </a:ext>
            </a:extLst>
          </p:cNvPr>
          <p:cNvSpPr/>
          <p:nvPr/>
        </p:nvSpPr>
        <p:spPr bwMode="auto">
          <a:xfrm>
            <a:off x="6190872" y="3857122"/>
            <a:ext cx="144016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6" name="Rettangolo 25">
            <a:extLst>
              <a:ext uri="{FF2B5EF4-FFF2-40B4-BE49-F238E27FC236}">
                <a16:creationId xmlns:a16="http://schemas.microsoft.com/office/drawing/2014/main" id="{870C1F0A-BE1A-4278-A6A3-05A27D9486DF}"/>
              </a:ext>
            </a:extLst>
          </p:cNvPr>
          <p:cNvSpPr/>
          <p:nvPr/>
        </p:nvSpPr>
        <p:spPr bwMode="auto">
          <a:xfrm>
            <a:off x="350838" y="3528116"/>
            <a:ext cx="1124818"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Rettangolo 26">
            <a:extLst>
              <a:ext uri="{FF2B5EF4-FFF2-40B4-BE49-F238E27FC236}">
                <a16:creationId xmlns:a16="http://schemas.microsoft.com/office/drawing/2014/main" id="{15D74362-5C50-48DD-851E-34CE07D091FD}"/>
              </a:ext>
            </a:extLst>
          </p:cNvPr>
          <p:cNvSpPr/>
          <p:nvPr/>
        </p:nvSpPr>
        <p:spPr bwMode="auto">
          <a:xfrm>
            <a:off x="472178" y="4000688"/>
            <a:ext cx="2011589"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8" name="Rettangolo 27">
            <a:extLst>
              <a:ext uri="{FF2B5EF4-FFF2-40B4-BE49-F238E27FC236}">
                <a16:creationId xmlns:a16="http://schemas.microsoft.com/office/drawing/2014/main" id="{37186612-76F4-42C2-889F-23797FE33080}"/>
              </a:ext>
            </a:extLst>
          </p:cNvPr>
          <p:cNvSpPr/>
          <p:nvPr/>
        </p:nvSpPr>
        <p:spPr bwMode="auto">
          <a:xfrm>
            <a:off x="4739135" y="2849419"/>
            <a:ext cx="144016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Rettangolo 28">
            <a:extLst>
              <a:ext uri="{FF2B5EF4-FFF2-40B4-BE49-F238E27FC236}">
                <a16:creationId xmlns:a16="http://schemas.microsoft.com/office/drawing/2014/main" id="{C07361E3-8A83-4A0D-AA95-E0A178A12BDF}"/>
              </a:ext>
            </a:extLst>
          </p:cNvPr>
          <p:cNvSpPr/>
          <p:nvPr/>
        </p:nvSpPr>
        <p:spPr bwMode="auto">
          <a:xfrm>
            <a:off x="4750712" y="3916686"/>
            <a:ext cx="144016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94863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B69C5-EA7E-4F60-94F6-F01FBD2436C7}"/>
              </a:ext>
            </a:extLst>
          </p:cNvPr>
          <p:cNvSpPr>
            <a:spLocks noGrp="1"/>
          </p:cNvSpPr>
          <p:nvPr>
            <p:ph type="title"/>
          </p:nvPr>
        </p:nvSpPr>
        <p:spPr/>
        <p:txBody>
          <a:bodyPr/>
          <a:lstStyle/>
          <a:p>
            <a:r>
              <a:rPr lang="it-IT" dirty="0"/>
              <a:t>Resources</a:t>
            </a:r>
          </a:p>
        </p:txBody>
      </p:sp>
      <p:pic>
        <p:nvPicPr>
          <p:cNvPr id="4" name="Segnaposto contenuto 3">
            <a:extLst>
              <a:ext uri="{FF2B5EF4-FFF2-40B4-BE49-F238E27FC236}">
                <a16:creationId xmlns:a16="http://schemas.microsoft.com/office/drawing/2014/main" id="{6F84F678-A8F8-4931-AE16-0DAD57FE3CB9}"/>
              </a:ext>
            </a:extLst>
          </p:cNvPr>
          <p:cNvPicPr>
            <a:picLocks noGrp="1" noChangeAspect="1"/>
          </p:cNvPicPr>
          <p:nvPr>
            <p:ph idx="1"/>
          </p:nvPr>
        </p:nvPicPr>
        <p:blipFill>
          <a:blip r:embed="rId2"/>
          <a:stretch>
            <a:fillRect/>
          </a:stretch>
        </p:blipFill>
        <p:spPr>
          <a:xfrm>
            <a:off x="769545" y="1187450"/>
            <a:ext cx="7493785" cy="4906963"/>
          </a:xfrm>
          <a:prstGeom prst="rect">
            <a:avLst/>
          </a:prstGeom>
        </p:spPr>
      </p:pic>
      <p:sp>
        <p:nvSpPr>
          <p:cNvPr id="5" name="Rettangolo 4">
            <a:extLst>
              <a:ext uri="{FF2B5EF4-FFF2-40B4-BE49-F238E27FC236}">
                <a16:creationId xmlns:a16="http://schemas.microsoft.com/office/drawing/2014/main" id="{61D5673B-62AA-4E86-8B26-EEEE527955F8}"/>
              </a:ext>
            </a:extLst>
          </p:cNvPr>
          <p:cNvSpPr/>
          <p:nvPr/>
        </p:nvSpPr>
        <p:spPr bwMode="auto">
          <a:xfrm>
            <a:off x="5508104" y="1340768"/>
            <a:ext cx="1512168" cy="4753645"/>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31353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Caratteristiche</a:t>
            </a:r>
          </a:p>
        </p:txBody>
      </p:sp>
      <p:pic>
        <p:nvPicPr>
          <p:cNvPr id="7" name="Segnaposto contenuto 6">
            <a:extLst>
              <a:ext uri="{FF2B5EF4-FFF2-40B4-BE49-F238E27FC236}">
                <a16:creationId xmlns:a16="http://schemas.microsoft.com/office/drawing/2014/main" id="{DBCD6A16-D77D-4EB3-AA83-F558470FC59E}"/>
              </a:ext>
            </a:extLst>
          </p:cNvPr>
          <p:cNvPicPr>
            <a:picLocks noGrp="1" noChangeAspect="1"/>
          </p:cNvPicPr>
          <p:nvPr>
            <p:ph idx="1"/>
          </p:nvPr>
        </p:nvPicPr>
        <p:blipFill>
          <a:blip r:embed="rId2"/>
          <a:stretch>
            <a:fillRect/>
          </a:stretch>
        </p:blipFill>
        <p:spPr>
          <a:xfrm>
            <a:off x="350838" y="1577597"/>
            <a:ext cx="8331200" cy="412666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B69C5-EA7E-4F60-94F6-F01FBD2436C7}"/>
              </a:ext>
            </a:extLst>
          </p:cNvPr>
          <p:cNvSpPr>
            <a:spLocks noGrp="1"/>
          </p:cNvSpPr>
          <p:nvPr>
            <p:ph type="title"/>
          </p:nvPr>
        </p:nvSpPr>
        <p:spPr/>
        <p:txBody>
          <a:bodyPr/>
          <a:lstStyle/>
          <a:p>
            <a:r>
              <a:rPr lang="it-IT" dirty="0"/>
              <a:t>Resources</a:t>
            </a:r>
          </a:p>
        </p:txBody>
      </p:sp>
      <p:pic>
        <p:nvPicPr>
          <p:cNvPr id="7" name="Immagine 6">
            <a:extLst>
              <a:ext uri="{FF2B5EF4-FFF2-40B4-BE49-F238E27FC236}">
                <a16:creationId xmlns:a16="http://schemas.microsoft.com/office/drawing/2014/main" id="{A97DDE59-A1DC-4AB7-9C4C-639C4F83E98D}"/>
              </a:ext>
            </a:extLst>
          </p:cNvPr>
          <p:cNvPicPr>
            <a:picLocks noChangeAspect="1"/>
          </p:cNvPicPr>
          <p:nvPr/>
        </p:nvPicPr>
        <p:blipFill>
          <a:blip r:embed="rId2"/>
          <a:stretch>
            <a:fillRect/>
          </a:stretch>
        </p:blipFill>
        <p:spPr>
          <a:xfrm>
            <a:off x="350838" y="927245"/>
            <a:ext cx="3389789" cy="5674758"/>
          </a:xfrm>
          <a:prstGeom prst="rect">
            <a:avLst/>
          </a:prstGeom>
        </p:spPr>
      </p:pic>
      <p:pic>
        <p:nvPicPr>
          <p:cNvPr id="8" name="Immagine 7">
            <a:extLst>
              <a:ext uri="{FF2B5EF4-FFF2-40B4-BE49-F238E27FC236}">
                <a16:creationId xmlns:a16="http://schemas.microsoft.com/office/drawing/2014/main" id="{2E4DC402-BB59-450E-BC5D-9D8428D100E7}"/>
              </a:ext>
            </a:extLst>
          </p:cNvPr>
          <p:cNvPicPr>
            <a:picLocks noChangeAspect="1"/>
          </p:cNvPicPr>
          <p:nvPr/>
        </p:nvPicPr>
        <p:blipFill>
          <a:blip r:embed="rId3"/>
          <a:stretch>
            <a:fillRect/>
          </a:stretch>
        </p:blipFill>
        <p:spPr>
          <a:xfrm>
            <a:off x="4909638" y="102117"/>
            <a:ext cx="3168352" cy="2390779"/>
          </a:xfrm>
          <a:prstGeom prst="rect">
            <a:avLst/>
          </a:prstGeom>
        </p:spPr>
      </p:pic>
      <p:pic>
        <p:nvPicPr>
          <p:cNvPr id="9" name="Immagine 8">
            <a:extLst>
              <a:ext uri="{FF2B5EF4-FFF2-40B4-BE49-F238E27FC236}">
                <a16:creationId xmlns:a16="http://schemas.microsoft.com/office/drawing/2014/main" id="{25B49583-4137-41C1-AC71-3C560588AEC9}"/>
              </a:ext>
            </a:extLst>
          </p:cNvPr>
          <p:cNvPicPr>
            <a:picLocks noChangeAspect="1"/>
          </p:cNvPicPr>
          <p:nvPr/>
        </p:nvPicPr>
        <p:blipFill>
          <a:blip r:embed="rId4"/>
          <a:stretch>
            <a:fillRect/>
          </a:stretch>
        </p:blipFill>
        <p:spPr>
          <a:xfrm>
            <a:off x="5223006" y="2601285"/>
            <a:ext cx="3888432" cy="2072344"/>
          </a:xfrm>
          <a:prstGeom prst="rect">
            <a:avLst/>
          </a:prstGeom>
        </p:spPr>
      </p:pic>
      <p:pic>
        <p:nvPicPr>
          <p:cNvPr id="10" name="Immagine 9">
            <a:extLst>
              <a:ext uri="{FF2B5EF4-FFF2-40B4-BE49-F238E27FC236}">
                <a16:creationId xmlns:a16="http://schemas.microsoft.com/office/drawing/2014/main" id="{0988FB56-9C0B-443C-B7A6-64B5B4D5E0A5}"/>
              </a:ext>
            </a:extLst>
          </p:cNvPr>
          <p:cNvPicPr>
            <a:picLocks noChangeAspect="1"/>
          </p:cNvPicPr>
          <p:nvPr/>
        </p:nvPicPr>
        <p:blipFill>
          <a:blip r:embed="rId5"/>
          <a:stretch>
            <a:fillRect/>
          </a:stretch>
        </p:blipFill>
        <p:spPr>
          <a:xfrm>
            <a:off x="3995936" y="4673629"/>
            <a:ext cx="3563888" cy="2071882"/>
          </a:xfrm>
          <a:prstGeom prst="rect">
            <a:avLst/>
          </a:prstGeom>
        </p:spPr>
      </p:pic>
    </p:spTree>
    <p:extLst>
      <p:ext uri="{BB962C8B-B14F-4D97-AF65-F5344CB8AC3E}">
        <p14:creationId xmlns:p14="http://schemas.microsoft.com/office/powerpoint/2010/main" val="260176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F4F7F-E9EB-4342-8EF3-018CD874102A}"/>
              </a:ext>
            </a:extLst>
          </p:cNvPr>
          <p:cNvSpPr>
            <a:spLocks noGrp="1"/>
          </p:cNvSpPr>
          <p:nvPr>
            <p:ph type="title"/>
          </p:nvPr>
        </p:nvSpPr>
        <p:spPr/>
        <p:txBody>
          <a:bodyPr/>
          <a:lstStyle/>
          <a:p>
            <a:r>
              <a:rPr lang="en-US" dirty="0"/>
              <a:t>Cyclone II Logic Element (LE)</a:t>
            </a:r>
            <a:br>
              <a:rPr lang="en-US" dirty="0"/>
            </a:br>
            <a:endParaRPr lang="it-IT" dirty="0"/>
          </a:p>
        </p:txBody>
      </p:sp>
      <p:pic>
        <p:nvPicPr>
          <p:cNvPr id="6" name="Picture 4">
            <a:extLst>
              <a:ext uri="{FF2B5EF4-FFF2-40B4-BE49-F238E27FC236}">
                <a16:creationId xmlns:a16="http://schemas.microsoft.com/office/drawing/2014/main" id="{DA0C8E2E-37BB-404D-B78C-AEA248F77A1E}"/>
              </a:ext>
            </a:extLst>
          </p:cNvPr>
          <p:cNvPicPr>
            <a:picLocks noGrp="1" noChangeAspect="1" noChangeArrowheads="1"/>
          </p:cNvPicPr>
          <p:nvPr>
            <p:ph idx="1"/>
          </p:nvPr>
        </p:nvPicPr>
        <p:blipFill>
          <a:blip r:embed="rId2" cstate="print"/>
          <a:srcRect/>
          <a:stretch>
            <a:fillRect/>
          </a:stretch>
        </p:blipFill>
        <p:spPr bwMode="auto">
          <a:xfrm>
            <a:off x="1416438" y="1597534"/>
            <a:ext cx="6200000" cy="4086795"/>
          </a:xfrm>
          <a:prstGeom prst="rect">
            <a:avLst/>
          </a:prstGeom>
          <a:noFill/>
          <a:ln w="28575">
            <a:solidFill>
              <a:srgbClr val="993300"/>
            </a:solidFill>
            <a:miter lim="800000"/>
            <a:headEnd/>
            <a:tailEnd/>
          </a:ln>
        </p:spPr>
      </p:pic>
    </p:spTree>
    <p:extLst>
      <p:ext uri="{BB962C8B-B14F-4D97-AF65-F5344CB8AC3E}">
        <p14:creationId xmlns:p14="http://schemas.microsoft.com/office/powerpoint/2010/main" val="1455500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a:t>Cyclone V ALM </a:t>
            </a:r>
            <a:endParaRPr lang="en-US" dirty="0"/>
          </a:p>
        </p:txBody>
      </p:sp>
      <p:sp>
        <p:nvSpPr>
          <p:cNvPr id="3" name="Segnaposto contenuto 2">
            <a:extLst>
              <a:ext uri="{FF2B5EF4-FFF2-40B4-BE49-F238E27FC236}">
                <a16:creationId xmlns:a16="http://schemas.microsoft.com/office/drawing/2014/main" id="{6C59D6B8-53A0-4D3C-971D-CAE44D1B4421}"/>
              </a:ext>
            </a:extLst>
          </p:cNvPr>
          <p:cNvSpPr>
            <a:spLocks noGrp="1"/>
          </p:cNvSpPr>
          <p:nvPr>
            <p:ph idx="1"/>
          </p:nvPr>
        </p:nvSpPr>
        <p:spPr/>
        <p:txBody>
          <a:bodyPr/>
          <a:lstStyle/>
          <a:p>
            <a:r>
              <a:rPr lang="it-IT" dirty="0"/>
              <a:t>ALM = Adaptive </a:t>
            </a:r>
            <a:r>
              <a:rPr lang="it-IT" dirty="0" err="1"/>
              <a:t>Logic</a:t>
            </a:r>
            <a:r>
              <a:rPr lang="it-IT" dirty="0"/>
              <a:t> </a:t>
            </a:r>
            <a:r>
              <a:rPr lang="it-IT" dirty="0" err="1"/>
              <a:t>Module</a:t>
            </a:r>
            <a:endParaRPr lang="it-IT" dirty="0"/>
          </a:p>
        </p:txBody>
      </p:sp>
      <p:pic>
        <p:nvPicPr>
          <p:cNvPr id="4" name="Immagine 3">
            <a:extLst>
              <a:ext uri="{FF2B5EF4-FFF2-40B4-BE49-F238E27FC236}">
                <a16:creationId xmlns:a16="http://schemas.microsoft.com/office/drawing/2014/main" id="{2F905499-92C3-4AEC-A82D-EBC3E2C0BD63}"/>
              </a:ext>
            </a:extLst>
          </p:cNvPr>
          <p:cNvPicPr>
            <a:picLocks noChangeAspect="1"/>
          </p:cNvPicPr>
          <p:nvPr/>
        </p:nvPicPr>
        <p:blipFill>
          <a:blip r:embed="rId2"/>
          <a:stretch>
            <a:fillRect/>
          </a:stretch>
        </p:blipFill>
        <p:spPr>
          <a:xfrm>
            <a:off x="509212" y="1916832"/>
            <a:ext cx="8022942" cy="4248472"/>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dirty="0"/>
              <a:t>Cyclone V ALM - detail </a:t>
            </a:r>
          </a:p>
        </p:txBody>
      </p:sp>
      <p:pic>
        <p:nvPicPr>
          <p:cNvPr id="2" name="Segnaposto contenuto 1">
            <a:extLst>
              <a:ext uri="{FF2B5EF4-FFF2-40B4-BE49-F238E27FC236}">
                <a16:creationId xmlns:a16="http://schemas.microsoft.com/office/drawing/2014/main" id="{97AF1ABC-746B-49CA-9379-0B2B547057D1}"/>
              </a:ext>
            </a:extLst>
          </p:cNvPr>
          <p:cNvPicPr>
            <a:picLocks noGrp="1" noChangeAspect="1"/>
          </p:cNvPicPr>
          <p:nvPr>
            <p:ph idx="1"/>
          </p:nvPr>
        </p:nvPicPr>
        <p:blipFill>
          <a:blip r:embed="rId2"/>
          <a:stretch>
            <a:fillRect/>
          </a:stretch>
        </p:blipFill>
        <p:spPr>
          <a:xfrm>
            <a:off x="2076419" y="980136"/>
            <a:ext cx="5591925" cy="5622778"/>
          </a:xfrm>
          <a:prstGeom prst="rect">
            <a:avLst/>
          </a:prstGeom>
        </p:spPr>
      </p:pic>
    </p:spTree>
    <p:extLst>
      <p:ext uri="{BB962C8B-B14F-4D97-AF65-F5344CB8AC3E}">
        <p14:creationId xmlns:p14="http://schemas.microsoft.com/office/powerpoint/2010/main" val="3532796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4340-8623-438A-B0B8-4D94AC3816CA}"/>
              </a:ext>
            </a:extLst>
          </p:cNvPr>
          <p:cNvSpPr>
            <a:spLocks noGrp="1"/>
          </p:cNvSpPr>
          <p:nvPr>
            <p:ph type="title"/>
          </p:nvPr>
        </p:nvSpPr>
        <p:spPr/>
        <p:txBody>
          <a:bodyPr/>
          <a:lstStyle/>
          <a:p>
            <a:r>
              <a:rPr lang="it-IT" dirty="0"/>
              <a:t>ALM Operating Mode</a:t>
            </a:r>
          </a:p>
        </p:txBody>
      </p:sp>
      <p:sp>
        <p:nvSpPr>
          <p:cNvPr id="3" name="Segnaposto contenuto 2">
            <a:extLst>
              <a:ext uri="{FF2B5EF4-FFF2-40B4-BE49-F238E27FC236}">
                <a16:creationId xmlns:a16="http://schemas.microsoft.com/office/drawing/2014/main" id="{A9A44676-49C2-4D55-AAF5-94F8E6546C80}"/>
              </a:ext>
            </a:extLst>
          </p:cNvPr>
          <p:cNvSpPr>
            <a:spLocks noGrp="1"/>
          </p:cNvSpPr>
          <p:nvPr>
            <p:ph idx="1"/>
          </p:nvPr>
        </p:nvSpPr>
        <p:spPr/>
        <p:txBody>
          <a:bodyPr/>
          <a:lstStyle/>
          <a:p>
            <a:r>
              <a:rPr lang="it-IT" b="1" dirty="0" err="1"/>
              <a:t>Normal</a:t>
            </a:r>
            <a:endParaRPr lang="it-IT" b="1" dirty="0"/>
          </a:p>
          <a:p>
            <a:pPr lvl="1"/>
            <a:r>
              <a:rPr lang="it-IT" dirty="0"/>
              <a:t>Più funzioni logiche separate</a:t>
            </a:r>
          </a:p>
          <a:p>
            <a:pPr lvl="1"/>
            <a:r>
              <a:rPr lang="it-IT" dirty="0"/>
              <a:t>Due funzioni generiche a 5 ingressi</a:t>
            </a:r>
          </a:p>
          <a:p>
            <a:pPr lvl="1"/>
            <a:r>
              <a:rPr lang="it-IT" dirty="0"/>
              <a:t>Una funzione generica a 6 ingressi</a:t>
            </a:r>
          </a:p>
          <a:p>
            <a:pPr lvl="1"/>
            <a:r>
              <a:rPr lang="it-IT" dirty="0"/>
              <a:t>Talune funzioni a 8 Ingressi</a:t>
            </a:r>
          </a:p>
          <a:p>
            <a:pPr lvl="1"/>
            <a:r>
              <a:rPr lang="it-IT" dirty="0"/>
              <a:t>4 registri</a:t>
            </a:r>
          </a:p>
        </p:txBody>
      </p:sp>
    </p:spTree>
    <p:extLst>
      <p:ext uri="{BB962C8B-B14F-4D97-AF65-F5344CB8AC3E}">
        <p14:creationId xmlns:p14="http://schemas.microsoft.com/office/powerpoint/2010/main" val="2814092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4340-8623-438A-B0B8-4D94AC3816CA}"/>
              </a:ext>
            </a:extLst>
          </p:cNvPr>
          <p:cNvSpPr>
            <a:spLocks noGrp="1"/>
          </p:cNvSpPr>
          <p:nvPr>
            <p:ph type="title"/>
          </p:nvPr>
        </p:nvSpPr>
        <p:spPr/>
        <p:txBody>
          <a:bodyPr/>
          <a:lstStyle/>
          <a:p>
            <a:r>
              <a:rPr lang="it-IT" dirty="0"/>
              <a:t>ALM Operating Mode</a:t>
            </a:r>
          </a:p>
        </p:txBody>
      </p:sp>
      <p:sp>
        <p:nvSpPr>
          <p:cNvPr id="3" name="Segnaposto contenuto 2">
            <a:extLst>
              <a:ext uri="{FF2B5EF4-FFF2-40B4-BE49-F238E27FC236}">
                <a16:creationId xmlns:a16="http://schemas.microsoft.com/office/drawing/2014/main" id="{A9A44676-49C2-4D55-AAF5-94F8E6546C80}"/>
              </a:ext>
            </a:extLst>
          </p:cNvPr>
          <p:cNvSpPr>
            <a:spLocks noGrp="1"/>
          </p:cNvSpPr>
          <p:nvPr>
            <p:ph idx="1"/>
          </p:nvPr>
        </p:nvSpPr>
        <p:spPr/>
        <p:txBody>
          <a:bodyPr/>
          <a:lstStyle/>
          <a:p>
            <a:r>
              <a:rPr lang="it-IT" b="1" dirty="0"/>
              <a:t>Extended LUT</a:t>
            </a:r>
          </a:p>
          <a:p>
            <a:pPr lvl="1"/>
            <a:r>
              <a:rPr lang="it-IT" dirty="0"/>
              <a:t>2 funzioni ed un selettore</a:t>
            </a:r>
            <a:br>
              <a:rPr lang="it-IT" dirty="0"/>
            </a:br>
            <a:r>
              <a:rPr lang="it-IT" dirty="0"/>
              <a:t>(Utile per la funzione «</a:t>
            </a:r>
            <a:r>
              <a:rPr lang="it-IT" dirty="0" err="1"/>
              <a:t>if</a:t>
            </a:r>
            <a:r>
              <a:rPr lang="it-IT" dirty="0"/>
              <a:t> – else»)</a:t>
            </a:r>
          </a:p>
          <a:p>
            <a:pPr lvl="1"/>
            <a:r>
              <a:rPr lang="it-IT" dirty="0"/>
              <a:t>Catena di registri accessibile con ingresso dedicato</a:t>
            </a:r>
          </a:p>
        </p:txBody>
      </p:sp>
      <p:pic>
        <p:nvPicPr>
          <p:cNvPr id="4" name="Immagine 3">
            <a:extLst>
              <a:ext uri="{FF2B5EF4-FFF2-40B4-BE49-F238E27FC236}">
                <a16:creationId xmlns:a16="http://schemas.microsoft.com/office/drawing/2014/main" id="{18477232-3357-4725-953E-673CE3ADF806}"/>
              </a:ext>
            </a:extLst>
          </p:cNvPr>
          <p:cNvPicPr>
            <a:picLocks noChangeAspect="1"/>
          </p:cNvPicPr>
          <p:nvPr/>
        </p:nvPicPr>
        <p:blipFill>
          <a:blip r:embed="rId2"/>
          <a:stretch>
            <a:fillRect/>
          </a:stretch>
        </p:blipFill>
        <p:spPr>
          <a:xfrm>
            <a:off x="557808" y="3650659"/>
            <a:ext cx="8124230" cy="2973508"/>
          </a:xfrm>
          <a:prstGeom prst="rect">
            <a:avLst/>
          </a:prstGeom>
        </p:spPr>
      </p:pic>
    </p:spTree>
    <p:extLst>
      <p:ext uri="{BB962C8B-B14F-4D97-AF65-F5344CB8AC3E}">
        <p14:creationId xmlns:p14="http://schemas.microsoft.com/office/powerpoint/2010/main" val="1814074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4340-8623-438A-B0B8-4D94AC3816CA}"/>
              </a:ext>
            </a:extLst>
          </p:cNvPr>
          <p:cNvSpPr>
            <a:spLocks noGrp="1"/>
          </p:cNvSpPr>
          <p:nvPr>
            <p:ph type="title"/>
          </p:nvPr>
        </p:nvSpPr>
        <p:spPr/>
        <p:txBody>
          <a:bodyPr/>
          <a:lstStyle/>
          <a:p>
            <a:r>
              <a:rPr lang="it-IT" dirty="0"/>
              <a:t>ALM Operating Mode</a:t>
            </a:r>
          </a:p>
        </p:txBody>
      </p:sp>
      <p:sp>
        <p:nvSpPr>
          <p:cNvPr id="8" name="Segnaposto contenuto 7">
            <a:extLst>
              <a:ext uri="{FF2B5EF4-FFF2-40B4-BE49-F238E27FC236}">
                <a16:creationId xmlns:a16="http://schemas.microsoft.com/office/drawing/2014/main" id="{D674EA6E-CE84-4442-83FF-43CF7A2DEEE1}"/>
              </a:ext>
            </a:extLst>
          </p:cNvPr>
          <p:cNvSpPr>
            <a:spLocks noGrp="1"/>
          </p:cNvSpPr>
          <p:nvPr>
            <p:ph idx="1"/>
          </p:nvPr>
        </p:nvSpPr>
        <p:spPr/>
        <p:txBody>
          <a:bodyPr/>
          <a:lstStyle/>
          <a:p>
            <a:r>
              <a:rPr lang="it-IT" b="1" dirty="0" err="1"/>
              <a:t>Arithmetic</a:t>
            </a:r>
            <a:r>
              <a:rPr lang="it-IT" b="1" dirty="0"/>
              <a:t> Mode</a:t>
            </a:r>
          </a:p>
          <a:p>
            <a:pPr lvl="1"/>
            <a:r>
              <a:rPr lang="it-IT" sz="2400" dirty="0"/>
              <a:t>La </a:t>
            </a:r>
            <a:r>
              <a:rPr lang="it-IT" sz="2400" dirty="0" err="1"/>
              <a:t>Carry</a:t>
            </a:r>
            <a:r>
              <a:rPr lang="it-IT" sz="2400" dirty="0"/>
              <a:t> Chain percorre 5 ALM, poi si collega eventualmente al prossimo LAB nella stessa colonna</a:t>
            </a:r>
          </a:p>
        </p:txBody>
      </p:sp>
      <p:pic>
        <p:nvPicPr>
          <p:cNvPr id="9" name="Segnaposto contenuto 4">
            <a:extLst>
              <a:ext uri="{FF2B5EF4-FFF2-40B4-BE49-F238E27FC236}">
                <a16:creationId xmlns:a16="http://schemas.microsoft.com/office/drawing/2014/main" id="{F383759B-D0DA-428A-ACFF-E75DABFACF11}"/>
              </a:ext>
            </a:extLst>
          </p:cNvPr>
          <p:cNvPicPr>
            <a:picLocks noChangeAspect="1"/>
          </p:cNvPicPr>
          <p:nvPr/>
        </p:nvPicPr>
        <p:blipFill>
          <a:blip r:embed="rId2"/>
          <a:stretch>
            <a:fillRect/>
          </a:stretch>
        </p:blipFill>
        <p:spPr bwMode="auto">
          <a:xfrm>
            <a:off x="1475656" y="2564904"/>
            <a:ext cx="6552728" cy="4186120"/>
          </a:xfrm>
          <a:prstGeom prst="rect">
            <a:avLst/>
          </a:prstGeom>
          <a:noFill/>
          <a:ln w="9525">
            <a:noFill/>
            <a:miter lim="800000"/>
            <a:headEnd/>
            <a:tailEnd/>
          </a:ln>
        </p:spPr>
      </p:pic>
    </p:spTree>
    <p:extLst>
      <p:ext uri="{BB962C8B-B14F-4D97-AF65-F5344CB8AC3E}">
        <p14:creationId xmlns:p14="http://schemas.microsoft.com/office/powerpoint/2010/main" val="342539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a:t>Antifuse	</a:t>
            </a:r>
          </a:p>
        </p:txBody>
      </p:sp>
      <p:sp>
        <p:nvSpPr>
          <p:cNvPr id="12291" name="Rectangle 3"/>
          <p:cNvSpPr>
            <a:spLocks noGrp="1" noChangeArrowheads="1"/>
          </p:cNvSpPr>
          <p:nvPr>
            <p:ph type="body" idx="1"/>
          </p:nvPr>
        </p:nvSpPr>
        <p:spPr/>
        <p:txBody>
          <a:bodyPr/>
          <a:lstStyle/>
          <a:p>
            <a:r>
              <a:rPr lang="it-IT" sz="2400" dirty="0"/>
              <a:t>Le linee del dispositivo sono in origine tutte disconnesse</a:t>
            </a:r>
          </a:p>
          <a:p>
            <a:pPr lvl="1"/>
            <a:r>
              <a:rPr lang="it-IT" sz="2000" dirty="0"/>
              <a:t>La programmazione consiste nel “</a:t>
            </a:r>
            <a:r>
              <a:rPr lang="it-IT" sz="2000" dirty="0">
                <a:solidFill>
                  <a:schemeClr val="accent2"/>
                </a:solidFill>
              </a:rPr>
              <a:t>CREARE</a:t>
            </a:r>
            <a:r>
              <a:rPr lang="it-IT" sz="2000" dirty="0"/>
              <a:t>” (antifuse) le connessioni necessarie</a:t>
            </a:r>
          </a:p>
          <a:p>
            <a:pPr lvl="1"/>
            <a:r>
              <a:rPr lang="it-IT" sz="2000" dirty="0"/>
              <a:t>La programmazione avviene mediante una tensione </a:t>
            </a:r>
            <a:r>
              <a:rPr lang="it-IT" sz="2000" dirty="0" err="1"/>
              <a:t>piu’</a:t>
            </a:r>
            <a:r>
              <a:rPr lang="it-IT" sz="2000" dirty="0"/>
              <a:t> elevata di quella di normale funzionamento</a:t>
            </a:r>
          </a:p>
        </p:txBody>
      </p:sp>
      <p:pic>
        <p:nvPicPr>
          <p:cNvPr id="12293" name="Picture 5" descr="antifuse"/>
          <p:cNvPicPr>
            <a:picLocks noChangeAspect="1" noChangeArrowheads="1"/>
          </p:cNvPicPr>
          <p:nvPr/>
        </p:nvPicPr>
        <p:blipFill>
          <a:blip r:embed="rId3" cstate="print"/>
          <a:srcRect/>
          <a:stretch>
            <a:fillRect/>
          </a:stretch>
        </p:blipFill>
        <p:spPr bwMode="auto">
          <a:xfrm>
            <a:off x="609600" y="3657600"/>
            <a:ext cx="8001000" cy="2667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4340-8623-438A-B0B8-4D94AC3816CA}"/>
              </a:ext>
            </a:extLst>
          </p:cNvPr>
          <p:cNvSpPr>
            <a:spLocks noGrp="1"/>
          </p:cNvSpPr>
          <p:nvPr>
            <p:ph type="title"/>
          </p:nvPr>
        </p:nvSpPr>
        <p:spPr/>
        <p:txBody>
          <a:bodyPr/>
          <a:lstStyle/>
          <a:p>
            <a:r>
              <a:rPr lang="it-IT" dirty="0"/>
              <a:t>ALM Operating Mode</a:t>
            </a:r>
          </a:p>
        </p:txBody>
      </p:sp>
      <p:sp>
        <p:nvSpPr>
          <p:cNvPr id="8" name="Segnaposto contenuto 7">
            <a:extLst>
              <a:ext uri="{FF2B5EF4-FFF2-40B4-BE49-F238E27FC236}">
                <a16:creationId xmlns:a16="http://schemas.microsoft.com/office/drawing/2014/main" id="{D674EA6E-CE84-4442-83FF-43CF7A2DEEE1}"/>
              </a:ext>
            </a:extLst>
          </p:cNvPr>
          <p:cNvSpPr>
            <a:spLocks noGrp="1"/>
          </p:cNvSpPr>
          <p:nvPr>
            <p:ph idx="1"/>
          </p:nvPr>
        </p:nvSpPr>
        <p:spPr>
          <a:xfrm>
            <a:off x="350838" y="908720"/>
            <a:ext cx="8331200" cy="5185693"/>
          </a:xfrm>
        </p:spPr>
        <p:txBody>
          <a:bodyPr/>
          <a:lstStyle/>
          <a:p>
            <a:r>
              <a:rPr lang="it-IT" b="1" dirty="0" err="1"/>
              <a:t>Shared</a:t>
            </a:r>
            <a:r>
              <a:rPr lang="it-IT" b="1" dirty="0"/>
              <a:t> </a:t>
            </a:r>
            <a:r>
              <a:rPr lang="it-IT" b="1" dirty="0" err="1"/>
              <a:t>Arithmetic</a:t>
            </a:r>
            <a:r>
              <a:rPr lang="it-IT" b="1" dirty="0"/>
              <a:t> Mode </a:t>
            </a:r>
          </a:p>
          <a:p>
            <a:pPr lvl="1"/>
            <a:r>
              <a:rPr lang="it-IT" sz="2000" dirty="0"/>
              <a:t>Ciascuna LUT calcola somma e riporto di 3 bits</a:t>
            </a:r>
          </a:p>
          <a:p>
            <a:pPr lvl="1"/>
            <a:r>
              <a:rPr lang="it-IT" sz="2000" dirty="0"/>
              <a:t>La </a:t>
            </a:r>
            <a:r>
              <a:rPr lang="it-IT" sz="2000" dirty="0" err="1"/>
              <a:t>Shared</a:t>
            </a:r>
            <a:r>
              <a:rPr lang="it-IT" sz="2000" dirty="0"/>
              <a:t> </a:t>
            </a:r>
            <a:r>
              <a:rPr lang="it-IT" sz="2000" dirty="0" err="1"/>
              <a:t>Arith</a:t>
            </a:r>
            <a:r>
              <a:rPr lang="it-IT" sz="2000" dirty="0"/>
              <a:t> Chain ha la stessa logica della </a:t>
            </a:r>
            <a:r>
              <a:rPr lang="it-IT" sz="2000" dirty="0" err="1"/>
              <a:t>Carry</a:t>
            </a:r>
            <a:r>
              <a:rPr lang="it-IT" sz="2000" dirty="0"/>
              <a:t> Chain</a:t>
            </a:r>
          </a:p>
          <a:p>
            <a:pPr lvl="1"/>
            <a:r>
              <a:rPr lang="it-IT" sz="2000" dirty="0"/>
              <a:t>Sommatore a 3 ingressi a N bit</a:t>
            </a:r>
          </a:p>
        </p:txBody>
      </p:sp>
      <p:pic>
        <p:nvPicPr>
          <p:cNvPr id="3" name="Immagine 2">
            <a:extLst>
              <a:ext uri="{FF2B5EF4-FFF2-40B4-BE49-F238E27FC236}">
                <a16:creationId xmlns:a16="http://schemas.microsoft.com/office/drawing/2014/main" id="{4A4E8B3F-4D4E-4CBB-A815-9086024D893B}"/>
              </a:ext>
            </a:extLst>
          </p:cNvPr>
          <p:cNvPicPr>
            <a:picLocks noChangeAspect="1"/>
          </p:cNvPicPr>
          <p:nvPr/>
        </p:nvPicPr>
        <p:blipFill>
          <a:blip r:embed="rId2"/>
          <a:stretch>
            <a:fillRect/>
          </a:stretch>
        </p:blipFill>
        <p:spPr>
          <a:xfrm>
            <a:off x="1528106" y="2701835"/>
            <a:ext cx="5976664" cy="4028248"/>
          </a:xfrm>
          <a:prstGeom prst="rect">
            <a:avLst/>
          </a:prstGeom>
        </p:spPr>
      </p:pic>
    </p:spTree>
    <p:extLst>
      <p:ext uri="{BB962C8B-B14F-4D97-AF65-F5344CB8AC3E}">
        <p14:creationId xmlns:p14="http://schemas.microsoft.com/office/powerpoint/2010/main" val="1638200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2C834-3933-4AD5-8B5D-745F10032F18}"/>
              </a:ext>
            </a:extLst>
          </p:cNvPr>
          <p:cNvSpPr>
            <a:spLocks noGrp="1"/>
          </p:cNvSpPr>
          <p:nvPr>
            <p:ph type="title"/>
          </p:nvPr>
        </p:nvSpPr>
        <p:spPr/>
        <p:txBody>
          <a:bodyPr/>
          <a:lstStyle/>
          <a:p>
            <a:r>
              <a:rPr lang="it-IT" dirty="0"/>
              <a:t>Sommatore a 3 ingressi di N bits</a:t>
            </a:r>
          </a:p>
        </p:txBody>
      </p:sp>
      <p:sp>
        <p:nvSpPr>
          <p:cNvPr id="3" name="Segnaposto contenuto 2">
            <a:extLst>
              <a:ext uri="{FF2B5EF4-FFF2-40B4-BE49-F238E27FC236}">
                <a16:creationId xmlns:a16="http://schemas.microsoft.com/office/drawing/2014/main" id="{7AAF87A3-A1F9-4165-9588-7D18A644148C}"/>
              </a:ext>
            </a:extLst>
          </p:cNvPr>
          <p:cNvSpPr>
            <a:spLocks noGrp="1"/>
          </p:cNvSpPr>
          <p:nvPr>
            <p:ph idx="1"/>
          </p:nvPr>
        </p:nvSpPr>
        <p:spPr/>
        <p:txBody>
          <a:bodyPr/>
          <a:lstStyle/>
          <a:p>
            <a:r>
              <a:rPr lang="it-IT" dirty="0"/>
              <a:t>X+Y+Z</a:t>
            </a:r>
          </a:p>
        </p:txBody>
      </p:sp>
      <p:graphicFrame>
        <p:nvGraphicFramePr>
          <p:cNvPr id="35" name="Oggetto 34">
            <a:extLst>
              <a:ext uri="{FF2B5EF4-FFF2-40B4-BE49-F238E27FC236}">
                <a16:creationId xmlns:a16="http://schemas.microsoft.com/office/drawing/2014/main" id="{16883B78-687B-445B-9161-6CD7510429AE}"/>
              </a:ext>
            </a:extLst>
          </p:cNvPr>
          <p:cNvGraphicFramePr>
            <a:graphicFrameLocks noChangeAspect="1"/>
          </p:cNvGraphicFramePr>
          <p:nvPr>
            <p:extLst>
              <p:ext uri="{D42A27DB-BD31-4B8C-83A1-F6EECF244321}">
                <p14:modId xmlns:p14="http://schemas.microsoft.com/office/powerpoint/2010/main" val="2554028767"/>
              </p:ext>
            </p:extLst>
          </p:nvPr>
        </p:nvGraphicFramePr>
        <p:xfrm>
          <a:off x="2929210" y="1121048"/>
          <a:ext cx="4883150" cy="939800"/>
        </p:xfrm>
        <a:graphic>
          <a:graphicData uri="http://schemas.openxmlformats.org/presentationml/2006/ole">
            <mc:AlternateContent xmlns:mc="http://schemas.openxmlformats.org/markup-compatibility/2006">
              <mc:Choice xmlns:v="urn:schemas-microsoft-com:vml" Requires="v">
                <p:oleObj spid="_x0000_s2052" name="Worksheet" r:id="rId3" imgW="4883302" imgH="939949" progId="Excel.Sheet.12">
                  <p:embed/>
                </p:oleObj>
              </mc:Choice>
              <mc:Fallback>
                <p:oleObj name="Worksheet" r:id="rId3" imgW="4883302" imgH="939949" progId="Excel.Sheet.12">
                  <p:embed/>
                  <p:pic>
                    <p:nvPicPr>
                      <p:cNvPr id="35" name="Oggetto 34">
                        <a:extLst>
                          <a:ext uri="{FF2B5EF4-FFF2-40B4-BE49-F238E27FC236}">
                            <a16:creationId xmlns:a16="http://schemas.microsoft.com/office/drawing/2014/main" id="{16883B78-687B-445B-9161-6CD7510429AE}"/>
                          </a:ext>
                        </a:extLst>
                      </p:cNvPr>
                      <p:cNvPicPr/>
                      <p:nvPr/>
                    </p:nvPicPr>
                    <p:blipFill>
                      <a:blip r:embed="rId4"/>
                      <a:stretch>
                        <a:fillRect/>
                      </a:stretch>
                    </p:blipFill>
                    <p:spPr>
                      <a:xfrm>
                        <a:off x="2929210" y="1121048"/>
                        <a:ext cx="4883150" cy="939800"/>
                      </a:xfrm>
                      <a:prstGeom prst="rect">
                        <a:avLst/>
                      </a:prstGeom>
                    </p:spPr>
                  </p:pic>
                </p:oleObj>
              </mc:Fallback>
            </mc:AlternateContent>
          </a:graphicData>
        </a:graphic>
      </p:graphicFrame>
      <p:pic>
        <p:nvPicPr>
          <p:cNvPr id="36" name="Immagine 35">
            <a:extLst>
              <a:ext uri="{FF2B5EF4-FFF2-40B4-BE49-F238E27FC236}">
                <a16:creationId xmlns:a16="http://schemas.microsoft.com/office/drawing/2014/main" id="{666F71E3-EF85-4ABC-A643-792313D29E16}"/>
              </a:ext>
            </a:extLst>
          </p:cNvPr>
          <p:cNvPicPr>
            <a:picLocks noChangeAspect="1"/>
          </p:cNvPicPr>
          <p:nvPr/>
        </p:nvPicPr>
        <p:blipFill>
          <a:blip r:embed="rId5"/>
          <a:stretch>
            <a:fillRect/>
          </a:stretch>
        </p:blipFill>
        <p:spPr>
          <a:xfrm>
            <a:off x="372005" y="2657357"/>
            <a:ext cx="3486329" cy="3314870"/>
          </a:xfrm>
          <a:prstGeom prst="rect">
            <a:avLst/>
          </a:prstGeom>
        </p:spPr>
      </p:pic>
      <p:pic>
        <p:nvPicPr>
          <p:cNvPr id="37" name="Immagine 36">
            <a:extLst>
              <a:ext uri="{FF2B5EF4-FFF2-40B4-BE49-F238E27FC236}">
                <a16:creationId xmlns:a16="http://schemas.microsoft.com/office/drawing/2014/main" id="{C3B9DE2A-F17B-44F8-A031-A6E0ADA80B81}"/>
              </a:ext>
            </a:extLst>
          </p:cNvPr>
          <p:cNvPicPr>
            <a:picLocks noChangeAspect="1"/>
          </p:cNvPicPr>
          <p:nvPr/>
        </p:nvPicPr>
        <p:blipFill>
          <a:blip r:embed="rId6"/>
          <a:stretch>
            <a:fillRect/>
          </a:stretch>
        </p:blipFill>
        <p:spPr>
          <a:xfrm>
            <a:off x="4560664" y="2087717"/>
            <a:ext cx="3587314" cy="2611983"/>
          </a:xfrm>
          <a:prstGeom prst="rect">
            <a:avLst/>
          </a:prstGeom>
        </p:spPr>
      </p:pic>
      <p:pic>
        <p:nvPicPr>
          <p:cNvPr id="38" name="Immagine 37">
            <a:extLst>
              <a:ext uri="{FF2B5EF4-FFF2-40B4-BE49-F238E27FC236}">
                <a16:creationId xmlns:a16="http://schemas.microsoft.com/office/drawing/2014/main" id="{C318C09B-DD2C-4CC6-B979-0887B20D679C}"/>
              </a:ext>
            </a:extLst>
          </p:cNvPr>
          <p:cNvPicPr>
            <a:picLocks noChangeAspect="1"/>
          </p:cNvPicPr>
          <p:nvPr/>
        </p:nvPicPr>
        <p:blipFill>
          <a:blip r:embed="rId7"/>
          <a:stretch>
            <a:fillRect/>
          </a:stretch>
        </p:blipFill>
        <p:spPr>
          <a:xfrm>
            <a:off x="4300982" y="4457845"/>
            <a:ext cx="4015434" cy="2400155"/>
          </a:xfrm>
          <a:prstGeom prst="rect">
            <a:avLst/>
          </a:prstGeom>
        </p:spPr>
      </p:pic>
    </p:spTree>
    <p:extLst>
      <p:ext uri="{BB962C8B-B14F-4D97-AF65-F5344CB8AC3E}">
        <p14:creationId xmlns:p14="http://schemas.microsoft.com/office/powerpoint/2010/main" val="1349995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CA11C-5B9B-4414-A3F6-BF81BF7B47B1}"/>
              </a:ext>
            </a:extLst>
          </p:cNvPr>
          <p:cNvSpPr>
            <a:spLocks noGrp="1"/>
          </p:cNvSpPr>
          <p:nvPr>
            <p:ph type="title"/>
          </p:nvPr>
        </p:nvSpPr>
        <p:spPr/>
        <p:txBody>
          <a:bodyPr/>
          <a:lstStyle/>
          <a:p>
            <a:r>
              <a:rPr lang="it-IT" dirty="0"/>
              <a:t>LAB - MLAB</a:t>
            </a:r>
          </a:p>
        </p:txBody>
      </p:sp>
      <p:sp>
        <p:nvSpPr>
          <p:cNvPr id="3" name="Segnaposto contenuto 2">
            <a:extLst>
              <a:ext uri="{FF2B5EF4-FFF2-40B4-BE49-F238E27FC236}">
                <a16:creationId xmlns:a16="http://schemas.microsoft.com/office/drawing/2014/main" id="{19DF3616-7162-41A8-9B76-9BDA3D6BAED9}"/>
              </a:ext>
            </a:extLst>
          </p:cNvPr>
          <p:cNvSpPr>
            <a:spLocks noGrp="1"/>
          </p:cNvSpPr>
          <p:nvPr>
            <p:ph idx="1"/>
          </p:nvPr>
        </p:nvSpPr>
        <p:spPr>
          <a:xfrm>
            <a:off x="350838" y="1187450"/>
            <a:ext cx="5085258" cy="4906963"/>
          </a:xfrm>
        </p:spPr>
        <p:txBody>
          <a:bodyPr/>
          <a:lstStyle/>
          <a:p>
            <a:r>
              <a:rPr lang="it-IT" sz="2400" dirty="0"/>
              <a:t>10 ALM sono «racchiusi» in un LAB</a:t>
            </a:r>
          </a:p>
          <a:p>
            <a:r>
              <a:rPr lang="it-IT" sz="2400" dirty="0"/>
              <a:t>Ogni ALM può essere configurato come una memoria di 2*32 bits</a:t>
            </a:r>
          </a:p>
          <a:p>
            <a:r>
              <a:rPr lang="it-IT" sz="2400" dirty="0"/>
              <a:t>Un quarto dei LAB possono essere utilizzati come MLAB</a:t>
            </a:r>
          </a:p>
          <a:p>
            <a:r>
              <a:rPr lang="it-IT" sz="2400" dirty="0"/>
              <a:t>MLAB mette a disposizione 10*2*32=640 bits SRAM dual port</a:t>
            </a:r>
          </a:p>
          <a:p>
            <a:r>
              <a:rPr lang="it-IT" sz="2400" dirty="0"/>
              <a:t>LAB Control </a:t>
            </a:r>
            <a:r>
              <a:rPr lang="it-IT" sz="2400" dirty="0" err="1"/>
              <a:t>Signals</a:t>
            </a:r>
            <a:r>
              <a:rPr lang="it-IT" sz="2400" dirty="0"/>
              <a:t> </a:t>
            </a:r>
          </a:p>
        </p:txBody>
      </p:sp>
      <p:pic>
        <p:nvPicPr>
          <p:cNvPr id="4" name="Immagine 3">
            <a:extLst>
              <a:ext uri="{FF2B5EF4-FFF2-40B4-BE49-F238E27FC236}">
                <a16:creationId xmlns:a16="http://schemas.microsoft.com/office/drawing/2014/main" id="{E0BA6E86-35FF-44D2-9E4C-C6814078C27B}"/>
              </a:ext>
            </a:extLst>
          </p:cNvPr>
          <p:cNvPicPr>
            <a:picLocks noChangeAspect="1"/>
          </p:cNvPicPr>
          <p:nvPr/>
        </p:nvPicPr>
        <p:blipFill>
          <a:blip r:embed="rId2"/>
          <a:stretch>
            <a:fillRect/>
          </a:stretch>
        </p:blipFill>
        <p:spPr>
          <a:xfrm>
            <a:off x="5292080" y="1922618"/>
            <a:ext cx="3771378" cy="3436626"/>
          </a:xfrm>
          <a:prstGeom prst="rect">
            <a:avLst/>
          </a:prstGeom>
        </p:spPr>
      </p:pic>
    </p:spTree>
    <p:extLst>
      <p:ext uri="{BB962C8B-B14F-4D97-AF65-F5344CB8AC3E}">
        <p14:creationId xmlns:p14="http://schemas.microsoft.com/office/powerpoint/2010/main" val="601967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1A9BF-881B-434A-BB68-2F27199D81ED}"/>
              </a:ext>
            </a:extLst>
          </p:cNvPr>
          <p:cNvSpPr>
            <a:spLocks noGrp="1"/>
          </p:cNvSpPr>
          <p:nvPr>
            <p:ph type="title"/>
          </p:nvPr>
        </p:nvSpPr>
        <p:spPr/>
        <p:txBody>
          <a:bodyPr/>
          <a:lstStyle/>
          <a:p>
            <a:r>
              <a:rPr lang="it-IT" dirty="0"/>
              <a:t>LAB Control </a:t>
            </a:r>
            <a:r>
              <a:rPr lang="it-IT" dirty="0" err="1"/>
              <a:t>Signals</a:t>
            </a:r>
            <a:endParaRPr lang="it-IT" dirty="0"/>
          </a:p>
        </p:txBody>
      </p:sp>
      <p:pic>
        <p:nvPicPr>
          <p:cNvPr id="4" name="Segnaposto contenuto 3">
            <a:extLst>
              <a:ext uri="{FF2B5EF4-FFF2-40B4-BE49-F238E27FC236}">
                <a16:creationId xmlns:a16="http://schemas.microsoft.com/office/drawing/2014/main" id="{E31F812B-B4D6-46D1-9985-A3F24D4B6D92}"/>
              </a:ext>
            </a:extLst>
          </p:cNvPr>
          <p:cNvPicPr>
            <a:picLocks noGrp="1" noChangeAspect="1"/>
          </p:cNvPicPr>
          <p:nvPr>
            <p:ph idx="1"/>
          </p:nvPr>
        </p:nvPicPr>
        <p:blipFill>
          <a:blip r:embed="rId2"/>
          <a:stretch>
            <a:fillRect/>
          </a:stretch>
        </p:blipFill>
        <p:spPr>
          <a:xfrm>
            <a:off x="1239689" y="1187450"/>
            <a:ext cx="6553497" cy="4906963"/>
          </a:xfrm>
          <a:prstGeom prst="rect">
            <a:avLst/>
          </a:prstGeom>
        </p:spPr>
      </p:pic>
    </p:spTree>
    <p:extLst>
      <p:ext uri="{BB962C8B-B14F-4D97-AF65-F5344CB8AC3E}">
        <p14:creationId xmlns:p14="http://schemas.microsoft.com/office/powerpoint/2010/main" val="36695534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dirty="0"/>
              <a:t>LAB/MLAB interconnections</a:t>
            </a:r>
          </a:p>
        </p:txBody>
      </p:sp>
      <p:sp>
        <p:nvSpPr>
          <p:cNvPr id="7" name="Segnaposto contenuto 6"/>
          <p:cNvSpPr>
            <a:spLocks noGrp="1"/>
          </p:cNvSpPr>
          <p:nvPr>
            <p:ph idx="1"/>
          </p:nvPr>
        </p:nvSpPr>
        <p:spPr/>
        <p:txBody>
          <a:bodyPr/>
          <a:lstStyle/>
          <a:p>
            <a:r>
              <a:rPr lang="it-IT" sz="2400" dirty="0"/>
              <a:t>LAB (</a:t>
            </a:r>
            <a:r>
              <a:rPr lang="it-IT" sz="2400" dirty="0" err="1"/>
              <a:t>logic</a:t>
            </a:r>
            <a:r>
              <a:rPr lang="it-IT" sz="2400" dirty="0"/>
              <a:t> </a:t>
            </a:r>
            <a:r>
              <a:rPr lang="it-IT" sz="2400" dirty="0" err="1"/>
              <a:t>array</a:t>
            </a:r>
            <a:r>
              <a:rPr lang="it-IT" sz="2400" dirty="0"/>
              <a:t> </a:t>
            </a:r>
            <a:r>
              <a:rPr lang="it-IT" sz="2400" dirty="0" err="1"/>
              <a:t>blocks</a:t>
            </a:r>
            <a:r>
              <a:rPr lang="it-IT" sz="2400" dirty="0"/>
              <a:t>)</a:t>
            </a:r>
          </a:p>
          <a:p>
            <a:r>
              <a:rPr lang="it-IT" sz="2400" dirty="0" err="1"/>
              <a:t>Interconnections</a:t>
            </a:r>
            <a:endParaRPr lang="it-IT" sz="2400" dirty="0"/>
          </a:p>
          <a:p>
            <a:endParaRPr lang="it-IT" dirty="0"/>
          </a:p>
        </p:txBody>
      </p:sp>
      <p:sp>
        <p:nvSpPr>
          <p:cNvPr id="20484" name="Text Box 15"/>
          <p:cNvSpPr txBox="1">
            <a:spLocks noChangeArrowheads="1"/>
          </p:cNvSpPr>
          <p:nvPr/>
        </p:nvSpPr>
        <p:spPr bwMode="auto">
          <a:xfrm>
            <a:off x="4500563" y="1268413"/>
            <a:ext cx="4105275" cy="366712"/>
          </a:xfrm>
          <a:prstGeom prst="rect">
            <a:avLst/>
          </a:prstGeom>
          <a:noFill/>
          <a:ln w="9525">
            <a:noFill/>
            <a:miter lim="800000"/>
            <a:headEnd/>
            <a:tailEnd/>
          </a:ln>
        </p:spPr>
        <p:txBody>
          <a:bodyPr>
            <a:spAutoFit/>
          </a:bodyPr>
          <a:lstStyle/>
          <a:p>
            <a:pPr>
              <a:spcBef>
                <a:spcPct val="50000"/>
              </a:spcBef>
            </a:pPr>
            <a:endParaRPr lang="it-IT"/>
          </a:p>
        </p:txBody>
      </p:sp>
      <p:pic>
        <p:nvPicPr>
          <p:cNvPr id="2" name="Immagine 1">
            <a:extLst>
              <a:ext uri="{FF2B5EF4-FFF2-40B4-BE49-F238E27FC236}">
                <a16:creationId xmlns:a16="http://schemas.microsoft.com/office/drawing/2014/main" id="{4901189D-FF21-4DFB-A1E9-493ED309A62B}"/>
              </a:ext>
            </a:extLst>
          </p:cNvPr>
          <p:cNvPicPr>
            <a:picLocks noChangeAspect="1"/>
          </p:cNvPicPr>
          <p:nvPr/>
        </p:nvPicPr>
        <p:blipFill>
          <a:blip r:embed="rId2"/>
          <a:stretch>
            <a:fillRect/>
          </a:stretch>
        </p:blipFill>
        <p:spPr>
          <a:xfrm>
            <a:off x="755576" y="2101850"/>
            <a:ext cx="7200800" cy="4591666"/>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54BF7E-D4AD-4B89-B695-2A09AF991452}"/>
              </a:ext>
            </a:extLst>
          </p:cNvPr>
          <p:cNvSpPr>
            <a:spLocks noGrp="1"/>
          </p:cNvSpPr>
          <p:nvPr>
            <p:ph type="title"/>
          </p:nvPr>
        </p:nvSpPr>
        <p:spPr/>
        <p:txBody>
          <a:bodyPr/>
          <a:lstStyle/>
          <a:p>
            <a:r>
              <a:rPr lang="it-IT" dirty="0"/>
              <a:t>Embedded Memory Blocks</a:t>
            </a:r>
          </a:p>
        </p:txBody>
      </p:sp>
      <p:sp>
        <p:nvSpPr>
          <p:cNvPr id="3" name="Segnaposto contenuto 2">
            <a:extLst>
              <a:ext uri="{FF2B5EF4-FFF2-40B4-BE49-F238E27FC236}">
                <a16:creationId xmlns:a16="http://schemas.microsoft.com/office/drawing/2014/main" id="{4B7944C1-1665-48E7-839D-DA12FFB46B81}"/>
              </a:ext>
            </a:extLst>
          </p:cNvPr>
          <p:cNvSpPr>
            <a:spLocks noGrp="1"/>
          </p:cNvSpPr>
          <p:nvPr>
            <p:ph idx="1"/>
          </p:nvPr>
        </p:nvSpPr>
        <p:spPr/>
        <p:txBody>
          <a:bodyPr/>
          <a:lstStyle/>
          <a:p>
            <a:r>
              <a:rPr lang="en-US" sz="2400" dirty="0"/>
              <a:t>10 </a:t>
            </a:r>
            <a:r>
              <a:rPr lang="en-US" sz="2400" dirty="0" err="1"/>
              <a:t>Kb</a:t>
            </a:r>
            <a:r>
              <a:rPr lang="en-US" sz="2400" dirty="0"/>
              <a:t> </a:t>
            </a:r>
            <a:r>
              <a:rPr lang="en-US" sz="2400" b="1" dirty="0"/>
              <a:t>M10Kblocks</a:t>
            </a:r>
            <a:r>
              <a:rPr lang="en-US" sz="2400" dirty="0"/>
              <a:t>— ideal for larger memory arrays while still providing a large number of independent ports. </a:t>
            </a:r>
          </a:p>
          <a:p>
            <a:r>
              <a:rPr lang="en-US" sz="2400" dirty="0"/>
              <a:t>640 bit </a:t>
            </a:r>
            <a:r>
              <a:rPr lang="en-US" sz="2400" b="1" dirty="0"/>
              <a:t>MLABs</a:t>
            </a:r>
            <a:r>
              <a:rPr lang="en-US" sz="2400" dirty="0"/>
              <a:t>—enhanced memory blocks ideal for wide and shallow memory arrays.  </a:t>
            </a:r>
          </a:p>
          <a:p>
            <a:pPr lvl="1"/>
            <a:r>
              <a:rPr lang="en-US" sz="2000" dirty="0"/>
              <a:t>shift registers for DSP applications, </a:t>
            </a:r>
          </a:p>
          <a:p>
            <a:pPr lvl="1"/>
            <a:r>
              <a:rPr lang="en-US" sz="2000" dirty="0"/>
              <a:t>wide shallow FIFO buffers</a:t>
            </a:r>
          </a:p>
          <a:p>
            <a:pPr lvl="1"/>
            <a:r>
              <a:rPr lang="en-US" sz="2000" dirty="0"/>
              <a:t>filter delay lines</a:t>
            </a:r>
            <a:endParaRPr lang="it-IT" sz="2000" dirty="0"/>
          </a:p>
        </p:txBody>
      </p:sp>
      <p:pic>
        <p:nvPicPr>
          <p:cNvPr id="4" name="Immagine 3">
            <a:extLst>
              <a:ext uri="{FF2B5EF4-FFF2-40B4-BE49-F238E27FC236}">
                <a16:creationId xmlns:a16="http://schemas.microsoft.com/office/drawing/2014/main" id="{EFD090E0-39E3-4F77-A583-61777E4495C7}"/>
              </a:ext>
            </a:extLst>
          </p:cNvPr>
          <p:cNvPicPr>
            <a:picLocks noChangeAspect="1"/>
          </p:cNvPicPr>
          <p:nvPr/>
        </p:nvPicPr>
        <p:blipFill>
          <a:blip r:embed="rId3"/>
          <a:stretch>
            <a:fillRect/>
          </a:stretch>
        </p:blipFill>
        <p:spPr>
          <a:xfrm>
            <a:off x="0" y="4662931"/>
            <a:ext cx="9144000" cy="1434353"/>
          </a:xfrm>
          <a:prstGeom prst="rect">
            <a:avLst/>
          </a:prstGeom>
        </p:spPr>
      </p:pic>
      <p:pic>
        <p:nvPicPr>
          <p:cNvPr id="5" name="Immagine 4">
            <a:extLst>
              <a:ext uri="{FF2B5EF4-FFF2-40B4-BE49-F238E27FC236}">
                <a16:creationId xmlns:a16="http://schemas.microsoft.com/office/drawing/2014/main" id="{755DDD88-5194-4397-B82B-107453F4AEB4}"/>
              </a:ext>
            </a:extLst>
          </p:cNvPr>
          <p:cNvPicPr>
            <a:picLocks noChangeAspect="1"/>
          </p:cNvPicPr>
          <p:nvPr/>
        </p:nvPicPr>
        <p:blipFill>
          <a:blip r:embed="rId4"/>
          <a:stretch>
            <a:fillRect/>
          </a:stretch>
        </p:blipFill>
        <p:spPr>
          <a:xfrm>
            <a:off x="0" y="3948809"/>
            <a:ext cx="9144000" cy="742660"/>
          </a:xfrm>
          <a:prstGeom prst="rect">
            <a:avLst/>
          </a:prstGeom>
        </p:spPr>
      </p:pic>
    </p:spTree>
    <p:extLst>
      <p:ext uri="{BB962C8B-B14F-4D97-AF65-F5344CB8AC3E}">
        <p14:creationId xmlns:p14="http://schemas.microsoft.com/office/powerpoint/2010/main" val="3418449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Embedded </a:t>
            </a:r>
            <a:r>
              <a:rPr lang="it-IT" sz="3600" dirty="0" err="1"/>
              <a:t>Multipliers</a:t>
            </a:r>
            <a:r>
              <a:rPr lang="it-IT" sz="3600" dirty="0"/>
              <a:t> in </a:t>
            </a:r>
            <a:r>
              <a:rPr lang="it-IT" sz="3600" dirty="0" err="1"/>
              <a:t>Cyclone</a:t>
            </a:r>
            <a:r>
              <a:rPr lang="it-IT" sz="3600" dirty="0"/>
              <a:t> II</a:t>
            </a:r>
          </a:p>
        </p:txBody>
      </p:sp>
      <p:sp>
        <p:nvSpPr>
          <p:cNvPr id="3" name="Segnaposto contenuto 2"/>
          <p:cNvSpPr>
            <a:spLocks noGrp="1"/>
          </p:cNvSpPr>
          <p:nvPr>
            <p:ph idx="1"/>
          </p:nvPr>
        </p:nvSpPr>
        <p:spPr/>
        <p:txBody>
          <a:bodyPr/>
          <a:lstStyle/>
          <a:p>
            <a:r>
              <a:rPr lang="it-IT" sz="2000" dirty="0" err="1"/>
              <a:t>Configurable</a:t>
            </a:r>
            <a:r>
              <a:rPr lang="it-IT" sz="2000" dirty="0"/>
              <a:t> </a:t>
            </a:r>
            <a:r>
              <a:rPr lang="it-IT" sz="2000" dirty="0" err="1"/>
              <a:t>as</a:t>
            </a:r>
            <a:r>
              <a:rPr lang="it-IT" sz="2000" dirty="0"/>
              <a:t>:</a:t>
            </a:r>
          </a:p>
          <a:p>
            <a:pPr lvl="1"/>
            <a:r>
              <a:rPr lang="it-IT" sz="1800" dirty="0"/>
              <a:t>1 </a:t>
            </a:r>
            <a:r>
              <a:rPr lang="it-IT" sz="1800" dirty="0" err="1"/>
              <a:t>Multiplier</a:t>
            </a:r>
            <a:r>
              <a:rPr lang="it-IT" sz="1800" dirty="0"/>
              <a:t> 18x18</a:t>
            </a:r>
          </a:p>
          <a:p>
            <a:pPr lvl="1"/>
            <a:r>
              <a:rPr lang="it-IT" sz="1800" dirty="0"/>
              <a:t>2 </a:t>
            </a:r>
            <a:r>
              <a:rPr lang="it-IT" sz="1800" dirty="0" err="1"/>
              <a:t>Multipliers</a:t>
            </a:r>
            <a:r>
              <a:rPr lang="it-IT" sz="1800" dirty="0"/>
              <a:t> 9x9</a:t>
            </a:r>
          </a:p>
          <a:p>
            <a:r>
              <a:rPr lang="it-IT" sz="2000" dirty="0"/>
              <a:t>Up </a:t>
            </a:r>
            <a:r>
              <a:rPr lang="it-IT" sz="2000" dirty="0" err="1"/>
              <a:t>to</a:t>
            </a:r>
            <a:r>
              <a:rPr lang="it-IT" sz="2000" dirty="0"/>
              <a:t> 250MHz </a:t>
            </a:r>
          </a:p>
          <a:p>
            <a:r>
              <a:rPr lang="it-IT" sz="2000" dirty="0"/>
              <a:t>Input/output </a:t>
            </a:r>
            <a:r>
              <a:rPr lang="it-IT" sz="2000" dirty="0" err="1"/>
              <a:t>registers</a:t>
            </a:r>
            <a:r>
              <a:rPr lang="it-IT" sz="2000" dirty="0"/>
              <a:t> </a:t>
            </a:r>
            <a:r>
              <a:rPr lang="it-IT" sz="2000" dirty="0" err="1"/>
              <a:t>avaliable</a:t>
            </a:r>
            <a:endParaRPr lang="it-IT" sz="2000" dirty="0"/>
          </a:p>
          <a:p>
            <a:r>
              <a:rPr lang="it-IT" sz="2000" dirty="0" err="1"/>
              <a:t>Signed</a:t>
            </a:r>
            <a:r>
              <a:rPr lang="it-IT" sz="2000" dirty="0"/>
              <a:t>/</a:t>
            </a:r>
            <a:r>
              <a:rPr lang="it-IT" sz="2000" dirty="0" err="1"/>
              <a:t>Unsigned</a:t>
            </a:r>
            <a:r>
              <a:rPr lang="it-IT" sz="2000" dirty="0"/>
              <a:t> </a:t>
            </a:r>
            <a:r>
              <a:rPr lang="it-IT" sz="2000" dirty="0" err="1"/>
              <a:t>operation</a:t>
            </a:r>
            <a:endParaRPr lang="it-IT" sz="2000" dirty="0"/>
          </a:p>
          <a:p>
            <a:pPr lvl="1"/>
            <a:endParaRPr lang="it-IT" sz="1800" dirty="0"/>
          </a:p>
        </p:txBody>
      </p:sp>
      <p:pic>
        <p:nvPicPr>
          <p:cNvPr id="67586" name="Picture 2"/>
          <p:cNvPicPr>
            <a:picLocks noChangeAspect="1" noChangeArrowheads="1"/>
          </p:cNvPicPr>
          <p:nvPr/>
        </p:nvPicPr>
        <p:blipFill>
          <a:blip r:embed="rId2" cstate="print"/>
          <a:srcRect/>
          <a:stretch>
            <a:fillRect/>
          </a:stretch>
        </p:blipFill>
        <p:spPr bwMode="auto">
          <a:xfrm>
            <a:off x="1142976" y="4286256"/>
            <a:ext cx="6643702" cy="2304958"/>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4276718" y="1071546"/>
            <a:ext cx="4867282" cy="301924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FD0C6-B543-42CB-BFE5-7946D1826B51}"/>
              </a:ext>
            </a:extLst>
          </p:cNvPr>
          <p:cNvSpPr>
            <a:spLocks noGrp="1"/>
          </p:cNvSpPr>
          <p:nvPr>
            <p:ph type="title"/>
          </p:nvPr>
        </p:nvSpPr>
        <p:spPr/>
        <p:txBody>
          <a:bodyPr/>
          <a:lstStyle/>
          <a:p>
            <a:r>
              <a:rPr lang="it-IT" dirty="0" err="1"/>
              <a:t>Variable</a:t>
            </a:r>
            <a:r>
              <a:rPr lang="it-IT" dirty="0"/>
              <a:t>-Precision DSP Block</a:t>
            </a:r>
            <a:br>
              <a:rPr lang="it-IT" dirty="0"/>
            </a:br>
            <a:endParaRPr lang="it-IT" dirty="0"/>
          </a:p>
        </p:txBody>
      </p:sp>
      <p:pic>
        <p:nvPicPr>
          <p:cNvPr id="4" name="Segnaposto contenuto 3">
            <a:extLst>
              <a:ext uri="{FF2B5EF4-FFF2-40B4-BE49-F238E27FC236}">
                <a16:creationId xmlns:a16="http://schemas.microsoft.com/office/drawing/2014/main" id="{6FE6A94E-8045-4491-9B1E-38052E0F5FB7}"/>
              </a:ext>
            </a:extLst>
          </p:cNvPr>
          <p:cNvPicPr>
            <a:picLocks noGrp="1" noChangeAspect="1"/>
          </p:cNvPicPr>
          <p:nvPr>
            <p:ph idx="1"/>
          </p:nvPr>
        </p:nvPicPr>
        <p:blipFill>
          <a:blip r:embed="rId2"/>
          <a:stretch>
            <a:fillRect/>
          </a:stretch>
        </p:blipFill>
        <p:spPr>
          <a:xfrm>
            <a:off x="417264" y="3429118"/>
            <a:ext cx="8331200" cy="1512050"/>
          </a:xfrm>
        </p:spPr>
      </p:pic>
      <p:pic>
        <p:nvPicPr>
          <p:cNvPr id="5" name="Immagine 4">
            <a:extLst>
              <a:ext uri="{FF2B5EF4-FFF2-40B4-BE49-F238E27FC236}">
                <a16:creationId xmlns:a16="http://schemas.microsoft.com/office/drawing/2014/main" id="{234DAEA3-6621-4EB3-B9B8-5405EEA843EA}"/>
              </a:ext>
            </a:extLst>
          </p:cNvPr>
          <p:cNvPicPr>
            <a:picLocks noChangeAspect="1"/>
          </p:cNvPicPr>
          <p:nvPr/>
        </p:nvPicPr>
        <p:blipFill>
          <a:blip r:embed="rId3"/>
          <a:stretch>
            <a:fillRect/>
          </a:stretch>
        </p:blipFill>
        <p:spPr>
          <a:xfrm>
            <a:off x="413858" y="4904662"/>
            <a:ext cx="8315801" cy="1260642"/>
          </a:xfrm>
          <a:prstGeom prst="rect">
            <a:avLst/>
          </a:prstGeom>
        </p:spPr>
      </p:pic>
      <p:pic>
        <p:nvPicPr>
          <p:cNvPr id="6" name="Immagine 5">
            <a:extLst>
              <a:ext uri="{FF2B5EF4-FFF2-40B4-BE49-F238E27FC236}">
                <a16:creationId xmlns:a16="http://schemas.microsoft.com/office/drawing/2014/main" id="{0D9A7AAC-9A07-4B09-944A-6DAACCF65300}"/>
              </a:ext>
            </a:extLst>
          </p:cNvPr>
          <p:cNvPicPr>
            <a:picLocks noChangeAspect="1"/>
          </p:cNvPicPr>
          <p:nvPr/>
        </p:nvPicPr>
        <p:blipFill>
          <a:blip r:embed="rId4"/>
          <a:stretch>
            <a:fillRect/>
          </a:stretch>
        </p:blipFill>
        <p:spPr>
          <a:xfrm>
            <a:off x="413858" y="1052736"/>
            <a:ext cx="8262598" cy="2210342"/>
          </a:xfrm>
          <a:prstGeom prst="rect">
            <a:avLst/>
          </a:prstGeom>
        </p:spPr>
      </p:pic>
    </p:spTree>
    <p:extLst>
      <p:ext uri="{BB962C8B-B14F-4D97-AF65-F5344CB8AC3E}">
        <p14:creationId xmlns:p14="http://schemas.microsoft.com/office/powerpoint/2010/main" val="1594961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pic>
        <p:nvPicPr>
          <p:cNvPr id="6" name="Immagine 5">
            <a:extLst>
              <a:ext uri="{FF2B5EF4-FFF2-40B4-BE49-F238E27FC236}">
                <a16:creationId xmlns:a16="http://schemas.microsoft.com/office/drawing/2014/main" id="{819C68AC-DD8F-42B6-92C6-BD23A373E347}"/>
              </a:ext>
            </a:extLst>
          </p:cNvPr>
          <p:cNvPicPr>
            <a:picLocks noChangeAspect="1"/>
          </p:cNvPicPr>
          <p:nvPr/>
        </p:nvPicPr>
        <p:blipFill>
          <a:blip r:embed="rId2"/>
          <a:stretch>
            <a:fillRect/>
          </a:stretch>
        </p:blipFill>
        <p:spPr>
          <a:xfrm>
            <a:off x="611560" y="1052736"/>
            <a:ext cx="3536511" cy="2229765"/>
          </a:xfrm>
          <a:prstGeom prst="rect">
            <a:avLst/>
          </a:prstGeom>
        </p:spPr>
      </p:pic>
      <p:pic>
        <p:nvPicPr>
          <p:cNvPr id="4" name="Segnaposto contenuto 3">
            <a:extLst>
              <a:ext uri="{FF2B5EF4-FFF2-40B4-BE49-F238E27FC236}">
                <a16:creationId xmlns:a16="http://schemas.microsoft.com/office/drawing/2014/main" id="{2727427B-C8A9-441D-BFD4-BB5993F8EAF6}"/>
              </a:ext>
            </a:extLst>
          </p:cNvPr>
          <p:cNvPicPr>
            <a:picLocks noGrp="1" noChangeAspect="1"/>
          </p:cNvPicPr>
          <p:nvPr>
            <p:ph idx="1"/>
          </p:nvPr>
        </p:nvPicPr>
        <p:blipFill>
          <a:blip r:embed="rId3"/>
          <a:stretch>
            <a:fillRect/>
          </a:stretch>
        </p:blipFill>
        <p:spPr>
          <a:xfrm>
            <a:off x="3635896" y="2636912"/>
            <a:ext cx="5252506" cy="3895344"/>
          </a:xfrm>
          <a:prstGeom prst="rect">
            <a:avLst/>
          </a:prstGeom>
        </p:spPr>
      </p:pic>
    </p:spTree>
    <p:extLst>
      <p:ext uri="{BB962C8B-B14F-4D97-AF65-F5344CB8AC3E}">
        <p14:creationId xmlns:p14="http://schemas.microsoft.com/office/powerpoint/2010/main" val="166489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dirty="0" err="1"/>
              <a:t>Configuration</a:t>
            </a:r>
            <a:r>
              <a:rPr lang="it-IT" dirty="0"/>
              <a:t> </a:t>
            </a:r>
            <a:r>
              <a:rPr lang="it-IT" dirty="0" err="1"/>
              <a:t>as</a:t>
            </a:r>
            <a:r>
              <a:rPr lang="it-IT" dirty="0"/>
              <a:t> independent </a:t>
            </a:r>
            <a:r>
              <a:rPr lang="it-IT" dirty="0" err="1"/>
              <a:t>multipliers</a:t>
            </a:r>
            <a:endParaRPr lang="it-IT" dirty="0"/>
          </a:p>
        </p:txBody>
      </p:sp>
      <p:pic>
        <p:nvPicPr>
          <p:cNvPr id="7" name="Immagine 6">
            <a:extLst>
              <a:ext uri="{FF2B5EF4-FFF2-40B4-BE49-F238E27FC236}">
                <a16:creationId xmlns:a16="http://schemas.microsoft.com/office/drawing/2014/main" id="{8107E4A7-AD27-4A37-B19C-45C1B64521E4}"/>
              </a:ext>
            </a:extLst>
          </p:cNvPr>
          <p:cNvPicPr>
            <a:picLocks noChangeAspect="1"/>
          </p:cNvPicPr>
          <p:nvPr/>
        </p:nvPicPr>
        <p:blipFill>
          <a:blip r:embed="rId2"/>
          <a:stretch>
            <a:fillRect/>
          </a:stretch>
        </p:blipFill>
        <p:spPr>
          <a:xfrm>
            <a:off x="620762" y="1772816"/>
            <a:ext cx="8172400" cy="3070436"/>
          </a:xfrm>
          <a:prstGeom prst="rect">
            <a:avLst/>
          </a:prstGeom>
        </p:spPr>
      </p:pic>
      <p:pic>
        <p:nvPicPr>
          <p:cNvPr id="8" name="Immagine 7">
            <a:extLst>
              <a:ext uri="{FF2B5EF4-FFF2-40B4-BE49-F238E27FC236}">
                <a16:creationId xmlns:a16="http://schemas.microsoft.com/office/drawing/2014/main" id="{F6696383-FA88-482A-823F-DDCECEE5204D}"/>
              </a:ext>
            </a:extLst>
          </p:cNvPr>
          <p:cNvPicPr>
            <a:picLocks noChangeAspect="1"/>
          </p:cNvPicPr>
          <p:nvPr/>
        </p:nvPicPr>
        <p:blipFill>
          <a:blip r:embed="rId3"/>
          <a:stretch>
            <a:fillRect/>
          </a:stretch>
        </p:blipFill>
        <p:spPr>
          <a:xfrm>
            <a:off x="620762" y="4941168"/>
            <a:ext cx="6903566" cy="1555023"/>
          </a:xfrm>
          <a:prstGeom prst="rect">
            <a:avLst/>
          </a:prstGeom>
        </p:spPr>
      </p:pic>
    </p:spTree>
    <p:extLst>
      <p:ext uri="{BB962C8B-B14F-4D97-AF65-F5344CB8AC3E}">
        <p14:creationId xmlns:p14="http://schemas.microsoft.com/office/powerpoint/2010/main" val="193438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a:t>EEPROM</a:t>
            </a:r>
          </a:p>
        </p:txBody>
      </p:sp>
      <p:sp>
        <p:nvSpPr>
          <p:cNvPr id="13315" name="Rectangle 3"/>
          <p:cNvSpPr>
            <a:spLocks noGrp="1" noChangeArrowheads="1"/>
          </p:cNvSpPr>
          <p:nvPr>
            <p:ph type="body" idx="1"/>
          </p:nvPr>
        </p:nvSpPr>
        <p:spPr/>
        <p:txBody>
          <a:bodyPr/>
          <a:lstStyle/>
          <a:p>
            <a:r>
              <a:rPr lang="it-IT" sz="2400" dirty="0"/>
              <a:t>Le linee del dispositivo sono in origine tutte disconnesse</a:t>
            </a:r>
          </a:p>
          <a:p>
            <a:pPr lvl="1"/>
            <a:r>
              <a:rPr lang="it-IT" sz="2000" dirty="0"/>
              <a:t>La programmazione consiste nel “</a:t>
            </a:r>
            <a:r>
              <a:rPr lang="it-IT" sz="2000" dirty="0">
                <a:solidFill>
                  <a:schemeClr val="accent2"/>
                </a:solidFill>
              </a:rPr>
              <a:t>DEPOSITARE</a:t>
            </a:r>
            <a:r>
              <a:rPr lang="it-IT" sz="2000" dirty="0"/>
              <a:t>” una carica sul </a:t>
            </a:r>
            <a:r>
              <a:rPr lang="it-IT" sz="2000" dirty="0" err="1"/>
              <a:t>gate</a:t>
            </a:r>
            <a:r>
              <a:rPr lang="it-IT" sz="2000" dirty="0"/>
              <a:t> flottante del transistor in modo da mandarlo in conduzione</a:t>
            </a:r>
          </a:p>
          <a:p>
            <a:pPr lvl="1"/>
            <a:r>
              <a:rPr lang="it-IT" sz="2000" dirty="0"/>
              <a:t>La cancellazione può avvenire elettricamente o tramite esposizione a raggi UV</a:t>
            </a:r>
          </a:p>
          <a:p>
            <a:pPr lvl="1"/>
            <a:endParaRPr lang="it-IT" dirty="0"/>
          </a:p>
        </p:txBody>
      </p:sp>
      <p:pic>
        <p:nvPicPr>
          <p:cNvPr id="13317" name="Picture 5" descr="eeprom"/>
          <p:cNvPicPr>
            <a:picLocks noChangeAspect="1" noChangeArrowheads="1"/>
          </p:cNvPicPr>
          <p:nvPr/>
        </p:nvPicPr>
        <p:blipFill>
          <a:blip r:embed="rId3" cstate="print"/>
          <a:srcRect/>
          <a:stretch>
            <a:fillRect/>
          </a:stretch>
        </p:blipFill>
        <p:spPr bwMode="auto">
          <a:xfrm>
            <a:off x="609600" y="3429000"/>
            <a:ext cx="8001000" cy="285908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a:t>Complex </a:t>
            </a:r>
            <a:r>
              <a:rPr lang="it-IT" sz="2400" dirty="0" err="1"/>
              <a:t>Multiplier</a:t>
            </a:r>
            <a:endParaRPr lang="it-IT" sz="2400" dirty="0"/>
          </a:p>
        </p:txBody>
      </p:sp>
      <p:pic>
        <p:nvPicPr>
          <p:cNvPr id="8" name="Immagine 7">
            <a:extLst>
              <a:ext uri="{FF2B5EF4-FFF2-40B4-BE49-F238E27FC236}">
                <a16:creationId xmlns:a16="http://schemas.microsoft.com/office/drawing/2014/main" id="{F6696383-FA88-482A-823F-DDCECEE5204D}"/>
              </a:ext>
            </a:extLst>
          </p:cNvPr>
          <p:cNvPicPr>
            <a:picLocks noChangeAspect="1"/>
          </p:cNvPicPr>
          <p:nvPr/>
        </p:nvPicPr>
        <p:blipFill>
          <a:blip r:embed="rId2"/>
          <a:stretch>
            <a:fillRect/>
          </a:stretch>
        </p:blipFill>
        <p:spPr>
          <a:xfrm>
            <a:off x="999468" y="1654707"/>
            <a:ext cx="6598295" cy="1486261"/>
          </a:xfrm>
          <a:prstGeom prst="rect">
            <a:avLst/>
          </a:prstGeom>
        </p:spPr>
      </p:pic>
      <p:pic>
        <p:nvPicPr>
          <p:cNvPr id="3" name="Immagine 2">
            <a:extLst>
              <a:ext uri="{FF2B5EF4-FFF2-40B4-BE49-F238E27FC236}">
                <a16:creationId xmlns:a16="http://schemas.microsoft.com/office/drawing/2014/main" id="{DCB52622-CAD1-44CE-8B06-AF94629776F2}"/>
              </a:ext>
            </a:extLst>
          </p:cNvPr>
          <p:cNvPicPr>
            <a:picLocks noChangeAspect="1"/>
          </p:cNvPicPr>
          <p:nvPr/>
        </p:nvPicPr>
        <p:blipFill>
          <a:blip r:embed="rId3"/>
          <a:stretch>
            <a:fillRect/>
          </a:stretch>
        </p:blipFill>
        <p:spPr>
          <a:xfrm>
            <a:off x="2723964" y="3209973"/>
            <a:ext cx="3720244" cy="3640387"/>
          </a:xfrm>
          <a:prstGeom prst="rect">
            <a:avLst/>
          </a:prstGeom>
        </p:spPr>
      </p:pic>
    </p:spTree>
    <p:extLst>
      <p:ext uri="{BB962C8B-B14F-4D97-AF65-F5344CB8AC3E}">
        <p14:creationId xmlns:p14="http://schemas.microsoft.com/office/powerpoint/2010/main" val="667602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Multipy</a:t>
            </a:r>
            <a:r>
              <a:rPr lang="it-IT" sz="2400" dirty="0"/>
              <a:t> &amp; </a:t>
            </a:r>
            <a:r>
              <a:rPr lang="it-IT" sz="2400" dirty="0" err="1"/>
              <a:t>Add</a:t>
            </a:r>
            <a:r>
              <a:rPr lang="it-IT" sz="2400" dirty="0"/>
              <a:t> Mode</a:t>
            </a:r>
          </a:p>
        </p:txBody>
      </p:sp>
      <p:pic>
        <p:nvPicPr>
          <p:cNvPr id="4" name="Immagine 3">
            <a:extLst>
              <a:ext uri="{FF2B5EF4-FFF2-40B4-BE49-F238E27FC236}">
                <a16:creationId xmlns:a16="http://schemas.microsoft.com/office/drawing/2014/main" id="{A1D0CD06-00DA-4086-9F82-1A86951566AE}"/>
              </a:ext>
            </a:extLst>
          </p:cNvPr>
          <p:cNvPicPr>
            <a:picLocks noChangeAspect="1"/>
          </p:cNvPicPr>
          <p:nvPr/>
        </p:nvPicPr>
        <p:blipFill>
          <a:blip r:embed="rId2"/>
          <a:stretch>
            <a:fillRect/>
          </a:stretch>
        </p:blipFill>
        <p:spPr>
          <a:xfrm>
            <a:off x="350838" y="1715120"/>
            <a:ext cx="4725218" cy="2401514"/>
          </a:xfrm>
          <a:prstGeom prst="rect">
            <a:avLst/>
          </a:prstGeom>
        </p:spPr>
      </p:pic>
      <p:pic>
        <p:nvPicPr>
          <p:cNvPr id="3" name="Immagine 2">
            <a:extLst>
              <a:ext uri="{FF2B5EF4-FFF2-40B4-BE49-F238E27FC236}">
                <a16:creationId xmlns:a16="http://schemas.microsoft.com/office/drawing/2014/main" id="{43E33AEB-893C-4A0E-B45B-7C3CE490A188}"/>
              </a:ext>
            </a:extLst>
          </p:cNvPr>
          <p:cNvPicPr>
            <a:picLocks noChangeAspect="1"/>
          </p:cNvPicPr>
          <p:nvPr/>
        </p:nvPicPr>
        <p:blipFill>
          <a:blip r:embed="rId3"/>
          <a:stretch>
            <a:fillRect/>
          </a:stretch>
        </p:blipFill>
        <p:spPr>
          <a:xfrm>
            <a:off x="3650754" y="4385890"/>
            <a:ext cx="5436096" cy="2472110"/>
          </a:xfrm>
          <a:prstGeom prst="rect">
            <a:avLst/>
          </a:prstGeom>
        </p:spPr>
      </p:pic>
    </p:spTree>
    <p:extLst>
      <p:ext uri="{BB962C8B-B14F-4D97-AF65-F5344CB8AC3E}">
        <p14:creationId xmlns:p14="http://schemas.microsoft.com/office/powerpoint/2010/main" val="30551443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Systolic</a:t>
            </a:r>
            <a:r>
              <a:rPr lang="it-IT" sz="2400" dirty="0"/>
              <a:t> FIR Mode (27 Bits)</a:t>
            </a:r>
          </a:p>
        </p:txBody>
      </p:sp>
      <p:pic>
        <p:nvPicPr>
          <p:cNvPr id="6" name="Immagine 5">
            <a:extLst>
              <a:ext uri="{FF2B5EF4-FFF2-40B4-BE49-F238E27FC236}">
                <a16:creationId xmlns:a16="http://schemas.microsoft.com/office/drawing/2014/main" id="{0B063909-357B-4F51-B7DE-C179D7615CB8}"/>
              </a:ext>
            </a:extLst>
          </p:cNvPr>
          <p:cNvPicPr>
            <a:picLocks noChangeAspect="1"/>
          </p:cNvPicPr>
          <p:nvPr/>
        </p:nvPicPr>
        <p:blipFill>
          <a:blip r:embed="rId3"/>
          <a:stretch>
            <a:fillRect/>
          </a:stretch>
        </p:blipFill>
        <p:spPr>
          <a:xfrm>
            <a:off x="4945371" y="848778"/>
            <a:ext cx="3093165" cy="1176586"/>
          </a:xfrm>
          <a:prstGeom prst="rect">
            <a:avLst/>
          </a:prstGeom>
        </p:spPr>
      </p:pic>
      <p:pic>
        <p:nvPicPr>
          <p:cNvPr id="7" name="Immagine 6">
            <a:extLst>
              <a:ext uri="{FF2B5EF4-FFF2-40B4-BE49-F238E27FC236}">
                <a16:creationId xmlns:a16="http://schemas.microsoft.com/office/drawing/2014/main" id="{8D2CC41F-7729-42CE-9D48-3E451943F069}"/>
              </a:ext>
            </a:extLst>
          </p:cNvPr>
          <p:cNvPicPr>
            <a:picLocks noChangeAspect="1"/>
          </p:cNvPicPr>
          <p:nvPr/>
        </p:nvPicPr>
        <p:blipFill>
          <a:blip r:embed="rId4"/>
          <a:stretch>
            <a:fillRect/>
          </a:stretch>
        </p:blipFill>
        <p:spPr>
          <a:xfrm>
            <a:off x="383081" y="1839664"/>
            <a:ext cx="6464741" cy="2608161"/>
          </a:xfrm>
          <a:prstGeom prst="rect">
            <a:avLst/>
          </a:prstGeom>
        </p:spPr>
      </p:pic>
      <p:pic>
        <p:nvPicPr>
          <p:cNvPr id="8" name="Immagine 7">
            <a:extLst>
              <a:ext uri="{FF2B5EF4-FFF2-40B4-BE49-F238E27FC236}">
                <a16:creationId xmlns:a16="http://schemas.microsoft.com/office/drawing/2014/main" id="{D4B07A8D-5C0D-49D4-B838-E10B4AA77247}"/>
              </a:ext>
            </a:extLst>
          </p:cNvPr>
          <p:cNvPicPr>
            <a:picLocks noChangeAspect="1"/>
          </p:cNvPicPr>
          <p:nvPr/>
        </p:nvPicPr>
        <p:blipFill>
          <a:blip r:embed="rId5"/>
          <a:stretch>
            <a:fillRect/>
          </a:stretch>
        </p:blipFill>
        <p:spPr>
          <a:xfrm>
            <a:off x="396470" y="4447825"/>
            <a:ext cx="6192688" cy="1851075"/>
          </a:xfrm>
          <a:prstGeom prst="rect">
            <a:avLst/>
          </a:prstGeom>
        </p:spPr>
      </p:pic>
      <p:sp>
        <p:nvSpPr>
          <p:cNvPr id="3" name="Rettangolo con angoli arrotondati 2">
            <a:extLst>
              <a:ext uri="{FF2B5EF4-FFF2-40B4-BE49-F238E27FC236}">
                <a16:creationId xmlns:a16="http://schemas.microsoft.com/office/drawing/2014/main" id="{B05FC09F-5730-4160-9AAF-7F7902767FFB}"/>
              </a:ext>
            </a:extLst>
          </p:cNvPr>
          <p:cNvSpPr/>
          <p:nvPr/>
        </p:nvSpPr>
        <p:spPr bwMode="auto">
          <a:xfrm>
            <a:off x="1403648" y="1916832"/>
            <a:ext cx="864096" cy="2448272"/>
          </a:xfrm>
          <a:prstGeom prst="roundRect">
            <a:avLst/>
          </a:prstGeom>
          <a:solidFill>
            <a:srgbClr val="00CC00">
              <a:alpha val="2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 name="Immagine 3">
            <a:extLst>
              <a:ext uri="{FF2B5EF4-FFF2-40B4-BE49-F238E27FC236}">
                <a16:creationId xmlns:a16="http://schemas.microsoft.com/office/drawing/2014/main" id="{AD57929F-E692-457B-872B-3B51685EE8BB}"/>
              </a:ext>
            </a:extLst>
          </p:cNvPr>
          <p:cNvPicPr>
            <a:picLocks noChangeAspect="1"/>
          </p:cNvPicPr>
          <p:nvPr/>
        </p:nvPicPr>
        <p:blipFill>
          <a:blip r:embed="rId6"/>
          <a:stretch>
            <a:fillRect/>
          </a:stretch>
        </p:blipFill>
        <p:spPr>
          <a:xfrm>
            <a:off x="6421622" y="2260881"/>
            <a:ext cx="2893533" cy="3069459"/>
          </a:xfrm>
          <a:prstGeom prst="rect">
            <a:avLst/>
          </a:prstGeom>
        </p:spPr>
      </p:pic>
    </p:spTree>
    <p:extLst>
      <p:ext uri="{BB962C8B-B14F-4D97-AF65-F5344CB8AC3E}">
        <p14:creationId xmlns:p14="http://schemas.microsoft.com/office/powerpoint/2010/main" val="18528718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Systolic</a:t>
            </a:r>
            <a:r>
              <a:rPr lang="it-IT" sz="2400" dirty="0"/>
              <a:t> FIR Mode a 27 bits</a:t>
            </a:r>
          </a:p>
        </p:txBody>
      </p:sp>
      <p:pic>
        <p:nvPicPr>
          <p:cNvPr id="4" name="Immagine 3">
            <a:extLst>
              <a:ext uri="{FF2B5EF4-FFF2-40B4-BE49-F238E27FC236}">
                <a16:creationId xmlns:a16="http://schemas.microsoft.com/office/drawing/2014/main" id="{A39EB6F4-CD76-418A-9547-BF853892A537}"/>
              </a:ext>
            </a:extLst>
          </p:cNvPr>
          <p:cNvPicPr>
            <a:picLocks noChangeAspect="1"/>
          </p:cNvPicPr>
          <p:nvPr/>
        </p:nvPicPr>
        <p:blipFill>
          <a:blip r:embed="rId3"/>
          <a:stretch>
            <a:fillRect/>
          </a:stretch>
        </p:blipFill>
        <p:spPr>
          <a:xfrm>
            <a:off x="970005" y="3514907"/>
            <a:ext cx="6527763" cy="3370478"/>
          </a:xfrm>
          <a:prstGeom prst="rect">
            <a:avLst/>
          </a:prstGeom>
        </p:spPr>
      </p:pic>
      <p:pic>
        <p:nvPicPr>
          <p:cNvPr id="9" name="Immagine 8">
            <a:extLst>
              <a:ext uri="{FF2B5EF4-FFF2-40B4-BE49-F238E27FC236}">
                <a16:creationId xmlns:a16="http://schemas.microsoft.com/office/drawing/2014/main" id="{A1D4EFF4-B084-498D-B612-AFCC64CED23C}"/>
              </a:ext>
            </a:extLst>
          </p:cNvPr>
          <p:cNvPicPr>
            <a:picLocks noChangeAspect="1"/>
          </p:cNvPicPr>
          <p:nvPr/>
        </p:nvPicPr>
        <p:blipFill>
          <a:blip r:embed="rId4"/>
          <a:stretch>
            <a:fillRect/>
          </a:stretch>
        </p:blipFill>
        <p:spPr>
          <a:xfrm>
            <a:off x="138637" y="1753759"/>
            <a:ext cx="3939422" cy="1589336"/>
          </a:xfrm>
          <a:prstGeom prst="rect">
            <a:avLst/>
          </a:prstGeom>
        </p:spPr>
      </p:pic>
      <p:sp>
        <p:nvSpPr>
          <p:cNvPr id="12" name="Rettangolo con angoli arrotondati 11">
            <a:extLst>
              <a:ext uri="{FF2B5EF4-FFF2-40B4-BE49-F238E27FC236}">
                <a16:creationId xmlns:a16="http://schemas.microsoft.com/office/drawing/2014/main" id="{C07CC9A1-2FAE-4DF4-AD53-05E659FB34EB}"/>
              </a:ext>
            </a:extLst>
          </p:cNvPr>
          <p:cNvSpPr/>
          <p:nvPr/>
        </p:nvSpPr>
        <p:spPr bwMode="auto">
          <a:xfrm>
            <a:off x="746883" y="1797496"/>
            <a:ext cx="584758" cy="1531225"/>
          </a:xfrm>
          <a:prstGeom prst="roundRect">
            <a:avLst/>
          </a:prstGeom>
          <a:solidFill>
            <a:schemeClr val="accent1">
              <a:alpha val="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13682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Systolic</a:t>
            </a:r>
            <a:r>
              <a:rPr lang="it-IT" sz="2400" dirty="0"/>
              <a:t> FIR Mode (18 bit)</a:t>
            </a:r>
          </a:p>
        </p:txBody>
      </p:sp>
      <p:pic>
        <p:nvPicPr>
          <p:cNvPr id="6" name="Immagine 5">
            <a:extLst>
              <a:ext uri="{FF2B5EF4-FFF2-40B4-BE49-F238E27FC236}">
                <a16:creationId xmlns:a16="http://schemas.microsoft.com/office/drawing/2014/main" id="{0B063909-357B-4F51-B7DE-C179D7615CB8}"/>
              </a:ext>
            </a:extLst>
          </p:cNvPr>
          <p:cNvPicPr>
            <a:picLocks noChangeAspect="1"/>
          </p:cNvPicPr>
          <p:nvPr/>
        </p:nvPicPr>
        <p:blipFill>
          <a:blip r:embed="rId3"/>
          <a:stretch>
            <a:fillRect/>
          </a:stretch>
        </p:blipFill>
        <p:spPr>
          <a:xfrm>
            <a:off x="4957584" y="848778"/>
            <a:ext cx="3093165" cy="1176586"/>
          </a:xfrm>
          <a:prstGeom prst="rect">
            <a:avLst/>
          </a:prstGeom>
        </p:spPr>
      </p:pic>
      <p:pic>
        <p:nvPicPr>
          <p:cNvPr id="7" name="Immagine 6">
            <a:extLst>
              <a:ext uri="{FF2B5EF4-FFF2-40B4-BE49-F238E27FC236}">
                <a16:creationId xmlns:a16="http://schemas.microsoft.com/office/drawing/2014/main" id="{8D2CC41F-7729-42CE-9D48-3E451943F069}"/>
              </a:ext>
            </a:extLst>
          </p:cNvPr>
          <p:cNvPicPr>
            <a:picLocks noChangeAspect="1"/>
          </p:cNvPicPr>
          <p:nvPr/>
        </p:nvPicPr>
        <p:blipFill>
          <a:blip r:embed="rId4"/>
          <a:stretch>
            <a:fillRect/>
          </a:stretch>
        </p:blipFill>
        <p:spPr>
          <a:xfrm>
            <a:off x="383081" y="1839664"/>
            <a:ext cx="6464741" cy="2608161"/>
          </a:xfrm>
          <a:prstGeom prst="rect">
            <a:avLst/>
          </a:prstGeom>
        </p:spPr>
      </p:pic>
      <p:pic>
        <p:nvPicPr>
          <p:cNvPr id="8" name="Immagine 7">
            <a:extLst>
              <a:ext uri="{FF2B5EF4-FFF2-40B4-BE49-F238E27FC236}">
                <a16:creationId xmlns:a16="http://schemas.microsoft.com/office/drawing/2014/main" id="{D4B07A8D-5C0D-49D4-B838-E10B4AA77247}"/>
              </a:ext>
            </a:extLst>
          </p:cNvPr>
          <p:cNvPicPr>
            <a:picLocks noChangeAspect="1"/>
          </p:cNvPicPr>
          <p:nvPr/>
        </p:nvPicPr>
        <p:blipFill>
          <a:blip r:embed="rId5"/>
          <a:stretch>
            <a:fillRect/>
          </a:stretch>
        </p:blipFill>
        <p:spPr>
          <a:xfrm>
            <a:off x="396470" y="4447825"/>
            <a:ext cx="6192688" cy="1851075"/>
          </a:xfrm>
          <a:prstGeom prst="rect">
            <a:avLst/>
          </a:prstGeom>
        </p:spPr>
      </p:pic>
      <p:pic>
        <p:nvPicPr>
          <p:cNvPr id="9" name="Immagine 8">
            <a:extLst>
              <a:ext uri="{FF2B5EF4-FFF2-40B4-BE49-F238E27FC236}">
                <a16:creationId xmlns:a16="http://schemas.microsoft.com/office/drawing/2014/main" id="{D75AAE71-6825-4C31-A37E-4AD7A72359B4}"/>
              </a:ext>
            </a:extLst>
          </p:cNvPr>
          <p:cNvPicPr>
            <a:picLocks noChangeAspect="1"/>
          </p:cNvPicPr>
          <p:nvPr/>
        </p:nvPicPr>
        <p:blipFill>
          <a:blip r:embed="rId6"/>
          <a:stretch>
            <a:fillRect/>
          </a:stretch>
        </p:blipFill>
        <p:spPr>
          <a:xfrm>
            <a:off x="6589158" y="1800156"/>
            <a:ext cx="2372187" cy="4901337"/>
          </a:xfrm>
          <a:prstGeom prst="rect">
            <a:avLst/>
          </a:prstGeom>
        </p:spPr>
      </p:pic>
      <p:sp>
        <p:nvSpPr>
          <p:cNvPr id="3" name="Rettangolo con angoli arrotondati 2">
            <a:extLst>
              <a:ext uri="{FF2B5EF4-FFF2-40B4-BE49-F238E27FC236}">
                <a16:creationId xmlns:a16="http://schemas.microsoft.com/office/drawing/2014/main" id="{B05FC09F-5730-4160-9AAF-7F7902767FFB}"/>
              </a:ext>
            </a:extLst>
          </p:cNvPr>
          <p:cNvSpPr/>
          <p:nvPr/>
        </p:nvSpPr>
        <p:spPr bwMode="auto">
          <a:xfrm>
            <a:off x="1331640" y="1916832"/>
            <a:ext cx="1944216" cy="2448272"/>
          </a:xfrm>
          <a:prstGeom prst="roundRect">
            <a:avLst/>
          </a:prstGeom>
          <a:solidFill>
            <a:srgbClr val="00CC00">
              <a:alpha val="2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857473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Systolic</a:t>
            </a:r>
            <a:r>
              <a:rPr lang="it-IT" sz="2400" dirty="0"/>
              <a:t> FIR Mode a 18 bits</a:t>
            </a:r>
          </a:p>
        </p:txBody>
      </p:sp>
      <p:pic>
        <p:nvPicPr>
          <p:cNvPr id="3" name="Immagine 2">
            <a:extLst>
              <a:ext uri="{FF2B5EF4-FFF2-40B4-BE49-F238E27FC236}">
                <a16:creationId xmlns:a16="http://schemas.microsoft.com/office/drawing/2014/main" id="{7EF93239-8249-43C9-9E7C-86C1715B7508}"/>
              </a:ext>
            </a:extLst>
          </p:cNvPr>
          <p:cNvPicPr>
            <a:picLocks noChangeAspect="1"/>
          </p:cNvPicPr>
          <p:nvPr/>
        </p:nvPicPr>
        <p:blipFill>
          <a:blip r:embed="rId3"/>
          <a:stretch>
            <a:fillRect/>
          </a:stretch>
        </p:blipFill>
        <p:spPr>
          <a:xfrm>
            <a:off x="2318722" y="2564904"/>
            <a:ext cx="6759360" cy="4103160"/>
          </a:xfrm>
          <a:prstGeom prst="rect">
            <a:avLst/>
          </a:prstGeom>
        </p:spPr>
      </p:pic>
      <p:pic>
        <p:nvPicPr>
          <p:cNvPr id="9" name="Immagine 8">
            <a:extLst>
              <a:ext uri="{FF2B5EF4-FFF2-40B4-BE49-F238E27FC236}">
                <a16:creationId xmlns:a16="http://schemas.microsoft.com/office/drawing/2014/main" id="{A1D4EFF4-B084-498D-B612-AFCC64CED23C}"/>
              </a:ext>
            </a:extLst>
          </p:cNvPr>
          <p:cNvPicPr>
            <a:picLocks noChangeAspect="1"/>
          </p:cNvPicPr>
          <p:nvPr/>
        </p:nvPicPr>
        <p:blipFill>
          <a:blip r:embed="rId4"/>
          <a:stretch>
            <a:fillRect/>
          </a:stretch>
        </p:blipFill>
        <p:spPr>
          <a:xfrm>
            <a:off x="138637" y="1753759"/>
            <a:ext cx="3939422" cy="1589336"/>
          </a:xfrm>
          <a:prstGeom prst="rect">
            <a:avLst/>
          </a:prstGeom>
        </p:spPr>
      </p:pic>
      <p:sp>
        <p:nvSpPr>
          <p:cNvPr id="12" name="Rettangolo con angoli arrotondati 11">
            <a:extLst>
              <a:ext uri="{FF2B5EF4-FFF2-40B4-BE49-F238E27FC236}">
                <a16:creationId xmlns:a16="http://schemas.microsoft.com/office/drawing/2014/main" id="{C07CC9A1-2FAE-4DF4-AD53-05E659FB34EB}"/>
              </a:ext>
            </a:extLst>
          </p:cNvPr>
          <p:cNvSpPr/>
          <p:nvPr/>
        </p:nvSpPr>
        <p:spPr bwMode="auto">
          <a:xfrm>
            <a:off x="746882" y="1797496"/>
            <a:ext cx="1246485" cy="1531225"/>
          </a:xfrm>
          <a:prstGeom prst="roundRect">
            <a:avLst/>
          </a:prstGeom>
          <a:solidFill>
            <a:schemeClr val="accent1">
              <a:alpha val="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42479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E32BA-8D23-4DBA-A3B8-2A44364A65D9}"/>
              </a:ext>
            </a:extLst>
          </p:cNvPr>
          <p:cNvSpPr>
            <a:spLocks noGrp="1"/>
          </p:cNvSpPr>
          <p:nvPr>
            <p:ph type="title"/>
          </p:nvPr>
        </p:nvSpPr>
        <p:spPr/>
        <p:txBody>
          <a:bodyPr/>
          <a:lstStyle/>
          <a:p>
            <a:r>
              <a:rPr lang="it-IT" dirty="0"/>
              <a:t>Clock Networks</a:t>
            </a:r>
          </a:p>
        </p:txBody>
      </p:sp>
      <p:sp>
        <p:nvSpPr>
          <p:cNvPr id="3" name="Segnaposto contenuto 2">
            <a:extLst>
              <a:ext uri="{FF2B5EF4-FFF2-40B4-BE49-F238E27FC236}">
                <a16:creationId xmlns:a16="http://schemas.microsoft.com/office/drawing/2014/main" id="{5902D9AC-6A6C-4160-A4CC-1E234F5255F8}"/>
              </a:ext>
            </a:extLst>
          </p:cNvPr>
          <p:cNvSpPr>
            <a:spLocks noGrp="1"/>
          </p:cNvSpPr>
          <p:nvPr>
            <p:ph idx="1"/>
          </p:nvPr>
        </p:nvSpPr>
        <p:spPr>
          <a:xfrm>
            <a:off x="350838" y="1187450"/>
            <a:ext cx="8331200" cy="4906963"/>
          </a:xfrm>
        </p:spPr>
        <p:txBody>
          <a:bodyPr/>
          <a:lstStyle/>
          <a:p>
            <a:r>
              <a:rPr lang="it-IT" sz="1800" dirty="0" err="1"/>
              <a:t>Cyclone</a:t>
            </a:r>
            <a:r>
              <a:rPr lang="it-IT" sz="1800" dirty="0"/>
              <a:t> SE A5 </a:t>
            </a:r>
          </a:p>
          <a:p>
            <a:pPr lvl="1"/>
            <a:r>
              <a:rPr lang="it-IT" sz="1600" dirty="0"/>
              <a:t>16 Single-</a:t>
            </a:r>
            <a:r>
              <a:rPr lang="it-IT" sz="1600" dirty="0" err="1"/>
              <a:t>ended</a:t>
            </a:r>
            <a:r>
              <a:rPr lang="it-IT" sz="1600" dirty="0"/>
              <a:t> or 8 Double-</a:t>
            </a:r>
            <a:r>
              <a:rPr lang="it-IT" sz="1600" dirty="0" err="1"/>
              <a:t>ended</a:t>
            </a:r>
            <a:r>
              <a:rPr lang="it-IT" sz="1600" dirty="0"/>
              <a:t> input </a:t>
            </a:r>
            <a:r>
              <a:rPr lang="it-IT" sz="1600" dirty="0" err="1"/>
              <a:t>Pins</a:t>
            </a:r>
            <a:endParaRPr lang="it-IT" sz="1600" dirty="0"/>
          </a:p>
          <a:p>
            <a:pPr lvl="1"/>
            <a:r>
              <a:rPr lang="it-IT" sz="1600" dirty="0"/>
              <a:t>Global clock Networks  GCLK =16</a:t>
            </a:r>
          </a:p>
          <a:p>
            <a:pPr lvl="1"/>
            <a:r>
              <a:rPr lang="it-IT" sz="1600" dirty="0" err="1"/>
              <a:t>Regional</a:t>
            </a:r>
            <a:r>
              <a:rPr lang="it-IT" sz="1600" dirty="0"/>
              <a:t> clock Networks RCLK = 66 (Dual </a:t>
            </a:r>
            <a:r>
              <a:rPr lang="it-IT" sz="1600" dirty="0" err="1"/>
              <a:t>region</a:t>
            </a:r>
            <a:r>
              <a:rPr lang="it-IT" sz="1600" dirty="0"/>
              <a:t> options)</a:t>
            </a:r>
          </a:p>
          <a:p>
            <a:pPr lvl="1"/>
            <a:r>
              <a:rPr lang="it-IT" sz="1600" dirty="0" err="1"/>
              <a:t>Periphery</a:t>
            </a:r>
            <a:r>
              <a:rPr lang="it-IT" sz="1600" dirty="0"/>
              <a:t> clock Networks PCLK = 18</a:t>
            </a:r>
          </a:p>
          <a:p>
            <a:pPr lvl="1"/>
            <a:endParaRPr lang="it-IT" sz="2000" dirty="0"/>
          </a:p>
          <a:p>
            <a:pPr lvl="1"/>
            <a:endParaRPr lang="it-IT" dirty="0"/>
          </a:p>
        </p:txBody>
      </p:sp>
      <p:sp>
        <p:nvSpPr>
          <p:cNvPr id="8" name="CasellaDiTesto 7">
            <a:extLst>
              <a:ext uri="{FF2B5EF4-FFF2-40B4-BE49-F238E27FC236}">
                <a16:creationId xmlns:a16="http://schemas.microsoft.com/office/drawing/2014/main" id="{2264C7C2-F40E-4CF5-8732-341010AE773F}"/>
              </a:ext>
            </a:extLst>
          </p:cNvPr>
          <p:cNvSpPr txBox="1"/>
          <p:nvPr/>
        </p:nvSpPr>
        <p:spPr>
          <a:xfrm>
            <a:off x="1043608" y="5805264"/>
            <a:ext cx="813043" cy="369332"/>
          </a:xfrm>
          <a:prstGeom prst="rect">
            <a:avLst/>
          </a:prstGeom>
          <a:noFill/>
        </p:spPr>
        <p:txBody>
          <a:bodyPr wrap="none" rtlCol="0">
            <a:spAutoFit/>
          </a:bodyPr>
          <a:lstStyle/>
          <a:p>
            <a:r>
              <a:rPr lang="it-IT" dirty="0"/>
              <a:t>GCLK</a:t>
            </a:r>
          </a:p>
        </p:txBody>
      </p:sp>
      <p:sp>
        <p:nvSpPr>
          <p:cNvPr id="9" name="CasellaDiTesto 8">
            <a:extLst>
              <a:ext uri="{FF2B5EF4-FFF2-40B4-BE49-F238E27FC236}">
                <a16:creationId xmlns:a16="http://schemas.microsoft.com/office/drawing/2014/main" id="{F87B8A95-CB68-47B5-B163-FDACBD1DE2BE}"/>
              </a:ext>
            </a:extLst>
          </p:cNvPr>
          <p:cNvSpPr txBox="1"/>
          <p:nvPr/>
        </p:nvSpPr>
        <p:spPr>
          <a:xfrm>
            <a:off x="4109916" y="5805264"/>
            <a:ext cx="800219" cy="369332"/>
          </a:xfrm>
          <a:prstGeom prst="rect">
            <a:avLst/>
          </a:prstGeom>
          <a:noFill/>
        </p:spPr>
        <p:txBody>
          <a:bodyPr wrap="none" rtlCol="0">
            <a:spAutoFit/>
          </a:bodyPr>
          <a:lstStyle/>
          <a:p>
            <a:r>
              <a:rPr lang="it-IT" dirty="0"/>
              <a:t>RCLK</a:t>
            </a:r>
          </a:p>
        </p:txBody>
      </p:sp>
      <p:sp>
        <p:nvSpPr>
          <p:cNvPr id="10" name="CasellaDiTesto 9">
            <a:extLst>
              <a:ext uri="{FF2B5EF4-FFF2-40B4-BE49-F238E27FC236}">
                <a16:creationId xmlns:a16="http://schemas.microsoft.com/office/drawing/2014/main" id="{25916B41-796B-4F7C-8AB8-B9478400A4CE}"/>
              </a:ext>
            </a:extLst>
          </p:cNvPr>
          <p:cNvSpPr txBox="1"/>
          <p:nvPr/>
        </p:nvSpPr>
        <p:spPr>
          <a:xfrm>
            <a:off x="7181495" y="5805264"/>
            <a:ext cx="787395" cy="369332"/>
          </a:xfrm>
          <a:prstGeom prst="rect">
            <a:avLst/>
          </a:prstGeom>
          <a:noFill/>
        </p:spPr>
        <p:txBody>
          <a:bodyPr wrap="none" rtlCol="0">
            <a:spAutoFit/>
          </a:bodyPr>
          <a:lstStyle/>
          <a:p>
            <a:r>
              <a:rPr lang="it-IT" dirty="0"/>
              <a:t>PCLK</a:t>
            </a:r>
          </a:p>
        </p:txBody>
      </p:sp>
      <p:grpSp>
        <p:nvGrpSpPr>
          <p:cNvPr id="13" name="Gruppo 12">
            <a:extLst>
              <a:ext uri="{FF2B5EF4-FFF2-40B4-BE49-F238E27FC236}">
                <a16:creationId xmlns:a16="http://schemas.microsoft.com/office/drawing/2014/main" id="{278931F2-1BC2-46D7-B230-3ECA6350F457}"/>
              </a:ext>
            </a:extLst>
          </p:cNvPr>
          <p:cNvGrpSpPr/>
          <p:nvPr/>
        </p:nvGrpSpPr>
        <p:grpSpPr>
          <a:xfrm>
            <a:off x="179512" y="3140968"/>
            <a:ext cx="8613649" cy="2529582"/>
            <a:chOff x="301644" y="2708920"/>
            <a:chExt cx="8401400" cy="2163764"/>
          </a:xfrm>
        </p:grpSpPr>
        <p:pic>
          <p:nvPicPr>
            <p:cNvPr id="7" name="Immagine 6">
              <a:extLst>
                <a:ext uri="{FF2B5EF4-FFF2-40B4-BE49-F238E27FC236}">
                  <a16:creationId xmlns:a16="http://schemas.microsoft.com/office/drawing/2014/main" id="{71BE5FD7-9960-478F-AE9B-2B8F3D2F96A7}"/>
                </a:ext>
              </a:extLst>
            </p:cNvPr>
            <p:cNvPicPr>
              <a:picLocks noChangeAspect="1"/>
            </p:cNvPicPr>
            <p:nvPr/>
          </p:nvPicPr>
          <p:blipFill>
            <a:blip r:embed="rId3"/>
            <a:stretch>
              <a:fillRect/>
            </a:stretch>
          </p:blipFill>
          <p:spPr>
            <a:xfrm>
              <a:off x="6412409" y="2762260"/>
              <a:ext cx="2290635" cy="2025774"/>
            </a:xfrm>
            <a:prstGeom prst="rect">
              <a:avLst/>
            </a:prstGeom>
          </p:spPr>
        </p:pic>
        <p:pic>
          <p:nvPicPr>
            <p:cNvPr id="11" name="Immagine 10">
              <a:extLst>
                <a:ext uri="{FF2B5EF4-FFF2-40B4-BE49-F238E27FC236}">
                  <a16:creationId xmlns:a16="http://schemas.microsoft.com/office/drawing/2014/main" id="{9FD68CE5-5942-43BB-800B-CB0B9FB43170}"/>
                </a:ext>
              </a:extLst>
            </p:cNvPr>
            <p:cNvPicPr>
              <a:picLocks noChangeAspect="1"/>
            </p:cNvPicPr>
            <p:nvPr/>
          </p:nvPicPr>
          <p:blipFill>
            <a:blip r:embed="rId4"/>
            <a:stretch>
              <a:fillRect/>
            </a:stretch>
          </p:blipFill>
          <p:spPr>
            <a:xfrm>
              <a:off x="301644" y="2708920"/>
              <a:ext cx="2205006" cy="2093689"/>
            </a:xfrm>
            <a:prstGeom prst="rect">
              <a:avLst/>
            </a:prstGeom>
          </p:spPr>
        </p:pic>
        <p:pic>
          <p:nvPicPr>
            <p:cNvPr id="12" name="Immagine 11">
              <a:extLst>
                <a:ext uri="{FF2B5EF4-FFF2-40B4-BE49-F238E27FC236}">
                  <a16:creationId xmlns:a16="http://schemas.microsoft.com/office/drawing/2014/main" id="{EB0D7C53-6992-4CD7-BF9A-19F60503F1B8}"/>
                </a:ext>
              </a:extLst>
            </p:cNvPr>
            <p:cNvPicPr>
              <a:picLocks noChangeAspect="1"/>
            </p:cNvPicPr>
            <p:nvPr/>
          </p:nvPicPr>
          <p:blipFill>
            <a:blip r:embed="rId5"/>
            <a:stretch>
              <a:fillRect/>
            </a:stretch>
          </p:blipFill>
          <p:spPr>
            <a:xfrm>
              <a:off x="3341962" y="2708920"/>
              <a:ext cx="2293856" cy="2163764"/>
            </a:xfrm>
            <a:prstGeom prst="rect">
              <a:avLst/>
            </a:prstGeom>
          </p:spPr>
        </p:pic>
      </p:grpSp>
    </p:spTree>
    <p:extLst>
      <p:ext uri="{BB962C8B-B14F-4D97-AF65-F5344CB8AC3E}">
        <p14:creationId xmlns:p14="http://schemas.microsoft.com/office/powerpoint/2010/main" val="1458856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it-IT"/>
              <a:t>Clock distribution Nets on Xilinx</a:t>
            </a:r>
            <a:endParaRPr lang="it-IT" dirty="0"/>
          </a:p>
        </p:txBody>
      </p:sp>
      <p:sp>
        <p:nvSpPr>
          <p:cNvPr id="233475" name="Rectangle 3"/>
          <p:cNvSpPr>
            <a:spLocks noGrp="1" noChangeArrowheads="1"/>
          </p:cNvSpPr>
          <p:nvPr>
            <p:ph type="body" sz="half" idx="1"/>
          </p:nvPr>
        </p:nvSpPr>
        <p:spPr/>
        <p:txBody>
          <a:bodyPr/>
          <a:lstStyle/>
          <a:p>
            <a:r>
              <a:rPr lang="it-IT" sz="2400" dirty="0"/>
              <a:t>High </a:t>
            </a:r>
            <a:r>
              <a:rPr lang="it-IT" sz="2400" dirty="0" err="1"/>
              <a:t>speed</a:t>
            </a:r>
            <a:endParaRPr lang="it-IT" sz="2400" dirty="0"/>
          </a:p>
          <a:p>
            <a:r>
              <a:rPr lang="it-IT" sz="2400" dirty="0"/>
              <a:t>Low </a:t>
            </a:r>
            <a:r>
              <a:rPr lang="it-IT" sz="2400" dirty="0" err="1"/>
              <a:t>skew</a:t>
            </a:r>
            <a:endParaRPr lang="it-IT" sz="2400" dirty="0"/>
          </a:p>
          <a:p>
            <a:r>
              <a:rPr lang="it-IT" sz="2400" dirty="0"/>
              <a:t>4 </a:t>
            </a:r>
            <a:r>
              <a:rPr lang="it-IT" sz="2400" dirty="0" err="1"/>
              <a:t>distribution</a:t>
            </a:r>
            <a:r>
              <a:rPr lang="it-IT" sz="2400" dirty="0"/>
              <a:t> </a:t>
            </a:r>
            <a:r>
              <a:rPr lang="it-IT" sz="2400" dirty="0" err="1"/>
              <a:t>nets</a:t>
            </a:r>
            <a:endParaRPr lang="it-IT" sz="2400" dirty="0"/>
          </a:p>
          <a:p>
            <a:r>
              <a:rPr lang="it-IT" sz="2400" dirty="0"/>
              <a:t>4 </a:t>
            </a:r>
            <a:r>
              <a:rPr lang="it-IT" sz="2400" dirty="0" err="1"/>
              <a:t>dedicated</a:t>
            </a:r>
            <a:r>
              <a:rPr lang="it-IT" sz="2400" dirty="0"/>
              <a:t> input PADS</a:t>
            </a:r>
          </a:p>
          <a:p>
            <a:r>
              <a:rPr lang="it-IT" sz="2400" dirty="0"/>
              <a:t>4 </a:t>
            </a:r>
            <a:r>
              <a:rPr lang="it-IT" sz="2400" dirty="0" err="1"/>
              <a:t>dedicated</a:t>
            </a:r>
            <a:r>
              <a:rPr lang="it-IT" sz="2400" dirty="0"/>
              <a:t> Global </a:t>
            </a:r>
            <a:r>
              <a:rPr lang="it-IT" sz="2400" dirty="0" err="1"/>
              <a:t>buffers</a:t>
            </a:r>
            <a:r>
              <a:rPr lang="it-IT" sz="2400" dirty="0"/>
              <a:t> </a:t>
            </a:r>
            <a:r>
              <a:rPr lang="it-IT" sz="2400" dirty="0" err="1"/>
              <a:t>with</a:t>
            </a:r>
            <a:r>
              <a:rPr lang="it-IT" sz="2400" dirty="0"/>
              <a:t> </a:t>
            </a:r>
            <a:r>
              <a:rPr lang="it-IT" sz="2400" dirty="0" err="1"/>
              <a:t>inputs</a:t>
            </a:r>
            <a:r>
              <a:rPr lang="it-IT" sz="2400" dirty="0"/>
              <a:t> or</a:t>
            </a:r>
          </a:p>
          <a:p>
            <a:pPr lvl="1"/>
            <a:r>
              <a:rPr lang="it-IT" sz="2000" dirty="0" err="1"/>
              <a:t>from</a:t>
            </a:r>
            <a:r>
              <a:rPr lang="it-IT" sz="2000" dirty="0"/>
              <a:t> clock pad</a:t>
            </a:r>
          </a:p>
          <a:p>
            <a:pPr lvl="1"/>
            <a:r>
              <a:rPr lang="it-IT" sz="2000" dirty="0" err="1"/>
              <a:t>from</a:t>
            </a:r>
            <a:r>
              <a:rPr lang="it-IT" sz="2000" dirty="0"/>
              <a:t> </a:t>
            </a:r>
            <a:r>
              <a:rPr lang="it-IT" sz="2000" dirty="0" err="1"/>
              <a:t>internal</a:t>
            </a:r>
            <a:r>
              <a:rPr lang="it-IT" sz="2000" dirty="0"/>
              <a:t> </a:t>
            </a:r>
            <a:r>
              <a:rPr lang="it-IT" sz="2000" dirty="0" err="1"/>
              <a:t>signal</a:t>
            </a:r>
            <a:endParaRPr lang="it-IT" sz="2000" dirty="0"/>
          </a:p>
        </p:txBody>
      </p:sp>
      <p:pic>
        <p:nvPicPr>
          <p:cNvPr id="233476" name="Picture 4"/>
          <p:cNvPicPr>
            <a:picLocks noGrp="1" noChangeAspect="1" noChangeArrowheads="1"/>
          </p:cNvPicPr>
          <p:nvPr>
            <p:ph sz="half" idx="2"/>
          </p:nvPr>
        </p:nvPicPr>
        <p:blipFill>
          <a:blip r:embed="rId3" cstate="print"/>
          <a:srcRect/>
          <a:stretch>
            <a:fillRect/>
          </a:stretch>
        </p:blipFill>
        <p:spPr>
          <a:xfrm>
            <a:off x="4143372" y="1571612"/>
            <a:ext cx="5008184" cy="4321407"/>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E32BA-8D23-4DBA-A3B8-2A44364A65D9}"/>
              </a:ext>
            </a:extLst>
          </p:cNvPr>
          <p:cNvSpPr>
            <a:spLocks noGrp="1"/>
          </p:cNvSpPr>
          <p:nvPr>
            <p:ph type="title"/>
          </p:nvPr>
        </p:nvSpPr>
        <p:spPr/>
        <p:txBody>
          <a:bodyPr/>
          <a:lstStyle/>
          <a:p>
            <a:r>
              <a:rPr lang="it-IT"/>
              <a:t>Clock Networks</a:t>
            </a:r>
            <a:endParaRPr lang="it-IT" dirty="0"/>
          </a:p>
        </p:txBody>
      </p:sp>
      <p:pic>
        <p:nvPicPr>
          <p:cNvPr id="16" name="Immagine 15">
            <a:extLst>
              <a:ext uri="{FF2B5EF4-FFF2-40B4-BE49-F238E27FC236}">
                <a16:creationId xmlns:a16="http://schemas.microsoft.com/office/drawing/2014/main" id="{04F5BA14-8081-4826-A878-305BD3827640}"/>
              </a:ext>
            </a:extLst>
          </p:cNvPr>
          <p:cNvPicPr>
            <a:picLocks noChangeAspect="1"/>
          </p:cNvPicPr>
          <p:nvPr/>
        </p:nvPicPr>
        <p:blipFill>
          <a:blip r:embed="rId3"/>
          <a:stretch>
            <a:fillRect/>
          </a:stretch>
        </p:blipFill>
        <p:spPr>
          <a:xfrm>
            <a:off x="897266" y="980728"/>
            <a:ext cx="6444208" cy="1166311"/>
          </a:xfrm>
          <a:prstGeom prst="rect">
            <a:avLst/>
          </a:prstGeom>
        </p:spPr>
      </p:pic>
      <p:pic>
        <p:nvPicPr>
          <p:cNvPr id="18" name="Immagine 17">
            <a:extLst>
              <a:ext uri="{FF2B5EF4-FFF2-40B4-BE49-F238E27FC236}">
                <a16:creationId xmlns:a16="http://schemas.microsoft.com/office/drawing/2014/main" id="{E71A5B14-0BE8-467D-ADC3-26CCF90051D6}"/>
              </a:ext>
            </a:extLst>
          </p:cNvPr>
          <p:cNvPicPr>
            <a:picLocks noChangeAspect="1"/>
          </p:cNvPicPr>
          <p:nvPr/>
        </p:nvPicPr>
        <p:blipFill>
          <a:blip r:embed="rId4"/>
          <a:stretch>
            <a:fillRect/>
          </a:stretch>
        </p:blipFill>
        <p:spPr>
          <a:xfrm>
            <a:off x="4463480" y="4529772"/>
            <a:ext cx="4680520" cy="2281556"/>
          </a:xfrm>
          <a:prstGeom prst="rect">
            <a:avLst/>
          </a:prstGeom>
        </p:spPr>
      </p:pic>
      <p:pic>
        <p:nvPicPr>
          <p:cNvPr id="17" name="Immagine 16">
            <a:extLst>
              <a:ext uri="{FF2B5EF4-FFF2-40B4-BE49-F238E27FC236}">
                <a16:creationId xmlns:a16="http://schemas.microsoft.com/office/drawing/2014/main" id="{0722E7D8-9214-499C-81C6-57F52F1FB4D8}"/>
              </a:ext>
            </a:extLst>
          </p:cNvPr>
          <p:cNvPicPr>
            <a:picLocks noChangeAspect="1"/>
          </p:cNvPicPr>
          <p:nvPr/>
        </p:nvPicPr>
        <p:blipFill>
          <a:blip r:embed="rId5"/>
          <a:stretch>
            <a:fillRect/>
          </a:stretch>
        </p:blipFill>
        <p:spPr>
          <a:xfrm>
            <a:off x="13153" y="4997237"/>
            <a:ext cx="4246391" cy="1455633"/>
          </a:xfrm>
          <a:prstGeom prst="rect">
            <a:avLst/>
          </a:prstGeom>
        </p:spPr>
      </p:pic>
      <p:pic>
        <p:nvPicPr>
          <p:cNvPr id="19" name="Immagine 18">
            <a:extLst>
              <a:ext uri="{FF2B5EF4-FFF2-40B4-BE49-F238E27FC236}">
                <a16:creationId xmlns:a16="http://schemas.microsoft.com/office/drawing/2014/main" id="{94F6CC2D-C713-4C7E-AD88-ED5E825524A2}"/>
              </a:ext>
            </a:extLst>
          </p:cNvPr>
          <p:cNvPicPr>
            <a:picLocks noChangeAspect="1"/>
          </p:cNvPicPr>
          <p:nvPr/>
        </p:nvPicPr>
        <p:blipFill>
          <a:blip r:embed="rId6"/>
          <a:stretch>
            <a:fillRect/>
          </a:stretch>
        </p:blipFill>
        <p:spPr>
          <a:xfrm>
            <a:off x="903050" y="2133480"/>
            <a:ext cx="6117222" cy="2088728"/>
          </a:xfrm>
          <a:prstGeom prst="rect">
            <a:avLst/>
          </a:prstGeom>
        </p:spPr>
      </p:pic>
    </p:spTree>
    <p:extLst>
      <p:ext uri="{BB962C8B-B14F-4D97-AF65-F5344CB8AC3E}">
        <p14:creationId xmlns:p14="http://schemas.microsoft.com/office/powerpoint/2010/main" val="19152331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E32BA-8D23-4DBA-A3B8-2A44364A65D9}"/>
              </a:ext>
            </a:extLst>
          </p:cNvPr>
          <p:cNvSpPr>
            <a:spLocks noGrp="1"/>
          </p:cNvSpPr>
          <p:nvPr>
            <p:ph type="title"/>
          </p:nvPr>
        </p:nvSpPr>
        <p:spPr/>
        <p:txBody>
          <a:bodyPr/>
          <a:lstStyle/>
          <a:p>
            <a:r>
              <a:rPr lang="it-IT" dirty="0"/>
              <a:t>Clock Networks</a:t>
            </a:r>
          </a:p>
        </p:txBody>
      </p:sp>
      <p:sp>
        <p:nvSpPr>
          <p:cNvPr id="3" name="Segnaposto contenuto 2">
            <a:extLst>
              <a:ext uri="{FF2B5EF4-FFF2-40B4-BE49-F238E27FC236}">
                <a16:creationId xmlns:a16="http://schemas.microsoft.com/office/drawing/2014/main" id="{5902D9AC-6A6C-4160-A4CC-1E234F5255F8}"/>
              </a:ext>
            </a:extLst>
          </p:cNvPr>
          <p:cNvSpPr>
            <a:spLocks noGrp="1"/>
          </p:cNvSpPr>
          <p:nvPr>
            <p:ph idx="1"/>
          </p:nvPr>
        </p:nvSpPr>
        <p:spPr>
          <a:xfrm>
            <a:off x="350838" y="1187450"/>
            <a:ext cx="8331200" cy="4906963"/>
          </a:xfrm>
        </p:spPr>
        <p:txBody>
          <a:bodyPr/>
          <a:lstStyle/>
          <a:p>
            <a:r>
              <a:rPr lang="it-IT" sz="2400" dirty="0"/>
              <a:t>Spine Clocks (30 Section clock per </a:t>
            </a:r>
            <a:r>
              <a:rPr lang="it-IT" sz="2400" dirty="0" err="1"/>
              <a:t>quadrant</a:t>
            </a:r>
            <a:r>
              <a:rPr lang="it-IT" sz="2400" dirty="0"/>
              <a:t>)</a:t>
            </a:r>
          </a:p>
          <a:p>
            <a:endParaRPr lang="it-IT" sz="2400" dirty="0"/>
          </a:p>
          <a:p>
            <a:endParaRPr lang="it-IT" sz="2400" dirty="0"/>
          </a:p>
          <a:p>
            <a:endParaRPr lang="it-IT" sz="2400" dirty="0"/>
          </a:p>
          <a:p>
            <a:endParaRPr lang="it-IT" sz="2400" dirty="0"/>
          </a:p>
          <a:p>
            <a:pPr marL="0" indent="0">
              <a:buNone/>
            </a:pPr>
            <a:endParaRPr lang="it-IT" sz="2400" dirty="0"/>
          </a:p>
          <a:p>
            <a:pPr marL="0" indent="0">
              <a:buNone/>
            </a:pPr>
            <a:endParaRPr lang="it-IT" sz="2400" dirty="0"/>
          </a:p>
          <a:p>
            <a:pPr marL="0" indent="0">
              <a:buNone/>
            </a:pPr>
            <a:endParaRPr lang="it-IT" sz="2400" dirty="0"/>
          </a:p>
          <a:p>
            <a:r>
              <a:rPr lang="it-IT" sz="2400" dirty="0"/>
              <a:t>Clock </a:t>
            </a:r>
            <a:r>
              <a:rPr lang="it-IT" sz="2400" dirty="0" err="1"/>
              <a:t>Sources</a:t>
            </a:r>
            <a:r>
              <a:rPr lang="it-IT" sz="2400" dirty="0"/>
              <a:t>:</a:t>
            </a:r>
          </a:p>
          <a:p>
            <a:pPr lvl="1"/>
            <a:r>
              <a:rPr lang="it-IT" sz="1600" dirty="0"/>
              <a:t>Input </a:t>
            </a:r>
            <a:r>
              <a:rPr lang="it-IT" sz="1600" dirty="0" err="1"/>
              <a:t>Pins</a:t>
            </a:r>
            <a:r>
              <a:rPr lang="it-IT" sz="1600" dirty="0"/>
              <a:t> (</a:t>
            </a:r>
            <a:r>
              <a:rPr lang="it-IT" sz="1600" dirty="0" err="1"/>
              <a:t>Dedicated</a:t>
            </a:r>
            <a:r>
              <a:rPr lang="it-IT" sz="1600" dirty="0"/>
              <a:t> </a:t>
            </a:r>
            <a:r>
              <a:rPr lang="it-IT" sz="1600" dirty="0" err="1"/>
              <a:t>Pins</a:t>
            </a:r>
            <a:r>
              <a:rPr lang="it-IT" sz="1600" dirty="0"/>
              <a:t> with High fan-out)</a:t>
            </a:r>
          </a:p>
          <a:p>
            <a:pPr lvl="1"/>
            <a:r>
              <a:rPr lang="it-IT" sz="1600" dirty="0"/>
              <a:t>PLL </a:t>
            </a:r>
            <a:r>
              <a:rPr lang="it-IT" sz="1600" dirty="0" err="1"/>
              <a:t>Outputs</a:t>
            </a:r>
            <a:endParaRPr lang="it-IT" sz="1600" dirty="0"/>
          </a:p>
          <a:p>
            <a:pPr lvl="1"/>
            <a:r>
              <a:rPr lang="it-IT" sz="1600" dirty="0"/>
              <a:t>High Speed Serial </a:t>
            </a:r>
            <a:r>
              <a:rPr lang="it-IT" sz="1600" dirty="0" err="1"/>
              <a:t>Interfaces</a:t>
            </a:r>
            <a:r>
              <a:rPr lang="it-IT" sz="1600" dirty="0"/>
              <a:t> (HSSI)</a:t>
            </a:r>
          </a:p>
          <a:p>
            <a:pPr lvl="1"/>
            <a:r>
              <a:rPr lang="it-IT" sz="1600" dirty="0" err="1"/>
              <a:t>Internal</a:t>
            </a:r>
            <a:r>
              <a:rPr lang="it-IT" sz="1600" dirty="0"/>
              <a:t> </a:t>
            </a:r>
            <a:r>
              <a:rPr lang="it-IT" sz="1600" dirty="0" err="1"/>
              <a:t>Logic</a:t>
            </a:r>
            <a:endParaRPr lang="it-IT" sz="1600" dirty="0"/>
          </a:p>
          <a:p>
            <a:pPr lvl="1"/>
            <a:endParaRPr lang="it-IT" sz="1600" dirty="0"/>
          </a:p>
          <a:p>
            <a:pPr lvl="1"/>
            <a:endParaRPr lang="it-IT" sz="2000" dirty="0"/>
          </a:p>
          <a:p>
            <a:pPr lvl="1"/>
            <a:endParaRPr lang="it-IT" dirty="0"/>
          </a:p>
        </p:txBody>
      </p:sp>
      <p:pic>
        <p:nvPicPr>
          <p:cNvPr id="4" name="Immagine 3">
            <a:extLst>
              <a:ext uri="{FF2B5EF4-FFF2-40B4-BE49-F238E27FC236}">
                <a16:creationId xmlns:a16="http://schemas.microsoft.com/office/drawing/2014/main" id="{5F069F21-E229-42F3-B6BA-FFE5641E3A8E}"/>
              </a:ext>
            </a:extLst>
          </p:cNvPr>
          <p:cNvPicPr>
            <a:picLocks noChangeAspect="1"/>
          </p:cNvPicPr>
          <p:nvPr/>
        </p:nvPicPr>
        <p:blipFill>
          <a:blip r:embed="rId2"/>
          <a:stretch>
            <a:fillRect/>
          </a:stretch>
        </p:blipFill>
        <p:spPr>
          <a:xfrm>
            <a:off x="1115616" y="1772816"/>
            <a:ext cx="6657900" cy="2736304"/>
          </a:xfrm>
          <a:prstGeom prst="rect">
            <a:avLst/>
          </a:prstGeom>
        </p:spPr>
      </p:pic>
    </p:spTree>
    <p:extLst>
      <p:ext uri="{BB962C8B-B14F-4D97-AF65-F5344CB8AC3E}">
        <p14:creationId xmlns:p14="http://schemas.microsoft.com/office/powerpoint/2010/main" val="401551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a:t>SRAM (RAM statica)</a:t>
            </a:r>
          </a:p>
        </p:txBody>
      </p:sp>
      <p:sp>
        <p:nvSpPr>
          <p:cNvPr id="14339" name="Rectangle 3"/>
          <p:cNvSpPr>
            <a:spLocks noGrp="1" noChangeArrowheads="1"/>
          </p:cNvSpPr>
          <p:nvPr>
            <p:ph type="body" idx="1"/>
          </p:nvPr>
        </p:nvSpPr>
        <p:spPr/>
        <p:txBody>
          <a:bodyPr/>
          <a:lstStyle/>
          <a:p>
            <a:r>
              <a:rPr lang="it-IT" sz="2800" dirty="0"/>
              <a:t>Le linee del dispositivo sono in origine tutte disconnesse</a:t>
            </a:r>
          </a:p>
          <a:p>
            <a:pPr lvl="1"/>
            <a:r>
              <a:rPr lang="it-IT" sz="2400" dirty="0"/>
              <a:t>La programmazione consiste nel “</a:t>
            </a:r>
            <a:r>
              <a:rPr lang="it-IT" sz="2400" dirty="0">
                <a:solidFill>
                  <a:schemeClr val="accent2"/>
                </a:solidFill>
              </a:rPr>
              <a:t>MEMORIZZARE</a:t>
            </a:r>
            <a:r>
              <a:rPr lang="it-IT" sz="2400" dirty="0"/>
              <a:t>” un valore logico (‘0’ o ‘1’) in una cella di RAM Statica</a:t>
            </a:r>
          </a:p>
          <a:p>
            <a:pPr lvl="1"/>
            <a:endParaRPr lang="it-IT" dirty="0"/>
          </a:p>
        </p:txBody>
      </p:sp>
      <p:pic>
        <p:nvPicPr>
          <p:cNvPr id="14341" name="Picture 5" descr="sram"/>
          <p:cNvPicPr>
            <a:picLocks noChangeAspect="1" noChangeArrowheads="1"/>
          </p:cNvPicPr>
          <p:nvPr/>
        </p:nvPicPr>
        <p:blipFill>
          <a:blip r:embed="rId3" cstate="print"/>
          <a:srcRect/>
          <a:stretch>
            <a:fillRect/>
          </a:stretch>
        </p:blipFill>
        <p:spPr bwMode="auto">
          <a:xfrm>
            <a:off x="609600" y="3024188"/>
            <a:ext cx="8001000" cy="3148012"/>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PLL (teoria)</a:t>
            </a:r>
          </a:p>
        </p:txBody>
      </p:sp>
      <p:sp>
        <p:nvSpPr>
          <p:cNvPr id="3" name="Segnaposto contenuto 2"/>
          <p:cNvSpPr>
            <a:spLocks noGrp="1"/>
          </p:cNvSpPr>
          <p:nvPr>
            <p:ph idx="1"/>
          </p:nvPr>
        </p:nvSpPr>
        <p:spPr>
          <a:xfrm>
            <a:off x="350838" y="3429000"/>
            <a:ext cx="8331200" cy="2665413"/>
          </a:xfrm>
        </p:spPr>
        <p:txBody>
          <a:bodyPr/>
          <a:lstStyle/>
          <a:p>
            <a:r>
              <a:rPr lang="it-IT" sz="2000" i="1" dirty="0" err="1"/>
              <a:t>Phase</a:t>
            </a:r>
            <a:r>
              <a:rPr lang="it-IT" sz="2000" i="1" dirty="0"/>
              <a:t> Detection</a:t>
            </a:r>
            <a:r>
              <a:rPr lang="it-IT" sz="2000" dirty="0"/>
              <a:t>: </a:t>
            </a:r>
            <a:r>
              <a:rPr lang="it-IT" sz="1800" dirty="0"/>
              <a:t>fornisce un segnale proporzionale allo sfasamento tra i segnali in ingresso</a:t>
            </a:r>
            <a:endParaRPr lang="it-IT" sz="2000" dirty="0"/>
          </a:p>
          <a:p>
            <a:r>
              <a:rPr lang="it-IT" sz="2000" i="1" dirty="0"/>
              <a:t>Low Pass </a:t>
            </a:r>
            <a:r>
              <a:rPr lang="it-IT" sz="2000" i="1" dirty="0" err="1"/>
              <a:t>Filter</a:t>
            </a:r>
            <a:r>
              <a:rPr lang="it-IT" sz="2000" dirty="0"/>
              <a:t>: </a:t>
            </a:r>
            <a:r>
              <a:rPr lang="it-IT" sz="1800" dirty="0"/>
              <a:t>integra le variazioni del segnale precedente</a:t>
            </a:r>
            <a:endParaRPr lang="it-IT" sz="2000" dirty="0"/>
          </a:p>
          <a:p>
            <a:r>
              <a:rPr lang="it-IT" sz="2000" i="1" dirty="0"/>
              <a:t>VCO</a:t>
            </a:r>
            <a:r>
              <a:rPr lang="it-IT" sz="2000" dirty="0"/>
              <a:t>: </a:t>
            </a:r>
            <a:r>
              <a:rPr lang="it-IT" sz="1800" dirty="0"/>
              <a:t>oscillatore locale controllato in tensione</a:t>
            </a:r>
            <a:endParaRPr lang="it-IT" sz="2000" dirty="0"/>
          </a:p>
          <a:p>
            <a:r>
              <a:rPr lang="it-IT" sz="2000" i="1" dirty="0" err="1"/>
              <a:t>Freq</a:t>
            </a:r>
            <a:r>
              <a:rPr lang="it-IT" sz="2000" i="1" dirty="0"/>
              <a:t>. Divider </a:t>
            </a:r>
            <a:r>
              <a:rPr lang="it-IT" sz="2000" dirty="0"/>
              <a:t>(eventuale): </a:t>
            </a:r>
            <a:r>
              <a:rPr lang="it-IT" sz="1800" dirty="0"/>
              <a:t>utile per modificare la </a:t>
            </a:r>
            <a:r>
              <a:rPr lang="it-IT" sz="1800" dirty="0" err="1"/>
              <a:t>freq</a:t>
            </a:r>
            <a:r>
              <a:rPr lang="it-IT" sz="1800" dirty="0"/>
              <a:t>. del segnale in uscita </a:t>
            </a:r>
            <a:endParaRPr lang="it-IT" sz="2000" dirty="0"/>
          </a:p>
        </p:txBody>
      </p:sp>
      <p:grpSp>
        <p:nvGrpSpPr>
          <p:cNvPr id="34" name="Gruppo 33"/>
          <p:cNvGrpSpPr/>
          <p:nvPr/>
        </p:nvGrpSpPr>
        <p:grpSpPr>
          <a:xfrm>
            <a:off x="642910" y="1357298"/>
            <a:ext cx="7572428" cy="1571636"/>
            <a:chOff x="285720" y="4214818"/>
            <a:chExt cx="7572428" cy="1571636"/>
          </a:xfrm>
        </p:grpSpPr>
        <p:sp>
          <p:nvSpPr>
            <p:cNvPr id="4" name="Rettangolo 3"/>
            <p:cNvSpPr/>
            <p:nvPr/>
          </p:nvSpPr>
          <p:spPr bwMode="auto">
            <a:xfrm>
              <a:off x="928662" y="4214818"/>
              <a:ext cx="1214446" cy="57150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err="1">
                  <a:ln>
                    <a:noFill/>
                  </a:ln>
                  <a:solidFill>
                    <a:schemeClr val="tx1"/>
                  </a:solidFill>
                  <a:effectLst/>
                  <a:latin typeface="Arial" charset="0"/>
                </a:rPr>
                <a:t>Phase</a:t>
              </a:r>
              <a:endParaRPr kumimoji="0" lang="it-IT" sz="16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it-IT" sz="1600" dirty="0">
                  <a:latin typeface="Arial" charset="0"/>
                </a:rPr>
                <a:t>Detection</a:t>
              </a:r>
              <a:endParaRPr kumimoji="0" lang="it-IT" sz="1600" b="0" i="0" u="none" strike="noStrike" cap="none" normalizeH="0" baseline="0" dirty="0">
                <a:ln>
                  <a:noFill/>
                </a:ln>
                <a:solidFill>
                  <a:schemeClr val="tx1"/>
                </a:solidFill>
                <a:effectLst/>
                <a:latin typeface="Arial" charset="0"/>
              </a:endParaRPr>
            </a:p>
          </p:txBody>
        </p:sp>
        <p:sp>
          <p:nvSpPr>
            <p:cNvPr id="5" name="Rettangolo 4"/>
            <p:cNvSpPr/>
            <p:nvPr/>
          </p:nvSpPr>
          <p:spPr bwMode="auto">
            <a:xfrm>
              <a:off x="3357554" y="4214818"/>
              <a:ext cx="1214446" cy="571504"/>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rPr>
                <a:t>Low</a:t>
              </a:r>
              <a:r>
                <a:rPr kumimoji="0" lang="it-IT" sz="1600" b="0" i="0" u="none" strike="noStrike" cap="none" normalizeH="0" dirty="0">
                  <a:ln>
                    <a:noFill/>
                  </a:ln>
                  <a:solidFill>
                    <a:schemeClr val="tx1"/>
                  </a:solidFill>
                  <a:effectLst/>
                  <a:latin typeface="Arial" charset="0"/>
                </a:rPr>
                <a:t> Pass</a:t>
              </a:r>
            </a:p>
            <a:p>
              <a:pPr marL="0" marR="0" indent="0" algn="l" defTabSz="914400" rtl="0" eaLnBrk="0" fontAlgn="base" latinLnBrk="0" hangingPunct="0">
                <a:lnSpc>
                  <a:spcPct val="100000"/>
                </a:lnSpc>
                <a:spcBef>
                  <a:spcPct val="0"/>
                </a:spcBef>
                <a:spcAft>
                  <a:spcPct val="0"/>
                </a:spcAft>
                <a:buClrTx/>
                <a:buSzTx/>
                <a:buFontTx/>
                <a:buNone/>
                <a:tabLst/>
              </a:pPr>
              <a:r>
                <a:rPr lang="it-IT" sz="1600" baseline="0" dirty="0" err="1">
                  <a:latin typeface="Arial" charset="0"/>
                </a:rPr>
                <a:t>Filter</a:t>
              </a:r>
              <a:endParaRPr kumimoji="0" lang="it-IT" sz="1600" b="0" i="0" u="none" strike="noStrike" cap="none" normalizeH="0" baseline="0" dirty="0">
                <a:ln>
                  <a:noFill/>
                </a:ln>
                <a:solidFill>
                  <a:schemeClr val="tx1"/>
                </a:solidFill>
                <a:effectLst/>
                <a:latin typeface="Arial" charset="0"/>
              </a:endParaRPr>
            </a:p>
          </p:txBody>
        </p:sp>
        <p:sp>
          <p:nvSpPr>
            <p:cNvPr id="6" name="Rettangolo 5"/>
            <p:cNvSpPr/>
            <p:nvPr/>
          </p:nvSpPr>
          <p:spPr bwMode="auto">
            <a:xfrm>
              <a:off x="5786446" y="4214818"/>
              <a:ext cx="1214446" cy="571504"/>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rPr>
                <a:t>VCO</a:t>
              </a:r>
            </a:p>
          </p:txBody>
        </p:sp>
        <p:sp>
          <p:nvSpPr>
            <p:cNvPr id="7" name="Rettangolo 6"/>
            <p:cNvSpPr/>
            <p:nvPr/>
          </p:nvSpPr>
          <p:spPr bwMode="auto">
            <a:xfrm>
              <a:off x="3357554" y="5214950"/>
              <a:ext cx="1214446" cy="571504"/>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err="1">
                  <a:ln>
                    <a:noFill/>
                  </a:ln>
                  <a:solidFill>
                    <a:schemeClr val="tx1"/>
                  </a:solidFill>
                  <a:effectLst/>
                  <a:latin typeface="Arial" charset="0"/>
                </a:rPr>
                <a:t>Frequency</a:t>
              </a:r>
              <a:endParaRPr kumimoji="0" lang="it-IT" sz="16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it-IT" sz="1600" dirty="0">
                  <a:latin typeface="Arial" charset="0"/>
                </a:rPr>
                <a:t>Divider</a:t>
              </a:r>
              <a:endParaRPr kumimoji="0" lang="it-IT" sz="1600" b="0" i="0" u="none" strike="noStrike" cap="none" normalizeH="0" baseline="0" dirty="0">
                <a:ln>
                  <a:noFill/>
                </a:ln>
                <a:solidFill>
                  <a:schemeClr val="tx1"/>
                </a:solidFill>
                <a:effectLst/>
                <a:latin typeface="Arial" charset="0"/>
              </a:endParaRPr>
            </a:p>
          </p:txBody>
        </p:sp>
        <p:cxnSp>
          <p:nvCxnSpPr>
            <p:cNvPr id="9" name="Connettore 2 8"/>
            <p:cNvCxnSpPr/>
            <p:nvPr/>
          </p:nvCxnSpPr>
          <p:spPr bwMode="auto">
            <a:xfrm>
              <a:off x="285720" y="4357694"/>
              <a:ext cx="64294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Connettore 2 10"/>
            <p:cNvCxnSpPr>
              <a:stCxn id="4" idx="3"/>
              <a:endCxn id="5" idx="1"/>
            </p:cNvCxnSpPr>
            <p:nvPr/>
          </p:nvCxnSpPr>
          <p:spPr bwMode="auto">
            <a:xfrm>
              <a:off x="2143108" y="4500570"/>
              <a:ext cx="121444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Connettore 2 12"/>
            <p:cNvCxnSpPr>
              <a:stCxn id="5" idx="3"/>
              <a:endCxn id="6" idx="1"/>
            </p:cNvCxnSpPr>
            <p:nvPr/>
          </p:nvCxnSpPr>
          <p:spPr bwMode="auto">
            <a:xfrm>
              <a:off x="4572000" y="4500570"/>
              <a:ext cx="121444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Connettore 2 14"/>
            <p:cNvCxnSpPr>
              <a:stCxn id="6" idx="3"/>
            </p:cNvCxnSpPr>
            <p:nvPr/>
          </p:nvCxnSpPr>
          <p:spPr bwMode="auto">
            <a:xfrm>
              <a:off x="7000892" y="4500570"/>
              <a:ext cx="85725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Connettore 4 16"/>
            <p:cNvCxnSpPr>
              <a:endCxn id="7" idx="3"/>
            </p:cNvCxnSpPr>
            <p:nvPr/>
          </p:nvCxnSpPr>
          <p:spPr bwMode="auto">
            <a:xfrm rot="10800000" flipV="1">
              <a:off x="4572000" y="4500570"/>
              <a:ext cx="2786082" cy="1000132"/>
            </a:xfrm>
            <a:prstGeom prst="bentConnector3">
              <a:avLst>
                <a:gd name="adj1" fmla="val -142"/>
              </a:avLst>
            </a:prstGeom>
            <a:solidFill>
              <a:schemeClr val="accent1"/>
            </a:solidFill>
            <a:ln w="9525" cap="flat" cmpd="sng" algn="ctr">
              <a:solidFill>
                <a:schemeClr val="tx1"/>
              </a:solidFill>
              <a:prstDash val="solid"/>
              <a:round/>
              <a:headEnd type="none" w="med" len="med"/>
              <a:tailEnd type="arrow"/>
            </a:ln>
            <a:effectLst/>
          </p:spPr>
        </p:cxnSp>
        <p:cxnSp>
          <p:nvCxnSpPr>
            <p:cNvPr id="23" name="Connettore 1 22"/>
            <p:cNvCxnSpPr>
              <a:stCxn id="7" idx="1"/>
            </p:cNvCxnSpPr>
            <p:nvPr/>
          </p:nvCxnSpPr>
          <p:spPr bwMode="auto">
            <a:xfrm rot="10800000">
              <a:off x="642910" y="5500702"/>
              <a:ext cx="27146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nettore 1 26"/>
            <p:cNvCxnSpPr/>
            <p:nvPr/>
          </p:nvCxnSpPr>
          <p:spPr bwMode="auto">
            <a:xfrm rot="5400000" flipH="1" flipV="1">
              <a:off x="214282" y="5072074"/>
              <a:ext cx="8572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Connettore 2 28"/>
            <p:cNvCxnSpPr/>
            <p:nvPr/>
          </p:nvCxnSpPr>
          <p:spPr bwMode="auto">
            <a:xfrm>
              <a:off x="642910" y="4643446"/>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D4FDD-8E66-4AD4-9E5D-579A4C4F03CA}"/>
              </a:ext>
            </a:extLst>
          </p:cNvPr>
          <p:cNvSpPr>
            <a:spLocks noGrp="1"/>
          </p:cNvSpPr>
          <p:nvPr>
            <p:ph type="title"/>
          </p:nvPr>
        </p:nvSpPr>
        <p:spPr/>
        <p:txBody>
          <a:bodyPr/>
          <a:lstStyle/>
          <a:p>
            <a:r>
              <a:rPr lang="it-IT" dirty="0"/>
              <a:t>Digital Phase Frequency detector</a:t>
            </a:r>
          </a:p>
        </p:txBody>
      </p:sp>
      <p:pic>
        <p:nvPicPr>
          <p:cNvPr id="4" name="Segnaposto contenuto 3">
            <a:extLst>
              <a:ext uri="{FF2B5EF4-FFF2-40B4-BE49-F238E27FC236}">
                <a16:creationId xmlns:a16="http://schemas.microsoft.com/office/drawing/2014/main" id="{6772826E-834C-4ED3-B92C-8A95DE332E2F}"/>
              </a:ext>
            </a:extLst>
          </p:cNvPr>
          <p:cNvPicPr>
            <a:picLocks noGrp="1" noChangeAspect="1"/>
          </p:cNvPicPr>
          <p:nvPr>
            <p:ph idx="1"/>
          </p:nvPr>
        </p:nvPicPr>
        <p:blipFill>
          <a:blip r:embed="rId2"/>
          <a:stretch>
            <a:fillRect/>
          </a:stretch>
        </p:blipFill>
        <p:spPr>
          <a:xfrm>
            <a:off x="1630985" y="1187450"/>
            <a:ext cx="5770905" cy="4906963"/>
          </a:xfrm>
          <a:prstGeom prst="rect">
            <a:avLst/>
          </a:prstGeom>
        </p:spPr>
      </p:pic>
    </p:spTree>
    <p:extLst>
      <p:ext uri="{BB962C8B-B14F-4D97-AF65-F5344CB8AC3E}">
        <p14:creationId xmlns:p14="http://schemas.microsoft.com/office/powerpoint/2010/main" val="2941106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PLL (applicazioni)</a:t>
            </a:r>
          </a:p>
        </p:txBody>
      </p:sp>
      <p:sp>
        <p:nvSpPr>
          <p:cNvPr id="3" name="Segnaposto contenuto 2"/>
          <p:cNvSpPr>
            <a:spLocks noGrp="1"/>
          </p:cNvSpPr>
          <p:nvPr>
            <p:ph idx="1"/>
          </p:nvPr>
        </p:nvSpPr>
        <p:spPr/>
        <p:txBody>
          <a:bodyPr/>
          <a:lstStyle/>
          <a:p>
            <a:r>
              <a:rPr lang="it-IT" sz="2400" dirty="0"/>
              <a:t>Analogiche:</a:t>
            </a:r>
          </a:p>
          <a:p>
            <a:pPr lvl="1"/>
            <a:r>
              <a:rPr lang="it-IT" sz="2000" dirty="0"/>
              <a:t>Ricostruzione della “portante” da un segnale modulato</a:t>
            </a:r>
          </a:p>
          <a:p>
            <a:pPr lvl="1"/>
            <a:r>
              <a:rPr lang="it-IT" sz="2000" dirty="0"/>
              <a:t>Demodulatore FM (il segnale in ingresso al VCO è il segnale demodulato)</a:t>
            </a:r>
          </a:p>
          <a:p>
            <a:pPr lvl="1"/>
            <a:r>
              <a:rPr lang="it-IT" sz="2000" dirty="0"/>
              <a:t>Sintetizzatore di frequenza (in ingresso si mette un segnale stabile e usando il divisore si possono sintetizzare segnali a frequenza più elevata)</a:t>
            </a:r>
          </a:p>
          <a:p>
            <a:r>
              <a:rPr lang="it-IT" sz="2400" dirty="0"/>
              <a:t>Digitali</a:t>
            </a:r>
          </a:p>
          <a:p>
            <a:pPr lvl="1"/>
            <a:r>
              <a:rPr lang="it-IT" sz="2000" dirty="0"/>
              <a:t>Recupero del clock (da un segnale digitale sincrono)</a:t>
            </a:r>
          </a:p>
          <a:p>
            <a:pPr lvl="1"/>
            <a:r>
              <a:rPr lang="it-IT" sz="2000" dirty="0" err="1"/>
              <a:t>Deskewing</a:t>
            </a:r>
            <a:r>
              <a:rPr lang="it-IT" sz="2000" dirty="0"/>
              <a:t> o Riallineamento del clock </a:t>
            </a:r>
          </a:p>
          <a:p>
            <a:pPr lvl="1"/>
            <a:r>
              <a:rPr lang="it-IT" sz="2000" dirty="0"/>
              <a:t>Generazione di clock a diversa frequenza e distribuzione</a:t>
            </a:r>
          </a:p>
          <a:p>
            <a:pPr lvl="1"/>
            <a:endParaRPr lang="it-IT" sz="2000" dirty="0"/>
          </a:p>
          <a:p>
            <a:pPr lvl="1"/>
            <a:endParaRPr lang="it-IT"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Cyclone</a:t>
            </a:r>
            <a:r>
              <a:rPr lang="it-IT" dirty="0"/>
              <a:t> II - PLL</a:t>
            </a:r>
          </a:p>
        </p:txBody>
      </p:sp>
      <p:sp>
        <p:nvSpPr>
          <p:cNvPr id="3" name="Segnaposto contenuto 2"/>
          <p:cNvSpPr>
            <a:spLocks noGrp="1"/>
          </p:cNvSpPr>
          <p:nvPr>
            <p:ph idx="1"/>
          </p:nvPr>
        </p:nvSpPr>
        <p:spPr>
          <a:xfrm>
            <a:off x="357158" y="4286256"/>
            <a:ext cx="8331200" cy="2448870"/>
          </a:xfrm>
        </p:spPr>
        <p:txBody>
          <a:bodyPr/>
          <a:lstStyle/>
          <a:p>
            <a:r>
              <a:rPr lang="it-IT" sz="1600" dirty="0"/>
              <a:t>Clock </a:t>
            </a:r>
            <a:r>
              <a:rPr lang="it-IT" sz="1600" dirty="0" err="1"/>
              <a:t>Multiplication</a:t>
            </a:r>
            <a:r>
              <a:rPr lang="it-IT" sz="1600" dirty="0"/>
              <a:t> and </a:t>
            </a:r>
            <a:r>
              <a:rPr lang="it-IT" sz="1600" dirty="0" err="1"/>
              <a:t>Division</a:t>
            </a:r>
            <a:r>
              <a:rPr lang="it-IT" sz="1600" dirty="0"/>
              <a:t>: </a:t>
            </a:r>
            <a:r>
              <a:rPr lang="it-IT" sz="1600" dirty="0" err="1"/>
              <a:t>Using</a:t>
            </a:r>
            <a:r>
              <a:rPr lang="it-IT" sz="1600" dirty="0"/>
              <a:t> </a:t>
            </a:r>
            <a:r>
              <a:rPr lang="it-IT" sz="1600" dirty="0" err="1"/>
              <a:t>freq</a:t>
            </a:r>
            <a:r>
              <a:rPr lang="it-IT" sz="1600" dirty="0"/>
              <a:t>. </a:t>
            </a:r>
            <a:r>
              <a:rPr lang="it-IT" sz="1600" dirty="0" err="1"/>
              <a:t>dividers</a:t>
            </a:r>
            <a:r>
              <a:rPr lang="it-IT" sz="1600" dirty="0"/>
              <a:t>  (m/n)</a:t>
            </a:r>
          </a:p>
          <a:p>
            <a:r>
              <a:rPr lang="it-IT" sz="1600" dirty="0" err="1"/>
              <a:t>Phase</a:t>
            </a:r>
            <a:r>
              <a:rPr lang="it-IT" sz="1600" dirty="0"/>
              <a:t> </a:t>
            </a:r>
            <a:r>
              <a:rPr lang="it-IT" sz="1600" dirty="0" err="1"/>
              <a:t>Shift</a:t>
            </a:r>
            <a:r>
              <a:rPr lang="it-IT" sz="1600" dirty="0"/>
              <a:t> (</a:t>
            </a:r>
            <a:r>
              <a:rPr lang="it-IT" sz="1600" dirty="0" err="1"/>
              <a:t>delay</a:t>
            </a:r>
            <a:r>
              <a:rPr lang="it-IT" sz="1600" dirty="0"/>
              <a:t> </a:t>
            </a:r>
            <a:r>
              <a:rPr lang="it-IT" sz="1600" dirty="0" err="1"/>
              <a:t>compensation</a:t>
            </a:r>
            <a:r>
              <a:rPr lang="it-IT" sz="1600" dirty="0"/>
              <a:t>)</a:t>
            </a:r>
          </a:p>
          <a:p>
            <a:r>
              <a:rPr lang="it-IT" sz="1600" dirty="0" err="1"/>
              <a:t>Programmable</a:t>
            </a:r>
            <a:r>
              <a:rPr lang="it-IT" sz="1600" dirty="0"/>
              <a:t> Duty </a:t>
            </a:r>
            <a:r>
              <a:rPr lang="it-IT" sz="1600" dirty="0" err="1"/>
              <a:t>Cycle</a:t>
            </a:r>
            <a:r>
              <a:rPr lang="it-IT" sz="1600" dirty="0"/>
              <a:t>: </a:t>
            </a:r>
            <a:r>
              <a:rPr lang="it-IT" sz="1600" dirty="0" err="1"/>
              <a:t>Using</a:t>
            </a:r>
            <a:r>
              <a:rPr lang="it-IT" sz="1600" dirty="0"/>
              <a:t> C0,C1,C2</a:t>
            </a:r>
          </a:p>
          <a:p>
            <a:r>
              <a:rPr lang="it-IT" sz="1600" dirty="0"/>
              <a:t>Clock </a:t>
            </a:r>
            <a:r>
              <a:rPr lang="it-IT" sz="1600" dirty="0" err="1"/>
              <a:t>Outputs</a:t>
            </a:r>
            <a:r>
              <a:rPr lang="it-IT" sz="1600" dirty="0"/>
              <a:t>: 3 </a:t>
            </a:r>
            <a:r>
              <a:rPr lang="it-IT" sz="1600" dirty="0" err="1"/>
              <a:t>for</a:t>
            </a:r>
            <a:r>
              <a:rPr lang="it-IT" sz="1600" dirty="0"/>
              <a:t> global clock </a:t>
            </a:r>
            <a:r>
              <a:rPr lang="it-IT" sz="1600" dirty="0" err="1"/>
              <a:t>nets</a:t>
            </a:r>
            <a:r>
              <a:rPr lang="it-IT" sz="1600" dirty="0"/>
              <a:t> and 1 </a:t>
            </a:r>
            <a:r>
              <a:rPr lang="it-IT" sz="1600" dirty="0" err="1"/>
              <a:t>to</a:t>
            </a:r>
            <a:r>
              <a:rPr lang="it-IT" sz="1600" dirty="0"/>
              <a:t> a </a:t>
            </a:r>
            <a:r>
              <a:rPr lang="it-IT" sz="1600" dirty="0" err="1"/>
              <a:t>dedicated</a:t>
            </a:r>
            <a:r>
              <a:rPr lang="it-IT" sz="1600" dirty="0"/>
              <a:t> Out Pin</a:t>
            </a:r>
          </a:p>
          <a:p>
            <a:r>
              <a:rPr lang="it-IT" sz="1600" dirty="0" err="1"/>
              <a:t>Manual</a:t>
            </a:r>
            <a:r>
              <a:rPr lang="it-IT" sz="1600" dirty="0"/>
              <a:t> clock </a:t>
            </a:r>
            <a:r>
              <a:rPr lang="it-IT" sz="1600" dirty="0" err="1"/>
              <a:t>switchover</a:t>
            </a:r>
            <a:r>
              <a:rPr lang="it-IT" sz="1600" dirty="0"/>
              <a:t>: </a:t>
            </a:r>
            <a:r>
              <a:rPr lang="it-IT" sz="1600" dirty="0" err="1"/>
              <a:t>to</a:t>
            </a:r>
            <a:r>
              <a:rPr lang="it-IT" sz="1600" dirty="0"/>
              <a:t> </a:t>
            </a:r>
            <a:r>
              <a:rPr lang="it-IT" sz="1600" dirty="0" err="1"/>
              <a:t>switch</a:t>
            </a:r>
            <a:r>
              <a:rPr lang="it-IT" sz="1600" dirty="0"/>
              <a:t> </a:t>
            </a:r>
            <a:r>
              <a:rPr lang="it-IT" sz="1600" dirty="0" err="1"/>
              <a:t>between</a:t>
            </a:r>
            <a:r>
              <a:rPr lang="it-IT" sz="1600" dirty="0"/>
              <a:t> </a:t>
            </a:r>
            <a:r>
              <a:rPr lang="it-IT" sz="1600" dirty="0" err="1"/>
              <a:t>different</a:t>
            </a:r>
            <a:r>
              <a:rPr lang="it-IT" sz="1600" dirty="0"/>
              <a:t> </a:t>
            </a:r>
            <a:r>
              <a:rPr lang="it-IT" sz="1600" dirty="0" err="1"/>
              <a:t>sources</a:t>
            </a:r>
            <a:r>
              <a:rPr lang="it-IT" sz="1600" dirty="0"/>
              <a:t> </a:t>
            </a:r>
          </a:p>
          <a:p>
            <a:r>
              <a:rPr lang="it-IT" sz="1600" dirty="0" err="1"/>
              <a:t>Lock</a:t>
            </a:r>
            <a:r>
              <a:rPr lang="it-IT" sz="1600" dirty="0"/>
              <a:t> </a:t>
            </a:r>
            <a:r>
              <a:rPr lang="it-IT" sz="1600" dirty="0" err="1"/>
              <a:t>signal</a:t>
            </a:r>
            <a:r>
              <a:rPr lang="it-IT" sz="1600" dirty="0"/>
              <a:t> </a:t>
            </a:r>
            <a:r>
              <a:rPr lang="it-IT" sz="1600" dirty="0" err="1"/>
              <a:t>available</a:t>
            </a:r>
            <a:endParaRPr lang="it-IT" sz="1600" dirty="0"/>
          </a:p>
          <a:p>
            <a:r>
              <a:rPr lang="it-IT" sz="1600" dirty="0"/>
              <a:t>Clock feedback </a:t>
            </a:r>
            <a:r>
              <a:rPr lang="it-IT" sz="1600" dirty="0" err="1"/>
              <a:t>modes</a:t>
            </a:r>
            <a:r>
              <a:rPr lang="it-IT" sz="1600" dirty="0"/>
              <a:t>: </a:t>
            </a:r>
            <a:r>
              <a:rPr lang="it-IT" sz="1400" dirty="0"/>
              <a:t>zero </a:t>
            </a:r>
            <a:r>
              <a:rPr lang="it-IT" sz="1400" dirty="0" err="1"/>
              <a:t>delay</a:t>
            </a:r>
            <a:r>
              <a:rPr lang="it-IT" sz="1400" dirty="0"/>
              <a:t>, </a:t>
            </a:r>
            <a:r>
              <a:rPr lang="it-IT" sz="1400" dirty="0" err="1"/>
              <a:t>normal</a:t>
            </a:r>
            <a:r>
              <a:rPr lang="it-IT" sz="1400" dirty="0"/>
              <a:t> mode, no </a:t>
            </a:r>
            <a:r>
              <a:rPr lang="it-IT" sz="1400" dirty="0" err="1"/>
              <a:t>compensation</a:t>
            </a:r>
            <a:r>
              <a:rPr lang="it-IT" sz="1400" dirty="0"/>
              <a:t> mode</a:t>
            </a:r>
            <a:endParaRPr lang="it-IT" sz="1600" dirty="0"/>
          </a:p>
          <a:p>
            <a:r>
              <a:rPr lang="it-IT" sz="1600" dirty="0" err="1"/>
              <a:t>Control</a:t>
            </a:r>
            <a:r>
              <a:rPr lang="it-IT" sz="1600" dirty="0"/>
              <a:t> </a:t>
            </a:r>
            <a:r>
              <a:rPr lang="it-IT" sz="1600" dirty="0" err="1"/>
              <a:t>signals</a:t>
            </a:r>
            <a:r>
              <a:rPr lang="it-IT" sz="1600" dirty="0"/>
              <a:t>: </a:t>
            </a:r>
            <a:r>
              <a:rPr lang="en-US" sz="1600" dirty="0"/>
              <a:t> </a:t>
            </a:r>
            <a:r>
              <a:rPr lang="en-US" sz="1600" dirty="0" err="1">
                <a:latin typeface="Courier New" pitchFamily="49" charset="0"/>
                <a:cs typeface="Courier New" pitchFamily="49" charset="0"/>
              </a:rPr>
              <a:t>pllenable</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areset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pfdena</a:t>
            </a:r>
            <a:endParaRPr lang="it-IT" sz="1600" dirty="0">
              <a:latin typeface="Courier New" pitchFamily="49" charset="0"/>
              <a:cs typeface="Courier New" pitchFamily="49" charset="0"/>
            </a:endParaRPr>
          </a:p>
          <a:p>
            <a:endParaRPr lang="it-IT" sz="2000" dirty="0"/>
          </a:p>
        </p:txBody>
      </p:sp>
      <p:pic>
        <p:nvPicPr>
          <p:cNvPr id="65538" name="Picture 2"/>
          <p:cNvPicPr>
            <a:picLocks noChangeAspect="1" noChangeArrowheads="1"/>
          </p:cNvPicPr>
          <p:nvPr/>
        </p:nvPicPr>
        <p:blipFill>
          <a:blip r:embed="rId2" cstate="print"/>
          <a:srcRect/>
          <a:stretch>
            <a:fillRect/>
          </a:stretch>
        </p:blipFill>
        <p:spPr bwMode="auto">
          <a:xfrm>
            <a:off x="608004" y="831514"/>
            <a:ext cx="7750210" cy="3454742"/>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PLL</a:t>
            </a:r>
            <a:endParaRPr lang="it-IT" dirty="0"/>
          </a:p>
        </p:txBody>
      </p:sp>
      <p:pic>
        <p:nvPicPr>
          <p:cNvPr id="6" name="Segnaposto contenuto 5">
            <a:extLst>
              <a:ext uri="{FF2B5EF4-FFF2-40B4-BE49-F238E27FC236}">
                <a16:creationId xmlns:a16="http://schemas.microsoft.com/office/drawing/2014/main" id="{DCF81D6C-3527-46DB-9CFA-6E54BC6D9CC1}"/>
              </a:ext>
            </a:extLst>
          </p:cNvPr>
          <p:cNvPicPr>
            <a:picLocks noGrp="1" noChangeAspect="1"/>
          </p:cNvPicPr>
          <p:nvPr>
            <p:ph idx="1"/>
          </p:nvPr>
        </p:nvPicPr>
        <p:blipFill>
          <a:blip r:embed="rId2"/>
          <a:stretch>
            <a:fillRect/>
          </a:stretch>
        </p:blipFill>
        <p:spPr>
          <a:xfrm>
            <a:off x="350838" y="1052736"/>
            <a:ext cx="8331200" cy="3564461"/>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PLL</a:t>
            </a:r>
          </a:p>
        </p:txBody>
      </p:sp>
      <p:sp>
        <p:nvSpPr>
          <p:cNvPr id="3" name="Segnaposto contenuto 2"/>
          <p:cNvSpPr>
            <a:spLocks noGrp="1"/>
          </p:cNvSpPr>
          <p:nvPr>
            <p:ph idx="1"/>
          </p:nvPr>
        </p:nvSpPr>
        <p:spPr/>
        <p:txBody>
          <a:bodyPr/>
          <a:lstStyle/>
          <a:p>
            <a:pPr>
              <a:buNone/>
            </a:pPr>
            <a:r>
              <a:rPr lang="it-IT" sz="2800" dirty="0" err="1"/>
              <a:t>Cyclone</a:t>
            </a:r>
            <a:r>
              <a:rPr lang="it-IT" sz="2800" dirty="0"/>
              <a:t> V </a:t>
            </a:r>
            <a:r>
              <a:rPr lang="it-IT" sz="2800" dirty="0" err="1"/>
              <a:t>PLLs</a:t>
            </a:r>
            <a:r>
              <a:rPr lang="it-IT" sz="2800" dirty="0"/>
              <a:t> </a:t>
            </a:r>
            <a:r>
              <a:rPr lang="it-IT" sz="2800" dirty="0" err="1"/>
              <a:t>provide</a:t>
            </a:r>
            <a:r>
              <a:rPr lang="it-IT" sz="2800" dirty="0"/>
              <a:t> general-purpose </a:t>
            </a:r>
            <a:r>
              <a:rPr lang="it-IT" sz="2800" dirty="0" err="1"/>
              <a:t>clocking</a:t>
            </a:r>
            <a:r>
              <a:rPr lang="it-IT" sz="2800" dirty="0"/>
              <a:t> </a:t>
            </a:r>
            <a:r>
              <a:rPr lang="it-IT" sz="2800" dirty="0" err="1"/>
              <a:t>as</a:t>
            </a:r>
            <a:r>
              <a:rPr lang="it-IT" sz="2800" dirty="0"/>
              <a:t> </a:t>
            </a:r>
            <a:r>
              <a:rPr lang="it-IT" sz="2800" dirty="0" err="1"/>
              <a:t>well</a:t>
            </a:r>
            <a:r>
              <a:rPr lang="it-IT" sz="2800" dirty="0"/>
              <a:t> </a:t>
            </a:r>
            <a:r>
              <a:rPr lang="it-IT" sz="2800" dirty="0" err="1"/>
              <a:t>as</a:t>
            </a:r>
            <a:r>
              <a:rPr lang="it-IT" sz="2800" dirty="0"/>
              <a:t> support for the following features:</a:t>
            </a:r>
          </a:p>
          <a:p>
            <a:pPr lvl="1"/>
            <a:r>
              <a:rPr lang="it-IT" sz="1800" dirty="0"/>
              <a:t>Clock </a:t>
            </a:r>
            <a:r>
              <a:rPr lang="it-IT" sz="1800" dirty="0" err="1"/>
              <a:t>multiplication</a:t>
            </a:r>
            <a:r>
              <a:rPr lang="it-IT" sz="1800" dirty="0"/>
              <a:t> and </a:t>
            </a:r>
            <a:r>
              <a:rPr lang="it-IT" sz="1800" dirty="0" err="1"/>
              <a:t>division</a:t>
            </a:r>
            <a:endParaRPr lang="it-IT" sz="1800" dirty="0"/>
          </a:p>
          <a:p>
            <a:pPr lvl="1"/>
            <a:r>
              <a:rPr lang="it-IT" sz="1800" dirty="0" err="1"/>
              <a:t>Programmable</a:t>
            </a:r>
            <a:r>
              <a:rPr lang="it-IT" sz="1800" dirty="0"/>
              <a:t> phase shifting</a:t>
            </a:r>
          </a:p>
          <a:p>
            <a:pPr lvl="1"/>
            <a:r>
              <a:rPr lang="it-IT" sz="1800" dirty="0" err="1"/>
              <a:t>Programmable</a:t>
            </a:r>
            <a:r>
              <a:rPr lang="it-IT" sz="1800" dirty="0"/>
              <a:t> duty </a:t>
            </a:r>
            <a:r>
              <a:rPr lang="it-IT" sz="1800" dirty="0" err="1"/>
              <a:t>cycle</a:t>
            </a:r>
            <a:endParaRPr lang="it-IT" sz="1800" dirty="0"/>
          </a:p>
          <a:p>
            <a:pPr lvl="1"/>
            <a:r>
              <a:rPr lang="it-IT" sz="1800" dirty="0"/>
              <a:t>Up to </a:t>
            </a:r>
            <a:r>
              <a:rPr lang="it-IT" sz="1800" dirty="0" err="1"/>
              <a:t>nine</a:t>
            </a:r>
            <a:r>
              <a:rPr lang="it-IT" sz="1800" dirty="0"/>
              <a:t> </a:t>
            </a:r>
            <a:r>
              <a:rPr lang="it-IT" sz="1800" dirty="0" err="1"/>
              <a:t>internal</a:t>
            </a:r>
            <a:r>
              <a:rPr lang="it-IT" sz="1800" dirty="0"/>
              <a:t> clock </a:t>
            </a:r>
            <a:r>
              <a:rPr lang="it-IT" sz="1800" dirty="0" err="1"/>
              <a:t>outputs</a:t>
            </a:r>
            <a:endParaRPr lang="it-IT" sz="1800" dirty="0"/>
          </a:p>
          <a:p>
            <a:pPr lvl="1"/>
            <a:r>
              <a:rPr lang="it-IT" sz="1800" dirty="0"/>
              <a:t>Clock </a:t>
            </a:r>
            <a:r>
              <a:rPr lang="it-IT" sz="1800" dirty="0" err="1"/>
              <a:t>outputs</a:t>
            </a:r>
            <a:r>
              <a:rPr lang="it-IT" sz="1800" dirty="0"/>
              <a:t> for </a:t>
            </a:r>
            <a:r>
              <a:rPr lang="it-IT" sz="1800" dirty="0" err="1"/>
              <a:t>differential</a:t>
            </a:r>
            <a:r>
              <a:rPr lang="it-IT" sz="1800" dirty="0"/>
              <a:t> I/O support</a:t>
            </a:r>
          </a:p>
          <a:p>
            <a:pPr lvl="1"/>
            <a:r>
              <a:rPr lang="it-IT" sz="1800" dirty="0" err="1"/>
              <a:t>Manual</a:t>
            </a:r>
            <a:r>
              <a:rPr lang="it-IT" sz="1800" dirty="0"/>
              <a:t> clock </a:t>
            </a:r>
            <a:r>
              <a:rPr lang="it-IT" sz="1800" dirty="0" err="1"/>
              <a:t>switchover</a:t>
            </a:r>
            <a:endParaRPr lang="it-IT" sz="1800" dirty="0"/>
          </a:p>
          <a:p>
            <a:pPr lvl="1"/>
            <a:r>
              <a:rPr lang="it-IT" sz="1800" dirty="0" err="1"/>
              <a:t>Gated</a:t>
            </a:r>
            <a:r>
              <a:rPr lang="it-IT" sz="1800" dirty="0"/>
              <a:t> lock signal</a:t>
            </a:r>
          </a:p>
          <a:p>
            <a:pPr lvl="1"/>
            <a:r>
              <a:rPr lang="it-IT" sz="1800" dirty="0" err="1"/>
              <a:t>Control</a:t>
            </a:r>
            <a:r>
              <a:rPr lang="it-IT" sz="1800" dirty="0"/>
              <a:t> </a:t>
            </a:r>
            <a:r>
              <a:rPr lang="it-IT" sz="1800" dirty="0" err="1"/>
              <a:t>signals</a:t>
            </a:r>
            <a:endParaRPr lang="it-IT" sz="1800" dirty="0"/>
          </a:p>
        </p:txBody>
      </p:sp>
    </p:spTree>
    <p:extLst>
      <p:ext uri="{BB962C8B-B14F-4D97-AF65-F5344CB8AC3E}">
        <p14:creationId xmlns:p14="http://schemas.microsoft.com/office/powerpoint/2010/main" val="14133529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38A489-C99C-4CA8-8DC8-258570E9534D}"/>
              </a:ext>
            </a:extLst>
          </p:cNvPr>
          <p:cNvSpPr>
            <a:spLocks noGrp="1"/>
          </p:cNvSpPr>
          <p:nvPr>
            <p:ph type="title"/>
          </p:nvPr>
        </p:nvSpPr>
        <p:spPr/>
        <p:txBody>
          <a:bodyPr/>
          <a:lstStyle/>
          <a:p>
            <a:r>
              <a:rPr lang="en-US"/>
              <a:t> I/O Features in Cyclone V</a:t>
            </a:r>
            <a:br>
              <a:rPr lang="en-US"/>
            </a:br>
            <a:endParaRPr lang="it-IT" dirty="0"/>
          </a:p>
        </p:txBody>
      </p:sp>
      <p:sp>
        <p:nvSpPr>
          <p:cNvPr id="3" name="Segnaposto contenuto 2">
            <a:extLst>
              <a:ext uri="{FF2B5EF4-FFF2-40B4-BE49-F238E27FC236}">
                <a16:creationId xmlns:a16="http://schemas.microsoft.com/office/drawing/2014/main" id="{4968C567-397A-4433-BC90-6931FA72C573}"/>
              </a:ext>
            </a:extLst>
          </p:cNvPr>
          <p:cNvSpPr>
            <a:spLocks noGrp="1"/>
          </p:cNvSpPr>
          <p:nvPr>
            <p:ph idx="1"/>
          </p:nvPr>
        </p:nvSpPr>
        <p:spPr/>
        <p:txBody>
          <a:bodyPr/>
          <a:lstStyle/>
          <a:p>
            <a:r>
              <a:rPr lang="it-IT" sz="1800" dirty="0"/>
              <a:t>Single-</a:t>
            </a:r>
            <a:r>
              <a:rPr lang="it-IT" sz="1800" dirty="0" err="1"/>
              <a:t>ended</a:t>
            </a:r>
            <a:r>
              <a:rPr lang="it-IT" sz="1800" dirty="0"/>
              <a:t>, non-</a:t>
            </a:r>
            <a:r>
              <a:rPr lang="it-IT" sz="1800" dirty="0" err="1"/>
              <a:t>voltage</a:t>
            </a:r>
            <a:r>
              <a:rPr lang="it-IT" sz="1800" dirty="0"/>
              <a:t>-</a:t>
            </a:r>
            <a:r>
              <a:rPr lang="it-IT" sz="1800" dirty="0" err="1"/>
              <a:t>referenced</a:t>
            </a:r>
            <a:r>
              <a:rPr lang="it-IT" sz="1800" dirty="0"/>
              <a:t>, and </a:t>
            </a:r>
            <a:r>
              <a:rPr lang="it-IT" sz="1800" dirty="0" err="1"/>
              <a:t>voltage-referenced</a:t>
            </a:r>
            <a:r>
              <a:rPr lang="it-IT" sz="1800" dirty="0"/>
              <a:t> I/O </a:t>
            </a:r>
            <a:r>
              <a:rPr lang="it-IT" sz="1800" dirty="0" err="1"/>
              <a:t>standards</a:t>
            </a:r>
            <a:endParaRPr lang="it-IT" sz="1800" dirty="0"/>
          </a:p>
          <a:p>
            <a:r>
              <a:rPr lang="it-IT" sz="1800" dirty="0"/>
              <a:t>Low-</a:t>
            </a:r>
            <a:r>
              <a:rPr lang="it-IT" sz="1800" dirty="0" err="1"/>
              <a:t>voltage</a:t>
            </a:r>
            <a:r>
              <a:rPr lang="it-IT" sz="1800" dirty="0"/>
              <a:t> </a:t>
            </a:r>
            <a:r>
              <a:rPr lang="it-IT" sz="1800" dirty="0" err="1"/>
              <a:t>differential</a:t>
            </a:r>
            <a:r>
              <a:rPr lang="it-IT" sz="1800" dirty="0"/>
              <a:t> </a:t>
            </a:r>
            <a:r>
              <a:rPr lang="it-IT" sz="1800" dirty="0" err="1"/>
              <a:t>signaling</a:t>
            </a:r>
            <a:r>
              <a:rPr lang="it-IT" sz="1800" dirty="0"/>
              <a:t> (LVDS), RSDS, mini-LVDS, HSTL, HSUL, and SSTL I/O </a:t>
            </a:r>
            <a:r>
              <a:rPr lang="it-IT" sz="1800" dirty="0" err="1"/>
              <a:t>standards</a:t>
            </a:r>
            <a:endParaRPr lang="it-IT" sz="1800" dirty="0"/>
          </a:p>
          <a:p>
            <a:r>
              <a:rPr lang="it-IT" sz="1800" dirty="0" err="1"/>
              <a:t>Serializer</a:t>
            </a:r>
            <a:r>
              <a:rPr lang="it-IT" sz="1800" dirty="0"/>
              <a:t>/</a:t>
            </a:r>
            <a:r>
              <a:rPr lang="it-IT" sz="1800" dirty="0" err="1"/>
              <a:t>deserializer</a:t>
            </a:r>
            <a:r>
              <a:rPr lang="it-IT" sz="1800" dirty="0"/>
              <a:t> (SERDES)</a:t>
            </a:r>
          </a:p>
          <a:p>
            <a:r>
              <a:rPr lang="it-IT" sz="1800" dirty="0" err="1"/>
              <a:t>Programmable</a:t>
            </a:r>
            <a:r>
              <a:rPr lang="it-IT" sz="1800" dirty="0"/>
              <a:t> output </a:t>
            </a:r>
            <a:r>
              <a:rPr lang="it-IT" sz="1800" dirty="0" err="1"/>
              <a:t>current</a:t>
            </a:r>
            <a:r>
              <a:rPr lang="it-IT" sz="1800" dirty="0"/>
              <a:t> strength</a:t>
            </a:r>
          </a:p>
          <a:p>
            <a:r>
              <a:rPr lang="it-IT" sz="1800" dirty="0" err="1"/>
              <a:t>Programmable</a:t>
            </a:r>
            <a:r>
              <a:rPr lang="it-IT" sz="1800" dirty="0"/>
              <a:t> </a:t>
            </a:r>
            <a:r>
              <a:rPr lang="it-IT" sz="1800" dirty="0" err="1"/>
              <a:t>slew</a:t>
            </a:r>
            <a:r>
              <a:rPr lang="it-IT" sz="1800" dirty="0"/>
              <a:t> rate</a:t>
            </a:r>
          </a:p>
          <a:p>
            <a:r>
              <a:rPr lang="it-IT" sz="1800" dirty="0" err="1"/>
              <a:t>Programmable</a:t>
            </a:r>
            <a:r>
              <a:rPr lang="it-IT" sz="1800" dirty="0"/>
              <a:t> bus-</a:t>
            </a:r>
            <a:r>
              <a:rPr lang="it-IT" sz="1800" dirty="0" err="1"/>
              <a:t>hold</a:t>
            </a:r>
            <a:endParaRPr lang="it-IT" sz="1800" dirty="0"/>
          </a:p>
          <a:p>
            <a:r>
              <a:rPr lang="it-IT" sz="1800" dirty="0" err="1"/>
              <a:t>Programmable</a:t>
            </a:r>
            <a:r>
              <a:rPr lang="it-IT" sz="1800" dirty="0"/>
              <a:t> pull-up </a:t>
            </a:r>
            <a:r>
              <a:rPr lang="it-IT" sz="1800" dirty="0" err="1"/>
              <a:t>resistor</a:t>
            </a:r>
            <a:endParaRPr lang="it-IT" sz="1800" dirty="0"/>
          </a:p>
          <a:p>
            <a:r>
              <a:rPr lang="it-IT" sz="1800" dirty="0" err="1"/>
              <a:t>Programmable</a:t>
            </a:r>
            <a:r>
              <a:rPr lang="it-IT" sz="1800" dirty="0"/>
              <a:t> </a:t>
            </a:r>
            <a:r>
              <a:rPr lang="it-IT" sz="1800" dirty="0" err="1"/>
              <a:t>pre-emphasis</a:t>
            </a:r>
            <a:endParaRPr lang="it-IT" sz="1800" dirty="0"/>
          </a:p>
          <a:p>
            <a:r>
              <a:rPr lang="it-IT" sz="1800" dirty="0" err="1"/>
              <a:t>Programmable</a:t>
            </a:r>
            <a:r>
              <a:rPr lang="it-IT" sz="1800" dirty="0"/>
              <a:t> I/O delay</a:t>
            </a:r>
          </a:p>
          <a:p>
            <a:r>
              <a:rPr lang="it-IT" sz="1800" dirty="0" err="1"/>
              <a:t>Programmable</a:t>
            </a:r>
            <a:r>
              <a:rPr lang="it-IT" sz="1800" dirty="0"/>
              <a:t> </a:t>
            </a:r>
            <a:r>
              <a:rPr lang="it-IT" sz="1800" dirty="0" err="1"/>
              <a:t>voltage</a:t>
            </a:r>
            <a:r>
              <a:rPr lang="it-IT" sz="1800" dirty="0"/>
              <a:t> output </a:t>
            </a:r>
            <a:r>
              <a:rPr lang="it-IT" sz="1800" dirty="0" err="1"/>
              <a:t>differential</a:t>
            </a:r>
            <a:r>
              <a:rPr lang="it-IT" sz="1800" dirty="0"/>
              <a:t> (VOD)</a:t>
            </a:r>
          </a:p>
          <a:p>
            <a:r>
              <a:rPr lang="it-IT" sz="1800" dirty="0"/>
              <a:t>Open-drain output</a:t>
            </a:r>
          </a:p>
          <a:p>
            <a:r>
              <a:rPr lang="it-IT" sz="1800" dirty="0"/>
              <a:t>On-chip </a:t>
            </a:r>
            <a:r>
              <a:rPr lang="it-IT" sz="1800" dirty="0" err="1"/>
              <a:t>series</a:t>
            </a:r>
            <a:r>
              <a:rPr lang="it-IT" sz="1800" dirty="0"/>
              <a:t> </a:t>
            </a:r>
            <a:r>
              <a:rPr lang="it-IT" sz="1800" dirty="0" err="1"/>
              <a:t>termination</a:t>
            </a:r>
            <a:r>
              <a:rPr lang="it-IT" sz="1800" dirty="0"/>
              <a:t> (RS OCT) with and </a:t>
            </a:r>
            <a:r>
              <a:rPr lang="it-IT" sz="1800" dirty="0" err="1"/>
              <a:t>without</a:t>
            </a:r>
            <a:r>
              <a:rPr lang="it-IT" sz="1800" dirty="0"/>
              <a:t> </a:t>
            </a:r>
            <a:r>
              <a:rPr lang="it-IT" sz="1800" dirty="0" err="1"/>
              <a:t>calibration</a:t>
            </a:r>
            <a:endParaRPr lang="it-IT" sz="1800" dirty="0"/>
          </a:p>
          <a:p>
            <a:r>
              <a:rPr lang="it-IT" sz="1800" dirty="0"/>
              <a:t>On-chip </a:t>
            </a:r>
            <a:r>
              <a:rPr lang="it-IT" sz="1800" dirty="0" err="1"/>
              <a:t>parallel</a:t>
            </a:r>
            <a:r>
              <a:rPr lang="it-IT" sz="1800" dirty="0"/>
              <a:t> </a:t>
            </a:r>
            <a:r>
              <a:rPr lang="it-IT" sz="1800" dirty="0" err="1"/>
              <a:t>termination</a:t>
            </a:r>
            <a:r>
              <a:rPr lang="it-IT" sz="1800" dirty="0"/>
              <a:t> (RT OCT)</a:t>
            </a:r>
          </a:p>
          <a:p>
            <a:r>
              <a:rPr lang="it-IT" sz="1800" dirty="0"/>
              <a:t>On-chip </a:t>
            </a:r>
            <a:r>
              <a:rPr lang="it-IT" sz="1800" dirty="0" err="1"/>
              <a:t>differential</a:t>
            </a:r>
            <a:r>
              <a:rPr lang="it-IT" sz="1800" dirty="0"/>
              <a:t> </a:t>
            </a:r>
            <a:r>
              <a:rPr lang="it-IT" sz="1800" dirty="0" err="1"/>
              <a:t>termination</a:t>
            </a:r>
            <a:r>
              <a:rPr lang="it-IT" sz="1800" dirty="0"/>
              <a:t> (RD OCT)</a:t>
            </a:r>
          </a:p>
          <a:p>
            <a:r>
              <a:rPr lang="it-IT" sz="1800" dirty="0"/>
              <a:t>High-speed </a:t>
            </a:r>
            <a:r>
              <a:rPr lang="it-IT" sz="1800" dirty="0" err="1"/>
              <a:t>differential</a:t>
            </a:r>
            <a:r>
              <a:rPr lang="it-IT" sz="1800" dirty="0"/>
              <a:t> I/O support</a:t>
            </a:r>
          </a:p>
          <a:p>
            <a:endParaRPr lang="it-IT" dirty="0"/>
          </a:p>
        </p:txBody>
      </p:sp>
    </p:spTree>
    <p:extLst>
      <p:ext uri="{BB962C8B-B14F-4D97-AF65-F5344CB8AC3E}">
        <p14:creationId xmlns:p14="http://schemas.microsoft.com/office/powerpoint/2010/main" val="21579510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4E91E5-ABB4-4108-92C9-01C8D0D48A00}"/>
              </a:ext>
            </a:extLst>
          </p:cNvPr>
          <p:cNvSpPr>
            <a:spLocks noGrp="1"/>
          </p:cNvSpPr>
          <p:nvPr>
            <p:ph type="title"/>
          </p:nvPr>
        </p:nvSpPr>
        <p:spPr/>
        <p:txBody>
          <a:bodyPr/>
          <a:lstStyle/>
          <a:p>
            <a:r>
              <a:rPr lang="it-IT" dirty="0"/>
              <a:t>I/O Banks </a:t>
            </a:r>
            <a:r>
              <a:rPr lang="it-IT" dirty="0" err="1"/>
              <a:t>Locations</a:t>
            </a:r>
            <a:endParaRPr lang="it-IT" dirty="0"/>
          </a:p>
        </p:txBody>
      </p:sp>
      <p:pic>
        <p:nvPicPr>
          <p:cNvPr id="5" name="Segnaposto contenuto 4">
            <a:extLst>
              <a:ext uri="{FF2B5EF4-FFF2-40B4-BE49-F238E27FC236}">
                <a16:creationId xmlns:a16="http://schemas.microsoft.com/office/drawing/2014/main" id="{563DEAA1-8486-4714-9A8B-3A2884CD8966}"/>
              </a:ext>
            </a:extLst>
          </p:cNvPr>
          <p:cNvPicPr>
            <a:picLocks noGrp="1" noChangeAspect="1"/>
          </p:cNvPicPr>
          <p:nvPr>
            <p:ph idx="1"/>
          </p:nvPr>
        </p:nvPicPr>
        <p:blipFill>
          <a:blip r:embed="rId2"/>
          <a:stretch>
            <a:fillRect/>
          </a:stretch>
        </p:blipFill>
        <p:spPr>
          <a:xfrm>
            <a:off x="350838" y="1366766"/>
            <a:ext cx="5517306" cy="3012115"/>
          </a:xfrm>
          <a:prstGeom prst="rect">
            <a:avLst/>
          </a:prstGeom>
        </p:spPr>
      </p:pic>
      <p:pic>
        <p:nvPicPr>
          <p:cNvPr id="4" name="Immagine 3">
            <a:extLst>
              <a:ext uri="{FF2B5EF4-FFF2-40B4-BE49-F238E27FC236}">
                <a16:creationId xmlns:a16="http://schemas.microsoft.com/office/drawing/2014/main" id="{F92D4D20-BC17-4749-B7E0-4F7941F9F9A5}"/>
              </a:ext>
            </a:extLst>
          </p:cNvPr>
          <p:cNvPicPr>
            <a:picLocks noChangeAspect="1"/>
          </p:cNvPicPr>
          <p:nvPr/>
        </p:nvPicPr>
        <p:blipFill>
          <a:blip r:embed="rId3"/>
          <a:stretch>
            <a:fillRect/>
          </a:stretch>
        </p:blipFill>
        <p:spPr>
          <a:xfrm>
            <a:off x="6228184" y="1556792"/>
            <a:ext cx="2766695" cy="2483416"/>
          </a:xfrm>
          <a:prstGeom prst="rect">
            <a:avLst/>
          </a:prstGeom>
        </p:spPr>
      </p:pic>
      <p:sp>
        <p:nvSpPr>
          <p:cNvPr id="6" name="Rettangolo con angoli arrotondati 5">
            <a:extLst>
              <a:ext uri="{FF2B5EF4-FFF2-40B4-BE49-F238E27FC236}">
                <a16:creationId xmlns:a16="http://schemas.microsoft.com/office/drawing/2014/main" id="{F35D4B82-7E1D-43E2-94F8-AF32C15BD607}"/>
              </a:ext>
            </a:extLst>
          </p:cNvPr>
          <p:cNvSpPr/>
          <p:nvPr/>
        </p:nvSpPr>
        <p:spPr bwMode="auto">
          <a:xfrm>
            <a:off x="4139952" y="1187450"/>
            <a:ext cx="576064" cy="3393678"/>
          </a:xfrm>
          <a:prstGeom prst="roundRect">
            <a:avLst/>
          </a:prstGeom>
          <a:solidFill>
            <a:schemeClr val="accent1">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07240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0D213-7FB1-48A1-B8F7-68FE3C18C168}"/>
              </a:ext>
            </a:extLst>
          </p:cNvPr>
          <p:cNvSpPr>
            <a:spLocks noGrp="1"/>
          </p:cNvSpPr>
          <p:nvPr>
            <p:ph type="title"/>
          </p:nvPr>
        </p:nvSpPr>
        <p:spPr/>
        <p:txBody>
          <a:bodyPr/>
          <a:lstStyle/>
          <a:p>
            <a:r>
              <a:rPr lang="en-US" dirty="0"/>
              <a:t> I/O Buffer and Registers</a:t>
            </a:r>
            <a:br>
              <a:rPr lang="en-US" dirty="0"/>
            </a:br>
            <a:endParaRPr lang="it-IT" dirty="0"/>
          </a:p>
        </p:txBody>
      </p:sp>
      <p:pic>
        <p:nvPicPr>
          <p:cNvPr id="6" name="Segnaposto contenuto 5">
            <a:extLst>
              <a:ext uri="{FF2B5EF4-FFF2-40B4-BE49-F238E27FC236}">
                <a16:creationId xmlns:a16="http://schemas.microsoft.com/office/drawing/2014/main" id="{B6F9FCFE-4526-4229-9967-D0131BCB5CA3}"/>
              </a:ext>
            </a:extLst>
          </p:cNvPr>
          <p:cNvPicPr>
            <a:picLocks noGrp="1" noChangeAspect="1"/>
          </p:cNvPicPr>
          <p:nvPr>
            <p:ph idx="1"/>
          </p:nvPr>
        </p:nvPicPr>
        <p:blipFill>
          <a:blip r:embed="rId2"/>
          <a:stretch>
            <a:fillRect/>
          </a:stretch>
        </p:blipFill>
        <p:spPr>
          <a:xfrm>
            <a:off x="1452879" y="1172260"/>
            <a:ext cx="6238242" cy="3992747"/>
          </a:xfrm>
          <a:prstGeom prst="rect">
            <a:avLst/>
          </a:prstGeom>
        </p:spPr>
      </p:pic>
      <p:sp>
        <p:nvSpPr>
          <p:cNvPr id="7" name="CasellaDiTesto 6">
            <a:extLst>
              <a:ext uri="{FF2B5EF4-FFF2-40B4-BE49-F238E27FC236}">
                <a16:creationId xmlns:a16="http://schemas.microsoft.com/office/drawing/2014/main" id="{09E8646E-A907-477A-B125-F70BDF39C4D8}"/>
              </a:ext>
            </a:extLst>
          </p:cNvPr>
          <p:cNvSpPr txBox="1"/>
          <p:nvPr/>
        </p:nvSpPr>
        <p:spPr>
          <a:xfrm>
            <a:off x="755576" y="5530006"/>
            <a:ext cx="7776864"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I/O elements (IOEs) in Cyclone® V devices contain a bidirectional I/O buffer and I/O registers to support a complete embedded bidirectional </a:t>
            </a:r>
            <a:r>
              <a:rPr lang="en-US" dirty="0">
                <a:solidFill>
                  <a:srgbClr val="FF0000"/>
                </a:solidFill>
              </a:rPr>
              <a:t>single data rate </a:t>
            </a:r>
            <a:r>
              <a:rPr lang="en-US" dirty="0"/>
              <a:t>(SDR) or </a:t>
            </a:r>
            <a:r>
              <a:rPr lang="en-US" dirty="0">
                <a:solidFill>
                  <a:srgbClr val="FF0000"/>
                </a:solidFill>
              </a:rPr>
              <a:t>double data rate </a:t>
            </a:r>
            <a:r>
              <a:rPr lang="en-US" dirty="0"/>
              <a:t>(DDR) transfer.</a:t>
            </a:r>
            <a:endParaRPr lang="it-IT" dirty="0"/>
          </a:p>
        </p:txBody>
      </p:sp>
    </p:spTree>
    <p:extLst>
      <p:ext uri="{BB962C8B-B14F-4D97-AF65-F5344CB8AC3E}">
        <p14:creationId xmlns:p14="http://schemas.microsoft.com/office/powerpoint/2010/main" val="16894019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0DC36-A349-44CB-9329-CA88CB6CAF68}"/>
              </a:ext>
            </a:extLst>
          </p:cNvPr>
          <p:cNvSpPr>
            <a:spLocks noGrp="1"/>
          </p:cNvSpPr>
          <p:nvPr>
            <p:ph type="title"/>
          </p:nvPr>
        </p:nvSpPr>
        <p:spPr/>
        <p:txBody>
          <a:bodyPr/>
          <a:lstStyle/>
          <a:p>
            <a:r>
              <a:rPr lang="it-IT" dirty="0" err="1"/>
              <a:t>Half</a:t>
            </a:r>
            <a:r>
              <a:rPr lang="it-IT" dirty="0"/>
              <a:t> Data Rate – Output Register</a:t>
            </a:r>
          </a:p>
        </p:txBody>
      </p:sp>
      <p:pic>
        <p:nvPicPr>
          <p:cNvPr id="4" name="Segnaposto contenuto 3">
            <a:extLst>
              <a:ext uri="{FF2B5EF4-FFF2-40B4-BE49-F238E27FC236}">
                <a16:creationId xmlns:a16="http://schemas.microsoft.com/office/drawing/2014/main" id="{054BFCF8-5D86-4CD6-860E-89D589B57BFF}"/>
              </a:ext>
            </a:extLst>
          </p:cNvPr>
          <p:cNvPicPr>
            <a:picLocks noGrp="1" noChangeAspect="1"/>
          </p:cNvPicPr>
          <p:nvPr>
            <p:ph idx="1"/>
          </p:nvPr>
        </p:nvPicPr>
        <p:blipFill>
          <a:blip r:embed="rId2"/>
          <a:stretch>
            <a:fillRect/>
          </a:stretch>
        </p:blipFill>
        <p:spPr>
          <a:xfrm>
            <a:off x="2172054" y="1187450"/>
            <a:ext cx="4688768" cy="4906963"/>
          </a:xfrm>
          <a:prstGeom prst="rect">
            <a:avLst/>
          </a:prstGeom>
        </p:spPr>
      </p:pic>
    </p:spTree>
    <p:extLst>
      <p:ext uri="{BB962C8B-B14F-4D97-AF65-F5344CB8AC3E}">
        <p14:creationId xmlns:p14="http://schemas.microsoft.com/office/powerpoint/2010/main" val="3536645226"/>
      </p:ext>
    </p:extLst>
  </p:cSld>
  <p:clrMapOvr>
    <a:masterClrMapping/>
  </p:clrMapOvr>
</p:sld>
</file>

<file path=ppt/theme/theme1.xml><?xml version="1.0" encoding="utf-8"?>
<a:theme xmlns:a="http://schemas.openxmlformats.org/drawingml/2006/main" name="Tema Altera">
  <a:themeElements>
    <a:clrScheme name="">
      <a:dk1>
        <a:srgbClr val="000000"/>
      </a:dk1>
      <a:lt1>
        <a:srgbClr val="FFFFFF"/>
      </a:lt1>
      <a:dk2>
        <a:srgbClr val="0079B6"/>
      </a:dk2>
      <a:lt2>
        <a:srgbClr val="B2B2B2"/>
      </a:lt2>
      <a:accent1>
        <a:srgbClr val="00CC00"/>
      </a:accent1>
      <a:accent2>
        <a:srgbClr val="FFCC00"/>
      </a:accent2>
      <a:accent3>
        <a:srgbClr val="FFFFFF"/>
      </a:accent3>
      <a:accent4>
        <a:srgbClr val="000000"/>
      </a:accent4>
      <a:accent5>
        <a:srgbClr val="AAE2AA"/>
      </a:accent5>
      <a:accent6>
        <a:srgbClr val="E7B900"/>
      </a:accent6>
      <a:hlink>
        <a:srgbClr val="3399FF"/>
      </a:hlink>
      <a:folHlink>
        <a:srgbClr val="CC0000"/>
      </a:folHlink>
    </a:clrScheme>
    <a:fontScheme name="Mktg_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ktg_gener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ktg_gener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ktg_gener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ktg_gener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ktg_gener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ktg_gener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ktg_gener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E008C23DB7DD4EAE85E55115C4A7EA" ma:contentTypeVersion="16" ma:contentTypeDescription="Creare un nuovo documento." ma:contentTypeScope="" ma:versionID="e52132ae7390e3b7ad108aee798f47db">
  <xsd:schema xmlns:xsd="http://www.w3.org/2001/XMLSchema" xmlns:xs="http://www.w3.org/2001/XMLSchema" xmlns:p="http://schemas.microsoft.com/office/2006/metadata/properties" xmlns:ns3="f3077446-a7b8-4994-9298-7551826f19f8" xmlns:ns4="ce2ceee5-4e98-448d-bd69-9759c2918574" targetNamespace="http://schemas.microsoft.com/office/2006/metadata/properties" ma:root="true" ma:fieldsID="d7d0e5e562aab0db85dedb7b779f7f9a" ns3:_="" ns4:_="">
    <xsd:import namespace="f3077446-a7b8-4994-9298-7551826f19f8"/>
    <xsd:import namespace="ce2ceee5-4e98-448d-bd69-9759c291857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77446-a7b8-4994-9298-7551826f19f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ceee5-4e98-448d-bd69-9759c291857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e2ceee5-4e98-448d-bd69-9759c2918574" xsi:nil="true"/>
  </documentManagement>
</p:properties>
</file>

<file path=customXml/itemProps1.xml><?xml version="1.0" encoding="utf-8"?>
<ds:datastoreItem xmlns:ds="http://schemas.openxmlformats.org/officeDocument/2006/customXml" ds:itemID="{C39B5E63-A4D5-4143-94CD-8E075F5F9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77446-a7b8-4994-9298-7551826f19f8"/>
    <ds:schemaRef ds:uri="ce2ceee5-4e98-448d-bd69-9759c2918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30AB45-6E39-49A7-8CC0-3A68EE442EDF}">
  <ds:schemaRefs>
    <ds:schemaRef ds:uri="http://schemas.microsoft.com/sharepoint/v3/contenttype/forms"/>
  </ds:schemaRefs>
</ds:datastoreItem>
</file>

<file path=customXml/itemProps3.xml><?xml version="1.0" encoding="utf-8"?>
<ds:datastoreItem xmlns:ds="http://schemas.openxmlformats.org/officeDocument/2006/customXml" ds:itemID="{FCB0677D-156E-404B-93C2-94FA6708726A}">
  <ds:schemaRefs>
    <ds:schemaRef ds:uri="http://schemas.microsoft.com/office/2006/documentManagement/types"/>
    <ds:schemaRef ds:uri="f3077446-a7b8-4994-9298-7551826f19f8"/>
    <ds:schemaRef ds:uri="http://schemas.microsoft.com/office/infopath/2007/PartnerControls"/>
    <ds:schemaRef ds:uri="http://purl.org/dc/terms/"/>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 ds:uri="ce2ceee5-4e98-448d-bd69-9759c2918574"/>
  </ds:schemaRefs>
</ds:datastoreItem>
</file>

<file path=docProps/app.xml><?xml version="1.0" encoding="utf-8"?>
<Properties xmlns="http://schemas.openxmlformats.org/officeDocument/2006/extended-properties" xmlns:vt="http://schemas.openxmlformats.org/officeDocument/2006/docPropsVTypes">
  <Template/>
  <TotalTime>46347</TotalTime>
  <Words>4702</Words>
  <Application>Microsoft Office PowerPoint</Application>
  <PresentationFormat>Presentazione su schermo (4:3)</PresentationFormat>
  <Paragraphs>753</Paragraphs>
  <Slides>119</Slides>
  <Notes>56</Notes>
  <HiddenSlides>1</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2</vt:i4>
      </vt:variant>
      <vt:variant>
        <vt:lpstr>Titoli diapositive</vt:lpstr>
      </vt:variant>
      <vt:variant>
        <vt:i4>119</vt:i4>
      </vt:variant>
    </vt:vector>
  </HeadingPairs>
  <TitlesOfParts>
    <vt:vector size="128" baseType="lpstr">
      <vt:lpstr>Arial</vt:lpstr>
      <vt:lpstr>Arial MT</vt:lpstr>
      <vt:lpstr>Calibri</vt:lpstr>
      <vt:lpstr>Courier New</vt:lpstr>
      <vt:lpstr>Symbol</vt:lpstr>
      <vt:lpstr>Wingdings</vt:lpstr>
      <vt:lpstr>Tema Altera</vt:lpstr>
      <vt:lpstr>Foglio di lavoro</vt:lpstr>
      <vt:lpstr>Worksheet</vt:lpstr>
      <vt:lpstr>Dispositivi Programmabili</vt:lpstr>
      <vt:lpstr>Dispositivi programmabili </vt:lpstr>
      <vt:lpstr>Dispositivi Programmabili </vt:lpstr>
      <vt:lpstr>Modalità di programmazione </vt:lpstr>
      <vt:lpstr>Modalità di programmazione </vt:lpstr>
      <vt:lpstr>Fuse </vt:lpstr>
      <vt:lpstr>Antifuse </vt:lpstr>
      <vt:lpstr>EEPROM</vt:lpstr>
      <vt:lpstr>SRAM (RAM statica)</vt:lpstr>
      <vt:lpstr>Connessioni</vt:lpstr>
      <vt:lpstr>Connessioni</vt:lpstr>
      <vt:lpstr>Logiche programmabili a 2 livelli</vt:lpstr>
      <vt:lpstr>Logiche programmabili a 2 livelli</vt:lpstr>
      <vt:lpstr>Programmable Logic Array (PLA)</vt:lpstr>
      <vt:lpstr>Programmable Logic Array (PLA)</vt:lpstr>
      <vt:lpstr>Programmable Logic Array (PLA)</vt:lpstr>
      <vt:lpstr>Programmable Logic Array (PLA)</vt:lpstr>
      <vt:lpstr>Programmable Array Logic (PAL)</vt:lpstr>
      <vt:lpstr>Programmable Array Logic (PAL)</vt:lpstr>
      <vt:lpstr>Read Only Memory (ROM) </vt:lpstr>
      <vt:lpstr>Read Only Memory (ROM) </vt:lpstr>
      <vt:lpstr>Read Only Memory (ROM) </vt:lpstr>
      <vt:lpstr>Read Only Memory (ROM) </vt:lpstr>
      <vt:lpstr>Read Only Memory (ROM) </vt:lpstr>
      <vt:lpstr>Read Only Memory (ROM) </vt:lpstr>
      <vt:lpstr>PLA e PAL avanzate</vt:lpstr>
      <vt:lpstr>PLA e PAL avanzate</vt:lpstr>
      <vt:lpstr>PLA e PAL avanzate</vt:lpstr>
      <vt:lpstr>PLA e PAL avanzate</vt:lpstr>
      <vt:lpstr>CPLD  Complex Programmable Logic  Device</vt:lpstr>
      <vt:lpstr>CPLD – MAX 3000 A</vt:lpstr>
      <vt:lpstr>Max 3000 – Logic Array Blocks</vt:lpstr>
      <vt:lpstr>MAX 3000 – PTSM &amp; expansions</vt:lpstr>
      <vt:lpstr>MAX 3000 – Sherable expansions</vt:lpstr>
      <vt:lpstr>MAX 3000 – Parallel expansions</vt:lpstr>
      <vt:lpstr>MAX 3000 - PIA</vt:lpstr>
      <vt:lpstr>MAX 3000 – I/O Control Blocks</vt:lpstr>
      <vt:lpstr>MAX 3000 – I/O Control Blocks</vt:lpstr>
      <vt:lpstr>MAX 3000 – Product Family</vt:lpstr>
      <vt:lpstr>MAX3000 - Q e A</vt:lpstr>
      <vt:lpstr>MAX3000 - Q e A</vt:lpstr>
      <vt:lpstr>MAX3000 - Q e A</vt:lpstr>
      <vt:lpstr>MAX3000 - Q e A</vt:lpstr>
      <vt:lpstr>MAX3000- Q e A</vt:lpstr>
      <vt:lpstr>MAX3000- Q e A</vt:lpstr>
      <vt:lpstr>MAX3000 - Q e A</vt:lpstr>
      <vt:lpstr>MAX3000 - Q e A</vt:lpstr>
      <vt:lpstr>FPGA: Introduzione </vt:lpstr>
      <vt:lpstr>FPGA </vt:lpstr>
      <vt:lpstr>FPGA</vt:lpstr>
      <vt:lpstr>XC4000 Architecture and Features</vt:lpstr>
      <vt:lpstr>XC4000 Architecture</vt:lpstr>
      <vt:lpstr>XC4000E/X Configurable Logic Blocks</vt:lpstr>
      <vt:lpstr>Look Up Tables</vt:lpstr>
      <vt:lpstr>XC4000X I/O Block Diagram</vt:lpstr>
      <vt:lpstr>Xilinx FPGA Routing</vt:lpstr>
      <vt:lpstr>What’s Really In that Chip?</vt:lpstr>
      <vt:lpstr>Altera Cyclone V</vt:lpstr>
      <vt:lpstr>Varianti </vt:lpstr>
      <vt:lpstr>Altera Cyclone® V SE 5CSEMA5F31C6N</vt:lpstr>
      <vt:lpstr>Resources</vt:lpstr>
      <vt:lpstr>Caratteristiche</vt:lpstr>
      <vt:lpstr>Resources</vt:lpstr>
      <vt:lpstr>Cyclone II Logic Element (LE) </vt:lpstr>
      <vt:lpstr>Cyclone V ALM </vt:lpstr>
      <vt:lpstr>Cyclone V ALM - detail </vt:lpstr>
      <vt:lpstr>ALM Operating Mode</vt:lpstr>
      <vt:lpstr>ALM Operating Mode</vt:lpstr>
      <vt:lpstr>ALM Operating Mode</vt:lpstr>
      <vt:lpstr>ALM Operating Mode</vt:lpstr>
      <vt:lpstr>Sommatore a 3 ingressi di N bits</vt:lpstr>
      <vt:lpstr>LAB - MLAB</vt:lpstr>
      <vt:lpstr>LAB Control Signals</vt:lpstr>
      <vt:lpstr>LAB/MLAB interconnections</vt:lpstr>
      <vt:lpstr>Embedded Memory Blocks</vt:lpstr>
      <vt:lpstr>Embedded Multipliers in Cyclone II</vt:lpstr>
      <vt:lpstr>Variable-Precision DSP Block </vt:lpstr>
      <vt:lpstr>Variable-Precision DSP Block</vt:lpstr>
      <vt:lpstr>Variable-Precision DSP Block</vt:lpstr>
      <vt:lpstr>Variable-Precision DSP Block</vt:lpstr>
      <vt:lpstr>Variable-Precision DSP Block</vt:lpstr>
      <vt:lpstr>Variable-Precision DSP Block</vt:lpstr>
      <vt:lpstr>Variable-Precision DSP Block</vt:lpstr>
      <vt:lpstr>Variable-Precision DSP Block</vt:lpstr>
      <vt:lpstr>Variable-Precision DSP Block</vt:lpstr>
      <vt:lpstr>Clock Networks</vt:lpstr>
      <vt:lpstr>Clock distribution Nets on Xilinx</vt:lpstr>
      <vt:lpstr>Clock Networks</vt:lpstr>
      <vt:lpstr>Clock Networks</vt:lpstr>
      <vt:lpstr>PLL (teoria)</vt:lpstr>
      <vt:lpstr>Digital Phase Frequency detector</vt:lpstr>
      <vt:lpstr>PLL (applicazioni)</vt:lpstr>
      <vt:lpstr>Cyclone II - PLL</vt:lpstr>
      <vt:lpstr>PLL</vt:lpstr>
      <vt:lpstr>PLL</vt:lpstr>
      <vt:lpstr> I/O Features in Cyclone V </vt:lpstr>
      <vt:lpstr>I/O Banks Locations</vt:lpstr>
      <vt:lpstr> I/O Buffer and Registers </vt:lpstr>
      <vt:lpstr>Half Data Rate – Output Register</vt:lpstr>
      <vt:lpstr>Half Data Rate – Input Register</vt:lpstr>
      <vt:lpstr> Programmable Pre-Emphasis </vt:lpstr>
      <vt:lpstr>Hard Memory Controller</vt:lpstr>
      <vt:lpstr>Multitrack Interconnections</vt:lpstr>
      <vt:lpstr>Multitrack Interconnections</vt:lpstr>
      <vt:lpstr>Connections</vt:lpstr>
      <vt:lpstr>FPGA Configuration</vt:lpstr>
      <vt:lpstr>Generalità</vt:lpstr>
      <vt:lpstr>Modalità di Programmazione</vt:lpstr>
      <vt:lpstr>Dispositivi di Memoria</vt:lpstr>
      <vt:lpstr>Active Serial (AS)</vt:lpstr>
      <vt:lpstr>Configuration Sequence</vt:lpstr>
      <vt:lpstr>Fasi di Programmazione</vt:lpstr>
      <vt:lpstr>Fasi di Programmazione</vt:lpstr>
      <vt:lpstr>Multiple Device Configuration (AS + PS)</vt:lpstr>
      <vt:lpstr>Passive Serial (PS)</vt:lpstr>
      <vt:lpstr>Multi Devices (PS)</vt:lpstr>
      <vt:lpstr>JTAG </vt:lpstr>
      <vt:lpstr>Programming EPC</vt:lpstr>
      <vt:lpstr>Programming EPC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DE1 Board</dc:title>
  <dc:creator>marsi</dc:creator>
  <cp:lastModifiedBy>MARSI STEFANO</cp:lastModifiedBy>
  <cp:revision>422</cp:revision>
  <dcterms:created xsi:type="dcterms:W3CDTF">2011-01-14T15:05:19Z</dcterms:created>
  <dcterms:modified xsi:type="dcterms:W3CDTF">2023-10-03T16:50:28Z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0x0101007CE008C23DB7DD4EAE85E55115C4A7EA</vt:lpwstr>
  </property>
</Properties>
</file>