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8" r:id="rId4"/>
    <p:sldId id="260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85" r:id="rId14"/>
    <p:sldId id="284" r:id="rId15"/>
    <p:sldId id="270" r:id="rId16"/>
    <p:sldId id="278" r:id="rId17"/>
    <p:sldId id="271" r:id="rId18"/>
    <p:sldId id="287" r:id="rId19"/>
    <p:sldId id="277" r:id="rId20"/>
    <p:sldId id="286" r:id="rId21"/>
    <p:sldId id="288" r:id="rId22"/>
    <p:sldId id="272" r:id="rId23"/>
    <p:sldId id="282" r:id="rId24"/>
    <p:sldId id="283" r:id="rId25"/>
    <p:sldId id="279" r:id="rId26"/>
    <p:sldId id="280" r:id="rId27"/>
    <p:sldId id="289" r:id="rId28"/>
    <p:sldId id="290" r:id="rId29"/>
    <p:sldId id="291" r:id="rId30"/>
    <p:sldId id="281" r:id="rId31"/>
    <p:sldId id="273" r:id="rId32"/>
    <p:sldId id="274" r:id="rId33"/>
    <p:sldId id="275" r:id="rId34"/>
    <p:sldId id="276" r:id="rId3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C84B9AB-78A5-4734-B15D-7FFB3A53BE44}" type="datetimeFigureOut">
              <a:rPr lang="it-IT" smtClean="0"/>
              <a:t>12/10/2021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773555-0087-47E1-84D4-5FACE9ED28E8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13660" y="3795789"/>
            <a:ext cx="63738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50800"/>
                <a:effectLst/>
                <a:latin typeface="Algerian" panose="04020705040A02060702" pitchFamily="82" charset="0"/>
              </a:rPr>
              <a:t>GIUSEPPE PROCIDA</a:t>
            </a:r>
            <a:endParaRPr lang="it-IT" sz="5400" b="1" cap="none" spc="0" dirty="0">
              <a:ln w="50800"/>
              <a:effectLst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96316" y="1556792"/>
            <a:ext cx="80618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PRODOTTI DIETETICI</a:t>
            </a:r>
            <a:endParaRPr lang="it-IT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642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7"/>
            <a:ext cx="7128792" cy="6053057"/>
          </a:xfrm>
        </p:spPr>
      </p:pic>
      <p:sp>
        <p:nvSpPr>
          <p:cNvPr id="2" name="CasellaDiTesto 1"/>
          <p:cNvSpPr txBox="1"/>
          <p:nvPr/>
        </p:nvSpPr>
        <p:spPr>
          <a:xfrm>
            <a:off x="5076056" y="6313705"/>
            <a:ext cx="4067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Principi di biochimica, Ed. Zanichelli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2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136904" cy="5544616"/>
          </a:xfrm>
        </p:spPr>
      </p:pic>
      <p:sp>
        <p:nvSpPr>
          <p:cNvPr id="5" name="CasellaDiTesto 4"/>
          <p:cNvSpPr txBox="1"/>
          <p:nvPr/>
        </p:nvSpPr>
        <p:spPr>
          <a:xfrm>
            <a:off x="4416865" y="6205317"/>
            <a:ext cx="39604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500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9491"/>
            <a:ext cx="5184576" cy="6521653"/>
          </a:xfrm>
        </p:spPr>
      </p:pic>
      <p:sp>
        <p:nvSpPr>
          <p:cNvPr id="5" name="CasellaDiTesto 4"/>
          <p:cNvSpPr txBox="1"/>
          <p:nvPr/>
        </p:nvSpPr>
        <p:spPr>
          <a:xfrm>
            <a:off x="5235593" y="6269480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Principi 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 biochimica, Ed. Zaniche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1508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52736"/>
            <a:ext cx="5472608" cy="4680520"/>
          </a:xfrm>
        </p:spPr>
      </p:pic>
    </p:spTree>
    <p:extLst>
      <p:ext uri="{BB962C8B-B14F-4D97-AF65-F5344CB8AC3E}">
        <p14:creationId xmlns:p14="http://schemas.microsoft.com/office/powerpoint/2010/main" val="30465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egnaposto contenuto 1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1159152"/>
                <a:ext cx="8229600" cy="5688632"/>
              </a:xfrm>
            </p:spPr>
            <p:txBody>
              <a:bodyPr>
                <a:normAutofit/>
              </a:bodyPr>
              <a:lstStyle/>
              <a:p>
                <a:pPr marL="109728" indent="0" algn="ctr">
                  <a:buNone/>
                </a:pPr>
                <a:r>
                  <a:rPr lang="it-IT" sz="4000" dirty="0" smtClean="0">
                    <a:latin typeface="Arial Black" panose="020B0A04020102020204" pitchFamily="34" charset="0"/>
                  </a:rPr>
                  <a:t>ATP           ADP + </a:t>
                </a:r>
                <a:r>
                  <a:rPr lang="it-IT" sz="4000" dirty="0" err="1" smtClean="0">
                    <a:latin typeface="Arial Black" panose="020B0A04020102020204" pitchFamily="34" charset="0"/>
                  </a:rPr>
                  <a:t>Pi</a:t>
                </a:r>
                <a:endParaRPr lang="it-IT" sz="4000" dirty="0" smtClean="0">
                  <a:latin typeface="Arial Black" panose="020B0A04020102020204" pitchFamily="34" charset="0"/>
                </a:endParaRPr>
              </a:p>
              <a:p>
                <a:pPr marL="109728" indent="0" algn="ctr">
                  <a:buNone/>
                </a:pPr>
                <a:endParaRPr lang="it-IT" sz="4000" dirty="0">
                  <a:latin typeface="Arial Black" panose="020B0A04020102020204" pitchFamily="34" charset="0"/>
                </a:endParaRPr>
              </a:p>
              <a:p>
                <a:pPr marL="109728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it-IT" sz="4000" dirty="0">
                          <a:latin typeface="Arial Black" panose="020B0A04020102020204" pitchFamily="34" charset="0"/>
                        </a:rPr>
                        <m:t>[</m:t>
                      </m:r>
                      <m:r>
                        <m:rPr>
                          <m:nor/>
                        </m:rPr>
                        <a:rPr lang="it-IT" sz="4000" dirty="0">
                          <a:latin typeface="Arial Black" panose="020B0A04020102020204" pitchFamily="34" charset="0"/>
                        </a:rPr>
                        <m:t>ATP</m:t>
                      </m:r>
                      <m:r>
                        <m:rPr>
                          <m:nor/>
                        </m:rPr>
                        <a:rPr lang="it-IT" sz="4000" dirty="0">
                          <a:latin typeface="Arial Black" panose="020B0A04020102020204" pitchFamily="34" charset="0"/>
                        </a:rPr>
                        <m:t>]/[</m:t>
                      </m:r>
                      <m:r>
                        <m:rPr>
                          <m:nor/>
                        </m:rPr>
                        <a:rPr lang="it-IT" sz="4000" dirty="0">
                          <a:latin typeface="Arial Black" panose="020B0A04020102020204" pitchFamily="34" charset="0"/>
                        </a:rPr>
                        <m:t>ADP</m:t>
                      </m:r>
                      <m:r>
                        <m:rPr>
                          <m:nor/>
                        </m:rPr>
                        <a:rPr lang="it-IT" sz="4000" dirty="0">
                          <a:latin typeface="Arial Black" panose="020B0A04020102020204" pitchFamily="34" charset="0"/>
                        </a:rPr>
                        <m:t>] + [</m:t>
                      </m:r>
                      <m:r>
                        <m:rPr>
                          <m:nor/>
                        </m:rPr>
                        <a:rPr lang="it-IT" sz="4000" dirty="0">
                          <a:latin typeface="Arial Black" panose="020B0A04020102020204" pitchFamily="34" charset="0"/>
                        </a:rPr>
                        <m:t>Pi</m:t>
                      </m:r>
                      <m:r>
                        <m:rPr>
                          <m:nor/>
                        </m:rPr>
                        <a:rPr lang="it-IT" sz="4000" dirty="0">
                          <a:latin typeface="Arial Black" panose="020B0A04020102020204" pitchFamily="34" charset="0"/>
                        </a:rPr>
                        <m:t>]</m:t>
                      </m:r>
                    </m:oMath>
                  </m:oMathPara>
                </a14:m>
                <a:endParaRPr lang="it-IT" sz="4000" dirty="0">
                  <a:latin typeface="Arial Black" panose="020B0A04020102020204" pitchFamily="34" charset="0"/>
                </a:endParaRPr>
              </a:p>
              <a:p>
                <a:pPr marL="109728" indent="0" algn="ctr">
                  <a:buNone/>
                </a:pPr>
                <a:endParaRPr lang="it-IT" sz="4000" dirty="0" smtClean="0">
                  <a:latin typeface="Arial Black" panose="020B0A04020102020204" pitchFamily="34" charset="0"/>
                </a:endParaRPr>
              </a:p>
              <a:p>
                <a:pPr marL="109728" indent="0" algn="ctr">
                  <a:buNone/>
                </a:pPr>
                <a:r>
                  <a:rPr lang="it-IT" sz="4800" dirty="0" smtClean="0">
                    <a:latin typeface="Arial Black" panose="020B0A04020102020204" pitchFamily="34" charset="0"/>
                  </a:rPr>
                  <a:t>Rapporto d’azione di massa</a:t>
                </a:r>
                <a:endParaRPr lang="it-IT" sz="4800" dirty="0">
                  <a:latin typeface="Arial Black" panose="020B0A04020102020204" pitchFamily="34" charset="0"/>
                </a:endParaRPr>
              </a:p>
            </p:txBody>
          </p:sp>
        </mc:Choice>
        <mc:Fallback xmlns="">
          <p:sp>
            <p:nvSpPr>
              <p:cNvPr id="2" name="Segnaposto contenut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1159152"/>
                <a:ext cx="8229600" cy="5688632"/>
              </a:xfrm>
              <a:blipFill rotWithShape="0">
                <a:blip r:embed="rId2"/>
                <a:stretch>
                  <a:fillRect t="-1929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Connettore 2 4"/>
          <p:cNvCxnSpPr/>
          <p:nvPr/>
        </p:nvCxnSpPr>
        <p:spPr>
          <a:xfrm>
            <a:off x="3563888" y="1484784"/>
            <a:ext cx="93610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0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253878" cy="6408712"/>
          </a:xfrm>
        </p:spPr>
      </p:pic>
      <p:sp>
        <p:nvSpPr>
          <p:cNvPr id="5" name="CasellaDiTesto 4"/>
          <p:cNvSpPr txBox="1"/>
          <p:nvPr/>
        </p:nvSpPr>
        <p:spPr>
          <a:xfrm>
            <a:off x="4736116" y="6547674"/>
            <a:ext cx="41764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869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835696" y="383122"/>
            <a:ext cx="5472608" cy="609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48723" y="6452471"/>
            <a:ext cx="46085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Black" panose="020B0A04020102020204" pitchFamily="34" charset="0"/>
              </a:rPr>
              <a:t>da  Cabras, Martelli, Chimica degli alimenti, </a:t>
            </a:r>
            <a:r>
              <a:rPr lang="it-IT" sz="1100" dirty="0" err="1">
                <a:latin typeface="Arial Black" panose="020B0A04020102020204" pitchFamily="34" charset="0"/>
              </a:rPr>
              <a:t>Piccin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9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-1"/>
            <a:ext cx="6382491" cy="6442501"/>
          </a:xfrm>
        </p:spPr>
      </p:pic>
      <p:sp>
        <p:nvSpPr>
          <p:cNvPr id="5" name="CasellaDiTesto 4"/>
          <p:cNvSpPr txBox="1"/>
          <p:nvPr/>
        </p:nvSpPr>
        <p:spPr>
          <a:xfrm>
            <a:off x="4977827" y="6442501"/>
            <a:ext cx="4032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061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56084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8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000">
            <a:off x="1557822" y="343061"/>
            <a:ext cx="7416010" cy="62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5027178" y="6480383"/>
            <a:ext cx="41044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da, Prodotti Dietetici, Evangelisti,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Restani</a:t>
            </a:r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7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F. EVANGELISTI P. RESTANI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Prodotti Dietetici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Seconda Edizione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PICCIN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G. Arienti</a:t>
            </a:r>
          </a:p>
          <a:p>
            <a:pPr marL="109728" indent="0" algn="ctr">
              <a:buNone/>
            </a:pPr>
            <a:r>
              <a:rPr lang="it-IT" sz="32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Le basi molecolari della nutrizione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Quinta Edizione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PICCIN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267744" y="332656"/>
            <a:ext cx="49023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LIBRI DI TESTO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126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08720"/>
            <a:ext cx="7200800" cy="4464496"/>
          </a:xfrm>
        </p:spPr>
      </p:pic>
    </p:spTree>
    <p:extLst>
      <p:ext uri="{BB962C8B-B14F-4D97-AF65-F5344CB8AC3E}">
        <p14:creationId xmlns:p14="http://schemas.microsoft.com/office/powerpoint/2010/main" val="39297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1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1117422" y="478422"/>
            <a:ext cx="7347468" cy="57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2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40"/>
            <a:ext cx="3456384" cy="6552728"/>
          </a:xfrm>
        </p:spPr>
      </p:pic>
      <p:sp>
        <p:nvSpPr>
          <p:cNvPr id="6" name="CasellaDiTesto 5"/>
          <p:cNvSpPr txBox="1"/>
          <p:nvPr/>
        </p:nvSpPr>
        <p:spPr>
          <a:xfrm>
            <a:off x="5148064" y="6453336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</a:t>
            </a:r>
            <a:r>
              <a:rPr lang="it-IT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Lehninger</a:t>
            </a:r>
            <a:r>
              <a:rPr lang="it-IT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Principi di biochimica, Ed. Zanichelli</a:t>
            </a:r>
          </a:p>
        </p:txBody>
      </p:sp>
    </p:spTree>
    <p:extLst>
      <p:ext uri="{BB962C8B-B14F-4D97-AF65-F5344CB8AC3E}">
        <p14:creationId xmlns:p14="http://schemas.microsoft.com/office/powerpoint/2010/main" val="212971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349188" y="1844824"/>
            <a:ext cx="8229600" cy="482799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endParaRPr lang="it-IT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it-IT" sz="3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PIRUVATO DEIDROGENASI</a:t>
            </a:r>
          </a:p>
          <a:p>
            <a:pPr algn="ctr"/>
            <a:endParaRPr lang="it-IT" sz="3600" b="1" dirty="0" smtClean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it-IT" sz="3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TRANSACETILASI</a:t>
            </a:r>
          </a:p>
          <a:p>
            <a:pPr algn="ctr"/>
            <a:endParaRPr lang="it-IT" sz="36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it-IT" sz="36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DIIDROLIPOILDEIDROGENASI</a:t>
            </a:r>
            <a:endParaRPr lang="it-IT" sz="36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349188" y="620688"/>
            <a:ext cx="8399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COMPLESSO PIRUVATO DEIDROGENASI</a:t>
            </a:r>
            <a:endParaRPr lang="it-IT" sz="40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16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179512" y="2852936"/>
            <a:ext cx="8784976" cy="4309939"/>
          </a:xfrm>
        </p:spPr>
        <p:txBody>
          <a:bodyPr/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TIAMINA (PIROFOSFATO)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NAD (NICOTINAMIDEADENINDINUCLEOTIDE)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FAD (FLAVINADENINDINUCLEOTIDE)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ACIDO LIPOICO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ACIDO PANTOTENICO (COENZIMA A)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79512" y="949370"/>
            <a:ext cx="85176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latin typeface="Arial Black" panose="020B0A04020102020204" pitchFamily="34" charset="0"/>
              </a:rPr>
              <a:t>COENZIMI COMPLESSO </a:t>
            </a:r>
            <a:r>
              <a:rPr lang="it-IT" sz="3600" dirty="0" smtClean="0">
                <a:latin typeface="Arial Black" panose="020B0A04020102020204" pitchFamily="34" charset="0"/>
              </a:rPr>
              <a:t>PIRUVATO</a:t>
            </a:r>
            <a:endParaRPr lang="it-IT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9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4888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55976" y="5949280"/>
            <a:ext cx="46805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Arial Black" panose="020B0A04020102020204" pitchFamily="34" charset="0"/>
              </a:rPr>
              <a:t>da Cabras, Martelli, Chimica degli Alimenti, </a:t>
            </a:r>
            <a:r>
              <a:rPr lang="it-IT" sz="1200" dirty="0" err="1">
                <a:latin typeface="Arial Black" panose="020B0A04020102020204" pitchFamily="34" charset="0"/>
              </a:rPr>
              <a:t>Piccin</a:t>
            </a:r>
            <a:endParaRPr lang="it-IT" sz="1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4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776864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572000" y="6309320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latin typeface="Arial Black" panose="020B0A04020102020204" pitchFamily="34" charset="0"/>
              </a:rPr>
              <a:t>da Cabras. Martelli, Chimica degli alimenti, </a:t>
            </a:r>
            <a:r>
              <a:rPr lang="it-IT" sz="1100" dirty="0" err="1">
                <a:latin typeface="Arial Black" panose="020B0A04020102020204" pitchFamily="34" charset="0"/>
              </a:rPr>
              <a:t>Piccin</a:t>
            </a:r>
            <a:endParaRPr lang="it-IT" sz="11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59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upload.wikimedia.org/wikipedia/it/8/85/Riboflavin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840760" cy="517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34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92696"/>
            <a:ext cx="6912768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74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rocida Giuseppe\Desktop\Scansioni\img03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974051" y="693724"/>
            <a:ext cx="7269186" cy="5399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26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85000" lnSpcReduction="2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PRINCIPI NUTRITIVI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GRUPPI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BILANCIO ENERGETICO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MALNUTRIZIONE ED OBESITA’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CARBOIDRATI ALIMENTARI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LIPIDI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PROTIDI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MINERALI ED OLIGOELEMENTI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LE VITAMINE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LA </a:t>
            </a:r>
            <a:r>
              <a:rPr lang="it-IT" dirty="0">
                <a:latin typeface="Arial Black" panose="020B0A04020102020204" pitchFamily="34" charset="0"/>
              </a:rPr>
              <a:t>FIBRA </a:t>
            </a:r>
            <a:r>
              <a:rPr lang="it-IT" dirty="0" smtClean="0">
                <a:latin typeface="Arial Black" panose="020B0A04020102020204" pitchFamily="34" charset="0"/>
              </a:rPr>
              <a:t>ALIMENTARE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EDULCORANTI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 CEREALI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IL LATTE</a:t>
            </a: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GLI </a:t>
            </a:r>
            <a:r>
              <a:rPr lang="it-IT" dirty="0">
                <a:latin typeface="Arial Black" panose="020B0A04020102020204" pitchFamily="34" charset="0"/>
              </a:rPr>
              <a:t>OLI VEGETALI</a:t>
            </a:r>
          </a:p>
          <a:p>
            <a:pPr marL="109728" indent="0" algn="ctr">
              <a:buNone/>
            </a:pPr>
            <a:endParaRPr lang="it-IT" dirty="0" smtClean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66344" y="273422"/>
            <a:ext cx="44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293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8660"/>
            <a:ext cx="705678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48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rocida Giuseppe\Desktop\c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980728"/>
            <a:ext cx="3505200" cy="4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55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Procida Giuseppe\Desktop\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5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242587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2.6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anaerobico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1.4 </a:t>
            </a:r>
            <a:r>
              <a:rPr lang="it-IT" dirty="0" err="1" smtClean="0">
                <a:latin typeface="Arial Black" panose="020B0A04020102020204" pitchFamily="34" charset="0"/>
              </a:rPr>
              <a:t>mmoli</a:t>
            </a:r>
            <a:r>
              <a:rPr lang="it-IT" dirty="0" smtClean="0">
                <a:latin typeface="Arial Black" panose="020B0A04020102020204" pitchFamily="34" charset="0"/>
              </a:rPr>
              <a:t> di legami </a:t>
            </a:r>
            <a:r>
              <a:rPr lang="it-IT" dirty="0" err="1" smtClean="0">
                <a:latin typeface="Arial Black" panose="020B0A04020102020204" pitchFamily="34" charset="0"/>
              </a:rPr>
              <a:t>fosfoadrenergici</a:t>
            </a:r>
            <a:r>
              <a:rPr lang="it-IT" dirty="0" smtClean="0">
                <a:latin typeface="Arial Black" panose="020B0A04020102020204" pitchFamily="34" charset="0"/>
              </a:rPr>
              <a:t> kg/s</a:t>
            </a:r>
          </a:p>
          <a:p>
            <a:pPr algn="ctr"/>
            <a:endParaRPr lang="it-IT" dirty="0">
              <a:latin typeface="Algerian" panose="04020705040A02060702" pitchFamily="82" charset="0"/>
            </a:endParaRP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Metabolismo aerobico </a:t>
            </a:r>
            <a:r>
              <a:rPr lang="it-IT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alattacido</a:t>
            </a:r>
            <a:endParaRPr lang="it-IT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0.5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kg/s</a:t>
            </a:r>
          </a:p>
          <a:p>
            <a:pPr marL="109728" indent="0" algn="ctr">
              <a:buNone/>
            </a:pPr>
            <a:r>
              <a:rPr lang="it-IT" dirty="0">
                <a:latin typeface="Arial Black" panose="020B0A04020102020204" pitchFamily="34" charset="0"/>
              </a:rPr>
              <a:t>0.22 </a:t>
            </a:r>
            <a:r>
              <a:rPr lang="it-IT" dirty="0" err="1">
                <a:latin typeface="Arial Black" panose="020B0A04020102020204" pitchFamily="34" charset="0"/>
              </a:rPr>
              <a:t>mmoli</a:t>
            </a:r>
            <a:r>
              <a:rPr lang="it-IT" dirty="0">
                <a:latin typeface="Arial Black" panose="020B0A04020102020204" pitchFamily="34" charset="0"/>
              </a:rPr>
              <a:t> di legami </a:t>
            </a:r>
            <a:r>
              <a:rPr lang="it-IT" dirty="0" err="1">
                <a:latin typeface="Arial Black" panose="020B0A04020102020204" pitchFamily="34" charset="0"/>
              </a:rPr>
              <a:t>fosfoadrenergici</a:t>
            </a:r>
            <a:r>
              <a:rPr lang="it-IT" dirty="0">
                <a:latin typeface="Arial Black" panose="020B0A04020102020204" pitchFamily="34" charset="0"/>
              </a:rPr>
              <a:t> kg/s</a:t>
            </a:r>
          </a:p>
        </p:txBody>
      </p:sp>
    </p:spTree>
    <p:extLst>
      <p:ext uri="{BB962C8B-B14F-4D97-AF65-F5344CB8AC3E}">
        <p14:creationId xmlns:p14="http://schemas.microsoft.com/office/powerpoint/2010/main" val="2702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6264696" cy="5400600"/>
          </a:xfrm>
        </p:spPr>
      </p:pic>
      <p:sp>
        <p:nvSpPr>
          <p:cNvPr id="5" name="CasellaDiTesto 4"/>
          <p:cNvSpPr txBox="1"/>
          <p:nvPr/>
        </p:nvSpPr>
        <p:spPr>
          <a:xfrm>
            <a:off x="4499992" y="6303803"/>
            <a:ext cx="4392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Tratto da G. Arienti, Le basi molecolari della nutrizione, Ed. </a:t>
            </a:r>
            <a:r>
              <a:rPr lang="it-IT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Piccin</a:t>
            </a:r>
            <a:endParaRPr lang="it-IT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6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44016"/>
          </a:xfrm>
        </p:spPr>
        <p:txBody>
          <a:bodyPr/>
          <a:lstStyle/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Latti formulati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destinati a soggetti con patologia allergica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dietetici per la malattia celiaca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destinati a soggetti con patologie associate al metabolismo degli aminoacidi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La dieta nel diabete</a:t>
            </a:r>
          </a:p>
          <a:p>
            <a:pPr marL="109728" indent="0" algn="ctr">
              <a:lnSpc>
                <a:spcPct val="150000"/>
              </a:lnSpc>
              <a:buNone/>
            </a:pPr>
            <a:r>
              <a:rPr lang="it-IT" sz="2000" dirty="0" smtClean="0">
                <a:latin typeface="Arial Black" panose="020B0A04020102020204" pitchFamily="34" charset="0"/>
              </a:rPr>
              <a:t>Prodotti </a:t>
            </a:r>
            <a:r>
              <a:rPr lang="it-IT" sz="2000" dirty="0">
                <a:latin typeface="Arial Black" panose="020B0A04020102020204" pitchFamily="34" charset="0"/>
              </a:rPr>
              <a:t>destinati a soggetti con patologie associate al metabolismo </a:t>
            </a:r>
            <a:r>
              <a:rPr lang="it-IT" sz="2000" dirty="0" smtClean="0">
                <a:latin typeface="Arial Black" panose="020B0A04020102020204" pitchFamily="34" charset="0"/>
              </a:rPr>
              <a:t>dei carboidrati</a:t>
            </a:r>
            <a:endParaRPr lang="it-IT" sz="2000" dirty="0">
              <a:latin typeface="Arial Black" panose="020B0A04020102020204" pitchFamily="34" charset="0"/>
            </a:endParaRPr>
          </a:p>
          <a:p>
            <a:endParaRPr lang="it-IT" sz="2000" dirty="0" smtClean="0">
              <a:latin typeface="Algerian" panose="04020705040A02060702" pitchFamily="82" charset="0"/>
            </a:endParaRPr>
          </a:p>
          <a:p>
            <a:endParaRPr lang="it-IT" sz="2000" dirty="0">
              <a:latin typeface="Algerian" panose="04020705040A02060702" pitchFamily="82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322902" y="404664"/>
            <a:ext cx="4443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PROGRAMMA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379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Sono alimenti che si distinguono dagli ordinari per la loro speciale composizione e/o per le modificazioni fisiche, chimiche, biologiche o altre che risultino dalla loro fabbricazione. Per questa ragione essi vanno incontro alle particolari esigenze nutritive in quegli individui i cui normali processi assimilativi e metabolici sono modificati. </a:t>
            </a:r>
          </a:p>
          <a:p>
            <a:pPr marL="109728" indent="0" algn="ctr">
              <a:buNone/>
            </a:pP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Questi prodotti sono da considerare in ogni caso alimenti e non farmaci.</a:t>
            </a:r>
            <a:endParaRPr lang="it-IT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547664" y="404664"/>
            <a:ext cx="66271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Prodotti Dietetici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81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314595"/>
          </a:xfrm>
        </p:spPr>
        <p:txBody>
          <a:bodyPr>
            <a:normAutofit fontScale="925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dirty="0">
                <a:latin typeface="Arial Black" panose="020B0A04020102020204" pitchFamily="34" charset="0"/>
              </a:rPr>
              <a:t>Gli alimenti</a:t>
            </a:r>
            <a:r>
              <a:rPr lang="it-IT" sz="3000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it-IT" sz="3000" dirty="0">
                <a:latin typeface="Arial Black" panose="020B0A04020102020204" pitchFamily="34" charset="0"/>
              </a:rPr>
              <a:t>forniscono i </a:t>
            </a:r>
            <a:endParaRPr lang="it-IT" sz="3000" dirty="0" smtClean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30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principi </a:t>
            </a:r>
            <a:r>
              <a:rPr lang="it-IT" sz="3000" b="1" dirty="0">
                <a:solidFill>
                  <a:srgbClr val="FF0000"/>
                </a:solidFill>
                <a:latin typeface="Arial Black" panose="020B0A04020102020204" pitchFamily="34" charset="0"/>
              </a:rPr>
              <a:t>nutritivi</a:t>
            </a:r>
            <a:r>
              <a:rPr lang="it-IT" sz="2600" b="1" dirty="0">
                <a:latin typeface="Arial Black" panose="020B0A04020102020204" pitchFamily="34" charset="0"/>
              </a:rPr>
              <a:t> 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necessari al nostro organismo.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sz="2600" dirty="0">
                <a:latin typeface="Arial Black" panose="020B0A04020102020204" pitchFamily="34" charset="0"/>
              </a:rPr>
              <a:t>I principi nutritivi o nutrienti sono costituiti da: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latin typeface="Arial Black" panose="020B0A04020102020204" pitchFamily="34" charset="0"/>
              </a:rPr>
              <a:t>CARBOIDRATI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PROTIDI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LIPIDI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VITAMINE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SALI MINERALI  ED OLIGOELEMENTI</a:t>
            </a: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>
            <a:normAutofit fontScale="92500" lnSpcReduction="20000"/>
          </a:bodyPr>
          <a:lstStyle/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latin typeface="Arial Black" panose="020B0A04020102020204" pitchFamily="34" charset="0"/>
              </a:rPr>
              <a:t>Gli alimenti svolgono tre funzioni fondamentali</a:t>
            </a:r>
            <a:r>
              <a:rPr lang="it-IT" dirty="0">
                <a:latin typeface="Arial Black" panose="020B0A04020102020204" pitchFamily="34" charset="0"/>
              </a:rPr>
              <a:t>: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energetica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(produzione di calore, lavoro ed altre forme di energia)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plastica</a:t>
            </a: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latin typeface="Arial Black" panose="020B0A04020102020204" pitchFamily="34" charset="0"/>
              </a:rPr>
              <a:t>(per la crescita e riparazione dei tessuti)</a:t>
            </a:r>
          </a:p>
          <a:p>
            <a:pPr algn="ctr">
              <a:spcBef>
                <a:spcPct val="50000"/>
              </a:spcBef>
              <a:defRPr/>
            </a:pPr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b="1" dirty="0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Funzione </a:t>
            </a:r>
            <a:r>
              <a:rPr lang="it-IT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regolatoria</a:t>
            </a:r>
            <a:endParaRPr lang="it-IT" b="1" dirty="0">
              <a:solidFill>
                <a:srgbClr val="92D0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marL="109728" indent="0" algn="ctr">
              <a:spcBef>
                <a:spcPct val="50000"/>
              </a:spcBef>
              <a:buNone/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(per le reazioni metaboliche)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602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Energia: espressa in Kcal o KJ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Costituenti fondamentali (aminoacidi, lipidi, etc.) per il rinnovo delle strutture cellulari (crescita e riparazione) e per le reazioni metaboliche (funzione plastica)</a:t>
            </a:r>
          </a:p>
          <a:p>
            <a:pPr algn="ctr"/>
            <a:endParaRPr lang="it-IT" dirty="0">
              <a:latin typeface="Arial Black" panose="020B0A04020102020204" pitchFamily="34" charset="0"/>
            </a:endParaRPr>
          </a:p>
          <a:p>
            <a:pPr marL="109728" indent="0" algn="ctr">
              <a:buNone/>
            </a:pPr>
            <a:r>
              <a:rPr lang="it-IT" dirty="0" smtClean="0">
                <a:latin typeface="Arial Black" panose="020B0A04020102020204" pitchFamily="34" charset="0"/>
              </a:rPr>
              <a:t>Nutrienti </a:t>
            </a:r>
            <a:r>
              <a:rPr lang="it-IT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essenziali</a:t>
            </a:r>
            <a:r>
              <a:rPr lang="it-IT" dirty="0" smtClean="0">
                <a:latin typeface="Arial Black" panose="020B0A04020102020204" pitchFamily="34" charset="0"/>
              </a:rPr>
              <a:t>, non sintetizzati dal nostro organismo ed indispensabili per la vita (vitamine, AGE, etc.)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1683773" y="548680"/>
            <a:ext cx="57764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2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I principi nutritivi forniscono</a:t>
            </a:r>
            <a:endParaRPr lang="it-IT" sz="2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3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>
                <a:latin typeface="Arial Black" panose="020B0A04020102020204" pitchFamily="34" charset="0"/>
              </a:rPr>
              <a:t>               glicogeno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Glucidi—               ----- piruvato --- lattato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glucosio</a:t>
            </a:r>
          </a:p>
          <a:p>
            <a:r>
              <a:rPr lang="it-IT" dirty="0">
                <a:latin typeface="Algerian" panose="04020705040A02060702" pitchFamily="82" charset="0"/>
              </a:rPr>
              <a:t> </a:t>
            </a:r>
            <a:r>
              <a:rPr lang="it-IT" dirty="0" smtClean="0">
                <a:latin typeface="Algerian" panose="04020705040A02060702" pitchFamily="82" charset="0"/>
              </a:rPr>
              <a:t>                                        </a:t>
            </a:r>
            <a:r>
              <a:rPr lang="it-IT" dirty="0" smtClean="0">
                <a:latin typeface="Arial Black" panose="020B0A04020102020204" pitchFamily="34" charset="0"/>
              </a:rPr>
              <a:t>-----piruvato --- 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</a:t>
            </a:r>
            <a:endParaRPr lang="it-IT" dirty="0">
              <a:latin typeface="Arial Black" panose="020B0A04020102020204" pitchFamily="34" charset="0"/>
            </a:endParaRP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Protidi---aa---chetoacidi---CO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,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O, NH</a:t>
            </a:r>
            <a:r>
              <a:rPr lang="it-IT" baseline="-25000" dirty="0" smtClean="0">
                <a:latin typeface="Arial Black" panose="020B0A04020102020204" pitchFamily="34" charset="0"/>
              </a:rPr>
              <a:t>3</a:t>
            </a:r>
            <a:r>
              <a:rPr lang="it-IT" dirty="0" smtClean="0">
                <a:latin typeface="Arial Black" panose="020B0A04020102020204" pitchFamily="34" charset="0"/>
              </a:rPr>
              <a:t>,                                             </a:t>
            </a:r>
          </a:p>
          <a:p>
            <a:r>
              <a:rPr lang="it-IT" dirty="0">
                <a:latin typeface="Arial Black" panose="020B0A04020102020204" pitchFamily="34" charset="0"/>
              </a:rPr>
              <a:t> </a:t>
            </a:r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CO(NH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)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endParaRPr lang="it-IT" dirty="0" smtClean="0">
              <a:latin typeface="Algerian" panose="04020705040A02060702" pitchFamily="82" charset="0"/>
            </a:endParaRPr>
          </a:p>
          <a:p>
            <a:r>
              <a:rPr lang="it-IT" dirty="0" smtClean="0">
                <a:latin typeface="Arial Black" panose="020B0A04020102020204" pitchFamily="34" charset="0"/>
              </a:rPr>
              <a:t>Lipidi---</a:t>
            </a:r>
            <a:r>
              <a:rPr lang="it-IT" dirty="0" err="1" smtClean="0">
                <a:latin typeface="Arial Black" panose="020B0A04020102020204" pitchFamily="34" charset="0"/>
              </a:rPr>
              <a:t>ag</a:t>
            </a:r>
            <a:r>
              <a:rPr lang="it-IT" dirty="0" smtClean="0">
                <a:latin typeface="Arial Black" panose="020B0A04020102020204" pitchFamily="34" charset="0"/>
              </a:rPr>
              <a:t>---acetato---corpi chetonici—-CO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</a:p>
          <a:p>
            <a:r>
              <a:rPr lang="it-IT" dirty="0" smtClean="0">
                <a:latin typeface="Arial Black" panose="020B0A04020102020204" pitchFamily="34" charset="0"/>
              </a:rPr>
              <a:t>                                                               H</a:t>
            </a:r>
            <a:r>
              <a:rPr lang="it-IT" baseline="-25000" dirty="0" smtClean="0">
                <a:latin typeface="Arial Black" panose="020B0A04020102020204" pitchFamily="34" charset="0"/>
              </a:rPr>
              <a:t>2</a:t>
            </a:r>
            <a:r>
              <a:rPr lang="it-IT" dirty="0" smtClean="0">
                <a:latin typeface="Arial Black" panose="020B0A04020102020204" pitchFamily="34" charset="0"/>
              </a:rPr>
              <a:t>O                                                                               </a:t>
            </a:r>
            <a:endParaRPr lang="it-IT" dirty="0">
              <a:latin typeface="Arial Black" panose="020B0A040201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7977" y="332656"/>
            <a:ext cx="76787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lgerian" panose="04020705040A02060702" pitchFamily="82" charset="0"/>
              </a:rPr>
              <a:t>Funzione energetica</a:t>
            </a:r>
            <a:endParaRPr lang="it-IT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520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228</TotalTime>
  <Words>551</Words>
  <Application>Microsoft Office PowerPoint</Application>
  <PresentationFormat>Presentazione su schermo (4:3)</PresentationFormat>
  <Paragraphs>110</Paragraphs>
  <Slides>34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42" baseType="lpstr">
      <vt:lpstr>Algerian</vt:lpstr>
      <vt:lpstr>Arial Black</vt:lpstr>
      <vt:lpstr>Lucida Sans Unicode</vt:lpstr>
      <vt:lpstr>Times New Roman</vt:lpstr>
      <vt:lpstr>Verdana</vt:lpstr>
      <vt:lpstr>Wingdings 2</vt:lpstr>
      <vt:lpstr>Wingdings 3</vt:lpstr>
      <vt:lpstr>Viale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Procida Giuseppe</dc:creator>
  <cp:lastModifiedBy>Prof.ssa Cateni</cp:lastModifiedBy>
  <cp:revision>42</cp:revision>
  <dcterms:created xsi:type="dcterms:W3CDTF">2015-05-19T08:50:36Z</dcterms:created>
  <dcterms:modified xsi:type="dcterms:W3CDTF">2021-10-12T15:14:26Z</dcterms:modified>
</cp:coreProperties>
</file>