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8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8" r:id="rId31"/>
    <p:sldId id="286" r:id="rId32"/>
    <p:sldId id="287" r:id="rId33"/>
    <p:sldId id="289" r:id="rId34"/>
    <p:sldId id="291"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11" r:id="rId51"/>
    <p:sldId id="312" r:id="rId52"/>
    <p:sldId id="313" r:id="rId53"/>
    <p:sldId id="314" r:id="rId54"/>
    <p:sldId id="315" r:id="rId55"/>
    <p:sldId id="306" r:id="rId56"/>
    <p:sldId id="307" r:id="rId57"/>
    <p:sldId id="308" r:id="rId58"/>
    <p:sldId id="309" r:id="rId59"/>
    <p:sldId id="326" r:id="rId60"/>
    <p:sldId id="310" r:id="rId61"/>
    <p:sldId id="316" r:id="rId62"/>
    <p:sldId id="317" r:id="rId63"/>
    <p:sldId id="318" r:id="rId64"/>
    <p:sldId id="319" r:id="rId65"/>
    <p:sldId id="320" r:id="rId66"/>
    <p:sldId id="325" r:id="rId67"/>
    <p:sldId id="322" r:id="rId68"/>
    <p:sldId id="323" r:id="rId69"/>
    <p:sldId id="324" r:id="rId7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varScale="1">
        <p:scale>
          <a:sx n="68" d="100"/>
          <a:sy n="68" d="100"/>
        </p:scale>
        <p:origin x="-5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066C09A8-78FF-4684-BBDF-9C36833D46D6}" type="datetimeFigureOut">
              <a:rPr lang="it-IT" smtClean="0"/>
              <a:t>16/06/2015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01BE037-A793-4789-AF4A-AD7CAA206DFA}"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16/06/2015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16/06/2015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16/06/2015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16/06/2015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66C09A8-78FF-4684-BBDF-9C36833D46D6}" type="datetimeFigureOut">
              <a:rPr lang="it-IT" smtClean="0"/>
              <a:t>16/06/2015</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066C09A8-78FF-4684-BBDF-9C36833D46D6}" type="datetimeFigureOut">
              <a:rPr lang="it-IT" smtClean="0"/>
              <a:t>16/06/2015</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066C09A8-78FF-4684-BBDF-9C36833D46D6}" type="datetimeFigureOut">
              <a:rPr lang="it-IT" smtClean="0"/>
              <a:t>16/06/2015</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066C09A8-78FF-4684-BBDF-9C36833D46D6}" type="datetimeFigureOut">
              <a:rPr lang="it-IT" smtClean="0"/>
              <a:t>16/06/2015</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066C09A8-78FF-4684-BBDF-9C36833D46D6}" type="datetimeFigureOut">
              <a:rPr lang="it-IT" smtClean="0"/>
              <a:t>16/06/2015</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066C09A8-78FF-4684-BBDF-9C36833D46D6}" type="datetimeFigureOut">
              <a:rPr lang="it-IT" smtClean="0"/>
              <a:t>16/06/2015</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01BE037-A793-4789-AF4A-AD7CAA206DFA}"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66C09A8-78FF-4684-BBDF-9C36833D46D6}" type="datetimeFigureOut">
              <a:rPr lang="it-IT" smtClean="0"/>
              <a:t>16/06/2015</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1BE037-A793-4789-AF4A-AD7CAA206DF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5800" y="1268760"/>
            <a:ext cx="7772400" cy="1440160"/>
          </a:xfrm>
        </p:spPr>
        <p:txBody>
          <a:bodyPr>
            <a:normAutofit/>
          </a:bodyPr>
          <a:lstStyle/>
          <a:p>
            <a:pPr algn="ctr"/>
            <a:r>
              <a:rPr lang="it-IT" dirty="0" smtClean="0">
                <a:latin typeface="Arial Black" panose="020B0A04020102020204" pitchFamily="34" charset="0"/>
              </a:rPr>
              <a:t>Si ricavano da semi o da frutti di piante oleaginose o da sottoprodotti della lavorazione di altre piante</a:t>
            </a:r>
          </a:p>
          <a:p>
            <a:pPr algn="ctr"/>
            <a:endParaRPr lang="it-IT" dirty="0">
              <a:latin typeface="Arial Black" panose="020B0A04020102020204" pitchFamily="34" charset="0"/>
            </a:endParaRPr>
          </a:p>
        </p:txBody>
      </p:sp>
      <p:sp>
        <p:nvSpPr>
          <p:cNvPr id="4" name="Rettangolo 3"/>
          <p:cNvSpPr/>
          <p:nvPr/>
        </p:nvSpPr>
        <p:spPr>
          <a:xfrm>
            <a:off x="982971" y="188640"/>
            <a:ext cx="71780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GRASSI VEGETALI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asellaDiTesto 1"/>
          <p:cNvSpPr txBox="1"/>
          <p:nvPr/>
        </p:nvSpPr>
        <p:spPr>
          <a:xfrm>
            <a:off x="251520" y="2708920"/>
            <a:ext cx="2520280" cy="2000548"/>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SEMI OLEOSI</a:t>
            </a:r>
            <a:r>
              <a:rPr lang="it-IT" sz="2000" dirty="0" smtClean="0">
                <a:latin typeface="Arial Black" panose="020B0A04020102020204" pitchFamily="34" charset="0"/>
              </a:rPr>
              <a:t/>
            </a:r>
            <a:br>
              <a:rPr lang="it-IT" sz="2000" dirty="0" smtClean="0">
                <a:latin typeface="Arial Black" panose="020B0A04020102020204" pitchFamily="34" charset="0"/>
              </a:rPr>
            </a:br>
            <a:r>
              <a:rPr lang="it-IT" sz="2000" dirty="0" smtClean="0">
                <a:latin typeface="Arial Black" panose="020B0A04020102020204" pitchFamily="34" charset="0"/>
              </a:rPr>
              <a:t>ARACHIDI</a:t>
            </a:r>
            <a:br>
              <a:rPr lang="it-IT" sz="2000" dirty="0" smtClean="0">
                <a:latin typeface="Arial Black" panose="020B0A04020102020204" pitchFamily="34" charset="0"/>
              </a:rPr>
            </a:br>
            <a:r>
              <a:rPr lang="it-IT" sz="2000" dirty="0" smtClean="0">
                <a:latin typeface="Arial Black" panose="020B0A04020102020204" pitchFamily="34" charset="0"/>
              </a:rPr>
              <a:t>COLZA</a:t>
            </a:r>
            <a:br>
              <a:rPr lang="it-IT" sz="2000" dirty="0" smtClean="0">
                <a:latin typeface="Arial Black" panose="020B0A04020102020204" pitchFamily="34" charset="0"/>
              </a:rPr>
            </a:br>
            <a:r>
              <a:rPr lang="it-IT" sz="2000" dirty="0" smtClean="0">
                <a:latin typeface="Arial Black" panose="020B0A04020102020204" pitchFamily="34" charset="0"/>
              </a:rPr>
              <a:t>GIRASOLE</a:t>
            </a:r>
            <a:br>
              <a:rPr lang="it-IT" sz="2000" dirty="0" smtClean="0">
                <a:latin typeface="Arial Black" panose="020B0A04020102020204" pitchFamily="34" charset="0"/>
              </a:rPr>
            </a:br>
            <a:r>
              <a:rPr lang="it-IT" sz="2000" dirty="0" smtClean="0">
                <a:latin typeface="Arial Black" panose="020B0A04020102020204" pitchFamily="34" charset="0"/>
              </a:rPr>
              <a:t>SESAMO</a:t>
            </a:r>
            <a:br>
              <a:rPr lang="it-IT" sz="2000" dirty="0" smtClean="0">
                <a:latin typeface="Arial Black" panose="020B0A04020102020204" pitchFamily="34" charset="0"/>
              </a:rPr>
            </a:br>
            <a:r>
              <a:rPr lang="it-IT" sz="2000" dirty="0" smtClean="0">
                <a:latin typeface="Arial Black" panose="020B0A04020102020204" pitchFamily="34" charset="0"/>
              </a:rPr>
              <a:t>SOIA</a:t>
            </a:r>
            <a:endParaRPr lang="it-IT" sz="2000" dirty="0">
              <a:latin typeface="Arial Black" panose="020B0A04020102020204" pitchFamily="34" charset="0"/>
            </a:endParaRPr>
          </a:p>
        </p:txBody>
      </p:sp>
      <p:sp>
        <p:nvSpPr>
          <p:cNvPr id="6" name="CasellaDiTesto 5"/>
          <p:cNvSpPr txBox="1"/>
          <p:nvPr/>
        </p:nvSpPr>
        <p:spPr>
          <a:xfrm>
            <a:off x="2814432" y="2756391"/>
            <a:ext cx="2808312" cy="1384995"/>
          </a:xfrm>
          <a:prstGeom prst="rect">
            <a:avLst/>
          </a:prstGeom>
          <a:noFill/>
        </p:spPr>
        <p:txBody>
          <a:bodyPr wrap="square" rtlCol="0">
            <a:spAutoFit/>
          </a:bodyPr>
          <a:lstStyle/>
          <a:p>
            <a:pPr algn="ctr"/>
            <a:r>
              <a:rPr lang="it-IT" sz="2400" dirty="0" smtClean="0">
                <a:solidFill>
                  <a:srgbClr val="FFC000"/>
                </a:solidFill>
                <a:latin typeface="Arial Black" panose="020B0A04020102020204" pitchFamily="34" charset="0"/>
              </a:rPr>
              <a:t>FRUTTI OLEOSI</a:t>
            </a:r>
          </a:p>
          <a:p>
            <a:pPr algn="ctr"/>
            <a:r>
              <a:rPr lang="it-IT" sz="2000" dirty="0" smtClean="0">
                <a:latin typeface="Arial Black" panose="020B0A04020102020204" pitchFamily="34" charset="0"/>
              </a:rPr>
              <a:t>OLIVA</a:t>
            </a:r>
            <a:br>
              <a:rPr lang="it-IT" sz="2000" dirty="0" smtClean="0">
                <a:latin typeface="Arial Black" panose="020B0A04020102020204" pitchFamily="34" charset="0"/>
              </a:rPr>
            </a:br>
            <a:r>
              <a:rPr lang="it-IT" sz="2000" dirty="0" smtClean="0">
                <a:latin typeface="Arial Black" panose="020B0A04020102020204" pitchFamily="34" charset="0"/>
              </a:rPr>
              <a:t>COCCO</a:t>
            </a:r>
            <a:br>
              <a:rPr lang="it-IT" sz="2000" dirty="0" smtClean="0">
                <a:latin typeface="Arial Black" panose="020B0A04020102020204" pitchFamily="34" charset="0"/>
              </a:rPr>
            </a:br>
            <a:r>
              <a:rPr lang="it-IT" sz="2000" dirty="0" smtClean="0">
                <a:latin typeface="Arial Black" panose="020B0A04020102020204" pitchFamily="34" charset="0"/>
              </a:rPr>
              <a:t>PALMA</a:t>
            </a:r>
            <a:endParaRPr lang="it-IT" sz="2000" dirty="0">
              <a:latin typeface="Arial Black" panose="020B0A04020102020204" pitchFamily="34" charset="0"/>
            </a:endParaRPr>
          </a:p>
        </p:txBody>
      </p:sp>
      <p:sp>
        <p:nvSpPr>
          <p:cNvPr id="7" name="CasellaDiTesto 6"/>
          <p:cNvSpPr txBox="1"/>
          <p:nvPr/>
        </p:nvSpPr>
        <p:spPr>
          <a:xfrm>
            <a:off x="5784126" y="2756392"/>
            <a:ext cx="3096344" cy="1384995"/>
          </a:xfrm>
          <a:prstGeom prst="rect">
            <a:avLst/>
          </a:prstGeom>
          <a:noFill/>
        </p:spPr>
        <p:txBody>
          <a:bodyPr wrap="square" rtlCol="0">
            <a:spAutoFit/>
          </a:bodyPr>
          <a:lstStyle/>
          <a:p>
            <a:pPr algn="ctr"/>
            <a:r>
              <a:rPr lang="it-IT" sz="2400" dirty="0" smtClean="0">
                <a:solidFill>
                  <a:srgbClr val="7030A0"/>
                </a:solidFill>
                <a:latin typeface="Arial Black" panose="020B0A04020102020204" pitchFamily="34" charset="0"/>
              </a:rPr>
              <a:t>SOTTOPRODOTTI</a:t>
            </a:r>
            <a:r>
              <a:rPr lang="it-IT" sz="2000" dirty="0" smtClean="0">
                <a:latin typeface="Arial Black" panose="020B0A04020102020204" pitchFamily="34" charset="0"/>
              </a:rPr>
              <a:t/>
            </a:r>
            <a:br>
              <a:rPr lang="it-IT" sz="2000" dirty="0" smtClean="0">
                <a:latin typeface="Arial Black" panose="020B0A04020102020204" pitchFamily="34" charset="0"/>
              </a:rPr>
            </a:br>
            <a:r>
              <a:rPr lang="it-IT" sz="2000" dirty="0" smtClean="0">
                <a:latin typeface="Arial Black" panose="020B0A04020102020204" pitchFamily="34" charset="0"/>
              </a:rPr>
              <a:t>GERME DI MAIS</a:t>
            </a:r>
            <a:br>
              <a:rPr lang="it-IT" sz="2000" dirty="0" smtClean="0">
                <a:latin typeface="Arial Black" panose="020B0A04020102020204" pitchFamily="34" charset="0"/>
              </a:rPr>
            </a:br>
            <a:r>
              <a:rPr lang="it-IT" sz="2000" dirty="0" smtClean="0">
                <a:latin typeface="Arial Black" panose="020B0A04020102020204" pitchFamily="34" charset="0"/>
              </a:rPr>
              <a:t>VINACCIOLO</a:t>
            </a:r>
            <a:br>
              <a:rPr lang="it-IT" sz="2000" dirty="0" smtClean="0">
                <a:latin typeface="Arial Black" panose="020B0A04020102020204" pitchFamily="34" charset="0"/>
              </a:rPr>
            </a:br>
            <a:r>
              <a:rPr lang="it-IT" sz="2000" dirty="0" smtClean="0">
                <a:latin typeface="Arial Black" panose="020B0A04020102020204" pitchFamily="34" charset="0"/>
              </a:rPr>
              <a:t>SANSA D’OLIVA</a:t>
            </a:r>
            <a:endParaRPr lang="it-IT" sz="2000" dirty="0">
              <a:latin typeface="Arial Black" panose="020B0A04020102020204" pitchFamily="34" charset="0"/>
            </a:endParaRPr>
          </a:p>
        </p:txBody>
      </p:sp>
    </p:spTree>
    <p:extLst>
      <p:ext uri="{BB962C8B-B14F-4D97-AF65-F5344CB8AC3E}">
        <p14:creationId xmlns:p14="http://schemas.microsoft.com/office/powerpoint/2010/main" val="173921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Scansioni\img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260649"/>
            <a:ext cx="650716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9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4253" y="-171400"/>
            <a:ext cx="8229600" cy="1052736"/>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pic>
        <p:nvPicPr>
          <p:cNvPr id="5122" name="Picture 2" descr="C:\Users\Procida Giuseppe\Desktop\images.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3000"/>
                    </a14:imgEffect>
                  </a14:imgLayer>
                </a14:imgProps>
              </a:ext>
              <a:ext uri="{28A0092B-C50C-407E-A947-70E740481C1C}">
                <a14:useLocalDpi xmlns:a14="http://schemas.microsoft.com/office/drawing/2010/main" val="0"/>
              </a:ext>
            </a:extLst>
          </a:blip>
          <a:srcRect/>
          <a:stretch>
            <a:fillRect/>
          </a:stretch>
        </p:blipFill>
        <p:spPr bwMode="auto">
          <a:xfrm>
            <a:off x="2094173" y="1484784"/>
            <a:ext cx="5040560"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79323" y="919752"/>
            <a:ext cx="4753597" cy="461665"/>
          </a:xfrm>
          <a:prstGeom prst="rect">
            <a:avLst/>
          </a:prstGeom>
          <a:noFill/>
        </p:spPr>
        <p:txBody>
          <a:bodyPr wrap="square" rtlCol="0">
            <a:spAutoFit/>
          </a:bodyPr>
          <a:lstStyle/>
          <a:p>
            <a:pPr algn="ctr"/>
            <a:r>
              <a:rPr lang="it-IT" sz="2400" dirty="0" smtClean="0">
                <a:solidFill>
                  <a:srgbClr val="0070C0"/>
                </a:solidFill>
                <a:latin typeface="Arial Black" panose="020B0A04020102020204" pitchFamily="34" charset="0"/>
              </a:rPr>
              <a:t>ESTRAZIONE</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68350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altLang="it-IT" b="1" dirty="0" smtClean="0"/>
              <a:t> </a:t>
            </a:r>
            <a:r>
              <a:rPr lang="it-IT" altLang="it-IT" sz="3500" b="1" dirty="0" smtClean="0">
                <a:latin typeface="Arial Black" panose="020B0A04020102020204" pitchFamily="34" charset="0"/>
              </a:rPr>
              <a:t>DEFOGLIAZIONE E LAVAGGIO</a:t>
            </a:r>
          </a:p>
          <a:p>
            <a:pPr algn="ctr">
              <a:lnSpc>
                <a:spcPct val="90000"/>
              </a:lnSpc>
              <a:buFontTx/>
              <a:buNone/>
            </a:pPr>
            <a:endParaRPr lang="it-IT" altLang="it-IT" b="1" dirty="0" smtClean="0">
              <a:latin typeface="Arial Black" panose="020B0A04020102020204" pitchFamily="34" charset="0"/>
            </a:endParaRPr>
          </a:p>
          <a:p>
            <a:pPr algn="ctr">
              <a:lnSpc>
                <a:spcPct val="90000"/>
              </a:lnSpc>
              <a:buFontTx/>
              <a:buNone/>
            </a:pPr>
            <a:r>
              <a:rPr lang="it-IT" altLang="it-IT" b="1" dirty="0" smtClean="0">
                <a:latin typeface="Arial Black" panose="020B0A04020102020204" pitchFamily="34" charset="0"/>
              </a:rPr>
              <a:t>Scopo</a:t>
            </a:r>
            <a:endParaRPr lang="it-IT" altLang="it-IT" b="1" dirty="0">
              <a:latin typeface="Arial Black" panose="020B0A04020102020204" pitchFamily="34" charset="0"/>
            </a:endParaRPr>
          </a:p>
          <a:p>
            <a:pPr algn="ctr">
              <a:lnSpc>
                <a:spcPct val="90000"/>
              </a:lnSpc>
              <a:buFontTx/>
              <a:buNone/>
            </a:pPr>
            <a:r>
              <a:rPr lang="it-IT" altLang="it-IT" sz="2400" dirty="0">
                <a:solidFill>
                  <a:srgbClr val="FFC000"/>
                </a:solidFill>
                <a:latin typeface="Arial Black" panose="020B0A04020102020204" pitchFamily="34" charset="0"/>
              </a:rPr>
              <a:t> </a:t>
            </a:r>
            <a:r>
              <a:rPr lang="it-IT" altLang="it-IT" sz="2400" dirty="0" smtClean="0">
                <a:solidFill>
                  <a:srgbClr val="FFC000"/>
                </a:solidFill>
                <a:latin typeface="Arial Black" panose="020B0A04020102020204" pitchFamily="34" charset="0"/>
              </a:rPr>
              <a:t>Eliminare (foglie</a:t>
            </a:r>
            <a:r>
              <a:rPr lang="it-IT" altLang="it-IT" sz="2400" dirty="0">
                <a:solidFill>
                  <a:srgbClr val="FFC000"/>
                </a:solidFill>
                <a:latin typeface="Arial Black" panose="020B0A04020102020204" pitchFamily="34" charset="0"/>
              </a:rPr>
              <a:t>, rametti) o minerale (terriccio, pietre) che potrebbero danneggiare i macchinari o inquinare il prodotto </a:t>
            </a:r>
          </a:p>
          <a:p>
            <a:pPr>
              <a:lnSpc>
                <a:spcPct val="90000"/>
              </a:lnSpc>
            </a:pPr>
            <a:endParaRPr lang="it-IT" altLang="it-IT" sz="2400" dirty="0">
              <a:latin typeface="Arial Black" panose="020B0A04020102020204" pitchFamily="34" charset="0"/>
            </a:endParaRPr>
          </a:p>
          <a:p>
            <a:pPr marL="109728" indent="0" algn="ctr">
              <a:lnSpc>
                <a:spcPct val="90000"/>
              </a:lnSpc>
              <a:buNone/>
            </a:pPr>
            <a:r>
              <a:rPr lang="it-IT" altLang="it-IT" dirty="0">
                <a:solidFill>
                  <a:srgbClr val="7030A0"/>
                </a:solidFill>
                <a:latin typeface="Arial Black" panose="020B0A04020102020204" pitchFamily="34" charset="0"/>
              </a:rPr>
              <a:t>Macchine automatiche provviste di sistema di aspirazione per l’asportazione delle foglie</a:t>
            </a:r>
          </a:p>
          <a:p>
            <a:pPr algn="ctr">
              <a:lnSpc>
                <a:spcPct val="90000"/>
              </a:lnSpc>
            </a:pPr>
            <a:endParaRPr lang="it-IT" altLang="it-IT" dirty="0">
              <a:solidFill>
                <a:srgbClr val="7030A0"/>
              </a:solidFill>
              <a:latin typeface="Arial Black" panose="020B0A04020102020204" pitchFamily="34" charset="0"/>
            </a:endParaRPr>
          </a:p>
          <a:p>
            <a:pPr marL="109728" indent="0" algn="ctr">
              <a:lnSpc>
                <a:spcPct val="90000"/>
              </a:lnSpc>
              <a:buNone/>
            </a:pPr>
            <a:r>
              <a:rPr lang="it-IT" altLang="it-IT" dirty="0">
                <a:solidFill>
                  <a:srgbClr val="7030A0"/>
                </a:solidFill>
                <a:latin typeface="Arial Black" panose="020B0A04020102020204" pitchFamily="34" charset="0"/>
              </a:rPr>
              <a:t>Vasca a circolazione forzata dell’acqua per il lavaggio delle olive</a:t>
            </a:r>
          </a:p>
          <a:p>
            <a:endParaRPr lang="it-IT" dirty="0"/>
          </a:p>
        </p:txBody>
      </p:sp>
      <p:sp>
        <p:nvSpPr>
          <p:cNvPr id="3" name="Titolo 2"/>
          <p:cNvSpPr>
            <a:spLocks noGrp="1"/>
          </p:cNvSpPr>
          <p:nvPr>
            <p:ph type="title"/>
          </p:nvPr>
        </p:nvSpPr>
        <p:spPr>
          <a:xfrm>
            <a:off x="395536" y="0"/>
            <a:ext cx="8229600" cy="836712"/>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050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algn="ctr">
              <a:buFontTx/>
              <a:buNone/>
            </a:pPr>
            <a:r>
              <a:rPr lang="it-IT" altLang="it-IT" sz="3500" b="1" dirty="0" smtClean="0">
                <a:latin typeface="Arial Black" panose="020B0A04020102020204" pitchFamily="34" charset="0"/>
              </a:rPr>
              <a:t>MOLITURA (FRANGITURA)</a:t>
            </a:r>
          </a:p>
          <a:p>
            <a:pPr algn="ctr">
              <a:buFontTx/>
              <a:buNone/>
            </a:pPr>
            <a:endParaRPr lang="it-IT" altLang="it-IT" b="1" dirty="0">
              <a:latin typeface="Arial Black" panose="020B0A04020102020204" pitchFamily="34" charset="0"/>
            </a:endParaRPr>
          </a:p>
          <a:p>
            <a:pPr algn="ctr">
              <a:buFontTx/>
              <a:buNone/>
            </a:pPr>
            <a:r>
              <a:rPr lang="it-IT" altLang="it-IT" b="1" dirty="0" smtClean="0">
                <a:solidFill>
                  <a:srgbClr val="FFC000"/>
                </a:solidFill>
                <a:latin typeface="Arial Black" panose="020B0A04020102020204" pitchFamily="34" charset="0"/>
              </a:rPr>
              <a:t>Scopo</a:t>
            </a:r>
            <a:endParaRPr lang="it-IT" altLang="it-IT" b="1" dirty="0">
              <a:solidFill>
                <a:srgbClr val="FFC000"/>
              </a:solidFill>
              <a:latin typeface="Arial Black" panose="020B0A04020102020204" pitchFamily="34" charset="0"/>
            </a:endParaRPr>
          </a:p>
          <a:p>
            <a:pPr algn="ctr">
              <a:buFontTx/>
              <a:buNone/>
            </a:pPr>
            <a:r>
              <a:rPr lang="it-IT" altLang="it-IT" sz="2400" dirty="0">
                <a:solidFill>
                  <a:srgbClr val="FFC000"/>
                </a:solidFill>
                <a:latin typeface="Arial Black" panose="020B0A04020102020204" pitchFamily="34" charset="0"/>
              </a:rPr>
              <a:t>Rompere le cellule della polpa e determinare la fuoriuscita dell’olio dai vacuoli	 </a:t>
            </a:r>
          </a:p>
          <a:p>
            <a:pPr algn="ctr">
              <a:buFontTx/>
              <a:buNone/>
            </a:pPr>
            <a:r>
              <a:rPr lang="it-IT" altLang="it-IT" sz="2400" b="1" dirty="0">
                <a:solidFill>
                  <a:srgbClr val="FFC000"/>
                </a:solidFill>
                <a:latin typeface="Arial Black" panose="020B0A04020102020204" pitchFamily="34" charset="0"/>
              </a:rPr>
              <a:t>pasta di olive </a:t>
            </a:r>
          </a:p>
          <a:p>
            <a:pPr algn="ctr">
              <a:buFontTx/>
              <a:buNone/>
            </a:pPr>
            <a:r>
              <a:rPr lang="it-IT" altLang="it-IT" sz="2400" dirty="0">
                <a:solidFill>
                  <a:srgbClr val="FFC000"/>
                </a:solidFill>
                <a:latin typeface="Arial Black" panose="020B0A04020102020204" pitchFamily="34" charset="0"/>
              </a:rPr>
              <a:t>(emulsione di olio e acqua)</a:t>
            </a:r>
          </a:p>
          <a:p>
            <a:endParaRPr lang="it-IT" altLang="it-IT" sz="2400" dirty="0">
              <a:latin typeface="Arial Black" panose="020B0A04020102020204" pitchFamily="34" charset="0"/>
            </a:endParaRPr>
          </a:p>
          <a:p>
            <a:pPr marL="109728" indent="0" algn="ctr">
              <a:buNone/>
            </a:pPr>
            <a:r>
              <a:rPr lang="it-IT" altLang="it-IT" sz="3200" dirty="0">
                <a:solidFill>
                  <a:srgbClr val="7030A0"/>
                </a:solidFill>
                <a:latin typeface="Arial Black" panose="020B0A04020102020204" pitchFamily="34" charset="0"/>
              </a:rPr>
              <a:t>Frantoio a molazze</a:t>
            </a:r>
          </a:p>
          <a:p>
            <a:pPr algn="ctr"/>
            <a:endParaRPr lang="it-IT" altLang="it-IT" sz="3200" dirty="0">
              <a:solidFill>
                <a:srgbClr val="7030A0"/>
              </a:solidFill>
              <a:latin typeface="Arial Black" panose="020B0A04020102020204" pitchFamily="34" charset="0"/>
            </a:endParaRPr>
          </a:p>
          <a:p>
            <a:pPr marL="109728" indent="0" algn="ctr">
              <a:buNone/>
            </a:pPr>
            <a:r>
              <a:rPr lang="it-IT" altLang="it-IT" sz="3200" dirty="0">
                <a:solidFill>
                  <a:srgbClr val="7030A0"/>
                </a:solidFill>
                <a:latin typeface="Arial Black" panose="020B0A04020102020204" pitchFamily="34" charset="0"/>
              </a:rPr>
              <a:t>Frangitore metallico</a:t>
            </a:r>
          </a:p>
          <a:p>
            <a:endParaRPr lang="it-IT" dirty="0"/>
          </a:p>
        </p:txBody>
      </p:sp>
      <p:sp>
        <p:nvSpPr>
          <p:cNvPr id="3" name="Titolo 2"/>
          <p:cNvSpPr>
            <a:spLocks noGrp="1"/>
          </p:cNvSpPr>
          <p:nvPr>
            <p:ph type="title"/>
          </p:nvPr>
        </p:nvSpPr>
        <p:spPr>
          <a:xfrm>
            <a:off x="395536" y="0"/>
            <a:ext cx="8229600" cy="1052736"/>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22015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marL="609600" indent="-609600" algn="ctr">
              <a:buFontTx/>
              <a:buNone/>
            </a:pPr>
            <a:r>
              <a:rPr lang="it-IT" altLang="it-IT" sz="3500" b="1" dirty="0" smtClean="0">
                <a:latin typeface="Arial Black" panose="020B0A04020102020204" pitchFamily="34" charset="0"/>
              </a:rPr>
              <a:t>FRANTOIO A MOLAZZE</a:t>
            </a:r>
          </a:p>
          <a:p>
            <a:pPr marL="609600" indent="-609600" algn="ctr">
              <a:buFontTx/>
              <a:buNone/>
            </a:pPr>
            <a:endParaRPr lang="it-IT" altLang="it-IT" b="1" dirty="0">
              <a:latin typeface="Arial Black" panose="020B0A04020102020204" pitchFamily="34" charset="0"/>
            </a:endParaRPr>
          </a:p>
          <a:p>
            <a:pPr marL="609600" indent="-609600" algn="ctr">
              <a:buFontTx/>
              <a:buNone/>
            </a:pPr>
            <a:r>
              <a:rPr lang="it-IT" altLang="it-IT" b="1" dirty="0" smtClean="0">
                <a:solidFill>
                  <a:srgbClr val="92D050"/>
                </a:solidFill>
                <a:latin typeface="Arial Black" panose="020B0A04020102020204" pitchFamily="34" charset="0"/>
              </a:rPr>
              <a:t>E</a:t>
            </a:r>
            <a:r>
              <a:rPr lang="it-IT" altLang="it-IT" b="1" dirty="0">
                <a:solidFill>
                  <a:srgbClr val="92D050"/>
                </a:solidFill>
                <a:latin typeface="Arial Black" panose="020B0A04020102020204" pitchFamily="34" charset="0"/>
              </a:rPr>
              <a:t>’ il sistema più antico </a:t>
            </a:r>
          </a:p>
          <a:p>
            <a:pPr marL="609600" indent="-609600" algn="ctr">
              <a:buFontTx/>
              <a:buNone/>
            </a:pPr>
            <a:r>
              <a:rPr lang="it-IT" altLang="it-IT" dirty="0" smtClean="0">
                <a:solidFill>
                  <a:schemeClr val="accent2"/>
                </a:solidFill>
                <a:latin typeface="Arial Black" panose="020B0A04020102020204" pitchFamily="34" charset="0"/>
              </a:rPr>
              <a:t>Costituita da una vasca </a:t>
            </a:r>
            <a:r>
              <a:rPr lang="it-IT" altLang="it-IT" dirty="0">
                <a:solidFill>
                  <a:schemeClr val="accent2"/>
                </a:solidFill>
                <a:latin typeface="Arial Black" panose="020B0A04020102020204" pitchFamily="34" charset="0"/>
              </a:rPr>
              <a:t>o bacino di materiale metallico per ricevere le olive con apertura laterale per lo scarico della pasta</a:t>
            </a:r>
          </a:p>
          <a:p>
            <a:pPr marL="0" indent="0" algn="ctr">
              <a:buNone/>
            </a:pPr>
            <a:endParaRPr lang="it-IT" altLang="it-IT" dirty="0" smtClean="0">
              <a:solidFill>
                <a:srgbClr val="7030A0"/>
              </a:solidFill>
              <a:latin typeface="Arial Black" panose="020B0A04020102020204" pitchFamily="34" charset="0"/>
            </a:endParaRPr>
          </a:p>
          <a:p>
            <a:pPr marL="0" indent="0" algn="ctr">
              <a:buNone/>
            </a:pPr>
            <a:r>
              <a:rPr lang="it-IT" altLang="it-IT" dirty="0" smtClean="0">
                <a:solidFill>
                  <a:srgbClr val="7030A0"/>
                </a:solidFill>
                <a:latin typeface="Arial Black" panose="020B0A04020102020204" pitchFamily="34" charset="0"/>
              </a:rPr>
              <a:t>2-4 </a:t>
            </a:r>
            <a:r>
              <a:rPr lang="it-IT" altLang="it-IT" dirty="0">
                <a:solidFill>
                  <a:srgbClr val="7030A0"/>
                </a:solidFill>
                <a:latin typeface="Arial Black" panose="020B0A04020102020204" pitchFamily="34" charset="0"/>
              </a:rPr>
              <a:t>molazze verticali cilindriche di granito</a:t>
            </a:r>
          </a:p>
          <a:p>
            <a:pPr marL="0" indent="0" algn="ctr">
              <a:buNone/>
            </a:pPr>
            <a:endParaRPr lang="it-IT" altLang="it-IT" dirty="0" smtClean="0">
              <a:solidFill>
                <a:srgbClr val="7030A0"/>
              </a:solidFill>
              <a:latin typeface="Arial Black" panose="020B0A04020102020204" pitchFamily="34" charset="0"/>
            </a:endParaRPr>
          </a:p>
          <a:p>
            <a:pPr marL="0" indent="0" algn="ctr">
              <a:buNone/>
            </a:pPr>
            <a:r>
              <a:rPr lang="it-IT" altLang="it-IT" dirty="0" smtClean="0">
                <a:solidFill>
                  <a:srgbClr val="7030A0"/>
                </a:solidFill>
                <a:latin typeface="Arial Black" panose="020B0A04020102020204" pitchFamily="34" charset="0"/>
              </a:rPr>
              <a:t>Raschiatori </a:t>
            </a:r>
            <a:r>
              <a:rPr lang="it-IT" altLang="it-IT" dirty="0">
                <a:solidFill>
                  <a:srgbClr val="7030A0"/>
                </a:solidFill>
                <a:latin typeface="Arial Black" panose="020B0A04020102020204" pitchFamily="34" charset="0"/>
              </a:rPr>
              <a:t>delle molazze e del bacino, palette </a:t>
            </a:r>
            <a:r>
              <a:rPr lang="it-IT" altLang="it-IT" dirty="0" err="1">
                <a:solidFill>
                  <a:srgbClr val="7030A0"/>
                </a:solidFill>
                <a:latin typeface="Arial Black" panose="020B0A04020102020204" pitchFamily="34" charset="0"/>
              </a:rPr>
              <a:t>rimescolatrici</a:t>
            </a:r>
            <a:r>
              <a:rPr lang="it-IT" altLang="it-IT" dirty="0">
                <a:solidFill>
                  <a:srgbClr val="7030A0"/>
                </a:solidFill>
                <a:latin typeface="Arial Black" panose="020B0A04020102020204" pitchFamily="34" charset="0"/>
              </a:rPr>
              <a:t>, pala d’espulsione della pasta dal bacino, organi di movimento</a:t>
            </a:r>
            <a:endParaRPr lang="it-IT" altLang="it-IT" sz="3600" dirty="0">
              <a:solidFill>
                <a:srgbClr val="7030A0"/>
              </a:solidFill>
              <a:latin typeface="Arial Black" panose="020B0A04020102020204" pitchFamily="34" charset="0"/>
            </a:endParaRPr>
          </a:p>
          <a:p>
            <a:endParaRPr lang="it-IT" dirty="0">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0998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Procida Giuseppe\Desktop\molazz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208912" cy="61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25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472608"/>
          </a:xfrm>
        </p:spPr>
        <p:txBody>
          <a:bodyPr>
            <a:normAutofit fontScale="85000" lnSpcReduction="20000"/>
          </a:bodyPr>
          <a:lstStyle/>
          <a:p>
            <a:pPr marL="609600" indent="-609600" algn="ctr">
              <a:buFontTx/>
              <a:buNone/>
            </a:pPr>
            <a:r>
              <a:rPr lang="it-IT" altLang="it-IT" sz="3200" b="1" u="sng" dirty="0" smtClean="0">
                <a:solidFill>
                  <a:srgbClr val="FF0000"/>
                </a:solidFill>
                <a:latin typeface="Arial Black" panose="020B0A04020102020204" pitchFamily="34" charset="0"/>
              </a:rPr>
              <a:t>FRANTOIO A MOLAZZE</a:t>
            </a:r>
          </a:p>
          <a:p>
            <a:pPr marL="609600" indent="-609600" algn="ctr">
              <a:buFontTx/>
              <a:buNone/>
            </a:pPr>
            <a:endParaRPr lang="it-IT" altLang="it-IT" sz="3200" b="1" u="sng" dirty="0">
              <a:latin typeface="Arial Black" panose="020B0A04020102020204" pitchFamily="34" charset="0"/>
            </a:endParaRPr>
          </a:p>
          <a:p>
            <a:pPr marL="609600" indent="-609600" algn="ctr">
              <a:buFontTx/>
              <a:buNone/>
            </a:pPr>
            <a:r>
              <a:rPr lang="it-IT" altLang="it-IT" sz="3200" b="1" u="sng" dirty="0" smtClean="0">
                <a:solidFill>
                  <a:srgbClr val="FFC000"/>
                </a:solidFill>
                <a:latin typeface="Arial Black" panose="020B0A04020102020204" pitchFamily="34" charset="0"/>
              </a:rPr>
              <a:t>Durata</a:t>
            </a:r>
            <a:r>
              <a:rPr lang="it-IT" altLang="it-IT" sz="3200" b="1" dirty="0">
                <a:solidFill>
                  <a:srgbClr val="FFC000"/>
                </a:solidFill>
                <a:latin typeface="Arial Black" panose="020B0A04020102020204" pitchFamily="34" charset="0"/>
              </a:rPr>
              <a:t>:</a:t>
            </a:r>
            <a:r>
              <a:rPr lang="it-IT" altLang="it-IT" sz="3200" dirty="0">
                <a:solidFill>
                  <a:srgbClr val="FFC000"/>
                </a:solidFill>
                <a:latin typeface="Arial Black" panose="020B0A04020102020204" pitchFamily="34" charset="0"/>
              </a:rPr>
              <a:t> 20-50 minuti, fino a ottenere </a:t>
            </a:r>
            <a:r>
              <a:rPr lang="it-IT" altLang="it-IT" sz="3200" dirty="0" smtClean="0">
                <a:solidFill>
                  <a:srgbClr val="FFC000"/>
                </a:solidFill>
                <a:latin typeface="Arial Black" panose="020B0A04020102020204" pitchFamily="34" charset="0"/>
              </a:rPr>
              <a:t>una</a:t>
            </a:r>
          </a:p>
          <a:p>
            <a:pPr marL="609600" indent="-609600" algn="ctr">
              <a:buFontTx/>
              <a:buNone/>
            </a:pPr>
            <a:r>
              <a:rPr lang="it-IT" altLang="it-IT" sz="3200" dirty="0" smtClean="0">
                <a:solidFill>
                  <a:srgbClr val="FFC000"/>
                </a:solidFill>
                <a:latin typeface="Arial Black" panose="020B0A04020102020204" pitchFamily="34" charset="0"/>
              </a:rPr>
              <a:t>pasta </a:t>
            </a:r>
            <a:r>
              <a:rPr lang="it-IT" altLang="it-IT" sz="3200" dirty="0">
                <a:solidFill>
                  <a:srgbClr val="FFC000"/>
                </a:solidFill>
                <a:latin typeface="Arial Black" panose="020B0A04020102020204" pitchFamily="34" charset="0"/>
              </a:rPr>
              <a:t>omogenea di opportuna consistenza</a:t>
            </a:r>
            <a:endParaRPr lang="it-IT" altLang="it-IT" sz="4000" dirty="0">
              <a:solidFill>
                <a:srgbClr val="FFC000"/>
              </a:solidFill>
              <a:latin typeface="Arial Black" panose="020B0A04020102020204" pitchFamily="34" charset="0"/>
            </a:endParaRPr>
          </a:p>
          <a:p>
            <a:pPr marL="609600" indent="-609600" algn="ctr">
              <a:buFontTx/>
              <a:buNone/>
            </a:pPr>
            <a:endParaRPr lang="it-IT" altLang="it-IT" dirty="0" smtClean="0">
              <a:latin typeface="Arial Black" panose="020B0A04020102020204" pitchFamily="34" charset="0"/>
            </a:endParaRPr>
          </a:p>
          <a:p>
            <a:pPr marL="609600" indent="-609600" algn="ctr">
              <a:buFontTx/>
              <a:buNone/>
            </a:pPr>
            <a:r>
              <a:rPr lang="it-IT" altLang="it-IT" dirty="0" smtClean="0">
                <a:latin typeface="Arial Black" panose="020B0A04020102020204" pitchFamily="34" charset="0"/>
              </a:rPr>
              <a:t>Vantaggi</a:t>
            </a:r>
            <a:endParaRPr lang="it-IT" altLang="it-IT" dirty="0">
              <a:latin typeface="Arial Black" panose="020B0A04020102020204" pitchFamily="34" charset="0"/>
            </a:endParaRPr>
          </a:p>
          <a:p>
            <a:pPr marL="0" indent="0" algn="ctr">
              <a:buNone/>
            </a:pPr>
            <a:r>
              <a:rPr lang="it-IT" altLang="it-IT" sz="2800" b="1" dirty="0">
                <a:solidFill>
                  <a:srgbClr val="00B050"/>
                </a:solidFill>
                <a:latin typeface="Arial Black" panose="020B0A04020102020204" pitchFamily="34" charset="0"/>
              </a:rPr>
              <a:t>Limitazione di sollecitazioni meccaniche eccessive con formazione di emulsioni e pericolo di inquinamento da metalli</a:t>
            </a:r>
          </a:p>
          <a:p>
            <a:pPr marL="609600" indent="-609600"/>
            <a:endParaRPr lang="it-IT" altLang="it-IT" sz="2800" b="1" dirty="0">
              <a:latin typeface="Arial Black" panose="020B0A04020102020204" pitchFamily="34" charset="0"/>
            </a:endParaRPr>
          </a:p>
          <a:p>
            <a:pPr marL="0" indent="0" algn="ctr">
              <a:buNone/>
            </a:pPr>
            <a:r>
              <a:rPr lang="it-IT" altLang="it-IT" sz="2800" b="1" dirty="0">
                <a:solidFill>
                  <a:srgbClr val="7030A0"/>
                </a:solidFill>
                <a:latin typeface="Arial Black" panose="020B0A04020102020204" pitchFamily="34" charset="0"/>
              </a:rPr>
              <a:t>Consente di adattare la frangitura in base alla caratteristiche delle olive e alle dimensioni dei frantumi dei noccioli, favorendo la formazione di goccioline d’olio di maggiori dimensioni  e sostituendosi in parte alla successiva </a:t>
            </a:r>
            <a:r>
              <a:rPr lang="it-IT" altLang="it-IT" sz="2800" b="1" dirty="0" err="1">
                <a:solidFill>
                  <a:srgbClr val="7030A0"/>
                </a:solidFill>
                <a:latin typeface="Arial Black" panose="020B0A04020102020204" pitchFamily="34" charset="0"/>
              </a:rPr>
              <a:t>gramolazione</a:t>
            </a:r>
            <a:r>
              <a:rPr lang="it-IT" altLang="it-IT" sz="2800" dirty="0">
                <a:solidFill>
                  <a:srgbClr val="7030A0"/>
                </a:solidFill>
                <a:latin typeface="Arial Black" panose="020B0A04020102020204" pitchFamily="34" charset="0"/>
              </a:rPr>
              <a:t>.</a:t>
            </a:r>
          </a:p>
          <a:p>
            <a:endParaRPr lang="it-IT" dirty="0"/>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96146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609600" indent="-609600" algn="ctr">
              <a:buFontTx/>
              <a:buNone/>
            </a:pPr>
            <a:r>
              <a:rPr lang="it-IT" altLang="it-IT" sz="3200" b="1" u="sng" dirty="0" smtClean="0">
                <a:solidFill>
                  <a:srgbClr val="FF0000"/>
                </a:solidFill>
                <a:latin typeface="Arial Black" panose="020B0A04020102020204" pitchFamily="34" charset="0"/>
              </a:rPr>
              <a:t>FRANTOIO A MOLAZZE</a:t>
            </a:r>
          </a:p>
          <a:p>
            <a:pPr marL="609600" indent="-609600" algn="ctr">
              <a:buFontTx/>
              <a:buNone/>
            </a:pPr>
            <a:endParaRPr lang="it-IT" altLang="it-IT" sz="3200" b="1" dirty="0">
              <a:latin typeface="Arial Black" panose="020B0A04020102020204" pitchFamily="34" charset="0"/>
            </a:endParaRPr>
          </a:p>
          <a:p>
            <a:pPr marL="609600" indent="-609600" algn="ctr">
              <a:buFontTx/>
              <a:buNone/>
            </a:pPr>
            <a:r>
              <a:rPr lang="it-IT" altLang="it-IT" sz="3200" b="1" dirty="0" smtClean="0">
                <a:latin typeface="Arial Black" panose="020B0A04020102020204" pitchFamily="34" charset="0"/>
              </a:rPr>
              <a:t>Svantaggi</a:t>
            </a:r>
            <a:endParaRPr lang="it-IT" altLang="it-IT" sz="3200" b="1" dirty="0">
              <a:latin typeface="Arial Black" panose="020B0A04020102020204" pitchFamily="34" charset="0"/>
            </a:endParaRPr>
          </a:p>
          <a:p>
            <a:pPr marL="609600" indent="-609600" algn="ctr"/>
            <a:endParaRPr lang="it-IT" altLang="it-IT" sz="2400" b="1" dirty="0">
              <a:latin typeface="Arial Black" panose="020B0A04020102020204" pitchFamily="34" charset="0"/>
            </a:endParaRPr>
          </a:p>
          <a:p>
            <a:pPr marL="0" indent="0" algn="ctr">
              <a:buNone/>
            </a:pPr>
            <a:r>
              <a:rPr lang="it-IT" altLang="it-IT" dirty="0">
                <a:solidFill>
                  <a:srgbClr val="FFC000"/>
                </a:solidFill>
                <a:latin typeface="Arial Black" panose="020B0A04020102020204" pitchFamily="34" charset="0"/>
              </a:rPr>
              <a:t>Impianti ingombranti e costosi</a:t>
            </a:r>
          </a:p>
          <a:p>
            <a:pPr marL="609600" indent="-609600" algn="ctr"/>
            <a:endParaRPr lang="it-IT" altLang="it-IT" dirty="0">
              <a:latin typeface="Arial Black" panose="020B0A04020102020204" pitchFamily="34" charset="0"/>
            </a:endParaRPr>
          </a:p>
          <a:p>
            <a:pPr marL="0" indent="0" algn="ctr">
              <a:buNone/>
            </a:pPr>
            <a:r>
              <a:rPr lang="it-IT" altLang="it-IT" dirty="0">
                <a:solidFill>
                  <a:srgbClr val="7030A0"/>
                </a:solidFill>
                <a:latin typeface="Arial Black" panose="020B0A04020102020204" pitchFamily="34" charset="0"/>
              </a:rPr>
              <a:t>Lavoro lento e discontinuo</a:t>
            </a:r>
          </a:p>
          <a:p>
            <a:pPr marL="609600" indent="-609600" algn="ctr"/>
            <a:endParaRPr lang="it-IT" altLang="it-IT" dirty="0">
              <a:latin typeface="Arial Black" panose="020B0A04020102020204" pitchFamily="34" charset="0"/>
            </a:endParaRPr>
          </a:p>
          <a:p>
            <a:pPr marL="0" indent="0" algn="ctr">
              <a:buNone/>
            </a:pPr>
            <a:r>
              <a:rPr lang="it-IT" altLang="it-IT" dirty="0">
                <a:solidFill>
                  <a:srgbClr val="FF0000"/>
                </a:solidFill>
                <a:latin typeface="Arial Black" panose="020B0A04020102020204" pitchFamily="34" charset="0"/>
              </a:rPr>
              <a:t>Tempi di stoccaggio prolungati pregiudizievoli della qualità dell’olio</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5957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026563"/>
          </a:xfrm>
        </p:spPr>
        <p:txBody>
          <a:bodyPr>
            <a:normAutofit fontScale="77500" lnSpcReduction="20000"/>
          </a:bodyPr>
          <a:lstStyle/>
          <a:p>
            <a:pPr marL="609600" indent="-609600" algn="ctr">
              <a:lnSpc>
                <a:spcPct val="90000"/>
              </a:lnSpc>
              <a:buFontTx/>
              <a:buNone/>
            </a:pPr>
            <a:r>
              <a:rPr lang="it-IT" altLang="it-IT" sz="2800" b="1" u="sng" dirty="0" smtClean="0">
                <a:solidFill>
                  <a:srgbClr val="FF0000"/>
                </a:solidFill>
                <a:latin typeface="Arial Black" panose="020B0A04020102020204" pitchFamily="34" charset="0"/>
              </a:rPr>
              <a:t>FRANGITORI METALLICI</a:t>
            </a:r>
          </a:p>
          <a:p>
            <a:pPr marL="609600" indent="-609600" algn="ctr">
              <a:lnSpc>
                <a:spcPct val="90000"/>
              </a:lnSpc>
              <a:buFontTx/>
              <a:buNone/>
            </a:pPr>
            <a:endParaRPr lang="it-IT" altLang="it-IT" sz="2800" b="1" dirty="0">
              <a:latin typeface="Arial Black" panose="020B0A04020102020204" pitchFamily="34" charset="0"/>
            </a:endParaRPr>
          </a:p>
          <a:p>
            <a:pPr marL="609600" indent="-609600" algn="ctr">
              <a:lnSpc>
                <a:spcPct val="90000"/>
              </a:lnSpc>
              <a:buFontTx/>
              <a:buNone/>
            </a:pPr>
            <a:r>
              <a:rPr lang="it-IT" altLang="it-IT" sz="2800" b="1" dirty="0" smtClean="0">
                <a:solidFill>
                  <a:srgbClr val="FFC000"/>
                </a:solidFill>
                <a:latin typeface="Arial Black" panose="020B0A04020102020204" pitchFamily="34" charset="0"/>
              </a:rPr>
              <a:t>A </a:t>
            </a:r>
            <a:r>
              <a:rPr lang="it-IT" altLang="it-IT" sz="2800" b="1" dirty="0">
                <a:solidFill>
                  <a:srgbClr val="FFC000"/>
                </a:solidFill>
                <a:latin typeface="Arial Black" panose="020B0A04020102020204" pitchFamily="34" charset="0"/>
              </a:rPr>
              <a:t>martelli, a cilindri, a dischi </a:t>
            </a:r>
          </a:p>
          <a:p>
            <a:pPr marL="609600" indent="-609600" algn="ctr">
              <a:lnSpc>
                <a:spcPct val="90000"/>
              </a:lnSpc>
              <a:buFontTx/>
              <a:buNone/>
            </a:pPr>
            <a:r>
              <a:rPr lang="it-IT" altLang="it-IT" sz="2800" dirty="0">
                <a:solidFill>
                  <a:srgbClr val="FFC000"/>
                </a:solidFill>
                <a:latin typeface="Arial Black" panose="020B0A04020102020204" pitchFamily="34" charset="0"/>
              </a:rPr>
              <a:t>Organo ruotante a velocità elevata che schiaccia le olive contro una superficie fissa provvista di appositi fori</a:t>
            </a:r>
          </a:p>
          <a:p>
            <a:pPr marL="609600" indent="-609600" algn="ctr">
              <a:lnSpc>
                <a:spcPct val="90000"/>
              </a:lnSpc>
              <a:buFontTx/>
              <a:buNone/>
            </a:pPr>
            <a:endParaRPr lang="it-IT" altLang="it-IT" sz="2800" dirty="0">
              <a:latin typeface="Arial Black" panose="020B0A04020102020204" pitchFamily="34" charset="0"/>
            </a:endParaRPr>
          </a:p>
          <a:p>
            <a:pPr marL="609600" indent="-609600" algn="ctr">
              <a:lnSpc>
                <a:spcPct val="90000"/>
              </a:lnSpc>
              <a:buFontTx/>
              <a:buNone/>
            </a:pPr>
            <a:r>
              <a:rPr lang="it-IT" altLang="it-IT" sz="2800" dirty="0">
                <a:latin typeface="Arial Black" panose="020B0A04020102020204" pitchFamily="34" charset="0"/>
              </a:rPr>
              <a:t>Vantaggi</a:t>
            </a:r>
          </a:p>
          <a:p>
            <a:pPr marL="609600" indent="-609600" algn="ctr">
              <a:lnSpc>
                <a:spcPct val="90000"/>
              </a:lnSpc>
              <a:buFontTx/>
              <a:buNone/>
            </a:pPr>
            <a:r>
              <a:rPr lang="it-IT" altLang="it-IT" sz="2800" dirty="0">
                <a:solidFill>
                  <a:srgbClr val="00B050"/>
                </a:solidFill>
                <a:latin typeface="Arial Black" panose="020B0A04020102020204" pitchFamily="34" charset="0"/>
              </a:rPr>
              <a:t>Operazione di molitura continua</a:t>
            </a:r>
          </a:p>
          <a:p>
            <a:pPr marL="609600" indent="-609600" algn="ctr">
              <a:lnSpc>
                <a:spcPct val="90000"/>
              </a:lnSpc>
              <a:buFontTx/>
              <a:buNone/>
            </a:pPr>
            <a:r>
              <a:rPr lang="it-IT" altLang="it-IT" sz="2800" dirty="0">
                <a:solidFill>
                  <a:srgbClr val="00B050"/>
                </a:solidFill>
                <a:latin typeface="Arial Black" panose="020B0A04020102020204" pitchFamily="34" charset="0"/>
              </a:rPr>
              <a:t>Elevata capacità oraria di lavorazione</a:t>
            </a:r>
          </a:p>
          <a:p>
            <a:pPr marL="609600" indent="-609600" algn="ctr">
              <a:lnSpc>
                <a:spcPct val="90000"/>
              </a:lnSpc>
              <a:buFontTx/>
              <a:buNone/>
            </a:pPr>
            <a:r>
              <a:rPr lang="it-IT" altLang="it-IT" sz="2800" dirty="0">
                <a:solidFill>
                  <a:srgbClr val="00B050"/>
                </a:solidFill>
                <a:latin typeface="Arial Black" panose="020B0A04020102020204" pitchFamily="34" charset="0"/>
              </a:rPr>
              <a:t>Impianti meno costosi e ingombranti</a:t>
            </a:r>
          </a:p>
          <a:p>
            <a:pPr marL="609600" indent="-609600" algn="ctr">
              <a:lnSpc>
                <a:spcPct val="90000"/>
              </a:lnSpc>
              <a:buFontTx/>
              <a:buNone/>
            </a:pPr>
            <a:endParaRPr lang="it-IT" altLang="it-IT" sz="2800" dirty="0">
              <a:latin typeface="Arial Black" panose="020B0A04020102020204" pitchFamily="34" charset="0"/>
            </a:endParaRPr>
          </a:p>
          <a:p>
            <a:pPr marL="609600" indent="-609600" algn="ctr">
              <a:lnSpc>
                <a:spcPct val="90000"/>
              </a:lnSpc>
              <a:buFontTx/>
              <a:buNone/>
            </a:pPr>
            <a:r>
              <a:rPr lang="it-IT" altLang="it-IT" sz="2800" dirty="0">
                <a:latin typeface="Arial Black" panose="020B0A04020102020204" pitchFamily="34" charset="0"/>
              </a:rPr>
              <a:t>Svantaggi</a:t>
            </a:r>
          </a:p>
          <a:p>
            <a:pPr marL="609600" indent="-609600" algn="ctr">
              <a:lnSpc>
                <a:spcPct val="90000"/>
              </a:lnSpc>
              <a:buFontTx/>
              <a:buNone/>
            </a:pPr>
            <a:r>
              <a:rPr lang="it-IT" altLang="it-IT" sz="2800" dirty="0">
                <a:solidFill>
                  <a:srgbClr val="FF0000"/>
                </a:solidFill>
                <a:latin typeface="Arial Black" panose="020B0A04020102020204" pitchFamily="34" charset="0"/>
              </a:rPr>
              <a:t>Preparazione non ottimale della pasta con formazione </a:t>
            </a:r>
          </a:p>
          <a:p>
            <a:pPr marL="609600" indent="-609600" algn="ctr">
              <a:lnSpc>
                <a:spcPct val="90000"/>
              </a:lnSpc>
              <a:buFontTx/>
              <a:buNone/>
            </a:pPr>
            <a:r>
              <a:rPr lang="it-IT" altLang="it-IT" sz="2800" dirty="0">
                <a:solidFill>
                  <a:srgbClr val="FF0000"/>
                </a:solidFill>
                <a:latin typeface="Arial Black" panose="020B0A04020102020204" pitchFamily="34" charset="0"/>
              </a:rPr>
              <a:t>di emulsioni stabili la cui rottura richiede tempi e</a:t>
            </a:r>
          </a:p>
          <a:p>
            <a:pPr marL="609600" indent="-609600" algn="ctr">
              <a:lnSpc>
                <a:spcPct val="90000"/>
              </a:lnSpc>
              <a:buFontTx/>
              <a:buNone/>
            </a:pPr>
            <a:r>
              <a:rPr lang="it-IT" altLang="it-IT" sz="2800" dirty="0">
                <a:solidFill>
                  <a:srgbClr val="FF0000"/>
                </a:solidFill>
                <a:latin typeface="Arial Black" panose="020B0A04020102020204" pitchFamily="34" charset="0"/>
              </a:rPr>
              <a:t>temperature di </a:t>
            </a:r>
            <a:r>
              <a:rPr lang="it-IT" altLang="it-IT" sz="2800" dirty="0" err="1">
                <a:solidFill>
                  <a:srgbClr val="FF0000"/>
                </a:solidFill>
                <a:latin typeface="Arial Black" panose="020B0A04020102020204" pitchFamily="34" charset="0"/>
              </a:rPr>
              <a:t>gramolazione</a:t>
            </a:r>
            <a:r>
              <a:rPr lang="it-IT" altLang="it-IT" sz="2800" dirty="0">
                <a:solidFill>
                  <a:srgbClr val="FF0000"/>
                </a:solidFill>
                <a:latin typeface="Arial Black" panose="020B0A04020102020204" pitchFamily="34" charset="0"/>
              </a:rPr>
              <a:t> più elevate</a:t>
            </a:r>
          </a:p>
          <a:p>
            <a:endParaRPr lang="it-IT" dirty="0"/>
          </a:p>
        </p:txBody>
      </p:sp>
      <p:sp>
        <p:nvSpPr>
          <p:cNvPr id="3" name="Titolo 2"/>
          <p:cNvSpPr>
            <a:spLocks noGrp="1"/>
          </p:cNvSpPr>
          <p:nvPr>
            <p:ph type="title"/>
          </p:nvPr>
        </p:nvSpPr>
        <p:spPr>
          <a:xfrm>
            <a:off x="323528" y="0"/>
            <a:ext cx="8229600" cy="90872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65643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rocida Giuseppe\Desktop\fra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10290"/>
            <a:ext cx="5688632" cy="251306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rocida Giuseppe\Desktop\frang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01008"/>
            <a:ext cx="5688631"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971600" y="287070"/>
            <a:ext cx="6408712" cy="523220"/>
          </a:xfrm>
          <a:prstGeom prst="rect">
            <a:avLst/>
          </a:prstGeom>
          <a:noFill/>
        </p:spPr>
        <p:txBody>
          <a:bodyPr wrap="square" rtlCol="0">
            <a:spAutoFit/>
          </a:bodyPr>
          <a:lstStyle/>
          <a:p>
            <a:pPr algn="ctr"/>
            <a:r>
              <a:rPr lang="it-IT" sz="2800" dirty="0" smtClean="0">
                <a:solidFill>
                  <a:srgbClr val="FF0000"/>
                </a:solidFill>
                <a:latin typeface="Arial Black" panose="020B0A04020102020204" pitchFamily="34" charset="0"/>
              </a:rPr>
              <a:t>FRANGITORI METALLICI</a:t>
            </a:r>
            <a:endParaRPr lang="it-IT"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8402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dirty="0" smtClean="0">
                <a:latin typeface="Arial Black" panose="020B0A04020102020204" pitchFamily="34" charset="0"/>
              </a:rPr>
              <a:t>Cenni Storici</a:t>
            </a:r>
          </a:p>
          <a:p>
            <a:pPr algn="ctr"/>
            <a:endParaRPr lang="it-IT" altLang="it-IT" sz="2800" dirty="0">
              <a:latin typeface="Arial Black" panose="020B0A04020102020204" pitchFamily="34" charset="0"/>
            </a:endParaRPr>
          </a:p>
          <a:p>
            <a:pPr marL="109728" indent="0" algn="ctr">
              <a:buNone/>
            </a:pPr>
            <a:r>
              <a:rPr lang="it-IT" altLang="it-IT" sz="2800" dirty="0" smtClean="0">
                <a:solidFill>
                  <a:srgbClr val="FFC000"/>
                </a:solidFill>
                <a:latin typeface="Arial Black" panose="020B0A04020102020204" pitchFamily="34" charset="0"/>
              </a:rPr>
              <a:t>L’olio </a:t>
            </a:r>
            <a:r>
              <a:rPr lang="it-IT" altLang="it-IT" sz="2800" dirty="0">
                <a:solidFill>
                  <a:srgbClr val="FFC000"/>
                </a:solidFill>
                <a:latin typeface="Arial Black" panose="020B0A04020102020204" pitchFamily="34" charset="0"/>
              </a:rPr>
              <a:t>d’oliva veniva prodotto a </a:t>
            </a:r>
            <a:r>
              <a:rPr lang="it-IT" altLang="it-IT" sz="2800" b="1" dirty="0">
                <a:solidFill>
                  <a:srgbClr val="FFC000"/>
                </a:solidFill>
                <a:latin typeface="Arial Black" panose="020B0A04020102020204" pitchFamily="34" charset="0"/>
              </a:rPr>
              <a:t>Creta</a:t>
            </a:r>
            <a:r>
              <a:rPr lang="it-IT" altLang="it-IT" sz="2800" dirty="0">
                <a:solidFill>
                  <a:srgbClr val="FFC000"/>
                </a:solidFill>
                <a:latin typeface="Arial Black" panose="020B0A04020102020204" pitchFamily="34" charset="0"/>
              </a:rPr>
              <a:t> e di qui esportato in </a:t>
            </a:r>
            <a:r>
              <a:rPr lang="it-IT" altLang="it-IT" sz="2800" b="1" dirty="0">
                <a:solidFill>
                  <a:srgbClr val="FFC000"/>
                </a:solidFill>
                <a:latin typeface="Arial Black" panose="020B0A04020102020204" pitchFamily="34" charset="0"/>
              </a:rPr>
              <a:t>Egitto</a:t>
            </a:r>
            <a:r>
              <a:rPr lang="it-IT" altLang="it-IT" sz="2800" dirty="0">
                <a:solidFill>
                  <a:srgbClr val="FFC000"/>
                </a:solidFill>
                <a:latin typeface="Arial Black" panose="020B0A04020102020204" pitchFamily="34" charset="0"/>
              </a:rPr>
              <a:t>: </a:t>
            </a:r>
            <a:r>
              <a:rPr lang="it-IT" altLang="it-IT" sz="2800" dirty="0" err="1">
                <a:solidFill>
                  <a:srgbClr val="FFC000"/>
                </a:solidFill>
                <a:latin typeface="Arial Black" panose="020B0A04020102020204" pitchFamily="34" charset="0"/>
              </a:rPr>
              <a:t>Ramsete</a:t>
            </a:r>
            <a:r>
              <a:rPr lang="it-IT" altLang="it-IT" sz="2800" dirty="0">
                <a:solidFill>
                  <a:srgbClr val="FFC000"/>
                </a:solidFill>
                <a:latin typeface="Arial Black" panose="020B0A04020102020204" pitchFamily="34" charset="0"/>
              </a:rPr>
              <a:t> III offriva olio al Dio del sole </a:t>
            </a:r>
            <a:r>
              <a:rPr lang="it-IT" altLang="it-IT" sz="2800" dirty="0" err="1">
                <a:solidFill>
                  <a:srgbClr val="FFC000"/>
                </a:solidFill>
                <a:latin typeface="Arial Black" panose="020B0A04020102020204" pitchFamily="34" charset="0"/>
              </a:rPr>
              <a:t>Ra</a:t>
            </a:r>
            <a:r>
              <a:rPr lang="it-IT" altLang="it-IT" sz="2800" dirty="0">
                <a:solidFill>
                  <a:srgbClr val="FFC000"/>
                </a:solidFill>
                <a:latin typeface="Arial Black" panose="020B0A04020102020204" pitchFamily="34" charset="0"/>
              </a:rPr>
              <a:t>.</a:t>
            </a:r>
            <a:r>
              <a:rPr lang="it-IT" altLang="it-IT" sz="4400" dirty="0">
                <a:solidFill>
                  <a:srgbClr val="FFC000"/>
                </a:solidFill>
                <a:latin typeface="Arial Black" panose="020B0A04020102020204" pitchFamily="34" charset="0"/>
              </a:rPr>
              <a:t/>
            </a:r>
            <a:br>
              <a:rPr lang="it-IT" altLang="it-IT" sz="4400" dirty="0">
                <a:solidFill>
                  <a:srgbClr val="FFC000"/>
                </a:solidFill>
                <a:latin typeface="Arial Black" panose="020B0A04020102020204" pitchFamily="34" charset="0"/>
              </a:rPr>
            </a:br>
            <a:r>
              <a:rPr lang="it-IT" altLang="it-IT" sz="4400" dirty="0">
                <a:latin typeface="Arial Black" panose="020B0A04020102020204" pitchFamily="34" charset="0"/>
              </a:rPr>
              <a:t/>
            </a:r>
            <a:br>
              <a:rPr lang="it-IT" altLang="it-IT" sz="4400" dirty="0">
                <a:latin typeface="Arial Black" panose="020B0A04020102020204" pitchFamily="34" charset="0"/>
              </a:rPr>
            </a:br>
            <a:r>
              <a:rPr lang="it-IT" altLang="it-IT" sz="2800" dirty="0">
                <a:solidFill>
                  <a:srgbClr val="00B050"/>
                </a:solidFill>
                <a:latin typeface="Arial Black" panose="020B0A04020102020204" pitchFamily="34" charset="0"/>
              </a:rPr>
              <a:t>Ai </a:t>
            </a:r>
            <a:r>
              <a:rPr lang="it-IT" altLang="it-IT" sz="2800" b="1" dirty="0">
                <a:solidFill>
                  <a:srgbClr val="00B050"/>
                </a:solidFill>
                <a:latin typeface="Arial Black" panose="020B0A04020102020204" pitchFamily="34" charset="0"/>
              </a:rPr>
              <a:t>Fenici </a:t>
            </a:r>
            <a:r>
              <a:rPr lang="it-IT" altLang="it-IT" sz="2800" dirty="0">
                <a:solidFill>
                  <a:srgbClr val="00B050"/>
                </a:solidFill>
                <a:latin typeface="Arial Black" panose="020B0A04020102020204" pitchFamily="34" charset="0"/>
              </a:rPr>
              <a:t>si deve la diffusione nel Mediterraneo occidentale (Nord Africa, Sud della Spagna), ai </a:t>
            </a:r>
            <a:r>
              <a:rPr lang="it-IT" altLang="it-IT" sz="2800" b="1" dirty="0">
                <a:solidFill>
                  <a:srgbClr val="00B050"/>
                </a:solidFill>
                <a:latin typeface="Arial Black" panose="020B0A04020102020204" pitchFamily="34" charset="0"/>
              </a:rPr>
              <a:t>Greci</a:t>
            </a:r>
            <a:r>
              <a:rPr lang="it-IT" altLang="it-IT" sz="2800" dirty="0">
                <a:solidFill>
                  <a:srgbClr val="00B050"/>
                </a:solidFill>
                <a:latin typeface="Arial Black" panose="020B0A04020102020204" pitchFamily="34" charset="0"/>
              </a:rPr>
              <a:t> la sua diffusione in Italia</a:t>
            </a:r>
            <a:endParaRPr lang="it-IT" dirty="0">
              <a:solidFill>
                <a:srgbClr val="00B050"/>
              </a:solidFill>
              <a:latin typeface="Arial Black" panose="020B0A04020102020204" pitchFamily="34" charset="0"/>
            </a:endParaRPr>
          </a:p>
        </p:txBody>
      </p:sp>
      <p:sp>
        <p:nvSpPr>
          <p:cNvPr id="4" name="Rettangolo 3"/>
          <p:cNvSpPr/>
          <p:nvPr/>
        </p:nvSpPr>
        <p:spPr>
          <a:xfrm>
            <a:off x="1881681" y="260648"/>
            <a:ext cx="53773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OLIO D’OLIVA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7001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08720"/>
            <a:ext cx="8229600" cy="5098571"/>
          </a:xfrm>
        </p:spPr>
        <p:txBody>
          <a:bodyPr>
            <a:normAutofit lnSpcReduction="10000"/>
          </a:bodyPr>
          <a:lstStyle/>
          <a:p>
            <a:pPr marL="609600" indent="-609600" algn="ctr">
              <a:lnSpc>
                <a:spcPct val="80000"/>
              </a:lnSpc>
              <a:spcBef>
                <a:spcPct val="0"/>
              </a:spcBef>
              <a:buFontTx/>
              <a:buNone/>
            </a:pPr>
            <a:r>
              <a:rPr lang="it-IT" altLang="it-IT" sz="2800" b="1" u="sng" dirty="0" smtClean="0">
                <a:solidFill>
                  <a:srgbClr val="FF0000"/>
                </a:solidFill>
                <a:latin typeface="Arial Black" panose="020B0A04020102020204" pitchFamily="34" charset="0"/>
              </a:rPr>
              <a:t>GRAMOLATURA</a:t>
            </a:r>
          </a:p>
          <a:p>
            <a:pPr marL="609600" indent="-609600" algn="ctr">
              <a:lnSpc>
                <a:spcPct val="80000"/>
              </a:lnSpc>
              <a:spcBef>
                <a:spcPct val="0"/>
              </a:spcBef>
              <a:buFontTx/>
              <a:buNone/>
            </a:pPr>
            <a:endParaRPr lang="it-IT" altLang="it-IT" sz="2400" dirty="0">
              <a:latin typeface="Arial Black" panose="020B0A04020102020204" pitchFamily="34" charset="0"/>
            </a:endParaRPr>
          </a:p>
          <a:p>
            <a:pPr marL="609600" indent="-609600" algn="ctr">
              <a:lnSpc>
                <a:spcPct val="80000"/>
              </a:lnSpc>
              <a:spcBef>
                <a:spcPct val="0"/>
              </a:spcBef>
              <a:buFontTx/>
              <a:buNone/>
            </a:pPr>
            <a:r>
              <a:rPr lang="it-IT" altLang="it-IT" sz="2400" dirty="0" smtClean="0">
                <a:solidFill>
                  <a:srgbClr val="FFC000"/>
                </a:solidFill>
                <a:latin typeface="Arial Black" panose="020B0A04020102020204" pitchFamily="34" charset="0"/>
              </a:rPr>
              <a:t>Consiste </a:t>
            </a:r>
            <a:r>
              <a:rPr lang="it-IT" altLang="it-IT" sz="2400" dirty="0">
                <a:solidFill>
                  <a:srgbClr val="FFC000"/>
                </a:solidFill>
                <a:latin typeface="Arial Black" panose="020B0A04020102020204" pitchFamily="34" charset="0"/>
              </a:rPr>
              <a:t>nel mescolamento continuo e lento della pasta di olive con impastatrici chiamate </a:t>
            </a:r>
            <a:r>
              <a:rPr lang="it-IT" altLang="it-IT" sz="2400" b="1" dirty="0">
                <a:solidFill>
                  <a:srgbClr val="FFC000"/>
                </a:solidFill>
                <a:latin typeface="Arial Black" panose="020B0A04020102020204" pitchFamily="34" charset="0"/>
              </a:rPr>
              <a:t>gramolatrici </a:t>
            </a:r>
          </a:p>
          <a:p>
            <a:pPr marL="609600" indent="-609600" algn="ctr">
              <a:lnSpc>
                <a:spcPct val="80000"/>
              </a:lnSpc>
              <a:spcBef>
                <a:spcPct val="0"/>
              </a:spcBef>
              <a:buFontTx/>
              <a:buNone/>
            </a:pPr>
            <a:r>
              <a:rPr lang="it-IT" altLang="it-IT" sz="2400" dirty="0">
                <a:solidFill>
                  <a:srgbClr val="FFC000"/>
                </a:solidFill>
                <a:latin typeface="Arial Black" panose="020B0A04020102020204" pitchFamily="34" charset="0"/>
              </a:rPr>
              <a:t>(palette o</a:t>
            </a:r>
            <a:r>
              <a:rPr lang="it-IT" altLang="it-IT" sz="2400" b="1" dirty="0">
                <a:solidFill>
                  <a:srgbClr val="FFC000"/>
                </a:solidFill>
                <a:latin typeface="Arial Black" panose="020B0A04020102020204" pitchFamily="34" charset="0"/>
              </a:rPr>
              <a:t> </a:t>
            </a:r>
            <a:r>
              <a:rPr lang="it-IT" altLang="it-IT" sz="2400" dirty="0">
                <a:solidFill>
                  <a:srgbClr val="FFC000"/>
                </a:solidFill>
                <a:latin typeface="Arial Black" panose="020B0A04020102020204" pitchFamily="34" charset="0"/>
              </a:rPr>
              <a:t>nastro elicoidale; 20-40 giri al minuto; sistema di riscaldamento con resistenze</a:t>
            </a:r>
            <a:r>
              <a:rPr lang="it-IT" altLang="it-IT" sz="2400" b="1" dirty="0">
                <a:solidFill>
                  <a:srgbClr val="FFC000"/>
                </a:solidFill>
                <a:latin typeface="Arial Black" panose="020B0A04020102020204" pitchFamily="34" charset="0"/>
              </a:rPr>
              <a:t> </a:t>
            </a:r>
            <a:r>
              <a:rPr lang="it-IT" altLang="it-IT" sz="2400" dirty="0">
                <a:solidFill>
                  <a:srgbClr val="FFC000"/>
                </a:solidFill>
                <a:latin typeface="Arial Black" panose="020B0A04020102020204" pitchFamily="34" charset="0"/>
              </a:rPr>
              <a:t>elettriche o circolazione di acqua calda)</a:t>
            </a:r>
            <a:r>
              <a:rPr lang="it-IT" altLang="it-IT" sz="2400" b="1" dirty="0">
                <a:solidFill>
                  <a:srgbClr val="FFC000"/>
                </a:solidFill>
                <a:latin typeface="Arial Black" panose="020B0A04020102020204" pitchFamily="34" charset="0"/>
              </a:rPr>
              <a:t>. </a:t>
            </a:r>
          </a:p>
          <a:p>
            <a:pPr marL="609600" indent="-609600" algn="ctr">
              <a:lnSpc>
                <a:spcPct val="80000"/>
              </a:lnSpc>
              <a:spcBef>
                <a:spcPct val="0"/>
              </a:spcBef>
              <a:buFontTx/>
              <a:buNone/>
            </a:pPr>
            <a:endParaRPr lang="it-IT" altLang="it-IT" sz="2400" b="1" dirty="0">
              <a:latin typeface="Arial Black" panose="020B0A04020102020204" pitchFamily="34" charset="0"/>
            </a:endParaRPr>
          </a:p>
          <a:p>
            <a:pPr marL="609600" indent="-609600" algn="ctr">
              <a:lnSpc>
                <a:spcPct val="80000"/>
              </a:lnSpc>
              <a:spcBef>
                <a:spcPct val="0"/>
              </a:spcBef>
              <a:buFontTx/>
              <a:buNone/>
            </a:pPr>
            <a:r>
              <a:rPr lang="it-IT" altLang="it-IT" sz="2400" b="1" dirty="0">
                <a:latin typeface="Arial Black" panose="020B0A04020102020204" pitchFamily="34" charset="0"/>
              </a:rPr>
              <a:t>Scopo</a:t>
            </a:r>
          </a:p>
          <a:p>
            <a:pPr marL="609600" indent="-609600" algn="ctr">
              <a:lnSpc>
                <a:spcPct val="80000"/>
              </a:lnSpc>
              <a:spcBef>
                <a:spcPct val="0"/>
              </a:spcBef>
              <a:buFontTx/>
              <a:buNone/>
            </a:pPr>
            <a:r>
              <a:rPr lang="it-IT" altLang="it-IT" sz="2400" b="1" dirty="0">
                <a:latin typeface="Arial Black" panose="020B0A04020102020204" pitchFamily="34" charset="0"/>
              </a:rPr>
              <a:t> </a:t>
            </a:r>
          </a:p>
          <a:p>
            <a:pPr marL="609600" indent="-609600" algn="ctr">
              <a:lnSpc>
                <a:spcPct val="80000"/>
              </a:lnSpc>
              <a:spcBef>
                <a:spcPct val="0"/>
              </a:spcBef>
              <a:buFontTx/>
              <a:buNone/>
            </a:pPr>
            <a:r>
              <a:rPr lang="it-IT" altLang="it-IT" sz="2400" dirty="0">
                <a:solidFill>
                  <a:srgbClr val="00B050"/>
                </a:solidFill>
                <a:latin typeface="Arial Black" panose="020B0A04020102020204" pitchFamily="34" charset="0"/>
              </a:rPr>
              <a:t>Formazione di goccioline d’olio più grandi, separate dall’acqua di vegetazione e dalle parti solide</a:t>
            </a:r>
          </a:p>
          <a:p>
            <a:pPr marL="609600" indent="-609600" algn="ctr">
              <a:lnSpc>
                <a:spcPct val="80000"/>
              </a:lnSpc>
              <a:spcBef>
                <a:spcPct val="0"/>
              </a:spcBef>
              <a:buFontTx/>
              <a:buNone/>
            </a:pPr>
            <a:endParaRPr lang="it-IT" altLang="it-IT" sz="2400" dirty="0">
              <a:latin typeface="Arial Black" panose="020B0A04020102020204" pitchFamily="34" charset="0"/>
            </a:endParaRPr>
          </a:p>
          <a:p>
            <a:pPr marL="609600" indent="-609600" algn="ctr">
              <a:lnSpc>
                <a:spcPct val="80000"/>
              </a:lnSpc>
              <a:spcBef>
                <a:spcPct val="0"/>
              </a:spcBef>
              <a:buFontTx/>
              <a:buNone/>
            </a:pPr>
            <a:r>
              <a:rPr lang="it-IT" altLang="it-IT" sz="2400" dirty="0">
                <a:solidFill>
                  <a:srgbClr val="7030A0"/>
                </a:solidFill>
                <a:latin typeface="Arial Black" panose="020B0A04020102020204" pitchFamily="34" charset="0"/>
              </a:rPr>
              <a:t>Inversione di fase (coalescenza) da </a:t>
            </a:r>
            <a:r>
              <a:rPr lang="it-IT" altLang="it-IT" sz="2400" dirty="0" smtClean="0">
                <a:solidFill>
                  <a:srgbClr val="7030A0"/>
                </a:solidFill>
                <a:latin typeface="Arial Black" panose="020B0A04020102020204" pitchFamily="34" charset="0"/>
              </a:rPr>
              <a:t>emulsione olio </a:t>
            </a:r>
            <a:r>
              <a:rPr lang="it-IT" altLang="it-IT" sz="2400" dirty="0">
                <a:solidFill>
                  <a:srgbClr val="7030A0"/>
                </a:solidFill>
                <a:latin typeface="Arial Black" panose="020B0A04020102020204" pitchFamily="34" charset="0"/>
              </a:rPr>
              <a:t>in acqua a una acqua in olio</a:t>
            </a:r>
          </a:p>
          <a:p>
            <a:endParaRPr lang="it-IT" dirty="0"/>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1372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rocida Giuseppe\Desktop\gram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1800"/>
            <a:ext cx="5184575" cy="179920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rocida Giuseppe\Desktop\gramol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954462"/>
            <a:ext cx="5184576" cy="228284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835696" y="182431"/>
            <a:ext cx="5328592" cy="1323439"/>
          </a:xfrm>
          <a:prstGeom prst="rect">
            <a:avLst/>
          </a:prstGeom>
          <a:noFill/>
        </p:spPr>
        <p:txBody>
          <a:bodyPr wrap="square" rtlCol="0">
            <a:spAutoFit/>
          </a:bodyPr>
          <a:lstStyle/>
          <a:p>
            <a:pPr algn="ctr"/>
            <a:r>
              <a:rPr lang="it-IT" sz="3200" dirty="0" smtClean="0">
                <a:solidFill>
                  <a:srgbClr val="FF0000"/>
                </a:solidFill>
                <a:latin typeface="Arial Black" panose="020B0A04020102020204" pitchFamily="34" charset="0"/>
              </a:rPr>
              <a:t>Olio d’oliva</a:t>
            </a:r>
          </a:p>
          <a:p>
            <a:pPr algn="ctr"/>
            <a:endParaRPr lang="it-IT" sz="2400" b="1" u="sng" dirty="0" smtClean="0">
              <a:solidFill>
                <a:srgbClr val="FF0000"/>
              </a:solidFill>
            </a:endParaRPr>
          </a:p>
          <a:p>
            <a:pPr algn="ctr"/>
            <a:r>
              <a:rPr lang="it-IT" sz="2400" b="1" u="sng" dirty="0" smtClean="0">
                <a:solidFill>
                  <a:srgbClr val="FF0000"/>
                </a:solidFill>
              </a:rPr>
              <a:t>GRAMOLATURA</a:t>
            </a:r>
            <a:endParaRPr lang="it-IT" sz="2400" b="1" u="sng" dirty="0">
              <a:solidFill>
                <a:srgbClr val="FF0000"/>
              </a:solidFill>
            </a:endParaRPr>
          </a:p>
        </p:txBody>
      </p:sp>
    </p:spTree>
    <p:extLst>
      <p:ext uri="{BB962C8B-B14F-4D97-AF65-F5344CB8AC3E}">
        <p14:creationId xmlns:p14="http://schemas.microsoft.com/office/powerpoint/2010/main" val="816824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b="1" u="sng" dirty="0" smtClean="0">
                <a:solidFill>
                  <a:srgbClr val="FF0000"/>
                </a:solidFill>
                <a:latin typeface="Arial Black" panose="020B0A04020102020204" pitchFamily="34" charset="0"/>
              </a:rPr>
              <a:t>GRAMOLATURA</a:t>
            </a:r>
          </a:p>
          <a:p>
            <a:pPr marL="109728" indent="0" algn="ctr">
              <a:buNone/>
            </a:pPr>
            <a:endParaRPr lang="it-IT" altLang="it-IT" sz="2000" b="1" dirty="0">
              <a:latin typeface="Arial Black" panose="020B0A04020102020204" pitchFamily="34" charset="0"/>
            </a:endParaRPr>
          </a:p>
          <a:p>
            <a:pPr marL="109728" indent="0" algn="ctr">
              <a:buNone/>
            </a:pPr>
            <a:r>
              <a:rPr lang="it-IT" altLang="it-IT" sz="2400" b="1" dirty="0" smtClean="0">
                <a:solidFill>
                  <a:srgbClr val="FFC000"/>
                </a:solidFill>
                <a:latin typeface="Arial Black" panose="020B0A04020102020204" pitchFamily="34" charset="0"/>
              </a:rPr>
              <a:t>Estrazione </a:t>
            </a:r>
            <a:r>
              <a:rPr lang="it-IT" altLang="it-IT" sz="2400" b="1" dirty="0">
                <a:solidFill>
                  <a:srgbClr val="FFC000"/>
                </a:solidFill>
                <a:latin typeface="Arial Black" panose="020B0A04020102020204" pitchFamily="34" charset="0"/>
              </a:rPr>
              <a:t>a pressione (frantoi a molazze):     				</a:t>
            </a:r>
            <a:br>
              <a:rPr lang="it-IT" altLang="it-IT" sz="2400" b="1" dirty="0">
                <a:solidFill>
                  <a:srgbClr val="FFC000"/>
                </a:solidFill>
                <a:latin typeface="Arial Black" panose="020B0A04020102020204" pitchFamily="34" charset="0"/>
              </a:rPr>
            </a:br>
            <a:r>
              <a:rPr lang="it-IT" altLang="it-IT" sz="2400" b="1" dirty="0">
                <a:solidFill>
                  <a:srgbClr val="FFC000"/>
                </a:solidFill>
                <a:latin typeface="Arial Black" panose="020B0A04020102020204" pitchFamily="34" charset="0"/>
              </a:rPr>
              <a:t>	</a:t>
            </a:r>
            <a:r>
              <a:rPr lang="it-IT" altLang="it-IT" sz="2400" b="1" dirty="0" err="1">
                <a:solidFill>
                  <a:srgbClr val="FFC000"/>
                </a:solidFill>
                <a:latin typeface="Arial Black" panose="020B0A04020102020204" pitchFamily="34" charset="0"/>
              </a:rPr>
              <a:t>gramolazione</a:t>
            </a:r>
            <a:r>
              <a:rPr lang="it-IT" altLang="it-IT" sz="2400" b="1" dirty="0">
                <a:solidFill>
                  <a:srgbClr val="FFC000"/>
                </a:solidFill>
                <a:latin typeface="Arial Black" panose="020B0A04020102020204" pitchFamily="34" charset="0"/>
              </a:rPr>
              <a:t> per 10-15’ 			</a:t>
            </a:r>
            <a:br>
              <a:rPr lang="it-IT" altLang="it-IT" sz="2400" b="1" dirty="0">
                <a:solidFill>
                  <a:srgbClr val="FFC000"/>
                </a:solidFill>
                <a:latin typeface="Arial Black" panose="020B0A04020102020204" pitchFamily="34" charset="0"/>
              </a:rPr>
            </a:br>
            <a:r>
              <a:rPr lang="it-IT" altLang="it-IT" sz="2400" b="1" dirty="0">
                <a:solidFill>
                  <a:srgbClr val="FFC000"/>
                </a:solidFill>
                <a:latin typeface="Arial Black" panose="020B0A04020102020204" pitchFamily="34" charset="0"/>
              </a:rPr>
              <a:t>	</a:t>
            </a:r>
            <a:r>
              <a:rPr lang="it-IT" altLang="it-IT" sz="2400" b="1" dirty="0" smtClean="0">
                <a:solidFill>
                  <a:srgbClr val="FFC000"/>
                </a:solidFill>
                <a:latin typeface="Arial Black" panose="020B0A04020102020204" pitchFamily="34" charset="0"/>
              </a:rPr>
              <a:t>temperature non </a:t>
            </a:r>
            <a:r>
              <a:rPr lang="it-IT" altLang="it-IT" sz="2400" b="1" dirty="0">
                <a:solidFill>
                  <a:srgbClr val="FFC000"/>
                </a:solidFill>
                <a:latin typeface="Arial Black" panose="020B0A04020102020204" pitchFamily="34" charset="0"/>
              </a:rPr>
              <a:t>elevate</a:t>
            </a:r>
            <a:br>
              <a:rPr lang="it-IT" altLang="it-IT" sz="2400" b="1" dirty="0">
                <a:solidFill>
                  <a:srgbClr val="FFC000"/>
                </a:solidFill>
                <a:latin typeface="Arial Black" panose="020B0A04020102020204" pitchFamily="34" charset="0"/>
              </a:rPr>
            </a:br>
            <a:r>
              <a:rPr lang="it-IT" altLang="it-IT" sz="2400" b="1" dirty="0">
                <a:latin typeface="Arial Black" panose="020B0A04020102020204" pitchFamily="34" charset="0"/>
              </a:rPr>
              <a:t/>
            </a:r>
            <a:br>
              <a:rPr lang="it-IT" altLang="it-IT" sz="2400" b="1" dirty="0">
                <a:latin typeface="Arial Black" panose="020B0A04020102020204" pitchFamily="34" charset="0"/>
              </a:rPr>
            </a:br>
            <a:r>
              <a:rPr lang="it-IT" altLang="it-IT" sz="2400" b="1" dirty="0">
                <a:solidFill>
                  <a:srgbClr val="0070C0"/>
                </a:solidFill>
                <a:latin typeface="Arial Black" panose="020B0A04020102020204" pitchFamily="34" charset="0"/>
              </a:rPr>
              <a:t>Estrazione per centrifugazione (frangitore metallico):             </a:t>
            </a:r>
            <a:br>
              <a:rPr lang="it-IT" altLang="it-IT" sz="2400" b="1" dirty="0">
                <a:solidFill>
                  <a:srgbClr val="0070C0"/>
                </a:solidFill>
                <a:latin typeface="Arial Black" panose="020B0A04020102020204" pitchFamily="34" charset="0"/>
              </a:rPr>
            </a:br>
            <a:r>
              <a:rPr lang="it-IT" altLang="it-IT" sz="2400" b="1" dirty="0">
                <a:solidFill>
                  <a:srgbClr val="0070C0"/>
                </a:solidFill>
                <a:latin typeface="Arial Black" panose="020B0A04020102020204" pitchFamily="34" charset="0"/>
              </a:rPr>
              <a:t/>
            </a:r>
            <a:br>
              <a:rPr lang="it-IT" altLang="it-IT" sz="2400" b="1" dirty="0">
                <a:solidFill>
                  <a:srgbClr val="0070C0"/>
                </a:solidFill>
                <a:latin typeface="Arial Black" panose="020B0A04020102020204" pitchFamily="34" charset="0"/>
              </a:rPr>
            </a:br>
            <a:r>
              <a:rPr lang="it-IT" altLang="it-IT" sz="2400" b="1" dirty="0">
                <a:solidFill>
                  <a:srgbClr val="0070C0"/>
                </a:solidFill>
                <a:latin typeface="Arial Black" panose="020B0A04020102020204" pitchFamily="34" charset="0"/>
              </a:rPr>
              <a:t>  	</a:t>
            </a:r>
            <a:r>
              <a:rPr lang="it-IT" altLang="it-IT" sz="2400" b="1" dirty="0" err="1">
                <a:solidFill>
                  <a:srgbClr val="0070C0"/>
                </a:solidFill>
                <a:latin typeface="Arial Black" panose="020B0A04020102020204" pitchFamily="34" charset="0"/>
              </a:rPr>
              <a:t>gramolazione</a:t>
            </a:r>
            <a:r>
              <a:rPr lang="it-IT" altLang="it-IT" sz="2400" b="1" dirty="0">
                <a:solidFill>
                  <a:srgbClr val="0070C0"/>
                </a:solidFill>
                <a:latin typeface="Arial Black" panose="020B0A04020102020204" pitchFamily="34" charset="0"/>
              </a:rPr>
              <a:t> per 60’                                                           	riscaldamento </a:t>
            </a:r>
            <a:r>
              <a:rPr lang="it-IT" altLang="it-IT" sz="2400" b="1" dirty="0">
                <a:latin typeface="Arial Black" panose="020B0A04020102020204" pitchFamily="34" charset="0"/>
              </a:rPr>
              <a:t/>
            </a:r>
            <a:br>
              <a:rPr lang="it-IT" altLang="it-IT" sz="2400" b="1" dirty="0">
                <a:latin typeface="Arial Black" panose="020B0A04020102020204" pitchFamily="34" charset="0"/>
              </a:rPr>
            </a:br>
            <a:endParaRPr lang="it-IT" dirty="0">
              <a:latin typeface="Arial Black" panose="020B0A04020102020204" pitchFamily="34" charset="0"/>
            </a:endParaRPr>
          </a:p>
        </p:txBody>
      </p:sp>
      <p:sp>
        <p:nvSpPr>
          <p:cNvPr id="3" name="Titolo 2"/>
          <p:cNvSpPr>
            <a:spLocks noGrp="1"/>
          </p:cNvSpPr>
          <p:nvPr>
            <p:ph type="title"/>
          </p:nvPr>
        </p:nvSpPr>
        <p:spPr>
          <a:xfrm>
            <a:off x="467544" y="0"/>
            <a:ext cx="8229600" cy="908720"/>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3232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b="1" u="sng" dirty="0" smtClean="0">
                <a:solidFill>
                  <a:srgbClr val="FF0000"/>
                </a:solidFill>
                <a:latin typeface="Arial Black" panose="020B0A04020102020204" pitchFamily="34" charset="0"/>
              </a:rPr>
              <a:t>ESTRAZIONE</a:t>
            </a:r>
          </a:p>
          <a:p>
            <a:pPr algn="ctr"/>
            <a:endParaRPr lang="it-IT" altLang="it-IT" sz="2800" dirty="0">
              <a:latin typeface="Arial Black" panose="020B0A04020102020204" pitchFamily="34" charset="0"/>
            </a:endParaRPr>
          </a:p>
          <a:p>
            <a:pPr marL="109728" indent="0" algn="ctr">
              <a:buNone/>
            </a:pPr>
            <a:r>
              <a:rPr lang="it-IT" altLang="it-IT" sz="2800" dirty="0" smtClean="0">
                <a:solidFill>
                  <a:srgbClr val="92D050"/>
                </a:solidFill>
                <a:latin typeface="Arial Black" panose="020B0A04020102020204" pitchFamily="34" charset="0"/>
              </a:rPr>
              <a:t>Pressione</a:t>
            </a:r>
            <a:endParaRPr lang="it-IT" altLang="it-IT" sz="2800" dirty="0">
              <a:solidFill>
                <a:srgbClr val="92D050"/>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solidFill>
                  <a:srgbClr val="0070C0"/>
                </a:solidFill>
                <a:latin typeface="Arial Black" panose="020B0A04020102020204" pitchFamily="34" charset="0"/>
              </a:rPr>
              <a:t>Centrifugazione</a:t>
            </a:r>
            <a:endParaRPr lang="it-IT" altLang="it-IT" sz="2800" dirty="0">
              <a:solidFill>
                <a:srgbClr val="0070C0"/>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err="1" smtClean="0">
                <a:solidFill>
                  <a:schemeClr val="accent3"/>
                </a:solidFill>
                <a:latin typeface="Arial Black" panose="020B0A04020102020204" pitchFamily="34" charset="0"/>
              </a:rPr>
              <a:t>Percolamento</a:t>
            </a:r>
            <a:endParaRPr lang="it-IT" altLang="it-IT" sz="2800" dirty="0">
              <a:solidFill>
                <a:schemeClr val="accent3"/>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solidFill>
                  <a:srgbClr val="7030A0"/>
                </a:solidFill>
                <a:latin typeface="Arial Black" panose="020B0A04020102020204" pitchFamily="34" charset="0"/>
              </a:rPr>
              <a:t>In </a:t>
            </a:r>
            <a:r>
              <a:rPr lang="it-IT" altLang="it-IT" sz="2800" dirty="0">
                <a:solidFill>
                  <a:srgbClr val="7030A0"/>
                </a:solidFill>
                <a:latin typeface="Arial Black" panose="020B0A04020102020204" pitchFamily="34" charset="0"/>
              </a:rPr>
              <a:t>abbinamento: </a:t>
            </a:r>
            <a:r>
              <a:rPr lang="it-IT" altLang="it-IT" sz="2800" dirty="0" err="1">
                <a:solidFill>
                  <a:srgbClr val="7030A0"/>
                </a:solidFill>
                <a:latin typeface="Arial Black" panose="020B0A04020102020204" pitchFamily="34" charset="0"/>
              </a:rPr>
              <a:t>percolamento</a:t>
            </a:r>
            <a:r>
              <a:rPr lang="it-IT" altLang="it-IT" sz="2800" dirty="0">
                <a:solidFill>
                  <a:srgbClr val="7030A0"/>
                </a:solidFill>
                <a:latin typeface="Arial Black" panose="020B0A04020102020204" pitchFamily="34" charset="0"/>
              </a:rPr>
              <a:t>-centrifugazione</a:t>
            </a:r>
          </a:p>
          <a:p>
            <a:endParaRPr lang="it-IT" dirty="0"/>
          </a:p>
        </p:txBody>
      </p:sp>
      <p:sp>
        <p:nvSpPr>
          <p:cNvPr id="3" name="Titolo 2"/>
          <p:cNvSpPr>
            <a:spLocks noGrp="1"/>
          </p:cNvSpPr>
          <p:nvPr>
            <p:ph type="title"/>
          </p:nvPr>
        </p:nvSpPr>
        <p:spPr>
          <a:xfrm>
            <a:off x="467544" y="18864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91506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382042"/>
            <a:ext cx="8229600" cy="4525963"/>
          </a:xfrm>
        </p:spPr>
        <p:txBody>
          <a:bodyPr/>
          <a:lstStyle/>
          <a:p>
            <a:endParaRPr lang="it-IT" altLang="it-IT" dirty="0" smtClean="0"/>
          </a:p>
          <a:p>
            <a:pPr marL="109728" indent="0">
              <a:buNone/>
            </a:pPr>
            <a:r>
              <a:rPr lang="it-IT" altLang="it-IT" dirty="0" smtClean="0">
                <a:solidFill>
                  <a:srgbClr val="FF0000"/>
                </a:solidFill>
                <a:latin typeface="Arial Black" panose="020B0A04020102020204" pitchFamily="34" charset="0"/>
              </a:rPr>
              <a:t>PRESSA IDRAULICA</a:t>
            </a:r>
            <a:endParaRPr lang="it-IT" altLang="it-IT" dirty="0">
              <a:solidFill>
                <a:srgbClr val="FF0000"/>
              </a:solidFill>
              <a:latin typeface="Arial Black" panose="020B0A04020102020204" pitchFamily="34" charset="0"/>
            </a:endParaRPr>
          </a:p>
          <a:p>
            <a:endParaRPr lang="it-IT" altLang="it-IT" dirty="0" smtClean="0"/>
          </a:p>
          <a:p>
            <a:endParaRPr lang="it-IT" altLang="it-IT" dirty="0"/>
          </a:p>
          <a:p>
            <a:endParaRPr lang="it-IT" altLang="it-IT" dirty="0" smtClean="0"/>
          </a:p>
          <a:p>
            <a:pPr marL="109728" indent="0">
              <a:buNone/>
            </a:pPr>
            <a:r>
              <a:rPr lang="it-IT" altLang="it-IT" dirty="0" smtClean="0">
                <a:latin typeface="Arial Black" panose="020B0A04020102020204" pitchFamily="34" charset="0"/>
              </a:rPr>
              <a:t>Torre:</a:t>
            </a:r>
            <a:r>
              <a:rPr lang="it-IT" altLang="it-IT" dirty="0" smtClean="0"/>
              <a:t> </a:t>
            </a:r>
            <a:endParaRPr lang="it-IT" altLang="it-IT" dirty="0"/>
          </a:p>
          <a:p>
            <a:endParaRPr lang="it-IT" dirty="0"/>
          </a:p>
        </p:txBody>
      </p:sp>
      <p:sp>
        <p:nvSpPr>
          <p:cNvPr id="3" name="Titolo 2"/>
          <p:cNvSpPr>
            <a:spLocks noGrp="1"/>
          </p:cNvSpPr>
          <p:nvPr>
            <p:ph type="title"/>
          </p:nvPr>
        </p:nvSpPr>
        <p:spPr>
          <a:xfrm>
            <a:off x="467544" y="27856"/>
            <a:ext cx="8229600" cy="1143000"/>
          </a:xfrm>
        </p:spPr>
        <p:txBody>
          <a:bodyPr>
            <a:noAutofit/>
          </a:bodyPr>
          <a:lstStyle/>
          <a:p>
            <a:pPr algn="ctr"/>
            <a:r>
              <a:rPr lang="it-IT" sz="2800" dirty="0" smtClean="0">
                <a:solidFill>
                  <a:srgbClr val="FF0000"/>
                </a:solidFill>
                <a:effectLst/>
                <a:latin typeface="Arial Black" panose="020B0A04020102020204" pitchFamily="34" charset="0"/>
              </a:rPr>
              <a:t>Olio d’oliva</a:t>
            </a:r>
            <a:br>
              <a:rPr lang="it-IT" sz="2800" dirty="0" smtClean="0">
                <a:solidFill>
                  <a:srgbClr val="FF0000"/>
                </a:solidFill>
                <a:effectLst/>
                <a:latin typeface="Arial Black" panose="020B0A04020102020204" pitchFamily="34" charset="0"/>
              </a:rPr>
            </a:br>
            <a:r>
              <a:rPr lang="it-IT" sz="2800" dirty="0">
                <a:solidFill>
                  <a:srgbClr val="FF0000"/>
                </a:solidFill>
                <a:effectLst/>
                <a:latin typeface="Arial Black" panose="020B0A04020102020204" pitchFamily="34" charset="0"/>
              </a:rPr>
              <a:t/>
            </a:r>
            <a:br>
              <a:rPr lang="it-IT" sz="2800" dirty="0">
                <a:solidFill>
                  <a:srgbClr val="FF0000"/>
                </a:solidFill>
                <a:effectLst/>
                <a:latin typeface="Arial Black" panose="020B0A04020102020204" pitchFamily="34" charset="0"/>
              </a:rPr>
            </a:br>
            <a:r>
              <a:rPr lang="it-IT" sz="2800" dirty="0" smtClean="0">
                <a:solidFill>
                  <a:srgbClr val="FF0000"/>
                </a:solidFill>
                <a:effectLst/>
                <a:latin typeface="Arial Black" panose="020B0A04020102020204" pitchFamily="34" charset="0"/>
              </a:rPr>
              <a:t>Estrazione per pressione</a:t>
            </a:r>
            <a:endParaRPr lang="it-IT" sz="2800" dirty="0">
              <a:solidFill>
                <a:srgbClr val="FF0000"/>
              </a:solidFill>
              <a:effectLst/>
              <a:latin typeface="Arial Black" panose="020B0A04020102020204" pitchFamily="34" charset="0"/>
            </a:endParaRPr>
          </a:p>
        </p:txBody>
      </p:sp>
      <p:pic>
        <p:nvPicPr>
          <p:cNvPr id="9218" name="Picture 2" descr="C:\Users\Procida Giuseppe\Desktop\tor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56792"/>
            <a:ext cx="3312368"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691680" y="3140968"/>
            <a:ext cx="4572000" cy="1631216"/>
          </a:xfrm>
          <a:prstGeom prst="rect">
            <a:avLst/>
          </a:prstGeom>
        </p:spPr>
        <p:txBody>
          <a:bodyPr>
            <a:spAutoFit/>
          </a:bodyPr>
          <a:lstStyle/>
          <a:p>
            <a:r>
              <a:rPr lang="it-IT" altLang="it-IT" sz="2000" dirty="0">
                <a:latin typeface="Arial Black" panose="020B0A04020102020204" pitchFamily="34" charset="0"/>
              </a:rPr>
              <a:t>Diaframmi filtranti (fiscoli)</a:t>
            </a:r>
          </a:p>
          <a:p>
            <a:endParaRPr lang="it-IT" altLang="it-IT" sz="2000" dirty="0">
              <a:latin typeface="Arial Black" panose="020B0A04020102020204" pitchFamily="34" charset="0"/>
            </a:endParaRPr>
          </a:p>
          <a:p>
            <a:r>
              <a:rPr lang="it-IT" altLang="it-IT" sz="2000" dirty="0">
                <a:latin typeface="Arial Black" panose="020B0A04020102020204" pitchFamily="34" charset="0"/>
              </a:rPr>
              <a:t>Strati di pasta di olive</a:t>
            </a:r>
          </a:p>
          <a:p>
            <a:endParaRPr lang="it-IT" altLang="it-IT" sz="2000" dirty="0">
              <a:latin typeface="Arial Black" panose="020B0A04020102020204" pitchFamily="34" charset="0"/>
            </a:endParaRPr>
          </a:p>
          <a:p>
            <a:r>
              <a:rPr lang="it-IT" altLang="it-IT" sz="2000" dirty="0">
                <a:latin typeface="Arial Black" panose="020B0A04020102020204" pitchFamily="34" charset="0"/>
              </a:rPr>
              <a:t>Dischi metallici</a:t>
            </a:r>
          </a:p>
        </p:txBody>
      </p:sp>
    </p:spTree>
    <p:extLst>
      <p:ext uri="{BB962C8B-B14F-4D97-AF65-F5344CB8AC3E}">
        <p14:creationId xmlns:p14="http://schemas.microsoft.com/office/powerpoint/2010/main" val="3230825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rocida Giuseppe\Desktop\fisco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9"/>
            <a:ext cx="4320479" cy="220347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Procida Giuseppe\Desktop\fiscol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3179763"/>
            <a:ext cx="3672407" cy="22100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Procida Giuseppe\Desktop\fiscoli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7" y="3179763"/>
            <a:ext cx="3060338" cy="312955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44008" y="6021288"/>
            <a:ext cx="3888430" cy="523220"/>
          </a:xfrm>
          <a:prstGeom prst="rect">
            <a:avLst/>
          </a:prstGeom>
          <a:noFill/>
        </p:spPr>
        <p:txBody>
          <a:bodyPr wrap="square" rtlCol="0">
            <a:spAutoFit/>
          </a:bodyPr>
          <a:lstStyle/>
          <a:p>
            <a:pPr algn="ctr"/>
            <a:r>
              <a:rPr lang="it-IT" sz="2800" dirty="0" smtClean="0">
                <a:solidFill>
                  <a:srgbClr val="FF0000"/>
                </a:solidFill>
                <a:latin typeface="Arial Black" panose="020B0A04020102020204" pitchFamily="34" charset="0"/>
              </a:rPr>
              <a:t>FISCOLI</a:t>
            </a:r>
            <a:endParaRPr lang="it-IT"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52350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11266" name="Picture 2" descr="C:\Users\Procida Giuseppe\Desktop\centrifuga.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2356164" y="2204864"/>
            <a:ext cx="4968551"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7544" y="1340768"/>
            <a:ext cx="7632848" cy="461665"/>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ESTRAZIONE PER CENTRIFUGAZIONE</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2875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772816"/>
            <a:ext cx="8229600" cy="4525963"/>
          </a:xfrm>
        </p:spPr>
        <p:txBody>
          <a:bodyPr>
            <a:normAutofit fontScale="92500" lnSpcReduction="20000"/>
          </a:bodyPr>
          <a:lstStyle/>
          <a:p>
            <a:pPr marL="109728" indent="0" algn="ctr">
              <a:buNone/>
            </a:pPr>
            <a:r>
              <a:rPr lang="it-IT" altLang="it-IT" sz="2400" dirty="0">
                <a:solidFill>
                  <a:srgbClr val="00B0F0"/>
                </a:solidFill>
                <a:latin typeface="Arial Black" panose="020B0A04020102020204" pitchFamily="34" charset="0"/>
              </a:rPr>
              <a:t>Realizza la separazione della fase solida da quella </a:t>
            </a:r>
          </a:p>
          <a:p>
            <a:pPr marL="109728" indent="0" algn="ctr">
              <a:buNone/>
            </a:pPr>
            <a:r>
              <a:rPr lang="it-IT" altLang="it-IT" sz="2400" dirty="0">
                <a:solidFill>
                  <a:srgbClr val="00B0F0"/>
                </a:solidFill>
                <a:latin typeface="Arial Black" panose="020B0A04020102020204" pitchFamily="34" charset="0"/>
              </a:rPr>
              <a:t>liquida sfruttando la differenza fra i pesi specifici, </a:t>
            </a:r>
          </a:p>
          <a:p>
            <a:pPr marL="109728" indent="0" algn="ctr">
              <a:buNone/>
            </a:pPr>
            <a:r>
              <a:rPr lang="it-IT" altLang="it-IT" sz="2400" dirty="0">
                <a:solidFill>
                  <a:srgbClr val="00B0F0"/>
                </a:solidFill>
                <a:latin typeface="Arial Black" panose="020B0A04020102020204" pitchFamily="34" charset="0"/>
              </a:rPr>
              <a:t>esaltati dalla forza centrifuga.</a:t>
            </a:r>
          </a:p>
          <a:p>
            <a:pPr marL="109728" indent="0" algn="ctr">
              <a:buNone/>
            </a:pPr>
            <a:r>
              <a:rPr lang="it-IT" altLang="it-IT" sz="2600" dirty="0" smtClean="0">
                <a:solidFill>
                  <a:srgbClr val="FFC000"/>
                </a:solidFill>
                <a:latin typeface="Arial Black" panose="020B0A04020102020204" pitchFamily="34" charset="0"/>
              </a:rPr>
              <a:t>Prevede l’aggiunta </a:t>
            </a:r>
            <a:r>
              <a:rPr lang="it-IT" altLang="it-IT" sz="2600" dirty="0">
                <a:solidFill>
                  <a:srgbClr val="FFC000"/>
                </a:solidFill>
                <a:latin typeface="Arial Black" panose="020B0A04020102020204" pitchFamily="34" charset="0"/>
              </a:rPr>
              <a:t>di acqua per </a:t>
            </a:r>
            <a:r>
              <a:rPr lang="it-IT" altLang="it-IT" sz="2600" dirty="0" smtClean="0">
                <a:solidFill>
                  <a:srgbClr val="FFC000"/>
                </a:solidFill>
                <a:latin typeface="Arial Black" panose="020B0A04020102020204" pitchFamily="34" charset="0"/>
              </a:rPr>
              <a:t>fluidificare la pasta. </a:t>
            </a:r>
          </a:p>
          <a:p>
            <a:pPr marL="109728" indent="0" algn="ctr">
              <a:buNone/>
            </a:pPr>
            <a:r>
              <a:rPr lang="it-IT" altLang="it-IT" sz="2800" dirty="0" smtClean="0">
                <a:solidFill>
                  <a:schemeClr val="accent2"/>
                </a:solidFill>
                <a:latin typeface="Arial Black" panose="020B0A04020102020204" pitchFamily="34" charset="0"/>
              </a:rPr>
              <a:t>Dopo centrifugazione si ottiene il mosto oleoso e la sansa.</a:t>
            </a: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latin typeface="Arial Black" panose="020B0A04020102020204" pitchFamily="34" charset="0"/>
              </a:rPr>
              <a:t>Svantaggi</a:t>
            </a:r>
          </a:p>
          <a:p>
            <a:pPr marL="109728" indent="0" algn="ctr">
              <a:buNone/>
            </a:pPr>
            <a:endParaRPr lang="it-IT" altLang="it-IT" sz="2800" dirty="0" smtClean="0">
              <a:solidFill>
                <a:srgbClr val="FF0000"/>
              </a:solidFill>
              <a:latin typeface="Arial Black" panose="020B0A04020102020204" pitchFamily="34" charset="0"/>
            </a:endParaRPr>
          </a:p>
          <a:p>
            <a:pPr marL="109728" indent="0" algn="ctr">
              <a:buNone/>
            </a:pPr>
            <a:r>
              <a:rPr lang="it-IT" altLang="it-IT" sz="2800" dirty="0" smtClean="0">
                <a:solidFill>
                  <a:srgbClr val="FF0000"/>
                </a:solidFill>
                <a:latin typeface="Arial Black" panose="020B0A04020102020204" pitchFamily="34" charset="0"/>
              </a:rPr>
              <a:t>Possibile </a:t>
            </a:r>
            <a:r>
              <a:rPr lang="it-IT" altLang="it-IT" sz="2800" dirty="0">
                <a:solidFill>
                  <a:srgbClr val="FF0000"/>
                </a:solidFill>
                <a:latin typeface="Arial Black" panose="020B0A04020102020204" pitchFamily="34" charset="0"/>
              </a:rPr>
              <a:t>perdita di </a:t>
            </a:r>
            <a:r>
              <a:rPr lang="it-IT" altLang="it-IT" sz="2800" dirty="0" smtClean="0">
                <a:solidFill>
                  <a:srgbClr val="FF0000"/>
                </a:solidFill>
                <a:latin typeface="Arial Black" panose="020B0A04020102020204" pitchFamily="34" charset="0"/>
              </a:rPr>
              <a:t>sostanze </a:t>
            </a:r>
            <a:r>
              <a:rPr lang="it-IT" altLang="it-IT" sz="2800" dirty="0">
                <a:solidFill>
                  <a:srgbClr val="FF0000"/>
                </a:solidFill>
                <a:latin typeface="Arial Black" panose="020B0A04020102020204" pitchFamily="34" charset="0"/>
              </a:rPr>
              <a:t>antiossidanti</a:t>
            </a:r>
          </a:p>
          <a:p>
            <a:pPr marL="109728" indent="0" algn="ctr">
              <a:buNone/>
            </a:pPr>
            <a:r>
              <a:rPr lang="it-IT" altLang="it-IT" sz="2800" dirty="0">
                <a:solidFill>
                  <a:srgbClr val="FF0000"/>
                </a:solidFill>
                <a:latin typeface="Arial Black" panose="020B0A04020102020204" pitchFamily="34" charset="0"/>
              </a:rPr>
              <a:t>Minore resistenza </a:t>
            </a:r>
            <a:r>
              <a:rPr lang="it-IT" altLang="it-IT" sz="2800" dirty="0" smtClean="0">
                <a:solidFill>
                  <a:srgbClr val="FF0000"/>
                </a:solidFill>
                <a:latin typeface="Arial Black" panose="020B0A04020102020204" pitchFamily="34" charset="0"/>
              </a:rPr>
              <a:t>dell’olio </a:t>
            </a:r>
            <a:r>
              <a:rPr lang="it-IT" altLang="it-IT" sz="2800" dirty="0">
                <a:solidFill>
                  <a:srgbClr val="FF0000"/>
                </a:solidFill>
                <a:latin typeface="Arial Black" panose="020B0A04020102020204" pitchFamily="34" charset="0"/>
              </a:rPr>
              <a:t>all’ossidazione</a:t>
            </a:r>
          </a:p>
          <a:p>
            <a:endParaRPr lang="it-IT" altLang="it-IT" sz="2800" dirty="0"/>
          </a:p>
          <a:p>
            <a:pPr marL="109728" indent="0">
              <a:buNone/>
            </a:pPr>
            <a:endParaRPr lang="it-IT" altLang="it-IT" sz="2800" dirty="0"/>
          </a:p>
          <a:p>
            <a:endParaRPr lang="it-IT" dirty="0"/>
          </a:p>
        </p:txBody>
      </p:sp>
      <p:sp>
        <p:nvSpPr>
          <p:cNvPr id="3" name="Titolo 2"/>
          <p:cNvSpPr>
            <a:spLocks noGrp="1"/>
          </p:cNvSpPr>
          <p:nvPr>
            <p:ph type="title"/>
          </p:nvPr>
        </p:nvSpPr>
        <p:spPr/>
        <p:txBody>
          <a:bodyPr>
            <a:normAutofit fontScale="90000"/>
          </a:bodyPr>
          <a:lstStyle/>
          <a:p>
            <a:pPr algn="ctr"/>
            <a:r>
              <a:rPr lang="it-IT" dirty="0" smtClean="0">
                <a:solidFill>
                  <a:srgbClr val="FF0000"/>
                </a:solidFill>
                <a:latin typeface="Arial Black" panose="020B0A04020102020204" pitchFamily="34" charset="0"/>
              </a:rPr>
              <a:t>Olio d’oliva</a:t>
            </a:r>
            <a:r>
              <a:rPr lang="it-IT" dirty="0" smtClean="0"/>
              <a:t/>
            </a:r>
            <a:br>
              <a:rPr lang="it-IT" dirty="0" smtClean="0"/>
            </a:br>
            <a:r>
              <a:rPr lang="it-IT" dirty="0"/>
              <a:t/>
            </a:r>
            <a:br>
              <a:rPr lang="it-IT" dirty="0"/>
            </a:br>
            <a:r>
              <a:rPr lang="it-IT" sz="2700" u="sng" dirty="0" smtClean="0">
                <a:solidFill>
                  <a:srgbClr val="FF0000"/>
                </a:solidFill>
                <a:effectLst/>
                <a:latin typeface="Arial Black" panose="020B0A04020102020204" pitchFamily="34" charset="0"/>
              </a:rPr>
              <a:t>ESTRAZIONE PER CENTRIFUGAZIONE</a:t>
            </a:r>
            <a:endParaRPr lang="it-IT" sz="2700" u="sng"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18373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
            <a:ext cx="8229600" cy="764704"/>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395536" y="764704"/>
            <a:ext cx="7992888" cy="523220"/>
          </a:xfrm>
          <a:prstGeom prst="rect">
            <a:avLst/>
          </a:prstGeom>
          <a:noFill/>
        </p:spPr>
        <p:txBody>
          <a:bodyPr wrap="square" rtlCol="0">
            <a:spAutoFit/>
          </a:bodyPr>
          <a:lstStyle/>
          <a:p>
            <a:pPr algn="ctr"/>
            <a:r>
              <a:rPr lang="it-IT" sz="2800" b="1" u="sng" dirty="0" smtClean="0">
                <a:solidFill>
                  <a:srgbClr val="FF0000"/>
                </a:solidFill>
                <a:latin typeface="Arial Black" panose="020B0A04020102020204" pitchFamily="34" charset="0"/>
              </a:rPr>
              <a:t>ESTRAZIONE PER CENTRIFUGAZIONE</a:t>
            </a:r>
            <a:endParaRPr lang="it-IT" sz="2800" b="1" u="sng" dirty="0">
              <a:solidFill>
                <a:srgbClr val="FF0000"/>
              </a:solidFill>
              <a:latin typeface="Arial Black" panose="020B0A04020102020204" pitchFamily="34" charset="0"/>
            </a:endParaRPr>
          </a:p>
        </p:txBody>
      </p:sp>
      <p:pic>
        <p:nvPicPr>
          <p:cNvPr id="2050" name="Picture 2" descr="C:\Users\Procida Giuseppe\Desktop\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68" y="1412776"/>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6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07987" y="1772816"/>
            <a:ext cx="8229600" cy="4525963"/>
          </a:xfrm>
        </p:spPr>
        <p:txBody>
          <a:bodyPr/>
          <a:lstStyle/>
          <a:p>
            <a:pPr marL="109728" indent="0" algn="ctr">
              <a:buNone/>
            </a:pPr>
            <a:r>
              <a:rPr lang="it-IT" altLang="it-IT" sz="2400" dirty="0">
                <a:solidFill>
                  <a:srgbClr val="00B0F0"/>
                </a:solidFill>
                <a:latin typeface="Arial Black" panose="020B0A04020102020204" pitchFamily="34" charset="0"/>
              </a:rPr>
              <a:t>Sfrutta la differenza di tensione superficiale tra olio e acqua: una lamina d’acciaio immersa nella pasta di olive  si bagna preferenzialmente di olio (minore tensione superficiale) </a:t>
            </a:r>
          </a:p>
          <a:p>
            <a:endParaRPr lang="it-IT" dirty="0"/>
          </a:p>
        </p:txBody>
      </p:sp>
      <p:sp>
        <p:nvSpPr>
          <p:cNvPr id="3" name="Titolo 2"/>
          <p:cNvSpPr>
            <a:spLocks noGrp="1"/>
          </p:cNvSpPr>
          <p:nvPr>
            <p:ph type="title"/>
          </p:nvPr>
        </p:nvSpPr>
        <p:spPr>
          <a:xfrm>
            <a:off x="457200" y="274638"/>
            <a:ext cx="8229600" cy="922114"/>
          </a:xfrm>
        </p:spPr>
        <p:txBody>
          <a:bodyPr>
            <a:normAutofit fontScale="90000"/>
          </a:bodyPr>
          <a:lstStyle/>
          <a:p>
            <a:pPr algn="ctr"/>
            <a:r>
              <a:rPr lang="it-IT" dirty="0" smtClean="0">
                <a:solidFill>
                  <a:srgbClr val="FF0000"/>
                </a:solidFill>
                <a:latin typeface="Arial Black" panose="020B0A04020102020204" pitchFamily="34" charset="0"/>
              </a:rPr>
              <a:t>Olio d’oliva</a:t>
            </a:r>
            <a:r>
              <a:rPr lang="it-IT" dirty="0" smtClean="0"/>
              <a:t/>
            </a:r>
            <a:br>
              <a:rPr lang="it-IT" dirty="0" smtClean="0"/>
            </a:br>
            <a:r>
              <a:rPr lang="it-IT" dirty="0"/>
              <a:t/>
            </a:r>
            <a:br>
              <a:rPr lang="it-IT" dirty="0"/>
            </a:br>
            <a:r>
              <a:rPr lang="it-IT" sz="3100" u="sng" dirty="0" smtClean="0">
                <a:solidFill>
                  <a:srgbClr val="FF0000"/>
                </a:solidFill>
                <a:effectLst/>
                <a:latin typeface="Arial Black" panose="020B0A04020102020204" pitchFamily="34" charset="0"/>
              </a:rPr>
              <a:t>ESTRAZIONE PER PERCOLAMENTO</a:t>
            </a:r>
            <a:endParaRPr lang="it-IT" sz="3100" u="sng" dirty="0">
              <a:solidFill>
                <a:srgbClr val="FF0000"/>
              </a:solidFill>
              <a:effectLst/>
              <a:latin typeface="Arial Black" panose="020B0A04020102020204" pitchFamily="34" charset="0"/>
            </a:endParaRPr>
          </a:p>
        </p:txBody>
      </p:sp>
      <p:pic>
        <p:nvPicPr>
          <p:cNvPr id="3074" name="Picture 2" descr="C:\Users\Procida Giuseppe\Desktop\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573016"/>
            <a:ext cx="345638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3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l Mare Mediterraneo - car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27" y="1126766"/>
            <a:ext cx="8617074"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7"/>
          <p:cNvSpPr>
            <a:spLocks/>
          </p:cNvSpPr>
          <p:nvPr/>
        </p:nvSpPr>
        <p:spPr bwMode="auto">
          <a:xfrm>
            <a:off x="742950" y="3017974"/>
            <a:ext cx="8401050" cy="3581400"/>
          </a:xfrm>
          <a:custGeom>
            <a:avLst/>
            <a:gdLst>
              <a:gd name="T0" fmla="*/ 170242 w 4540"/>
              <a:gd name="T1" fmla="*/ 1370580 h 2242"/>
              <a:gd name="T2" fmla="*/ 333081 w 4540"/>
              <a:gd name="T3" fmla="*/ 1204449 h 2242"/>
              <a:gd name="T4" fmla="*/ 436706 w 4540"/>
              <a:gd name="T5" fmla="*/ 961643 h 2242"/>
              <a:gd name="T6" fmla="*/ 658761 w 4540"/>
              <a:gd name="T7" fmla="*/ 769953 h 2242"/>
              <a:gd name="T8" fmla="*/ 1236102 w 4540"/>
              <a:gd name="T9" fmla="*/ 603822 h 2242"/>
              <a:gd name="T10" fmla="*/ 1443352 w 4540"/>
              <a:gd name="T11" fmla="*/ 514367 h 2242"/>
              <a:gd name="T12" fmla="*/ 1931871 w 4540"/>
              <a:gd name="T13" fmla="*/ 92650 h 2242"/>
              <a:gd name="T14" fmla="*/ 2124318 w 4540"/>
              <a:gd name="T15" fmla="*/ 28753 h 2242"/>
              <a:gd name="T16" fmla="*/ 3219785 w 4540"/>
              <a:gd name="T17" fmla="*/ 15974 h 2242"/>
              <a:gd name="T18" fmla="*/ 3412232 w 4540"/>
              <a:gd name="T19" fmla="*/ 156546 h 2242"/>
              <a:gd name="T20" fmla="*/ 3589875 w 4540"/>
              <a:gd name="T21" fmla="*/ 322677 h 2242"/>
              <a:gd name="T22" fmla="*/ 3797127 w 4540"/>
              <a:gd name="T23" fmla="*/ 361015 h 2242"/>
              <a:gd name="T24" fmla="*/ 4063592 w 4540"/>
              <a:gd name="T25" fmla="*/ 412133 h 2242"/>
              <a:gd name="T26" fmla="*/ 4108002 w 4540"/>
              <a:gd name="T27" fmla="*/ 654939 h 2242"/>
              <a:gd name="T28" fmla="*/ 4211628 w 4540"/>
              <a:gd name="T29" fmla="*/ 769953 h 2242"/>
              <a:gd name="T30" fmla="*/ 4581718 w 4540"/>
              <a:gd name="T31" fmla="*/ 897746 h 2242"/>
              <a:gd name="T32" fmla="*/ 4833379 w 4540"/>
              <a:gd name="T33" fmla="*/ 769953 h 2242"/>
              <a:gd name="T34" fmla="*/ 5070237 w 4540"/>
              <a:gd name="T35" fmla="*/ 629381 h 2242"/>
              <a:gd name="T36" fmla="*/ 5469934 w 4540"/>
              <a:gd name="T37" fmla="*/ 769953 h 2242"/>
              <a:gd name="T38" fmla="*/ 6106489 w 4540"/>
              <a:gd name="T39" fmla="*/ 616601 h 2242"/>
              <a:gd name="T40" fmla="*/ 6446972 w 4540"/>
              <a:gd name="T41" fmla="*/ 731615 h 2242"/>
              <a:gd name="T42" fmla="*/ 7187153 w 4540"/>
              <a:gd name="T43" fmla="*/ 693277 h 2242"/>
              <a:gd name="T44" fmla="*/ 7601655 w 4540"/>
              <a:gd name="T45" fmla="*/ 821070 h 2242"/>
              <a:gd name="T46" fmla="*/ 7646066 w 4540"/>
              <a:gd name="T47" fmla="*/ 1817856 h 2242"/>
              <a:gd name="T48" fmla="*/ 8356639 w 4540"/>
              <a:gd name="T49" fmla="*/ 2686848 h 2242"/>
              <a:gd name="T50" fmla="*/ 8193800 w 4540"/>
              <a:gd name="T51" fmla="*/ 2942434 h 2242"/>
              <a:gd name="T52" fmla="*/ 7705281 w 4540"/>
              <a:gd name="T53" fmla="*/ 3146903 h 2242"/>
              <a:gd name="T54" fmla="*/ 7349992 w 4540"/>
              <a:gd name="T55" fmla="*/ 3504724 h 2242"/>
              <a:gd name="T56" fmla="*/ 6831866 w 4540"/>
              <a:gd name="T57" fmla="*/ 3581400 h 2242"/>
              <a:gd name="T58" fmla="*/ 5603167 w 4540"/>
              <a:gd name="T59" fmla="*/ 3504724 h 2242"/>
              <a:gd name="T60" fmla="*/ 3989574 w 4540"/>
              <a:gd name="T61" fmla="*/ 3440828 h 2242"/>
              <a:gd name="T62" fmla="*/ 3530661 w 4540"/>
              <a:gd name="T63" fmla="*/ 3044669 h 2242"/>
              <a:gd name="T64" fmla="*/ 3204982 w 4540"/>
              <a:gd name="T65" fmla="*/ 2878538 h 2242"/>
              <a:gd name="T66" fmla="*/ 2938517 w 4540"/>
              <a:gd name="T67" fmla="*/ 2431262 h 2242"/>
              <a:gd name="T68" fmla="*/ 2331569 w 4540"/>
              <a:gd name="T69" fmla="*/ 2329028 h 2242"/>
              <a:gd name="T70" fmla="*/ 910422 w 4540"/>
              <a:gd name="T71" fmla="*/ 2188456 h 2242"/>
              <a:gd name="T72" fmla="*/ 599546 w 4540"/>
              <a:gd name="T73" fmla="*/ 2099001 h 2242"/>
              <a:gd name="T74" fmla="*/ 510725 w 4540"/>
              <a:gd name="T75" fmla="*/ 2047883 h 2242"/>
              <a:gd name="T76" fmla="*/ 51813 w 4540"/>
              <a:gd name="T77" fmla="*/ 1753960 h 2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40"/>
              <a:gd name="T118" fmla="*/ 0 h 2242"/>
              <a:gd name="T119" fmla="*/ 4540 w 4540"/>
              <a:gd name="T120" fmla="*/ 2242 h 22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40" h="2242">
                <a:moveTo>
                  <a:pt x="20" y="1058"/>
                </a:moveTo>
                <a:cubicBezTo>
                  <a:pt x="1" y="984"/>
                  <a:pt x="28" y="901"/>
                  <a:pt x="92" y="858"/>
                </a:cubicBezTo>
                <a:cubicBezTo>
                  <a:pt x="100" y="833"/>
                  <a:pt x="108" y="802"/>
                  <a:pt x="132" y="786"/>
                </a:cubicBezTo>
                <a:cubicBezTo>
                  <a:pt x="148" y="775"/>
                  <a:pt x="164" y="765"/>
                  <a:pt x="180" y="754"/>
                </a:cubicBezTo>
                <a:cubicBezTo>
                  <a:pt x="188" y="749"/>
                  <a:pt x="204" y="738"/>
                  <a:pt x="204" y="738"/>
                </a:cubicBezTo>
                <a:cubicBezTo>
                  <a:pt x="216" y="702"/>
                  <a:pt x="220" y="626"/>
                  <a:pt x="236" y="602"/>
                </a:cubicBezTo>
                <a:cubicBezTo>
                  <a:pt x="261" y="564"/>
                  <a:pt x="298" y="534"/>
                  <a:pt x="332" y="506"/>
                </a:cubicBezTo>
                <a:cubicBezTo>
                  <a:pt x="341" y="499"/>
                  <a:pt x="345" y="486"/>
                  <a:pt x="356" y="482"/>
                </a:cubicBezTo>
                <a:cubicBezTo>
                  <a:pt x="374" y="475"/>
                  <a:pt x="393" y="477"/>
                  <a:pt x="412" y="474"/>
                </a:cubicBezTo>
                <a:cubicBezTo>
                  <a:pt x="500" y="445"/>
                  <a:pt x="577" y="398"/>
                  <a:pt x="668" y="378"/>
                </a:cubicBezTo>
                <a:cubicBezTo>
                  <a:pt x="698" y="371"/>
                  <a:pt x="705" y="370"/>
                  <a:pt x="732" y="354"/>
                </a:cubicBezTo>
                <a:cubicBezTo>
                  <a:pt x="748" y="344"/>
                  <a:pt x="780" y="322"/>
                  <a:pt x="780" y="322"/>
                </a:cubicBezTo>
                <a:cubicBezTo>
                  <a:pt x="805" y="248"/>
                  <a:pt x="827" y="189"/>
                  <a:pt x="908" y="162"/>
                </a:cubicBezTo>
                <a:cubicBezTo>
                  <a:pt x="946" y="124"/>
                  <a:pt x="996" y="85"/>
                  <a:pt x="1044" y="58"/>
                </a:cubicBezTo>
                <a:cubicBezTo>
                  <a:pt x="1077" y="39"/>
                  <a:pt x="1085" y="39"/>
                  <a:pt x="1124" y="26"/>
                </a:cubicBezTo>
                <a:cubicBezTo>
                  <a:pt x="1132" y="23"/>
                  <a:pt x="1148" y="18"/>
                  <a:pt x="1148" y="18"/>
                </a:cubicBezTo>
                <a:cubicBezTo>
                  <a:pt x="1194" y="20"/>
                  <a:pt x="1384" y="0"/>
                  <a:pt x="1428" y="66"/>
                </a:cubicBezTo>
                <a:cubicBezTo>
                  <a:pt x="1530" y="44"/>
                  <a:pt x="1641" y="43"/>
                  <a:pt x="1740" y="10"/>
                </a:cubicBezTo>
                <a:cubicBezTo>
                  <a:pt x="1767" y="37"/>
                  <a:pt x="1784" y="78"/>
                  <a:pt x="1820" y="90"/>
                </a:cubicBezTo>
                <a:cubicBezTo>
                  <a:pt x="1828" y="93"/>
                  <a:pt x="1837" y="94"/>
                  <a:pt x="1844" y="98"/>
                </a:cubicBezTo>
                <a:cubicBezTo>
                  <a:pt x="1861" y="107"/>
                  <a:pt x="1892" y="130"/>
                  <a:pt x="1892" y="130"/>
                </a:cubicBezTo>
                <a:cubicBezTo>
                  <a:pt x="1908" y="154"/>
                  <a:pt x="1924" y="178"/>
                  <a:pt x="1940" y="202"/>
                </a:cubicBezTo>
                <a:cubicBezTo>
                  <a:pt x="1945" y="210"/>
                  <a:pt x="1956" y="226"/>
                  <a:pt x="1956" y="226"/>
                </a:cubicBezTo>
                <a:cubicBezTo>
                  <a:pt x="1998" y="220"/>
                  <a:pt x="2013" y="211"/>
                  <a:pt x="2052" y="226"/>
                </a:cubicBezTo>
                <a:cubicBezTo>
                  <a:pt x="2108" y="247"/>
                  <a:pt x="2041" y="241"/>
                  <a:pt x="2108" y="250"/>
                </a:cubicBezTo>
                <a:cubicBezTo>
                  <a:pt x="2137" y="254"/>
                  <a:pt x="2167" y="255"/>
                  <a:pt x="2196" y="258"/>
                </a:cubicBezTo>
                <a:cubicBezTo>
                  <a:pt x="2217" y="322"/>
                  <a:pt x="2196" y="242"/>
                  <a:pt x="2196" y="306"/>
                </a:cubicBezTo>
                <a:cubicBezTo>
                  <a:pt x="2196" y="348"/>
                  <a:pt x="2207" y="372"/>
                  <a:pt x="2220" y="410"/>
                </a:cubicBezTo>
                <a:cubicBezTo>
                  <a:pt x="2227" y="430"/>
                  <a:pt x="2248" y="443"/>
                  <a:pt x="2260" y="458"/>
                </a:cubicBezTo>
                <a:cubicBezTo>
                  <a:pt x="2266" y="465"/>
                  <a:pt x="2269" y="475"/>
                  <a:pt x="2276" y="482"/>
                </a:cubicBezTo>
                <a:cubicBezTo>
                  <a:pt x="2295" y="501"/>
                  <a:pt x="2324" y="506"/>
                  <a:pt x="2348" y="514"/>
                </a:cubicBezTo>
                <a:cubicBezTo>
                  <a:pt x="2392" y="529"/>
                  <a:pt x="2430" y="551"/>
                  <a:pt x="2476" y="562"/>
                </a:cubicBezTo>
                <a:cubicBezTo>
                  <a:pt x="2478" y="562"/>
                  <a:pt x="2532" y="553"/>
                  <a:pt x="2540" y="546"/>
                </a:cubicBezTo>
                <a:cubicBezTo>
                  <a:pt x="2566" y="525"/>
                  <a:pt x="2571" y="489"/>
                  <a:pt x="2612" y="482"/>
                </a:cubicBezTo>
                <a:cubicBezTo>
                  <a:pt x="2649" y="476"/>
                  <a:pt x="2687" y="477"/>
                  <a:pt x="2724" y="474"/>
                </a:cubicBezTo>
                <a:cubicBezTo>
                  <a:pt x="2733" y="448"/>
                  <a:pt x="2726" y="417"/>
                  <a:pt x="2740" y="394"/>
                </a:cubicBezTo>
                <a:cubicBezTo>
                  <a:pt x="2746" y="385"/>
                  <a:pt x="2761" y="389"/>
                  <a:pt x="2772" y="386"/>
                </a:cubicBezTo>
                <a:cubicBezTo>
                  <a:pt x="2839" y="408"/>
                  <a:pt x="2888" y="465"/>
                  <a:pt x="2956" y="482"/>
                </a:cubicBezTo>
                <a:cubicBezTo>
                  <a:pt x="3031" y="479"/>
                  <a:pt x="3105" y="479"/>
                  <a:pt x="3180" y="474"/>
                </a:cubicBezTo>
                <a:cubicBezTo>
                  <a:pt x="3230" y="471"/>
                  <a:pt x="3261" y="412"/>
                  <a:pt x="3300" y="386"/>
                </a:cubicBezTo>
                <a:cubicBezTo>
                  <a:pt x="3324" y="389"/>
                  <a:pt x="3348" y="389"/>
                  <a:pt x="3372" y="394"/>
                </a:cubicBezTo>
                <a:cubicBezTo>
                  <a:pt x="3414" y="404"/>
                  <a:pt x="3443" y="444"/>
                  <a:pt x="3484" y="458"/>
                </a:cubicBezTo>
                <a:cubicBezTo>
                  <a:pt x="3564" y="449"/>
                  <a:pt x="3545" y="446"/>
                  <a:pt x="3604" y="426"/>
                </a:cubicBezTo>
                <a:cubicBezTo>
                  <a:pt x="3697" y="429"/>
                  <a:pt x="3791" y="428"/>
                  <a:pt x="3884" y="434"/>
                </a:cubicBezTo>
                <a:cubicBezTo>
                  <a:pt x="3953" y="438"/>
                  <a:pt x="4010" y="463"/>
                  <a:pt x="4076" y="474"/>
                </a:cubicBezTo>
                <a:cubicBezTo>
                  <a:pt x="4104" y="493"/>
                  <a:pt x="4099" y="483"/>
                  <a:pt x="4108" y="514"/>
                </a:cubicBezTo>
                <a:cubicBezTo>
                  <a:pt x="4114" y="535"/>
                  <a:pt x="4124" y="578"/>
                  <a:pt x="4124" y="578"/>
                </a:cubicBezTo>
                <a:cubicBezTo>
                  <a:pt x="4127" y="765"/>
                  <a:pt x="4127" y="951"/>
                  <a:pt x="4132" y="1138"/>
                </a:cubicBezTo>
                <a:cubicBezTo>
                  <a:pt x="4137" y="1348"/>
                  <a:pt x="4197" y="1602"/>
                  <a:pt x="4436" y="1642"/>
                </a:cubicBezTo>
                <a:cubicBezTo>
                  <a:pt x="4463" y="1655"/>
                  <a:pt x="4489" y="1669"/>
                  <a:pt x="4516" y="1682"/>
                </a:cubicBezTo>
                <a:cubicBezTo>
                  <a:pt x="4539" y="1693"/>
                  <a:pt x="4540" y="1754"/>
                  <a:pt x="4540" y="1754"/>
                </a:cubicBezTo>
                <a:cubicBezTo>
                  <a:pt x="4524" y="1818"/>
                  <a:pt x="4483" y="1818"/>
                  <a:pt x="4428" y="1842"/>
                </a:cubicBezTo>
                <a:cubicBezTo>
                  <a:pt x="4393" y="1858"/>
                  <a:pt x="4356" y="1893"/>
                  <a:pt x="4324" y="1914"/>
                </a:cubicBezTo>
                <a:cubicBezTo>
                  <a:pt x="4277" y="1945"/>
                  <a:pt x="4217" y="1957"/>
                  <a:pt x="4164" y="1970"/>
                </a:cubicBezTo>
                <a:cubicBezTo>
                  <a:pt x="4117" y="2005"/>
                  <a:pt x="4053" y="2041"/>
                  <a:pt x="4012" y="2082"/>
                </a:cubicBezTo>
                <a:cubicBezTo>
                  <a:pt x="4008" y="2109"/>
                  <a:pt x="4000" y="2181"/>
                  <a:pt x="3972" y="2194"/>
                </a:cubicBezTo>
                <a:cubicBezTo>
                  <a:pt x="3928" y="2214"/>
                  <a:pt x="3876" y="2204"/>
                  <a:pt x="3828" y="2210"/>
                </a:cubicBezTo>
                <a:cubicBezTo>
                  <a:pt x="3782" y="2216"/>
                  <a:pt x="3737" y="2231"/>
                  <a:pt x="3692" y="2242"/>
                </a:cubicBezTo>
                <a:cubicBezTo>
                  <a:pt x="3505" y="2238"/>
                  <a:pt x="3332" y="2229"/>
                  <a:pt x="3148" y="2218"/>
                </a:cubicBezTo>
                <a:cubicBezTo>
                  <a:pt x="3109" y="2205"/>
                  <a:pt x="3028" y="2194"/>
                  <a:pt x="3028" y="2194"/>
                </a:cubicBezTo>
                <a:cubicBezTo>
                  <a:pt x="2902" y="2199"/>
                  <a:pt x="2802" y="2202"/>
                  <a:pt x="2684" y="2226"/>
                </a:cubicBezTo>
                <a:cubicBezTo>
                  <a:pt x="2506" y="2214"/>
                  <a:pt x="2333" y="2176"/>
                  <a:pt x="2156" y="2154"/>
                </a:cubicBezTo>
                <a:cubicBezTo>
                  <a:pt x="2068" y="2095"/>
                  <a:pt x="2046" y="2044"/>
                  <a:pt x="1988" y="1962"/>
                </a:cubicBezTo>
                <a:cubicBezTo>
                  <a:pt x="1966" y="1932"/>
                  <a:pt x="1936" y="1926"/>
                  <a:pt x="1908" y="1906"/>
                </a:cubicBezTo>
                <a:cubicBezTo>
                  <a:pt x="1883" y="1888"/>
                  <a:pt x="1862" y="1858"/>
                  <a:pt x="1836" y="1842"/>
                </a:cubicBezTo>
                <a:cubicBezTo>
                  <a:pt x="1810" y="1827"/>
                  <a:pt x="1761" y="1812"/>
                  <a:pt x="1732" y="1802"/>
                </a:cubicBezTo>
                <a:cubicBezTo>
                  <a:pt x="1667" y="1753"/>
                  <a:pt x="1659" y="1748"/>
                  <a:pt x="1628" y="1666"/>
                </a:cubicBezTo>
                <a:cubicBezTo>
                  <a:pt x="1622" y="1628"/>
                  <a:pt x="1606" y="1555"/>
                  <a:pt x="1588" y="1522"/>
                </a:cubicBezTo>
                <a:cubicBezTo>
                  <a:pt x="1553" y="1458"/>
                  <a:pt x="1411" y="1469"/>
                  <a:pt x="1372" y="1466"/>
                </a:cubicBezTo>
                <a:cubicBezTo>
                  <a:pt x="1335" y="1464"/>
                  <a:pt x="1297" y="1461"/>
                  <a:pt x="1260" y="1458"/>
                </a:cubicBezTo>
                <a:cubicBezTo>
                  <a:pt x="1110" y="1433"/>
                  <a:pt x="963" y="1418"/>
                  <a:pt x="812" y="1410"/>
                </a:cubicBezTo>
                <a:cubicBezTo>
                  <a:pt x="701" y="1396"/>
                  <a:pt x="604" y="1377"/>
                  <a:pt x="492" y="1370"/>
                </a:cubicBezTo>
                <a:cubicBezTo>
                  <a:pt x="458" y="1366"/>
                  <a:pt x="405" y="1364"/>
                  <a:pt x="372" y="1346"/>
                </a:cubicBezTo>
                <a:cubicBezTo>
                  <a:pt x="355" y="1337"/>
                  <a:pt x="324" y="1314"/>
                  <a:pt x="324" y="1314"/>
                </a:cubicBezTo>
                <a:cubicBezTo>
                  <a:pt x="319" y="1306"/>
                  <a:pt x="316" y="1295"/>
                  <a:pt x="308" y="1290"/>
                </a:cubicBezTo>
                <a:cubicBezTo>
                  <a:pt x="299" y="1284"/>
                  <a:pt x="287" y="1285"/>
                  <a:pt x="276" y="1282"/>
                </a:cubicBezTo>
                <a:cubicBezTo>
                  <a:pt x="232" y="1269"/>
                  <a:pt x="201" y="1258"/>
                  <a:pt x="156" y="1250"/>
                </a:cubicBezTo>
                <a:cubicBezTo>
                  <a:pt x="98" y="1211"/>
                  <a:pt x="77" y="1147"/>
                  <a:pt x="28" y="1098"/>
                </a:cubicBezTo>
                <a:cubicBezTo>
                  <a:pt x="11" y="1046"/>
                  <a:pt x="0" y="1038"/>
                  <a:pt x="20" y="1058"/>
                </a:cubicBezTo>
                <a:close/>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ltLang="it-IT"/>
          </a:p>
        </p:txBody>
      </p:sp>
      <p:sp>
        <p:nvSpPr>
          <p:cNvPr id="7" name="CasellaDiTesto 6"/>
          <p:cNvSpPr txBox="1"/>
          <p:nvPr/>
        </p:nvSpPr>
        <p:spPr>
          <a:xfrm>
            <a:off x="396427" y="227100"/>
            <a:ext cx="8280920" cy="1077218"/>
          </a:xfrm>
          <a:prstGeom prst="rect">
            <a:avLst/>
          </a:prstGeom>
          <a:noFill/>
        </p:spPr>
        <p:txBody>
          <a:bodyPr wrap="square" rtlCol="0">
            <a:spAutoFit/>
          </a:bodyPr>
          <a:lstStyle/>
          <a:p>
            <a:pPr algn="ctr"/>
            <a:r>
              <a:rPr lang="it-IT" altLang="it-IT" sz="2800" b="1" dirty="0">
                <a:solidFill>
                  <a:srgbClr val="FF0000"/>
                </a:solidFill>
                <a:latin typeface="Arial Black" panose="020B0A04020102020204" pitchFamily="34" charset="0"/>
              </a:rPr>
              <a:t>Diffusione </a:t>
            </a:r>
            <a:r>
              <a:rPr lang="it-IT" altLang="it-IT" sz="2800" b="1" dirty="0" smtClean="0">
                <a:solidFill>
                  <a:srgbClr val="FF0000"/>
                </a:solidFill>
                <a:latin typeface="Arial Black" panose="020B0A04020102020204" pitchFamily="34" charset="0"/>
              </a:rPr>
              <a:t>dell’olivo</a:t>
            </a:r>
          </a:p>
          <a:p>
            <a:pPr algn="ctr"/>
            <a:r>
              <a:rPr lang="it-IT" altLang="it-IT" b="1" dirty="0"/>
              <a:t>Bacino del mediterraneo (90%)</a:t>
            </a:r>
            <a:endParaRPr lang="it-IT" altLang="it-IT" dirty="0"/>
          </a:p>
          <a:p>
            <a:endParaRPr lang="it-IT" dirty="0"/>
          </a:p>
        </p:txBody>
      </p:sp>
    </p:spTree>
    <p:extLst>
      <p:ext uri="{BB962C8B-B14F-4D97-AF65-F5344CB8AC3E}">
        <p14:creationId xmlns:p14="http://schemas.microsoft.com/office/powerpoint/2010/main" val="3119508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349" y="1293094"/>
            <a:ext cx="8229600" cy="4525963"/>
          </a:xfrm>
        </p:spPr>
        <p:txBody>
          <a:bodyPr/>
          <a:lstStyle/>
          <a:p>
            <a:pPr marL="109728" indent="0" algn="ctr">
              <a:buNone/>
            </a:pPr>
            <a:r>
              <a:rPr lang="it-IT" altLang="it-IT" sz="2000" dirty="0">
                <a:solidFill>
                  <a:srgbClr val="00B050"/>
                </a:solidFill>
                <a:latin typeface="Arial Black" panose="020B0A04020102020204" pitchFamily="34" charset="0"/>
              </a:rPr>
              <a:t>“</a:t>
            </a:r>
            <a:r>
              <a:rPr lang="it-IT" altLang="it-IT" sz="2000" dirty="0" err="1">
                <a:solidFill>
                  <a:srgbClr val="00B050"/>
                </a:solidFill>
                <a:latin typeface="Arial Black" panose="020B0A04020102020204" pitchFamily="34" charset="0"/>
              </a:rPr>
              <a:t>Sinolea</a:t>
            </a:r>
            <a:r>
              <a:rPr lang="it-IT" altLang="it-IT" sz="2000" dirty="0">
                <a:solidFill>
                  <a:srgbClr val="00B050"/>
                </a:solidFill>
                <a:latin typeface="Arial Black" panose="020B0A04020102020204" pitchFamily="34" charset="0"/>
              </a:rPr>
              <a:t>”</a:t>
            </a:r>
          </a:p>
          <a:p>
            <a:pPr marL="109728" indent="0" algn="ctr">
              <a:buNone/>
            </a:pPr>
            <a:endParaRPr lang="it-IT" altLang="it-IT" sz="2000" dirty="0">
              <a:latin typeface="Arial Black" panose="020B0A04020102020204" pitchFamily="34" charset="0"/>
            </a:endParaRPr>
          </a:p>
          <a:p>
            <a:pPr marL="109728" indent="0" algn="ctr">
              <a:buNone/>
            </a:pPr>
            <a:r>
              <a:rPr lang="it-IT" altLang="it-IT" sz="2000" dirty="0">
                <a:solidFill>
                  <a:srgbClr val="7030A0"/>
                </a:solidFill>
                <a:latin typeface="Arial Black" panose="020B0A04020102020204" pitchFamily="34" charset="0"/>
              </a:rPr>
              <a:t>Vasca con fondo a griglia e lamine mobili </a:t>
            </a:r>
          </a:p>
          <a:p>
            <a:pPr marL="109728" indent="0" algn="ctr">
              <a:buNone/>
            </a:pPr>
            <a:r>
              <a:rPr lang="it-IT" altLang="it-IT" sz="2000" dirty="0">
                <a:solidFill>
                  <a:srgbClr val="7030A0"/>
                </a:solidFill>
                <a:latin typeface="Arial Black" panose="020B0A04020102020204" pitchFamily="34" charset="0"/>
              </a:rPr>
              <a:t>che penetrano nella pasta di oliva </a:t>
            </a:r>
          </a:p>
          <a:p>
            <a:pPr marL="109728" indent="0" algn="ctr">
              <a:buNone/>
            </a:pPr>
            <a:r>
              <a:rPr lang="it-IT" altLang="it-IT" sz="2000" dirty="0">
                <a:solidFill>
                  <a:srgbClr val="7030A0"/>
                </a:solidFill>
                <a:latin typeface="Arial Black" panose="020B0A04020102020204" pitchFamily="34" charset="0"/>
              </a:rPr>
              <a:t>lasciando sgocciolare l’olio quando se ne ritraggono</a:t>
            </a:r>
          </a:p>
          <a:p>
            <a:endParaRPr lang="it-IT" dirty="0"/>
          </a:p>
        </p:txBody>
      </p:sp>
      <p:sp>
        <p:nvSpPr>
          <p:cNvPr id="3" name="Titolo 2"/>
          <p:cNvSpPr>
            <a:spLocks noGrp="1"/>
          </p:cNvSpPr>
          <p:nvPr>
            <p:ph type="title"/>
          </p:nvPr>
        </p:nvSpPr>
        <p:spPr>
          <a:xfrm>
            <a:off x="467544" y="0"/>
            <a:ext cx="8229600" cy="936104"/>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 name="Picture 8" descr="disegn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62" y="3212976"/>
            <a:ext cx="7704856" cy="29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655813" y="980728"/>
            <a:ext cx="6048672" cy="400110"/>
          </a:xfrm>
          <a:prstGeom prst="rect">
            <a:avLst/>
          </a:prstGeom>
          <a:noFill/>
        </p:spPr>
        <p:txBody>
          <a:bodyPr wrap="square" rtlCol="0">
            <a:spAutoFit/>
          </a:bodyPr>
          <a:lstStyle/>
          <a:p>
            <a:pPr algn="ctr"/>
            <a:r>
              <a:rPr lang="it-IT" sz="2000" u="sng" dirty="0" smtClean="0">
                <a:solidFill>
                  <a:srgbClr val="FF0000"/>
                </a:solidFill>
                <a:latin typeface="Arial Black" panose="020B0A04020102020204" pitchFamily="34" charset="0"/>
              </a:rPr>
              <a:t>ESTRAZIONE PER PERCOLAMENTO</a:t>
            </a:r>
            <a:endParaRPr lang="it-IT" sz="20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4807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864096"/>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098" name="Picture 2" descr="C:\Users\Procida Giuseppe\Desktop\s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56792"/>
            <a:ext cx="417646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rocida Giuseppe\Desktop\s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149080"/>
            <a:ext cx="4968552"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95536" y="821903"/>
            <a:ext cx="8352928"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ESTRAZIONE PER PERCOLAMENTO</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4474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836712"/>
            <a:ext cx="8229600" cy="5688632"/>
          </a:xfrm>
        </p:spPr>
        <p:txBody>
          <a:bodyPr>
            <a:normAutofit fontScale="92500" lnSpcReduction="10000"/>
          </a:bodyPr>
          <a:lstStyle/>
          <a:p>
            <a:pPr marL="109728" indent="0" algn="ctr">
              <a:buNone/>
            </a:pPr>
            <a:endParaRPr lang="it-IT" altLang="it-IT" sz="2000" dirty="0" smtClean="0">
              <a:latin typeface="Arial Black" panose="020B0A04020102020204" pitchFamily="34" charset="0"/>
            </a:endParaRPr>
          </a:p>
          <a:p>
            <a:pPr marL="109728" indent="0" algn="ctr">
              <a:buNone/>
            </a:pPr>
            <a:r>
              <a:rPr lang="it-IT" altLang="it-IT" sz="2000" dirty="0" err="1" smtClean="0">
                <a:latin typeface="Arial Black" panose="020B0A04020102020204" pitchFamily="34" charset="0"/>
              </a:rPr>
              <a:t>Percolamento</a:t>
            </a:r>
            <a:endParaRPr lang="it-IT" altLang="it-IT" sz="2000" dirty="0">
              <a:latin typeface="Arial Black" panose="020B0A04020102020204" pitchFamily="34" charset="0"/>
            </a:endParaRPr>
          </a:p>
          <a:p>
            <a:endParaRPr lang="it-IT" dirty="0" smtClean="0"/>
          </a:p>
          <a:p>
            <a:endParaRPr lang="it-IT" dirty="0"/>
          </a:p>
          <a:p>
            <a:endParaRPr lang="it-IT" dirty="0" smtClean="0"/>
          </a:p>
          <a:p>
            <a:pPr marL="109728" indent="0">
              <a:buNone/>
            </a:pPr>
            <a:r>
              <a:rPr lang="it-IT" altLang="it-IT" sz="2000" dirty="0" smtClean="0">
                <a:latin typeface="Arial Black" panose="020B0A04020102020204" pitchFamily="34" charset="0"/>
              </a:rPr>
              <a:t>Mosto                                                     Sansa</a:t>
            </a:r>
          </a:p>
          <a:p>
            <a:pPr marL="109728" indent="0">
              <a:buNone/>
            </a:pPr>
            <a:endParaRPr lang="it-IT" sz="2000" dirty="0" smtClean="0">
              <a:latin typeface="Arial Black" panose="020B0A04020102020204" pitchFamily="34" charset="0"/>
            </a:endParaRP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Centrifugazione                                  </a:t>
            </a:r>
            <a:r>
              <a:rPr lang="it-IT" sz="2000" dirty="0" err="1" smtClean="0">
                <a:latin typeface="Arial Black" panose="020B0A04020102020204" pitchFamily="34" charset="0"/>
              </a:rPr>
              <a:t>Centrifugazione</a:t>
            </a:r>
            <a:endParaRPr lang="it-IT" sz="2000" dirty="0" smtClean="0">
              <a:latin typeface="Arial Black" panose="020B0A04020102020204" pitchFamily="34" charset="0"/>
            </a:endParaRPr>
          </a:p>
          <a:p>
            <a:pPr marL="109728" indent="0">
              <a:buNone/>
            </a:pPr>
            <a:endParaRPr lang="it-IT" sz="2000" dirty="0" smtClean="0">
              <a:latin typeface="Arial Black" panose="020B0A04020102020204" pitchFamily="34" charset="0"/>
            </a:endParaRP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Olio           Acqua di vegetazione       Mosto           Sansa</a:t>
            </a:r>
          </a:p>
          <a:p>
            <a:pPr marL="109728" indent="0">
              <a:buNone/>
            </a:pPr>
            <a:endParaRPr lang="it-IT" sz="2000" dirty="0">
              <a:latin typeface="Arial Black" panose="020B0A04020102020204" pitchFamily="34" charset="0"/>
            </a:endParaRPr>
          </a:p>
          <a:p>
            <a:pPr marL="109728" indent="0">
              <a:buNone/>
            </a:pPr>
            <a:endParaRPr lang="it-IT" sz="2000" dirty="0" smtClean="0">
              <a:latin typeface="Arial Black" panose="020B0A04020102020204" pitchFamily="34" charset="0"/>
            </a:endParaRPr>
          </a:p>
          <a:p>
            <a:pPr marL="109728" indent="0">
              <a:buNone/>
            </a:pPr>
            <a:r>
              <a:rPr lang="it-IT" sz="2000" dirty="0">
                <a:latin typeface="Arial Black" panose="020B0A04020102020204" pitchFamily="34" charset="0"/>
              </a:rPr>
              <a:t> </a:t>
            </a:r>
            <a:r>
              <a:rPr lang="it-IT" sz="2000" dirty="0" smtClean="0">
                <a:latin typeface="Arial Black" panose="020B0A04020102020204" pitchFamily="34" charset="0"/>
              </a:rPr>
              <a:t>                                                     Centrifugazione</a:t>
            </a: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                                                Olio    Acqua di vegetazione</a:t>
            </a:r>
            <a:endParaRPr lang="it-IT" sz="2000" dirty="0">
              <a:latin typeface="Arial Black" panose="020B0A04020102020204" pitchFamily="34" charset="0"/>
            </a:endParaRPr>
          </a:p>
        </p:txBody>
      </p:sp>
      <p:sp>
        <p:nvSpPr>
          <p:cNvPr id="4" name="Line 4"/>
          <p:cNvSpPr>
            <a:spLocks noChangeShapeType="1"/>
          </p:cNvSpPr>
          <p:nvPr/>
        </p:nvSpPr>
        <p:spPr bwMode="auto">
          <a:xfrm flipH="1">
            <a:off x="2051720" y="1827118"/>
            <a:ext cx="14478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5" name="Line 5"/>
          <p:cNvSpPr>
            <a:spLocks noChangeShapeType="1"/>
          </p:cNvSpPr>
          <p:nvPr/>
        </p:nvSpPr>
        <p:spPr bwMode="auto">
          <a:xfrm>
            <a:off x="4644008" y="1918954"/>
            <a:ext cx="1371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6" name="Line 6"/>
          <p:cNvSpPr>
            <a:spLocks noChangeShapeType="1"/>
          </p:cNvSpPr>
          <p:nvPr/>
        </p:nvSpPr>
        <p:spPr bwMode="auto">
          <a:xfrm>
            <a:off x="1378124" y="2998215"/>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7" name="Line 7"/>
          <p:cNvSpPr>
            <a:spLocks noChangeShapeType="1"/>
          </p:cNvSpPr>
          <p:nvPr/>
        </p:nvSpPr>
        <p:spPr bwMode="auto">
          <a:xfrm flipH="1">
            <a:off x="997124" y="3983732"/>
            <a:ext cx="3810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8" name="Line 8"/>
          <p:cNvSpPr>
            <a:spLocks noChangeShapeType="1"/>
          </p:cNvSpPr>
          <p:nvPr/>
        </p:nvSpPr>
        <p:spPr bwMode="auto">
          <a:xfrm>
            <a:off x="2758983" y="4150569"/>
            <a:ext cx="2286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9" name="Line 9"/>
          <p:cNvSpPr>
            <a:spLocks noChangeShapeType="1"/>
          </p:cNvSpPr>
          <p:nvPr/>
        </p:nvSpPr>
        <p:spPr bwMode="auto">
          <a:xfrm>
            <a:off x="6360786" y="3094112"/>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0" name="Line 15"/>
          <p:cNvSpPr>
            <a:spLocks noChangeShapeType="1"/>
          </p:cNvSpPr>
          <p:nvPr/>
        </p:nvSpPr>
        <p:spPr bwMode="auto">
          <a:xfrm flipH="1">
            <a:off x="5975594" y="4125757"/>
            <a:ext cx="3048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1" name="Line 16"/>
          <p:cNvSpPr>
            <a:spLocks noChangeShapeType="1"/>
          </p:cNvSpPr>
          <p:nvPr/>
        </p:nvSpPr>
        <p:spPr bwMode="auto">
          <a:xfrm>
            <a:off x="7362002" y="4189235"/>
            <a:ext cx="3810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2" name="Line 17"/>
          <p:cNvSpPr>
            <a:spLocks noChangeShapeType="1"/>
          </p:cNvSpPr>
          <p:nvPr/>
        </p:nvSpPr>
        <p:spPr bwMode="auto">
          <a:xfrm>
            <a:off x="6015608" y="4984041"/>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3" name="Line 10"/>
          <p:cNvSpPr>
            <a:spLocks noChangeShapeType="1"/>
          </p:cNvSpPr>
          <p:nvPr/>
        </p:nvSpPr>
        <p:spPr bwMode="auto">
          <a:xfrm flipH="1">
            <a:off x="4765995" y="5746041"/>
            <a:ext cx="4572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4" name="Line 11"/>
          <p:cNvSpPr>
            <a:spLocks noChangeShapeType="1"/>
          </p:cNvSpPr>
          <p:nvPr/>
        </p:nvSpPr>
        <p:spPr bwMode="auto">
          <a:xfrm>
            <a:off x="7323902" y="5659318"/>
            <a:ext cx="4572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5" name="CasellaDiTesto 14"/>
          <p:cNvSpPr txBox="1"/>
          <p:nvPr/>
        </p:nvSpPr>
        <p:spPr>
          <a:xfrm>
            <a:off x="179449" y="116632"/>
            <a:ext cx="8928992" cy="830997"/>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ETRAZIONE IN ABBINAMENTO: PERCOLAMENTO-CENTRIFUGAZIONE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44782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spcBef>
                <a:spcPct val="50000"/>
              </a:spcBef>
              <a:buNone/>
            </a:pPr>
            <a:r>
              <a:rPr lang="it-IT" altLang="it-IT" sz="2400" dirty="0">
                <a:latin typeface="Arial Black" panose="020B0A04020102020204" pitchFamily="34" charset="0"/>
              </a:rPr>
              <a:t>E’ effettuata per rendere l’olio limpido, allontanando tutte le sostanze che possono intorbidirlo</a:t>
            </a:r>
            <a:r>
              <a:rPr lang="it-IT" altLang="it-IT" sz="2400" dirty="0" smtClean="0">
                <a:latin typeface="Arial Black" panose="020B0A04020102020204" pitchFamily="34" charset="0"/>
              </a:rPr>
              <a:t>.</a:t>
            </a:r>
            <a:endParaRPr lang="it-IT" altLang="it-IT" dirty="0">
              <a:latin typeface="Arial Black" panose="020B0A04020102020204" pitchFamily="34" charset="0"/>
            </a:endParaRPr>
          </a:p>
          <a:p>
            <a:pPr marL="109728" indent="0" algn="ctr">
              <a:spcBef>
                <a:spcPct val="50000"/>
              </a:spcBef>
              <a:buNone/>
            </a:pPr>
            <a:r>
              <a:rPr lang="it-IT" altLang="it-IT" sz="2400" dirty="0" smtClean="0">
                <a:solidFill>
                  <a:srgbClr val="FFC000"/>
                </a:solidFill>
                <a:latin typeface="Arial Black" panose="020B0A04020102020204" pitchFamily="34" charset="0"/>
              </a:rPr>
              <a:t>1) Spontanea </a:t>
            </a:r>
            <a:r>
              <a:rPr lang="it-IT" altLang="it-IT" sz="2400" dirty="0">
                <a:solidFill>
                  <a:srgbClr val="FFC000"/>
                </a:solidFill>
                <a:latin typeface="Arial Black" panose="020B0A04020102020204" pitchFamily="34" charset="0"/>
              </a:rPr>
              <a:t>(decantazione), lasciando a riposo l’olio per qualche </a:t>
            </a:r>
            <a:r>
              <a:rPr lang="it-IT" altLang="it-IT" sz="2400" dirty="0" smtClean="0">
                <a:solidFill>
                  <a:srgbClr val="FFC000"/>
                </a:solidFill>
                <a:latin typeface="Arial Black" panose="020B0A04020102020204" pitchFamily="34" charset="0"/>
              </a:rPr>
              <a:t>tempo</a:t>
            </a:r>
            <a:endParaRPr lang="it-IT" altLang="it-IT" sz="2400" dirty="0">
              <a:latin typeface="Arial Black" panose="020B0A04020102020204" pitchFamily="34" charset="0"/>
            </a:endParaRPr>
          </a:p>
          <a:p>
            <a:pPr marL="109728" indent="0" algn="ctr">
              <a:spcBef>
                <a:spcPct val="50000"/>
              </a:spcBef>
              <a:buNone/>
            </a:pPr>
            <a:r>
              <a:rPr lang="it-IT" altLang="it-IT" sz="2400" dirty="0" smtClean="0">
                <a:solidFill>
                  <a:srgbClr val="00B050"/>
                </a:solidFill>
                <a:latin typeface="Arial Black" panose="020B0A04020102020204" pitchFamily="34" charset="0"/>
              </a:rPr>
              <a:t>2) Tramite </a:t>
            </a:r>
            <a:r>
              <a:rPr lang="it-IT" altLang="it-IT" sz="2400" dirty="0">
                <a:solidFill>
                  <a:srgbClr val="00B050"/>
                </a:solidFill>
                <a:latin typeface="Arial Black" panose="020B0A04020102020204" pitchFamily="34" charset="0"/>
              </a:rPr>
              <a:t>filtri pressa</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1979712" y="749895"/>
            <a:ext cx="496855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FILTRAZIONE</a:t>
            </a:r>
            <a:endParaRPr lang="it-IT" sz="2400" u="sng" dirty="0">
              <a:solidFill>
                <a:srgbClr val="FF0000"/>
              </a:solidFill>
              <a:latin typeface="Arial Black" panose="020B0A04020102020204" pitchFamily="34" charset="0"/>
            </a:endParaRPr>
          </a:p>
        </p:txBody>
      </p:sp>
      <p:pic>
        <p:nvPicPr>
          <p:cNvPr id="5123" name="Picture 3" descr="C:\Users\Procida Giuseppe\Desktop\imagesUTN9LI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4221088"/>
            <a:ext cx="457250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36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7170" name="Picture 2" descr="C:\Users\Procida Giuseppe\Desktop\Scansioni\img060.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rot="-5400000">
            <a:off x="2627785" y="-243409"/>
            <a:ext cx="4032447" cy="792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22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27856"/>
            <a:ext cx="8229600" cy="952872"/>
          </a:xfrm>
        </p:spPr>
        <p:txBody>
          <a:bodyPr/>
          <a:lstStyle/>
          <a:p>
            <a:pPr algn="ctr"/>
            <a:r>
              <a:rPr lang="it-IT" dirty="0" smtClean="0">
                <a:solidFill>
                  <a:srgbClr val="FF0000"/>
                </a:solidFill>
                <a:effectLst/>
                <a:latin typeface="Arial Black" panose="020B0A04020102020204" pitchFamily="34" charset="0"/>
              </a:rPr>
              <a:t>Olio di sansa</a:t>
            </a:r>
            <a:endParaRPr lang="it-IT" dirty="0">
              <a:solidFill>
                <a:srgbClr val="FF0000"/>
              </a:solidFill>
              <a:effectLst/>
              <a:latin typeface="Arial Black" panose="020B0A04020102020204" pitchFamily="34" charset="0"/>
            </a:endParaRPr>
          </a:p>
        </p:txBody>
      </p:sp>
      <p:pic>
        <p:nvPicPr>
          <p:cNvPr id="6146" name="Picture 2" descr="C:\Users\Procida Giuseppe\Desktop\imagesZXRCLHMI.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672889" y="1311068"/>
            <a:ext cx="5688631"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314956" y="849403"/>
            <a:ext cx="4536504"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ESTRAZIONE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28606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7140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5" name="Segnaposto contenuto 4"/>
          <p:cNvSpPr>
            <a:spLocks noGrp="1"/>
          </p:cNvSpPr>
          <p:nvPr>
            <p:ph idx="1"/>
          </p:nvPr>
        </p:nvSpPr>
        <p:spPr>
          <a:xfrm>
            <a:off x="467544" y="2060848"/>
            <a:ext cx="8229600" cy="4525963"/>
          </a:xfrm>
        </p:spPr>
        <p:txBody>
          <a:bodyPr/>
          <a:lstStyle/>
          <a:p>
            <a:pPr algn="ctr">
              <a:lnSpc>
                <a:spcPct val="90000"/>
              </a:lnSpc>
              <a:buFontTx/>
              <a:buNone/>
            </a:pPr>
            <a:r>
              <a:rPr lang="it-IT" altLang="it-IT" sz="2400" dirty="0">
                <a:latin typeface="Arial Black" panose="020B0A04020102020204" pitchFamily="34" charset="0"/>
              </a:rPr>
              <a:t>Frazione saponificabile (98-99 %) </a:t>
            </a:r>
          </a:p>
          <a:p>
            <a:pPr algn="ctr">
              <a:lnSpc>
                <a:spcPct val="90000"/>
              </a:lnSpc>
              <a:buFontTx/>
              <a:buNone/>
            </a:pPr>
            <a:r>
              <a:rPr lang="it-IT" altLang="it-IT" sz="2400" dirty="0">
                <a:latin typeface="Arial Black" panose="020B0A04020102020204" pitchFamily="34" charset="0"/>
              </a:rPr>
              <a:t>Miscela di gliceridi </a:t>
            </a:r>
          </a:p>
          <a:p>
            <a:pPr algn="ctr">
              <a:lnSpc>
                <a:spcPct val="90000"/>
              </a:lnSpc>
              <a:buFontTx/>
              <a:buNone/>
            </a:pPr>
            <a:r>
              <a:rPr lang="it-IT" altLang="it-IT" sz="2400" dirty="0">
                <a:latin typeface="Arial Black" panose="020B0A04020102020204" pitchFamily="34" charset="0"/>
              </a:rPr>
              <a:t>(esteri di glicerolo con acidi grassi)</a:t>
            </a:r>
          </a:p>
          <a:p>
            <a:pPr algn="ctr">
              <a:lnSpc>
                <a:spcPct val="90000"/>
              </a:lnSpc>
            </a:pPr>
            <a:endParaRPr lang="it-IT" altLang="it-IT" sz="2400" dirty="0">
              <a:latin typeface="Arial Black" panose="020B0A04020102020204" pitchFamily="34" charset="0"/>
            </a:endParaRPr>
          </a:p>
          <a:p>
            <a:pPr marL="109728" indent="0" algn="ctr">
              <a:lnSpc>
                <a:spcPct val="90000"/>
              </a:lnSpc>
              <a:buNone/>
            </a:pPr>
            <a:r>
              <a:rPr lang="it-IT" altLang="it-IT" sz="2400" dirty="0">
                <a:latin typeface="Arial Black" panose="020B0A04020102020204" pitchFamily="34" charset="0"/>
              </a:rPr>
              <a:t>Trigliceridi 97-98 %</a:t>
            </a:r>
          </a:p>
          <a:p>
            <a:pPr marL="109728" indent="0" algn="ctr">
              <a:lnSpc>
                <a:spcPct val="90000"/>
              </a:lnSpc>
              <a:buNone/>
            </a:pPr>
            <a:r>
              <a:rPr lang="it-IT" altLang="it-IT" sz="2400" dirty="0" err="1">
                <a:latin typeface="Arial Black" panose="020B0A04020102020204" pitchFamily="34" charset="0"/>
              </a:rPr>
              <a:t>Digliceridi</a:t>
            </a:r>
            <a:r>
              <a:rPr lang="it-IT" altLang="it-IT" sz="2400" dirty="0">
                <a:latin typeface="Arial Black" panose="020B0A04020102020204" pitchFamily="34" charset="0"/>
              </a:rPr>
              <a:t>  2-3%</a:t>
            </a:r>
          </a:p>
          <a:p>
            <a:pPr marL="109728" indent="0" algn="ctr">
              <a:lnSpc>
                <a:spcPct val="90000"/>
              </a:lnSpc>
              <a:buNone/>
            </a:pPr>
            <a:r>
              <a:rPr lang="it-IT" altLang="it-IT" sz="2400" dirty="0" err="1">
                <a:latin typeface="Arial Black" panose="020B0A04020102020204" pitchFamily="34" charset="0"/>
              </a:rPr>
              <a:t>Monogliceridi</a:t>
            </a:r>
            <a:r>
              <a:rPr lang="it-IT" altLang="it-IT" sz="2400" dirty="0">
                <a:latin typeface="Arial Black" panose="020B0A04020102020204" pitchFamily="34" charset="0"/>
              </a:rPr>
              <a:t> 0,1-0,2%</a:t>
            </a:r>
          </a:p>
          <a:p>
            <a:pPr algn="ctr">
              <a:lnSpc>
                <a:spcPct val="90000"/>
              </a:lnSpc>
            </a:pPr>
            <a:endParaRPr lang="it-IT" altLang="it-IT" sz="2400" dirty="0" smtClean="0">
              <a:latin typeface="Arial Black" panose="020B0A04020102020204" pitchFamily="34" charset="0"/>
            </a:endParaRPr>
          </a:p>
          <a:p>
            <a:pPr marL="109728" indent="0" algn="ctr">
              <a:lnSpc>
                <a:spcPct val="90000"/>
              </a:lnSpc>
              <a:buNone/>
            </a:pPr>
            <a:r>
              <a:rPr lang="it-IT" altLang="it-IT" sz="2400" dirty="0">
                <a:solidFill>
                  <a:srgbClr val="FF0000"/>
                </a:solidFill>
                <a:latin typeface="Arial Black" panose="020B0A04020102020204" pitchFamily="34" charset="0"/>
              </a:rPr>
              <a:t>1-3 random 2-restricted</a:t>
            </a:r>
          </a:p>
          <a:p>
            <a:pPr marL="109728" indent="0" algn="ctr">
              <a:lnSpc>
                <a:spcPct val="90000"/>
              </a:lnSpc>
              <a:buNone/>
            </a:pPr>
            <a:endParaRPr lang="it-IT" altLang="it-IT" sz="2400" dirty="0">
              <a:latin typeface="Arial Black" panose="020B0A04020102020204" pitchFamily="34" charset="0"/>
            </a:endParaRPr>
          </a:p>
          <a:p>
            <a:pPr algn="ctr">
              <a:lnSpc>
                <a:spcPct val="90000"/>
              </a:lnSpc>
              <a:buFontTx/>
              <a:buNone/>
            </a:pPr>
            <a:r>
              <a:rPr lang="it-IT" altLang="it-IT" sz="2400" dirty="0">
                <a:latin typeface="Arial Black" panose="020B0A04020102020204" pitchFamily="34" charset="0"/>
              </a:rPr>
              <a:t>Frazione insaponificabile (1-2%)</a:t>
            </a:r>
          </a:p>
          <a:p>
            <a:endParaRPr lang="it-IT" dirty="0"/>
          </a:p>
        </p:txBody>
      </p:sp>
      <p:sp>
        <p:nvSpPr>
          <p:cNvPr id="6" name="CasellaDiTesto 5"/>
          <p:cNvSpPr txBox="1"/>
          <p:nvPr/>
        </p:nvSpPr>
        <p:spPr>
          <a:xfrm>
            <a:off x="1979713" y="981254"/>
            <a:ext cx="4968552" cy="461665"/>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COMPOSIZIONE CHIMICA</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15254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Palm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154" y="1047111"/>
            <a:ext cx="7776864" cy="122262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 descr="Ole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62035"/>
            <a:ext cx="8352928" cy="13406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7" descr="Linol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602795"/>
            <a:ext cx="8352928" cy="140252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2761665" y="628242"/>
            <a:ext cx="3661580" cy="400110"/>
          </a:xfrm>
          <a:prstGeom prst="rect">
            <a:avLst/>
          </a:prstGeom>
        </p:spPr>
        <p:txBody>
          <a:bodyPr wrap="none">
            <a:spAutoFit/>
          </a:bodyPr>
          <a:lstStyle/>
          <a:p>
            <a:pPr algn="ctr">
              <a:spcBef>
                <a:spcPct val="50000"/>
              </a:spcBef>
            </a:pPr>
            <a:r>
              <a:rPr lang="it-IT" altLang="it-IT" sz="2000" dirty="0">
                <a:latin typeface="Arial Black" panose="020B0A04020102020204" pitchFamily="34" charset="0"/>
              </a:rPr>
              <a:t>Acido palmitico 7.5-20 %</a:t>
            </a:r>
          </a:p>
        </p:txBody>
      </p:sp>
      <p:sp>
        <p:nvSpPr>
          <p:cNvPr id="8" name="Rettangolo 7"/>
          <p:cNvSpPr/>
          <p:nvPr/>
        </p:nvSpPr>
        <p:spPr>
          <a:xfrm>
            <a:off x="3176302" y="2382051"/>
            <a:ext cx="3036409" cy="400110"/>
          </a:xfrm>
          <a:prstGeom prst="rect">
            <a:avLst/>
          </a:prstGeom>
        </p:spPr>
        <p:txBody>
          <a:bodyPr wrap="none">
            <a:spAutoFit/>
          </a:bodyPr>
          <a:lstStyle/>
          <a:p>
            <a:pPr algn="ctr">
              <a:spcBef>
                <a:spcPct val="50000"/>
              </a:spcBef>
            </a:pPr>
            <a:r>
              <a:rPr lang="it-IT" altLang="it-IT" sz="2000" dirty="0">
                <a:latin typeface="Arial Black" panose="020B0A04020102020204" pitchFamily="34" charset="0"/>
              </a:rPr>
              <a:t>Acido oleico 59-76%</a:t>
            </a:r>
          </a:p>
        </p:txBody>
      </p:sp>
      <p:sp>
        <p:nvSpPr>
          <p:cNvPr id="9" name="Rettangolo 8"/>
          <p:cNvSpPr/>
          <p:nvPr/>
        </p:nvSpPr>
        <p:spPr>
          <a:xfrm>
            <a:off x="3037849" y="4202685"/>
            <a:ext cx="3462807" cy="400110"/>
          </a:xfrm>
          <a:prstGeom prst="rect">
            <a:avLst/>
          </a:prstGeom>
        </p:spPr>
        <p:txBody>
          <a:bodyPr wrap="none">
            <a:spAutoFit/>
          </a:bodyPr>
          <a:lstStyle/>
          <a:p>
            <a:pPr algn="ctr"/>
            <a:r>
              <a:rPr lang="it-IT" altLang="it-IT" sz="2000" dirty="0">
                <a:latin typeface="Arial Black" panose="020B0A04020102020204" pitchFamily="34" charset="0"/>
              </a:rPr>
              <a:t>Acido linoleico 3.5-21%</a:t>
            </a:r>
          </a:p>
        </p:txBody>
      </p:sp>
      <p:sp>
        <p:nvSpPr>
          <p:cNvPr id="10" name="Rettangolo 9"/>
          <p:cNvSpPr/>
          <p:nvPr/>
        </p:nvSpPr>
        <p:spPr>
          <a:xfrm>
            <a:off x="3176302" y="6037657"/>
            <a:ext cx="3273653" cy="400110"/>
          </a:xfrm>
          <a:prstGeom prst="rect">
            <a:avLst/>
          </a:prstGeom>
        </p:spPr>
        <p:txBody>
          <a:bodyPr wrap="none">
            <a:spAutoFit/>
          </a:bodyPr>
          <a:lstStyle/>
          <a:p>
            <a:pPr algn="ctr"/>
            <a:r>
              <a:rPr lang="it-IT" altLang="it-IT" sz="2000" dirty="0">
                <a:latin typeface="Arial Black" panose="020B0A04020102020204" pitchFamily="34" charset="0"/>
              </a:rPr>
              <a:t>Acido linolenico &lt;1.5</a:t>
            </a:r>
            <a:r>
              <a:rPr lang="it-IT" altLang="it-IT" dirty="0"/>
              <a:t>%</a:t>
            </a:r>
          </a:p>
        </p:txBody>
      </p:sp>
      <p:sp>
        <p:nvSpPr>
          <p:cNvPr id="11" name="CasellaDiTesto 10"/>
          <p:cNvSpPr txBox="1"/>
          <p:nvPr/>
        </p:nvSpPr>
        <p:spPr>
          <a:xfrm>
            <a:off x="1902768" y="0"/>
            <a:ext cx="532859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COMPOSIZIONE ACIDICA</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23739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864096"/>
          </a:xfrm>
        </p:spPr>
        <p:txBody>
          <a:bodyPr/>
          <a:lstStyle/>
          <a:p>
            <a:pPr algn="ctr"/>
            <a:r>
              <a:rPr lang="it-IT" u="sng" dirty="0" smtClean="0">
                <a:solidFill>
                  <a:srgbClr val="FF0000"/>
                </a:solidFill>
                <a:effectLst/>
                <a:latin typeface="Arial Black" panose="020B0A04020102020204" pitchFamily="34" charset="0"/>
              </a:rPr>
              <a:t>Composizione </a:t>
            </a:r>
            <a:r>
              <a:rPr lang="it-IT" u="sng" dirty="0" err="1" smtClean="0">
                <a:solidFill>
                  <a:srgbClr val="FF0000"/>
                </a:solidFill>
                <a:effectLst/>
                <a:latin typeface="Arial Black" panose="020B0A04020102020204" pitchFamily="34" charset="0"/>
              </a:rPr>
              <a:t>acidica</a:t>
            </a:r>
            <a:endParaRPr lang="it-IT" u="sng"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827584" y="1196752"/>
            <a:ext cx="7560840" cy="4972198"/>
          </a:xfrm>
          <a:prstGeom prst="rect">
            <a:avLst/>
          </a:prstGeom>
        </p:spPr>
      </p:pic>
    </p:spTree>
    <p:extLst>
      <p:ext uri="{BB962C8B-B14F-4D97-AF65-F5344CB8AC3E}">
        <p14:creationId xmlns:p14="http://schemas.microsoft.com/office/powerpoint/2010/main" val="947518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268760"/>
            <a:ext cx="8229600" cy="4954555"/>
          </a:xfrm>
        </p:spPr>
        <p:txBody>
          <a:bodyPr>
            <a:normAutofit/>
          </a:bodyPr>
          <a:lstStyle/>
          <a:p>
            <a:pPr algn="ctr">
              <a:lnSpc>
                <a:spcPct val="90000"/>
              </a:lnSpc>
              <a:buNone/>
            </a:pPr>
            <a:r>
              <a:rPr lang="it-IT" altLang="it-IT" sz="2400" b="1" u="sng" dirty="0" smtClean="0">
                <a:solidFill>
                  <a:srgbClr val="FF0000"/>
                </a:solidFill>
                <a:latin typeface="Arial Black" panose="020B0A04020102020204" pitchFamily="34" charset="0"/>
              </a:rPr>
              <a:t>Indice </a:t>
            </a:r>
            <a:r>
              <a:rPr lang="it-IT" altLang="it-IT" sz="2400" b="1" u="sng" dirty="0">
                <a:solidFill>
                  <a:srgbClr val="FF0000"/>
                </a:solidFill>
                <a:latin typeface="Arial Black" panose="020B0A04020102020204" pitchFamily="34" charset="0"/>
              </a:rPr>
              <a:t>di </a:t>
            </a:r>
            <a:r>
              <a:rPr lang="it-IT" altLang="it-IT" sz="2400" b="1" u="sng" dirty="0" smtClean="0">
                <a:solidFill>
                  <a:srgbClr val="FF0000"/>
                </a:solidFill>
                <a:latin typeface="Arial Black" panose="020B0A04020102020204" pitchFamily="34" charset="0"/>
              </a:rPr>
              <a:t>buona qualità</a:t>
            </a:r>
            <a:endParaRPr lang="it-IT" altLang="it-IT" sz="2400" b="1" u="sng" dirty="0">
              <a:solidFill>
                <a:srgbClr val="FF0000"/>
              </a:solidFill>
              <a:latin typeface="Arial Black" panose="020B0A04020102020204" pitchFamily="34" charset="0"/>
            </a:endParaRPr>
          </a:p>
          <a:p>
            <a:pPr>
              <a:lnSpc>
                <a:spcPct val="90000"/>
              </a:lnSpc>
              <a:buFontTx/>
              <a:buNone/>
            </a:pPr>
            <a:endParaRPr lang="it-IT" altLang="it-IT" sz="1900" b="1" dirty="0">
              <a:latin typeface="Arial Black" panose="020B0A04020102020204" pitchFamily="34" charset="0"/>
            </a:endParaRPr>
          </a:p>
          <a:p>
            <a:pPr algn="ctr">
              <a:lnSpc>
                <a:spcPct val="90000"/>
              </a:lnSpc>
              <a:buFontTx/>
              <a:buNone/>
            </a:pPr>
            <a:r>
              <a:rPr lang="it-IT" altLang="it-IT" sz="2000" b="1" dirty="0" smtClean="0">
                <a:latin typeface="Arial Black" panose="020B0A04020102020204" pitchFamily="34" charset="0"/>
              </a:rPr>
              <a:t>Acido </a:t>
            </a:r>
            <a:r>
              <a:rPr lang="it-IT" altLang="it-IT" sz="2000" b="1" dirty="0">
                <a:latin typeface="Arial Black" panose="020B0A04020102020204" pitchFamily="34" charset="0"/>
              </a:rPr>
              <a:t>oleico 			non&lt; 73 %</a:t>
            </a:r>
          </a:p>
          <a:p>
            <a:pPr algn="ctr">
              <a:lnSpc>
                <a:spcPct val="90000"/>
              </a:lnSpc>
              <a:buFontTx/>
              <a:buNone/>
            </a:pPr>
            <a:r>
              <a:rPr lang="it-IT" altLang="it-IT" sz="2000" b="1" dirty="0" smtClean="0">
                <a:latin typeface="Arial Black" panose="020B0A04020102020204" pitchFamily="34" charset="0"/>
              </a:rPr>
              <a:t>Acido </a:t>
            </a:r>
            <a:r>
              <a:rPr lang="it-IT" altLang="it-IT" sz="2000" b="1" dirty="0">
                <a:latin typeface="Arial Black" panose="020B0A04020102020204" pitchFamily="34" charset="0"/>
              </a:rPr>
              <a:t>linoleico 			non&lt; 10 %</a:t>
            </a:r>
          </a:p>
          <a:p>
            <a:pPr algn="ctr">
              <a:lnSpc>
                <a:spcPct val="90000"/>
              </a:lnSpc>
              <a:buFontTx/>
              <a:buNone/>
            </a:pPr>
            <a:r>
              <a:rPr lang="it-IT" altLang="it-IT" sz="2000" b="1" dirty="0" smtClean="0">
                <a:solidFill>
                  <a:srgbClr val="00B050"/>
                </a:solidFill>
                <a:latin typeface="Arial Black" panose="020B0A04020102020204" pitchFamily="34" charset="0"/>
              </a:rPr>
              <a:t>Rapporto oleico/linoleico </a:t>
            </a:r>
            <a:r>
              <a:rPr lang="it-IT" altLang="it-IT" sz="2000" b="1" dirty="0">
                <a:solidFill>
                  <a:srgbClr val="00B050"/>
                </a:solidFill>
                <a:latin typeface="Arial Black" panose="020B0A04020102020204" pitchFamily="34" charset="0"/>
              </a:rPr>
              <a:t>	non&lt; 7</a:t>
            </a:r>
          </a:p>
          <a:p>
            <a:pPr algn="ctr">
              <a:lnSpc>
                <a:spcPct val="90000"/>
              </a:lnSpc>
              <a:buFontTx/>
              <a:buNone/>
            </a:pPr>
            <a:endParaRPr lang="it-IT" altLang="it-IT" sz="2000" b="1" u="sng" dirty="0" smtClean="0">
              <a:solidFill>
                <a:srgbClr val="00B050"/>
              </a:solidFill>
              <a:latin typeface="Arial Black" panose="020B0A04020102020204" pitchFamily="34" charset="0"/>
            </a:endParaRPr>
          </a:p>
          <a:p>
            <a:pPr>
              <a:lnSpc>
                <a:spcPct val="90000"/>
              </a:lnSpc>
              <a:buFontTx/>
              <a:buNone/>
            </a:pPr>
            <a:endParaRPr lang="it-IT" altLang="it-IT" sz="1900" b="1" u="sng" dirty="0">
              <a:latin typeface="Arial Black" panose="020B0A04020102020204" pitchFamily="34" charset="0"/>
            </a:endParaRPr>
          </a:p>
          <a:p>
            <a:pPr>
              <a:lnSpc>
                <a:spcPct val="90000"/>
              </a:lnSpc>
              <a:buFontTx/>
              <a:buNone/>
            </a:pPr>
            <a:r>
              <a:rPr lang="it-IT" altLang="it-IT" sz="2000" b="1" u="sng" dirty="0" smtClean="0">
                <a:solidFill>
                  <a:schemeClr val="accent2"/>
                </a:solidFill>
                <a:latin typeface="Arial Black" panose="020B0A04020102020204" pitchFamily="34" charset="0"/>
              </a:rPr>
              <a:t>Rapporto </a:t>
            </a:r>
            <a:r>
              <a:rPr lang="it-IT" altLang="it-IT" sz="2000" b="1" u="sng" dirty="0">
                <a:solidFill>
                  <a:schemeClr val="accent2"/>
                </a:solidFill>
                <a:latin typeface="Arial Black" panose="020B0A04020102020204" pitchFamily="34" charset="0"/>
              </a:rPr>
              <a:t>			</a:t>
            </a:r>
            <a:r>
              <a:rPr lang="it-IT" altLang="it-IT" sz="2000" b="1" u="sng" dirty="0" err="1">
                <a:solidFill>
                  <a:schemeClr val="accent2"/>
                </a:solidFill>
                <a:latin typeface="Arial Black" panose="020B0A04020102020204" pitchFamily="34" charset="0"/>
              </a:rPr>
              <a:t>polinsaturi:monoinsaturi:saturi</a:t>
            </a:r>
            <a:endParaRPr lang="it-IT" altLang="it-IT" sz="2000" b="1" u="sng" dirty="0">
              <a:solidFill>
                <a:schemeClr val="accent2"/>
              </a:solidFill>
              <a:latin typeface="Arial Black" panose="020B0A04020102020204" pitchFamily="34" charset="0"/>
            </a:endParaRPr>
          </a:p>
          <a:p>
            <a:pPr>
              <a:lnSpc>
                <a:spcPct val="90000"/>
              </a:lnSpc>
              <a:buFontTx/>
              <a:buNone/>
            </a:pPr>
            <a:r>
              <a:rPr lang="it-IT" altLang="it-IT" sz="2000" b="1" dirty="0">
                <a:latin typeface="Arial Black" panose="020B0A04020102020204" pitchFamily="34" charset="0"/>
              </a:rPr>
              <a:t>Olio d’oliva*			0,5:		5:		1</a:t>
            </a:r>
          </a:p>
          <a:p>
            <a:pPr>
              <a:lnSpc>
                <a:spcPct val="90000"/>
              </a:lnSpc>
              <a:buFontTx/>
              <a:buNone/>
            </a:pPr>
            <a:r>
              <a:rPr lang="it-IT" altLang="it-IT" sz="2000" b="1" dirty="0">
                <a:latin typeface="Arial Black" panose="020B0A04020102020204" pitchFamily="34" charset="0"/>
              </a:rPr>
              <a:t>Altri oli:	  		5:		2:		1</a:t>
            </a:r>
          </a:p>
          <a:p>
            <a:pPr>
              <a:lnSpc>
                <a:spcPct val="90000"/>
              </a:lnSpc>
              <a:buFontTx/>
              <a:buNone/>
            </a:pPr>
            <a:r>
              <a:rPr lang="it-IT" altLang="it-IT" sz="2000" b="1" dirty="0">
                <a:latin typeface="Arial Black" panose="020B0A04020102020204" pitchFamily="34" charset="0"/>
              </a:rPr>
              <a:t>* Maggiore stabilità all’ossidazione</a:t>
            </a:r>
          </a:p>
          <a:p>
            <a:endParaRPr lang="it-IT" dirty="0"/>
          </a:p>
        </p:txBody>
      </p:sp>
      <p:sp>
        <p:nvSpPr>
          <p:cNvPr id="3" name="Titolo 2"/>
          <p:cNvSpPr>
            <a:spLocks noGrp="1"/>
          </p:cNvSpPr>
          <p:nvPr>
            <p:ph type="title"/>
          </p:nvPr>
        </p:nvSpPr>
        <p:spPr>
          <a:xfrm>
            <a:off x="395536" y="25121"/>
            <a:ext cx="8229600" cy="883599"/>
          </a:xfrm>
        </p:spPr>
        <p:txBody>
          <a:bodyPr/>
          <a:lstStyle/>
          <a:p>
            <a:pPr algn="ctr"/>
            <a:r>
              <a:rPr lang="it-IT" dirty="0" smtClean="0">
                <a:solidFill>
                  <a:srgbClr val="FF0000"/>
                </a:solidFill>
                <a:effectLst/>
                <a:latin typeface="Arial Black" panose="020B0A04020102020204" pitchFamily="34" charset="0"/>
              </a:rPr>
              <a:t>Composizione </a:t>
            </a:r>
            <a:r>
              <a:rPr lang="it-IT" dirty="0" err="1" smtClean="0">
                <a:solidFill>
                  <a:srgbClr val="FF0000"/>
                </a:solidFill>
                <a:effectLst/>
                <a:latin typeface="Arial Black" panose="020B0A04020102020204" pitchFamily="34" charset="0"/>
              </a:rPr>
              <a:t>acidica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92145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08720"/>
            <a:ext cx="4870376" cy="2163696"/>
          </a:xfrm>
        </p:spPr>
        <p:txBody>
          <a:bodyPr/>
          <a:lstStyle/>
          <a:p>
            <a:pPr marL="109728" indent="0">
              <a:spcBef>
                <a:spcPct val="50000"/>
              </a:spcBef>
              <a:buNone/>
            </a:pPr>
            <a:r>
              <a:rPr lang="it-IT" altLang="it-IT" sz="2800" dirty="0">
                <a:solidFill>
                  <a:srgbClr val="FFC000"/>
                </a:solidFill>
                <a:latin typeface="Arial Black" panose="020B0A04020102020204" pitchFamily="34" charset="0"/>
              </a:rPr>
              <a:t>Genere: </a:t>
            </a:r>
            <a:r>
              <a:rPr lang="it-IT" altLang="it-IT" sz="2800" i="1" dirty="0">
                <a:solidFill>
                  <a:srgbClr val="FFC000"/>
                </a:solidFill>
                <a:latin typeface="Arial Black" panose="020B0A04020102020204" pitchFamily="34" charset="0"/>
              </a:rPr>
              <a:t>Olea</a:t>
            </a:r>
          </a:p>
          <a:p>
            <a:pPr marL="109728" indent="0">
              <a:spcBef>
                <a:spcPct val="50000"/>
              </a:spcBef>
              <a:buNone/>
            </a:pPr>
            <a:r>
              <a:rPr lang="it-IT" altLang="it-IT" sz="2800" dirty="0">
                <a:solidFill>
                  <a:srgbClr val="FFC000"/>
                </a:solidFill>
                <a:latin typeface="Arial Black" panose="020B0A04020102020204" pitchFamily="34" charset="0"/>
              </a:rPr>
              <a:t>Specie:</a:t>
            </a:r>
            <a:r>
              <a:rPr lang="it-IT" altLang="it-IT" sz="2800" i="1" dirty="0">
                <a:solidFill>
                  <a:srgbClr val="FFC000"/>
                </a:solidFill>
                <a:latin typeface="Arial Black" panose="020B0A04020102020204" pitchFamily="34" charset="0"/>
              </a:rPr>
              <a:t> Olea Europea</a:t>
            </a:r>
          </a:p>
          <a:p>
            <a:pPr marL="109728" indent="0">
              <a:spcBef>
                <a:spcPct val="50000"/>
              </a:spcBef>
              <a:buNone/>
            </a:pPr>
            <a:r>
              <a:rPr lang="it-IT" altLang="it-IT" sz="2800" dirty="0">
                <a:solidFill>
                  <a:srgbClr val="FFC000"/>
                </a:solidFill>
                <a:latin typeface="Arial Black" panose="020B0A04020102020204" pitchFamily="34" charset="0"/>
              </a:rPr>
              <a:t>Famiglia</a:t>
            </a:r>
            <a:r>
              <a:rPr lang="it-IT" altLang="it-IT" sz="2800" i="1" dirty="0">
                <a:solidFill>
                  <a:srgbClr val="FFC000"/>
                </a:solidFill>
                <a:latin typeface="Arial Black" panose="020B0A04020102020204" pitchFamily="34" charset="0"/>
              </a:rPr>
              <a:t>: Oleacee</a:t>
            </a:r>
          </a:p>
        </p:txBody>
      </p:sp>
      <p:sp>
        <p:nvSpPr>
          <p:cNvPr id="3" name="Titolo 2"/>
          <p:cNvSpPr>
            <a:spLocks noGrp="1"/>
          </p:cNvSpPr>
          <p:nvPr>
            <p:ph type="title"/>
          </p:nvPr>
        </p:nvSpPr>
        <p:spPr>
          <a:xfrm>
            <a:off x="467544" y="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 name="Picture 11" descr="il_miglior_amico_dell'ol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254" y="2084156"/>
            <a:ext cx="52578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0" y="3272586"/>
            <a:ext cx="4572000" cy="2554545"/>
          </a:xfrm>
          <a:prstGeom prst="rect">
            <a:avLst/>
          </a:prstGeom>
        </p:spPr>
        <p:txBody>
          <a:bodyPr>
            <a:spAutoFit/>
          </a:bodyPr>
          <a:lstStyle/>
          <a:p>
            <a:r>
              <a:rPr lang="it-IT" altLang="it-IT" sz="2000" u="sng" dirty="0">
                <a:latin typeface="Arial Black" panose="020B0A04020102020204" pitchFamily="34" charset="0"/>
              </a:rPr>
              <a:t>Due varietà botaniche:</a:t>
            </a:r>
          </a:p>
          <a:p>
            <a:endParaRPr lang="it-IT" altLang="it-IT" sz="2000" u="sng" dirty="0">
              <a:latin typeface="Arial Black" panose="020B0A04020102020204" pitchFamily="34" charset="0"/>
            </a:endParaRPr>
          </a:p>
          <a:p>
            <a:pPr>
              <a:buFontTx/>
              <a:buChar char="•"/>
            </a:pPr>
            <a:r>
              <a:rPr lang="it-IT" altLang="it-IT" sz="2000" dirty="0">
                <a:latin typeface="Arial Black" panose="020B0A04020102020204" pitchFamily="34" charset="0"/>
              </a:rPr>
              <a:t>Olea europea sativa </a:t>
            </a:r>
          </a:p>
          <a:p>
            <a:r>
              <a:rPr lang="it-IT" altLang="it-IT" sz="2000" dirty="0">
                <a:latin typeface="Arial Black" panose="020B0A04020102020204" pitchFamily="34" charset="0"/>
              </a:rPr>
              <a:t>(da olio e da mensa)</a:t>
            </a:r>
          </a:p>
          <a:p>
            <a:endParaRPr lang="it-IT" altLang="it-IT" sz="2000" dirty="0">
              <a:latin typeface="Arial Black" panose="020B0A04020102020204" pitchFamily="34" charset="0"/>
            </a:endParaRPr>
          </a:p>
          <a:p>
            <a:pPr>
              <a:buFontTx/>
              <a:buChar char="•"/>
            </a:pPr>
            <a:r>
              <a:rPr lang="it-IT" altLang="it-IT" sz="2000" dirty="0">
                <a:latin typeface="Arial Black" panose="020B0A04020102020204" pitchFamily="34" charset="0"/>
              </a:rPr>
              <a:t>Olea europea </a:t>
            </a:r>
            <a:r>
              <a:rPr lang="it-IT" altLang="it-IT" sz="2000" dirty="0" err="1">
                <a:latin typeface="Arial Black" panose="020B0A04020102020204" pitchFamily="34" charset="0"/>
              </a:rPr>
              <a:t>oleaster</a:t>
            </a:r>
            <a:r>
              <a:rPr lang="it-IT" altLang="it-IT" sz="2000" dirty="0">
                <a:latin typeface="Arial Black" panose="020B0A04020102020204" pitchFamily="34" charset="0"/>
              </a:rPr>
              <a:t> </a:t>
            </a:r>
          </a:p>
          <a:p>
            <a:r>
              <a:rPr lang="it-IT" altLang="it-IT" sz="2000" dirty="0">
                <a:latin typeface="Arial Black" panose="020B0A04020102020204" pitchFamily="34" charset="0"/>
              </a:rPr>
              <a:t>(30 specie selvatiche della macchia mediterranea)</a:t>
            </a:r>
          </a:p>
        </p:txBody>
      </p:sp>
    </p:spTree>
    <p:extLst>
      <p:ext uri="{BB962C8B-B14F-4D97-AF65-F5344CB8AC3E}">
        <p14:creationId xmlns:p14="http://schemas.microsoft.com/office/powerpoint/2010/main" val="1601343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5796"/>
            <a:ext cx="8229600" cy="1046940"/>
          </a:xfrm>
        </p:spPr>
        <p:txBody>
          <a:bodyPr/>
          <a:lstStyle/>
          <a:p>
            <a:pPr algn="ctr"/>
            <a:r>
              <a:rPr lang="it-IT" dirty="0" smtClean="0">
                <a:solidFill>
                  <a:srgbClr val="FF0000"/>
                </a:solidFill>
                <a:effectLst/>
                <a:latin typeface="Arial Black" panose="020B0A04020102020204" pitchFamily="34" charset="0"/>
              </a:rPr>
              <a:t>Categorie oli d’oliva</a:t>
            </a:r>
            <a:endParaRPr lang="it-IT"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683568" y="1052736"/>
            <a:ext cx="9865096" cy="5688632"/>
          </a:xfrm>
          <a:prstGeom prst="rect">
            <a:avLst/>
          </a:prstGeom>
        </p:spPr>
      </p:pic>
    </p:spTree>
    <p:extLst>
      <p:ext uri="{BB962C8B-B14F-4D97-AF65-F5344CB8AC3E}">
        <p14:creationId xmlns:p14="http://schemas.microsoft.com/office/powerpoint/2010/main" val="680350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609600" indent="-609600" algn="ctr">
              <a:buFontTx/>
              <a:buAutoNum type="arabicPeriod"/>
            </a:pPr>
            <a:r>
              <a:rPr lang="it-IT" altLang="it-IT" sz="2400" b="1" dirty="0">
                <a:latin typeface="Arial Black" panose="020B0A04020102020204" pitchFamily="34" charset="0"/>
              </a:rPr>
              <a:t>Olio extravergine di oliva:</a:t>
            </a:r>
            <a:r>
              <a:rPr lang="it-IT" altLang="it-IT" sz="2400" dirty="0">
                <a:latin typeface="Arial Black" panose="020B0A04020102020204" pitchFamily="34" charset="0"/>
              </a:rPr>
              <a:t> olio di oliva vergine la cui acidità libera, espressa in acido oleico è al </a:t>
            </a:r>
            <a:r>
              <a:rPr lang="it-IT" altLang="it-IT" sz="2400" b="1" dirty="0">
                <a:solidFill>
                  <a:srgbClr val="FF3300"/>
                </a:solidFill>
                <a:latin typeface="Arial Black" panose="020B0A04020102020204" pitchFamily="34" charset="0"/>
              </a:rPr>
              <a:t>massimo 0,8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vergine: </a:t>
            </a:r>
            <a:r>
              <a:rPr lang="it-IT" altLang="it-IT" sz="2400" dirty="0">
                <a:latin typeface="Arial Black" panose="020B0A04020102020204" pitchFamily="34" charset="0"/>
              </a:rPr>
              <a:t>olio di oliva vergine la cui acidità libera, espressa in acido oleico è al </a:t>
            </a:r>
            <a:r>
              <a:rPr lang="it-IT" altLang="it-IT" sz="2400" b="1" dirty="0">
                <a:solidFill>
                  <a:srgbClr val="FF3300"/>
                </a:solidFill>
                <a:latin typeface="Arial Black" panose="020B0A04020102020204" pitchFamily="34" charset="0"/>
              </a:rPr>
              <a:t>massimo 2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lampante: </a:t>
            </a:r>
            <a:r>
              <a:rPr lang="it-IT" altLang="it-IT" sz="2400" dirty="0">
                <a:latin typeface="Arial Black" panose="020B0A04020102020204" pitchFamily="34" charset="0"/>
              </a:rPr>
              <a:t>olio di oliva vergine la cui acidità libera, espressa in acido oleico è </a:t>
            </a:r>
            <a:r>
              <a:rPr lang="it-IT" altLang="it-IT" sz="2400" b="1" dirty="0">
                <a:solidFill>
                  <a:srgbClr val="FF3300"/>
                </a:solidFill>
                <a:latin typeface="Arial Black" panose="020B0A04020102020204" pitchFamily="34" charset="0"/>
              </a:rPr>
              <a:t>superiore a 2 g per 100 g</a:t>
            </a:r>
          </a:p>
          <a:p>
            <a:pPr algn="ctr"/>
            <a:endParaRPr lang="it-IT" dirty="0"/>
          </a:p>
        </p:txBody>
      </p:sp>
      <p:sp>
        <p:nvSpPr>
          <p:cNvPr id="3" name="Titolo 2"/>
          <p:cNvSpPr>
            <a:spLocks noGrp="1"/>
          </p:cNvSpPr>
          <p:nvPr>
            <p:ph type="title"/>
          </p:nvPr>
        </p:nvSpPr>
        <p:spPr>
          <a:xfrm>
            <a:off x="467544" y="25121"/>
            <a:ext cx="8229600" cy="955607"/>
          </a:xfrm>
        </p:spPr>
        <p:txBody>
          <a:bodyPr/>
          <a:lstStyle/>
          <a:p>
            <a:pPr algn="ctr"/>
            <a:r>
              <a:rPr lang="it-IT" dirty="0" smtClean="0">
                <a:solidFill>
                  <a:srgbClr val="FF0000"/>
                </a:solidFill>
                <a:effectLst/>
                <a:latin typeface="Arial Black" panose="020B0A04020102020204" pitchFamily="34" charset="0"/>
              </a:rPr>
              <a:t>Oli di oliva vergini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23405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609600" indent="-609600" algn="ctr">
              <a:buFontTx/>
              <a:buAutoNum type="arabicPeriod"/>
            </a:pPr>
            <a:r>
              <a:rPr lang="it-IT" altLang="it-IT" sz="2400" b="1" dirty="0">
                <a:latin typeface="Arial Black" panose="020B0A04020102020204" pitchFamily="34" charset="0"/>
              </a:rPr>
              <a:t>Olio di oliva raffinato:</a:t>
            </a:r>
            <a:r>
              <a:rPr lang="it-IT" altLang="it-IT" sz="2400" dirty="0">
                <a:latin typeface="Arial Black" panose="020B0A04020102020204" pitchFamily="34" charset="0"/>
              </a:rPr>
              <a:t> olio di oliva ottenuto dalla raffinazione dell’olio di oliva vergine la cui acidità libera, espressa in acido oleico è al </a:t>
            </a:r>
            <a:r>
              <a:rPr lang="it-IT" altLang="it-IT" sz="2400" b="1" dirty="0">
                <a:solidFill>
                  <a:srgbClr val="FF3300"/>
                </a:solidFill>
                <a:latin typeface="Arial Black" panose="020B0A04020102020204" pitchFamily="34" charset="0"/>
              </a:rPr>
              <a:t>massimo 0,3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 composto di oli di oliva raffinati e oli di oliva vergini: </a:t>
            </a:r>
            <a:r>
              <a:rPr lang="it-IT" altLang="it-IT" sz="2400" dirty="0">
                <a:latin typeface="Arial Black" panose="020B0A04020102020204" pitchFamily="34" charset="0"/>
              </a:rPr>
              <a:t>olio di oliva ottenuto dal taglio di olio di oliva raffinato con olio di oliva vergine, la cui acidità libera, espressa in acido oleico è al </a:t>
            </a:r>
            <a:r>
              <a:rPr lang="it-IT" altLang="it-IT" sz="2400" b="1" dirty="0">
                <a:solidFill>
                  <a:srgbClr val="FF3300"/>
                </a:solidFill>
                <a:latin typeface="Arial Black" panose="020B0A04020102020204" pitchFamily="34" charset="0"/>
              </a:rPr>
              <a:t>massimo 1 g per 100 g</a:t>
            </a:r>
          </a:p>
          <a:p>
            <a:endParaRPr lang="it-IT" dirty="0"/>
          </a:p>
        </p:txBody>
      </p:sp>
      <p:sp>
        <p:nvSpPr>
          <p:cNvPr id="3" name="Titolo 2"/>
          <p:cNvSpPr>
            <a:spLocks noGrp="1"/>
          </p:cNvSpPr>
          <p:nvPr>
            <p:ph type="title"/>
          </p:nvPr>
        </p:nvSpPr>
        <p:spPr>
          <a:xfrm>
            <a:off x="251520" y="116632"/>
            <a:ext cx="8712968" cy="1143000"/>
          </a:xfrm>
        </p:spPr>
        <p:txBody>
          <a:bodyPr>
            <a:noAutofit/>
          </a:bodyPr>
          <a:lstStyle/>
          <a:p>
            <a:pPr algn="ctr"/>
            <a:r>
              <a:rPr lang="it-IT" altLang="it-IT" sz="3600" dirty="0" smtClean="0">
                <a:solidFill>
                  <a:srgbClr val="FF0000"/>
                </a:solidFill>
                <a:effectLst/>
                <a:latin typeface="Arial Black" panose="020B0A04020102020204" pitchFamily="34" charset="0"/>
              </a:rPr>
              <a:t>Oli </a:t>
            </a:r>
            <a:r>
              <a:rPr lang="it-IT" altLang="it-IT" sz="3600" dirty="0">
                <a:solidFill>
                  <a:srgbClr val="FF0000"/>
                </a:solidFill>
                <a:effectLst/>
                <a:latin typeface="Arial Black" panose="020B0A04020102020204" pitchFamily="34" charset="0"/>
              </a:rPr>
              <a:t>derivanti dal vergine lampante</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894678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5184576"/>
          </a:xfrm>
        </p:spPr>
        <p:txBody>
          <a:bodyPr>
            <a:normAutofit/>
          </a:bodyPr>
          <a:lstStyle/>
          <a:p>
            <a:pPr marL="609600" indent="-609600" algn="ctr">
              <a:lnSpc>
                <a:spcPct val="90000"/>
              </a:lnSpc>
              <a:buFontTx/>
              <a:buAutoNum type="arabicPeriod"/>
            </a:pPr>
            <a:r>
              <a:rPr lang="it-IT" altLang="it-IT" sz="2400" b="1" dirty="0">
                <a:solidFill>
                  <a:srgbClr val="FF0000"/>
                </a:solidFill>
                <a:latin typeface="Arial Black" panose="020B0A04020102020204" pitchFamily="34" charset="0"/>
              </a:rPr>
              <a:t>Olio di sansa di oliva greggio</a:t>
            </a:r>
            <a:r>
              <a:rPr lang="it-IT" altLang="it-IT" sz="2400" b="1" dirty="0">
                <a:latin typeface="Arial Black" panose="020B0A04020102020204" pitchFamily="34" charset="0"/>
              </a:rPr>
              <a:t>:</a:t>
            </a:r>
            <a:r>
              <a:rPr lang="it-IT" altLang="it-IT" sz="2400" dirty="0">
                <a:latin typeface="Arial Black" panose="020B0A04020102020204" pitchFamily="34" charset="0"/>
              </a:rPr>
              <a:t> olio di oliva ottenuto dalla sansa mediante trattamento con solvente o processi fisici</a:t>
            </a:r>
          </a:p>
          <a:p>
            <a:pPr marL="609600" indent="-609600" algn="ctr">
              <a:lnSpc>
                <a:spcPct val="90000"/>
              </a:lnSpc>
              <a:buFontTx/>
              <a:buAutoNum type="arabicPeriod"/>
            </a:pPr>
            <a:endParaRPr lang="it-IT" altLang="it-IT" sz="2400" b="1" dirty="0" smtClean="0">
              <a:solidFill>
                <a:srgbClr val="FF0000"/>
              </a:solidFill>
              <a:latin typeface="Arial Black" panose="020B0A04020102020204" pitchFamily="34" charset="0"/>
            </a:endParaRPr>
          </a:p>
          <a:p>
            <a:pPr marL="609600" indent="-609600" algn="ctr">
              <a:lnSpc>
                <a:spcPct val="90000"/>
              </a:lnSpc>
              <a:buFontTx/>
              <a:buAutoNum type="arabicPeriod"/>
            </a:pPr>
            <a:r>
              <a:rPr lang="it-IT" altLang="it-IT" sz="2400" b="1" dirty="0" smtClean="0">
                <a:solidFill>
                  <a:srgbClr val="FF0000"/>
                </a:solidFill>
                <a:latin typeface="Arial Black" panose="020B0A04020102020204" pitchFamily="34" charset="0"/>
              </a:rPr>
              <a:t>Olio </a:t>
            </a:r>
            <a:r>
              <a:rPr lang="it-IT" altLang="it-IT" sz="2400" b="1" dirty="0">
                <a:solidFill>
                  <a:srgbClr val="FF0000"/>
                </a:solidFill>
                <a:latin typeface="Arial Black" panose="020B0A04020102020204" pitchFamily="34" charset="0"/>
              </a:rPr>
              <a:t>di sansa di oliva raffinato</a:t>
            </a:r>
            <a:r>
              <a:rPr lang="it-IT" altLang="it-IT" sz="2400" b="1" dirty="0">
                <a:latin typeface="Arial Black" panose="020B0A04020102020204" pitchFamily="34" charset="0"/>
              </a:rPr>
              <a:t>: </a:t>
            </a:r>
            <a:r>
              <a:rPr lang="it-IT" altLang="it-IT" sz="2400" dirty="0">
                <a:latin typeface="Arial Black" panose="020B0A04020102020204" pitchFamily="34" charset="0"/>
              </a:rPr>
              <a:t>olio di oliva ottenuto dalla raffinazione di olio di sansa greggio la cui acidità libera, espressa in acido oleico è superiore a 0,3 g per 100 g</a:t>
            </a:r>
          </a:p>
          <a:p>
            <a:pPr marL="609600" indent="-609600" algn="ctr">
              <a:lnSpc>
                <a:spcPct val="90000"/>
              </a:lnSpc>
              <a:buFontTx/>
              <a:buAutoNum type="arabicPeriod"/>
            </a:pPr>
            <a:endParaRPr lang="it-IT" altLang="it-IT" sz="2400" b="1" dirty="0" smtClean="0">
              <a:solidFill>
                <a:srgbClr val="FF0000"/>
              </a:solidFill>
              <a:latin typeface="Arial Black" panose="020B0A04020102020204" pitchFamily="34" charset="0"/>
            </a:endParaRPr>
          </a:p>
          <a:p>
            <a:pPr marL="609600" indent="-609600" algn="ctr">
              <a:lnSpc>
                <a:spcPct val="90000"/>
              </a:lnSpc>
              <a:buFontTx/>
              <a:buAutoNum type="arabicPeriod"/>
            </a:pPr>
            <a:r>
              <a:rPr lang="it-IT" altLang="it-IT" sz="2400" b="1" dirty="0" smtClean="0">
                <a:solidFill>
                  <a:srgbClr val="FF0000"/>
                </a:solidFill>
                <a:latin typeface="Arial Black" panose="020B0A04020102020204" pitchFamily="34" charset="0"/>
              </a:rPr>
              <a:t>Olio </a:t>
            </a:r>
            <a:r>
              <a:rPr lang="it-IT" altLang="it-IT" sz="2400" b="1" dirty="0">
                <a:solidFill>
                  <a:srgbClr val="FF0000"/>
                </a:solidFill>
                <a:latin typeface="Arial Black" panose="020B0A04020102020204" pitchFamily="34" charset="0"/>
              </a:rPr>
              <a:t>di sansa di oliva</a:t>
            </a:r>
            <a:r>
              <a:rPr lang="it-IT" altLang="it-IT" sz="2400" b="1" dirty="0">
                <a:latin typeface="Arial Black" panose="020B0A04020102020204" pitchFamily="34" charset="0"/>
              </a:rPr>
              <a:t>: </a:t>
            </a:r>
            <a:r>
              <a:rPr lang="it-IT" altLang="it-IT" sz="2400" dirty="0">
                <a:latin typeface="Arial Black" panose="020B0A04020102020204" pitchFamily="34" charset="0"/>
              </a:rPr>
              <a:t>olio ottenuto dal taglio di olio di sansa raffinato e olio </a:t>
            </a:r>
            <a:r>
              <a:rPr lang="it-IT" altLang="it-IT" sz="2400" dirty="0" smtClean="0">
                <a:latin typeface="Arial Black" panose="020B0A04020102020204" pitchFamily="34" charset="0"/>
              </a:rPr>
              <a:t>di </a:t>
            </a:r>
            <a:r>
              <a:rPr lang="it-IT" altLang="it-IT" sz="2400" dirty="0">
                <a:latin typeface="Arial Black" panose="020B0A04020102020204" pitchFamily="34" charset="0"/>
              </a:rPr>
              <a:t>oliva vergine diversi dall’olio lampante la cui acidità libera, espressa in acido oleico è superiore a 1 g per 100 g</a:t>
            </a:r>
          </a:p>
          <a:p>
            <a:pPr algn="ctr"/>
            <a:endParaRPr lang="it-IT" dirty="0"/>
          </a:p>
        </p:txBody>
      </p:sp>
      <p:sp>
        <p:nvSpPr>
          <p:cNvPr id="3" name="Titolo 2"/>
          <p:cNvSpPr>
            <a:spLocks noGrp="1"/>
          </p:cNvSpPr>
          <p:nvPr>
            <p:ph type="title"/>
          </p:nvPr>
        </p:nvSpPr>
        <p:spPr>
          <a:xfrm>
            <a:off x="395536" y="116632"/>
            <a:ext cx="8229600" cy="1008112"/>
          </a:xfrm>
        </p:spPr>
        <p:txBody>
          <a:bodyPr/>
          <a:lstStyle/>
          <a:p>
            <a:pPr algn="ctr"/>
            <a:r>
              <a:rPr lang="it-IT" dirty="0" smtClean="0">
                <a:solidFill>
                  <a:srgbClr val="FF0000"/>
                </a:solidFill>
                <a:effectLst/>
                <a:latin typeface="Arial Black" panose="020B0A04020102020204" pitchFamily="34" charset="0"/>
              </a:rPr>
              <a:t>Olio di sansa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24340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4882547"/>
          </a:xfrm>
        </p:spPr>
        <p:txBody>
          <a:bodyPr>
            <a:normAutofit fontScale="92500" lnSpcReduction="10000"/>
          </a:bodyPr>
          <a:lstStyle/>
          <a:p>
            <a:pPr algn="ctr">
              <a:buFontTx/>
              <a:buChar char="•"/>
            </a:pPr>
            <a:r>
              <a:rPr lang="it-IT" altLang="it-IT" sz="2000" dirty="0">
                <a:latin typeface="Arial Black" panose="020B0A04020102020204" pitchFamily="34" charset="0"/>
              </a:rPr>
              <a:t>Oltre 220 sostanze</a:t>
            </a:r>
          </a:p>
          <a:p>
            <a:pPr algn="ctr">
              <a:buFontTx/>
              <a:buChar char="•"/>
            </a:pPr>
            <a:r>
              <a:rPr lang="it-IT" altLang="it-IT" sz="2000" dirty="0">
                <a:latin typeface="Arial Black" panose="020B0A04020102020204" pitchFamily="34" charset="0"/>
              </a:rPr>
              <a:t>Ruolo fondamentale nella valutazione della genuinità e nella </a:t>
            </a:r>
            <a:r>
              <a:rPr lang="it-IT" altLang="it-IT" sz="2000" dirty="0" err="1">
                <a:latin typeface="Arial Black" panose="020B0A04020102020204" pitchFamily="34" charset="0"/>
              </a:rPr>
              <a:t>tipicizzazione</a:t>
            </a:r>
            <a:endParaRPr lang="it-IT" altLang="it-IT" sz="2000" dirty="0">
              <a:latin typeface="Arial Black" panose="020B0A04020102020204" pitchFamily="34" charset="0"/>
            </a:endParaRPr>
          </a:p>
          <a:p>
            <a:pPr algn="ctr">
              <a:buFontTx/>
              <a:buChar char="•"/>
            </a:pPr>
            <a:r>
              <a:rPr lang="it-IT" altLang="it-IT" sz="2000" dirty="0">
                <a:latin typeface="Arial Black" panose="020B0A04020102020204" pitchFamily="34" charset="0"/>
              </a:rPr>
              <a:t>Parte principale della nota aromatica dell’olio (profumi, sapori)</a:t>
            </a:r>
          </a:p>
          <a:p>
            <a:pPr algn="ctr">
              <a:buFontTx/>
              <a:buChar char="•"/>
            </a:pPr>
            <a:r>
              <a:rPr lang="it-IT" altLang="it-IT" sz="2000" dirty="0">
                <a:latin typeface="Arial Black" panose="020B0A04020102020204" pitchFamily="34" charset="0"/>
              </a:rPr>
              <a:t>Molti antiossidanti naturali (resistenza all’invecchiamento e ai processi ossidativi)</a:t>
            </a:r>
          </a:p>
          <a:p>
            <a:pPr>
              <a:lnSpc>
                <a:spcPct val="90000"/>
              </a:lnSpc>
            </a:pPr>
            <a:endParaRPr lang="it-IT" altLang="it-IT" sz="2400" i="1" dirty="0" smtClean="0">
              <a:latin typeface="Arial Black" panose="020B0A04020102020204" pitchFamily="34" charset="0"/>
            </a:endParaRPr>
          </a:p>
          <a:p>
            <a:pPr marL="109728" indent="0" algn="ctr">
              <a:lnSpc>
                <a:spcPct val="90000"/>
              </a:lnSpc>
              <a:buNone/>
            </a:pPr>
            <a:r>
              <a:rPr lang="it-IT" altLang="it-IT" sz="2400" i="1" dirty="0" smtClean="0">
                <a:solidFill>
                  <a:srgbClr val="FF0000"/>
                </a:solidFill>
                <a:latin typeface="Arial Black" panose="020B0A04020102020204" pitchFamily="34" charset="0"/>
              </a:rPr>
              <a:t>Idrocarburi</a:t>
            </a:r>
            <a:r>
              <a:rPr lang="it-IT" altLang="it-IT" sz="2400" i="1" dirty="0">
                <a:solidFill>
                  <a:srgbClr val="FF0000"/>
                </a:solidFill>
                <a:latin typeface="Arial Black" panose="020B0A04020102020204" pitchFamily="34" charset="0"/>
              </a:rPr>
              <a:t>: </a:t>
            </a:r>
            <a:r>
              <a:rPr lang="it-IT" altLang="it-IT" sz="2400" dirty="0" err="1">
                <a:solidFill>
                  <a:srgbClr val="FF0000"/>
                </a:solidFill>
                <a:latin typeface="Arial Black" panose="020B0A04020102020204" pitchFamily="34" charset="0"/>
              </a:rPr>
              <a:t>squalene</a:t>
            </a:r>
            <a:r>
              <a:rPr lang="it-IT" altLang="it-IT" sz="2400" dirty="0">
                <a:solidFill>
                  <a:srgbClr val="FF0000"/>
                </a:solidFill>
                <a:latin typeface="Arial Black" panose="020B0A04020102020204" pitchFamily="34" charset="0"/>
              </a:rPr>
              <a:t> (03-0,6%)</a:t>
            </a:r>
          </a:p>
          <a:p>
            <a:pPr marL="109728" indent="0" algn="ctr">
              <a:lnSpc>
                <a:spcPct val="90000"/>
              </a:lnSpc>
              <a:buNone/>
            </a:pPr>
            <a:r>
              <a:rPr lang="it-IT" altLang="it-IT" sz="2400" i="1" dirty="0">
                <a:solidFill>
                  <a:srgbClr val="00B0F0"/>
                </a:solidFill>
                <a:latin typeface="Arial Black" panose="020B0A04020102020204" pitchFamily="34" charset="0"/>
              </a:rPr>
              <a:t>Fitosteroli: </a:t>
            </a:r>
            <a:r>
              <a:rPr lang="it-IT" altLang="it-IT" sz="2400" dirty="0">
                <a:solidFill>
                  <a:srgbClr val="00B0F0"/>
                </a:solidFill>
                <a:latin typeface="Arial Black" panose="020B0A04020102020204" pitchFamily="34" charset="0"/>
              </a:rPr>
              <a:t>(</a:t>
            </a:r>
            <a:r>
              <a:rPr lang="it-IT" altLang="it-IT" sz="2400" dirty="0">
                <a:solidFill>
                  <a:srgbClr val="00B0F0"/>
                </a:solidFill>
                <a:latin typeface="Symbol" panose="05050102010706020507" pitchFamily="18" charset="2"/>
              </a:rPr>
              <a:t>b</a:t>
            </a:r>
            <a:r>
              <a:rPr lang="it-IT" altLang="it-IT" sz="2400" dirty="0">
                <a:solidFill>
                  <a:srgbClr val="00B0F0"/>
                </a:solidFill>
                <a:latin typeface="Arial Black" panose="020B0A04020102020204" pitchFamily="34" charset="0"/>
              </a:rPr>
              <a:t>-</a:t>
            </a:r>
            <a:r>
              <a:rPr lang="it-IT" altLang="it-IT" sz="2400" dirty="0" err="1">
                <a:solidFill>
                  <a:srgbClr val="00B0F0"/>
                </a:solidFill>
                <a:latin typeface="Arial Black" panose="020B0A04020102020204" pitchFamily="34" charset="0"/>
              </a:rPr>
              <a:t>sitosterolo</a:t>
            </a:r>
            <a:r>
              <a:rPr lang="it-IT" altLang="it-IT" sz="2400" dirty="0">
                <a:solidFill>
                  <a:srgbClr val="00B0F0"/>
                </a:solidFill>
                <a:latin typeface="Arial Black" panose="020B0A04020102020204" pitchFamily="34" charset="0"/>
              </a:rPr>
              <a:t>, </a:t>
            </a:r>
            <a:r>
              <a:rPr lang="it-IT" altLang="it-IT" sz="2400" dirty="0">
                <a:solidFill>
                  <a:srgbClr val="00B0F0"/>
                </a:solidFill>
                <a:latin typeface="Arial Black" panose="020B0A04020102020204" pitchFamily="34" charset="0"/>
                <a:sym typeface="Symbol" pitchFamily="18" charset="2"/>
              </a:rPr>
              <a:t>-5 </a:t>
            </a:r>
            <a:r>
              <a:rPr lang="it-IT" altLang="it-IT" sz="2400" dirty="0" err="1">
                <a:solidFill>
                  <a:srgbClr val="00B0F0"/>
                </a:solidFill>
                <a:latin typeface="Arial Black" panose="020B0A04020102020204" pitchFamily="34" charset="0"/>
                <a:sym typeface="Symbol" pitchFamily="18" charset="2"/>
              </a:rPr>
              <a:t>avenasterolo</a:t>
            </a:r>
            <a:r>
              <a:rPr lang="it-IT" altLang="it-IT" sz="2400" dirty="0">
                <a:latin typeface="Arial Black" panose="020B0A04020102020204" pitchFamily="34" charset="0"/>
              </a:rPr>
              <a:t>)</a:t>
            </a:r>
          </a:p>
          <a:p>
            <a:pPr marL="109728" indent="0" algn="ctr">
              <a:lnSpc>
                <a:spcPct val="90000"/>
              </a:lnSpc>
              <a:buNone/>
            </a:pPr>
            <a:r>
              <a:rPr lang="it-IT" altLang="it-IT" sz="2400" i="1" dirty="0">
                <a:solidFill>
                  <a:srgbClr val="FFC000"/>
                </a:solidFill>
                <a:latin typeface="Arial Black" panose="020B0A04020102020204" pitchFamily="34" charset="0"/>
              </a:rPr>
              <a:t>Vitamine </a:t>
            </a:r>
            <a:r>
              <a:rPr lang="it-IT" altLang="it-IT" sz="2400" i="1" dirty="0" smtClean="0">
                <a:solidFill>
                  <a:srgbClr val="FFC000"/>
                </a:solidFill>
                <a:latin typeface="Arial Black" panose="020B0A04020102020204" pitchFamily="34" charset="0"/>
              </a:rPr>
              <a:t>liposolubili:</a:t>
            </a:r>
            <a:r>
              <a:rPr lang="it-IT" altLang="it-IT" sz="2400" dirty="0" smtClean="0">
                <a:solidFill>
                  <a:srgbClr val="FFC000"/>
                </a:solidFill>
                <a:latin typeface="Arial Black" panose="020B0A04020102020204" pitchFamily="34" charset="0"/>
              </a:rPr>
              <a:t> tocoferoli</a:t>
            </a:r>
            <a:endParaRPr lang="it-IT" altLang="it-IT" sz="2400" dirty="0">
              <a:solidFill>
                <a:srgbClr val="FFC000"/>
              </a:solidFill>
              <a:latin typeface="Arial Black" panose="020B0A04020102020204" pitchFamily="34" charset="0"/>
            </a:endParaRPr>
          </a:p>
          <a:p>
            <a:pPr marL="109728" indent="0" algn="ctr">
              <a:lnSpc>
                <a:spcPct val="90000"/>
              </a:lnSpc>
              <a:buNone/>
            </a:pPr>
            <a:r>
              <a:rPr lang="it-IT" altLang="it-IT" sz="2400" i="1" dirty="0">
                <a:solidFill>
                  <a:srgbClr val="7030A0"/>
                </a:solidFill>
                <a:latin typeface="Arial Black" panose="020B0A04020102020204" pitchFamily="34" charset="0"/>
              </a:rPr>
              <a:t>Pigmenti: </a:t>
            </a:r>
            <a:r>
              <a:rPr lang="it-IT" altLang="it-IT" sz="2400" dirty="0">
                <a:solidFill>
                  <a:srgbClr val="7030A0"/>
                </a:solidFill>
                <a:latin typeface="Arial Black" panose="020B0A04020102020204" pitchFamily="34" charset="0"/>
              </a:rPr>
              <a:t>clorofilla, caroteni</a:t>
            </a:r>
          </a:p>
          <a:p>
            <a:pPr marL="109728" indent="0" algn="ctr">
              <a:lnSpc>
                <a:spcPct val="90000"/>
              </a:lnSpc>
              <a:buNone/>
            </a:pPr>
            <a:r>
              <a:rPr lang="it-IT" altLang="it-IT" sz="2400" i="1" dirty="0">
                <a:solidFill>
                  <a:schemeClr val="accent2"/>
                </a:solidFill>
                <a:latin typeface="Arial Black" panose="020B0A04020102020204" pitchFamily="34" charset="0"/>
              </a:rPr>
              <a:t>Alcoli alifatici superiori</a:t>
            </a:r>
            <a:r>
              <a:rPr lang="it-IT" altLang="it-IT" sz="2400" dirty="0">
                <a:solidFill>
                  <a:schemeClr val="accent2"/>
                </a:solidFill>
                <a:latin typeface="Arial Black" panose="020B0A04020102020204" pitchFamily="34" charset="0"/>
              </a:rPr>
              <a:t> esterificati ad acidi grassi (cere) e </a:t>
            </a:r>
            <a:r>
              <a:rPr lang="it-IT" altLang="it-IT" sz="2400" i="1" dirty="0">
                <a:solidFill>
                  <a:schemeClr val="accent2"/>
                </a:solidFill>
                <a:latin typeface="Arial Black" panose="020B0A04020102020204" pitchFamily="34" charset="0"/>
              </a:rPr>
              <a:t>alcoli </a:t>
            </a:r>
            <a:r>
              <a:rPr lang="it-IT" altLang="it-IT" sz="2400" i="1" dirty="0" err="1">
                <a:solidFill>
                  <a:schemeClr val="accent2"/>
                </a:solidFill>
                <a:latin typeface="Arial Black" panose="020B0A04020102020204" pitchFamily="34" charset="0"/>
              </a:rPr>
              <a:t>triterpenici</a:t>
            </a:r>
            <a:endParaRPr lang="it-IT" altLang="it-IT" sz="2400" i="1" dirty="0">
              <a:solidFill>
                <a:schemeClr val="accent2"/>
              </a:solidFill>
              <a:latin typeface="Arial Black" panose="020B0A04020102020204" pitchFamily="34" charset="0"/>
            </a:endParaRPr>
          </a:p>
          <a:p>
            <a:pPr marL="109728" indent="0" algn="ctr">
              <a:lnSpc>
                <a:spcPct val="90000"/>
              </a:lnSpc>
              <a:buNone/>
            </a:pPr>
            <a:r>
              <a:rPr lang="it-IT" altLang="it-IT" sz="2400" b="1" i="1" dirty="0" smtClean="0">
                <a:solidFill>
                  <a:srgbClr val="FFFF00"/>
                </a:solidFill>
                <a:latin typeface="Arial Black" panose="020B0A04020102020204" pitchFamily="34" charset="0"/>
              </a:rPr>
              <a:t>Polifenoli </a:t>
            </a:r>
            <a:r>
              <a:rPr lang="it-IT" altLang="it-IT" sz="2400" b="1" dirty="0" smtClean="0">
                <a:solidFill>
                  <a:srgbClr val="FFFF00"/>
                </a:solidFill>
                <a:latin typeface="Arial Black" panose="020B0A04020102020204" pitchFamily="34" charset="0"/>
              </a:rPr>
              <a:t>: </a:t>
            </a:r>
            <a:r>
              <a:rPr lang="it-IT" altLang="it-IT" sz="2400" b="1" dirty="0" err="1">
                <a:solidFill>
                  <a:srgbClr val="FFFF00"/>
                </a:solidFill>
                <a:latin typeface="Arial Black" panose="020B0A04020102020204" pitchFamily="34" charset="0"/>
              </a:rPr>
              <a:t>oleouropeina</a:t>
            </a:r>
            <a:r>
              <a:rPr lang="it-IT" altLang="it-IT" sz="2400" b="1" dirty="0">
                <a:solidFill>
                  <a:srgbClr val="FFFF00"/>
                </a:solidFill>
                <a:latin typeface="Arial Black" panose="020B0A04020102020204" pitchFamily="34" charset="0"/>
              </a:rPr>
              <a:t> </a:t>
            </a:r>
            <a:r>
              <a:rPr lang="it-IT" altLang="it-IT" sz="2400" b="1" dirty="0" smtClean="0">
                <a:solidFill>
                  <a:srgbClr val="FFFF00"/>
                </a:solidFill>
                <a:latin typeface="Arial Black" panose="020B0A04020102020204" pitchFamily="34" charset="0"/>
              </a:rPr>
              <a:t>, </a:t>
            </a:r>
            <a:r>
              <a:rPr lang="it-IT" altLang="it-IT" sz="2400" b="1" dirty="0" err="1" smtClean="0">
                <a:solidFill>
                  <a:srgbClr val="FFFF00"/>
                </a:solidFill>
                <a:latin typeface="Arial Black" panose="020B0A04020102020204" pitchFamily="34" charset="0"/>
              </a:rPr>
              <a:t>tirosolo</a:t>
            </a:r>
            <a:r>
              <a:rPr lang="it-IT" altLang="it-IT" sz="2400" b="1" dirty="0" smtClean="0">
                <a:solidFill>
                  <a:srgbClr val="FFFF00"/>
                </a:solidFill>
                <a:latin typeface="Arial Black" panose="020B0A04020102020204" pitchFamily="34" charset="0"/>
              </a:rPr>
              <a:t>, </a:t>
            </a:r>
            <a:r>
              <a:rPr lang="it-IT" altLang="it-IT" sz="2400" b="1" dirty="0" err="1" smtClean="0">
                <a:solidFill>
                  <a:srgbClr val="FFFF00"/>
                </a:solidFill>
                <a:latin typeface="Arial Black" panose="020B0A04020102020204" pitchFamily="34" charset="0"/>
              </a:rPr>
              <a:t>idrossitirosolo</a:t>
            </a:r>
            <a:endParaRPr lang="it-IT" b="1" dirty="0">
              <a:solidFill>
                <a:srgbClr val="FFFF00"/>
              </a:solidFill>
            </a:endParaRPr>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Frazione insaponificabile</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111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24817" y="1196752"/>
            <a:ext cx="8229600" cy="4813995"/>
          </a:xfrm>
        </p:spPr>
        <p:txBody>
          <a:bodyPr>
            <a:normAutofit fontScale="92500" lnSpcReduction="10000"/>
          </a:bodyPr>
          <a:lstStyle/>
          <a:p>
            <a:pPr marL="109728" indent="0" algn="just">
              <a:lnSpc>
                <a:spcPct val="90000"/>
              </a:lnSpc>
              <a:buNone/>
            </a:pPr>
            <a:r>
              <a:rPr lang="it-IT" altLang="it-IT" dirty="0">
                <a:solidFill>
                  <a:srgbClr val="FF0000"/>
                </a:solidFill>
                <a:latin typeface="Arial Black" panose="020B0A04020102020204" pitchFamily="34" charset="0"/>
              </a:rPr>
              <a:t>Carotenoidi</a:t>
            </a:r>
          </a:p>
          <a:p>
            <a:pPr algn="ctr">
              <a:lnSpc>
                <a:spcPct val="90000"/>
              </a:lnSpc>
              <a:buFontTx/>
              <a:buNone/>
            </a:pPr>
            <a:r>
              <a:rPr lang="it-IT" altLang="it-IT" sz="2400" dirty="0">
                <a:latin typeface="Arial Black" panose="020B0A04020102020204" pitchFamily="34" charset="0"/>
              </a:rPr>
              <a:t>	</a:t>
            </a:r>
            <a:r>
              <a:rPr lang="it-IT" altLang="it-IT" sz="2600" dirty="0">
                <a:latin typeface="Arial Black" panose="020B0A04020102020204" pitchFamily="34" charset="0"/>
              </a:rPr>
              <a:t>In relazione alla varietà delle olive, al grado di maturazione, al metodo di estrazione. Diminuiscono durante la maturazione e la conservazione</a:t>
            </a:r>
          </a:p>
          <a:p>
            <a:pPr marL="109728" indent="0" algn="just">
              <a:lnSpc>
                <a:spcPct val="90000"/>
              </a:lnSpc>
              <a:buNone/>
            </a:pPr>
            <a:r>
              <a:rPr lang="it-IT" altLang="it-IT" dirty="0">
                <a:solidFill>
                  <a:srgbClr val="00B050"/>
                </a:solidFill>
                <a:latin typeface="Arial Black" panose="020B0A04020102020204" pitchFamily="34" charset="0"/>
              </a:rPr>
              <a:t>Clorofille</a:t>
            </a:r>
          </a:p>
          <a:p>
            <a:pPr marL="109728" indent="0" algn="ctr">
              <a:buNone/>
            </a:pPr>
            <a:r>
              <a:rPr lang="it-IT" altLang="it-IT" sz="2600" dirty="0">
                <a:latin typeface="Arial Black" panose="020B0A04020102020204" pitchFamily="34" charset="0"/>
              </a:rPr>
              <a:t>In relazione alla varietà delle olive, al grado di maturazione, al metodo di estrazione, alla durata di conservazione dei frutti, alle condizioni di stoccaggio dell’olio. L’olio ottenuto all’inizio della campagna oleicola ha una </a:t>
            </a:r>
            <a:r>
              <a:rPr lang="it-IT" altLang="it-IT" sz="2600" dirty="0" smtClean="0">
                <a:latin typeface="Arial Black" panose="020B0A04020102020204" pitchFamily="34" charset="0"/>
              </a:rPr>
              <a:t>quantità </a:t>
            </a:r>
            <a:r>
              <a:rPr lang="it-IT" altLang="it-IT" sz="2600" dirty="0">
                <a:latin typeface="Arial Black" panose="020B0A04020102020204" pitchFamily="34" charset="0"/>
              </a:rPr>
              <a:t>di clorofille maggiore rispetto a quello ottenuto a fine campagna da frutti più maturi. </a:t>
            </a:r>
            <a:endParaRPr lang="it-IT" sz="2600" dirty="0">
              <a:latin typeface="Arial Black" panose="020B0A04020102020204" pitchFamily="34" charset="0"/>
            </a:endParaRPr>
          </a:p>
        </p:txBody>
      </p:sp>
      <p:sp>
        <p:nvSpPr>
          <p:cNvPr id="3" name="Titolo 2"/>
          <p:cNvSpPr>
            <a:spLocks noGrp="1"/>
          </p:cNvSpPr>
          <p:nvPr>
            <p:ph type="title"/>
          </p:nvPr>
        </p:nvSpPr>
        <p:spPr>
          <a:xfrm>
            <a:off x="437781" y="11266"/>
            <a:ext cx="8229600" cy="1143000"/>
          </a:xfrm>
        </p:spPr>
        <p:txBody>
          <a:bodyPr/>
          <a:lstStyle/>
          <a:p>
            <a:pPr algn="ctr"/>
            <a:r>
              <a:rPr lang="it-IT" dirty="0" smtClean="0">
                <a:solidFill>
                  <a:srgbClr val="FF0000"/>
                </a:solidFill>
                <a:effectLst/>
                <a:latin typeface="Arial Black" panose="020B0A04020102020204" pitchFamily="34" charset="0"/>
              </a:rPr>
              <a:t>Pigmenti</a:t>
            </a:r>
            <a:endParaRPr lang="it-IT" dirty="0">
              <a:solidFill>
                <a:srgbClr val="FF0000"/>
              </a:solidFill>
              <a:effectLst/>
              <a:latin typeface="Arial Black" panose="020B0A04020102020204" pitchFamily="34" charset="0"/>
            </a:endParaRPr>
          </a:p>
        </p:txBody>
      </p:sp>
      <p:sp>
        <p:nvSpPr>
          <p:cNvPr id="4" name="AutoShape 8"/>
          <p:cNvSpPr>
            <a:spLocks noChangeArrowheads="1"/>
          </p:cNvSpPr>
          <p:nvPr/>
        </p:nvSpPr>
        <p:spPr bwMode="auto">
          <a:xfrm>
            <a:off x="209181" y="1397821"/>
            <a:ext cx="457200" cy="457200"/>
          </a:xfrm>
          <a:prstGeom prst="sun">
            <a:avLst>
              <a:gd name="adj" fmla="val 12500"/>
            </a:avLst>
          </a:prstGeom>
          <a:solidFill>
            <a:srgbClr val="99FFCC"/>
          </a:solidFill>
          <a:ln w="57150">
            <a:solidFill>
              <a:srgbClr val="FFFF00"/>
            </a:solidFill>
            <a:miter lim="800000"/>
            <a:headEnd/>
            <a:tailEnd/>
          </a:ln>
        </p:spPr>
        <p:txBody>
          <a:bodyPr wrap="none" anchor="ct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pPr algn="ctr"/>
            <a:endParaRPr lang="it-IT" altLang="it-IT" i="1" u="sng">
              <a:solidFill>
                <a:schemeClr val="tx1"/>
              </a:solidFill>
            </a:endParaRPr>
          </a:p>
        </p:txBody>
      </p:sp>
      <p:sp>
        <p:nvSpPr>
          <p:cNvPr id="5" name="AutoShape 8"/>
          <p:cNvSpPr>
            <a:spLocks noChangeArrowheads="1"/>
          </p:cNvSpPr>
          <p:nvPr/>
        </p:nvSpPr>
        <p:spPr bwMode="auto">
          <a:xfrm>
            <a:off x="209181" y="2452255"/>
            <a:ext cx="457200" cy="457200"/>
          </a:xfrm>
          <a:prstGeom prst="sun">
            <a:avLst>
              <a:gd name="adj" fmla="val 25000"/>
            </a:avLst>
          </a:prstGeom>
          <a:solidFill>
            <a:srgbClr val="99FFCC"/>
          </a:solidFill>
          <a:ln w="57150">
            <a:solidFill>
              <a:srgbClr val="FFFF00"/>
            </a:solidFill>
            <a:miter lim="800000"/>
            <a:headEnd/>
            <a:tailEnd/>
          </a:ln>
        </p:spPr>
        <p:txBody>
          <a:bodyPr wrap="none" anchor="ct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pPr algn="ctr"/>
            <a:endParaRPr lang="it-IT" altLang="it-IT" i="1" u="sng">
              <a:solidFill>
                <a:schemeClr val="tx1"/>
              </a:solidFill>
            </a:endParaRPr>
          </a:p>
        </p:txBody>
      </p:sp>
    </p:spTree>
    <p:extLst>
      <p:ext uri="{BB962C8B-B14F-4D97-AF65-F5344CB8AC3E}">
        <p14:creationId xmlns:p14="http://schemas.microsoft.com/office/powerpoint/2010/main" val="2474888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908720"/>
          </a:xfrm>
        </p:spPr>
        <p:txBody>
          <a:bodyPr>
            <a:noAutofit/>
          </a:bodyPr>
          <a:lstStyle/>
          <a:p>
            <a:pPr algn="ctr"/>
            <a:r>
              <a:rPr lang="it-IT" altLang="it-IT" sz="2400" dirty="0">
                <a:solidFill>
                  <a:srgbClr val="FF0000"/>
                </a:solidFill>
                <a:effectLst/>
                <a:latin typeface="Arial Black" panose="020B0A04020102020204" pitchFamily="34" charset="0"/>
              </a:rPr>
              <a:t>Sostanze che determinano le caratteristiche organolettiche </a:t>
            </a:r>
            <a:r>
              <a:rPr lang="it-IT" altLang="it-IT" sz="2400" dirty="0" smtClean="0">
                <a:solidFill>
                  <a:srgbClr val="FF0000"/>
                </a:solidFill>
                <a:effectLst/>
                <a:latin typeface="Arial Black" panose="020B0A04020102020204" pitchFamily="34" charset="0"/>
              </a:rPr>
              <a:t>dell</a:t>
            </a:r>
            <a:r>
              <a:rPr lang="it-IT" altLang="it-IT" sz="2400" dirty="0">
                <a:solidFill>
                  <a:srgbClr val="FF0000"/>
                </a:solidFill>
                <a:effectLst/>
                <a:latin typeface="Arial Black" panose="020B0A04020102020204" pitchFamily="34" charset="0"/>
              </a:rPr>
              <a:t>’ olio di oliva</a:t>
            </a:r>
            <a:br>
              <a:rPr lang="it-IT" altLang="it-IT" sz="2400" dirty="0">
                <a:solidFill>
                  <a:srgbClr val="FF0000"/>
                </a:solidFill>
                <a:effectLst/>
                <a:latin typeface="Arial Black" panose="020B0A04020102020204" pitchFamily="34" charset="0"/>
              </a:rPr>
            </a:br>
            <a:endParaRPr lang="it-IT" sz="2400"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395536" y="1052736"/>
            <a:ext cx="8424936" cy="5472608"/>
          </a:xfrm>
          <a:prstGeom prst="rect">
            <a:avLst/>
          </a:prstGeom>
        </p:spPr>
      </p:pic>
    </p:spTree>
    <p:extLst>
      <p:ext uri="{BB962C8B-B14F-4D97-AF65-F5344CB8AC3E}">
        <p14:creationId xmlns:p14="http://schemas.microsoft.com/office/powerpoint/2010/main" val="1859491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5256584"/>
          </a:xfrm>
        </p:spPr>
        <p:txBody>
          <a:bodyPr>
            <a:normAutofit fontScale="85000" lnSpcReduction="20000"/>
          </a:bodyPr>
          <a:lstStyle/>
          <a:p>
            <a:pPr marL="109728" indent="0" algn="ctr">
              <a:buNone/>
            </a:pPr>
            <a:r>
              <a:rPr lang="it-IT" altLang="it-IT" sz="2800" dirty="0">
                <a:solidFill>
                  <a:srgbClr val="7030A0"/>
                </a:solidFill>
                <a:latin typeface="Arial Black" panose="020B0A04020102020204" pitchFamily="34" charset="0"/>
              </a:rPr>
              <a:t>L’olio di oliva, insieme a frutta, vegetali e pesce, rappresenta uno dei costituenti più importanti della dieta mediterranea e negli ultimi decenni numerosi studi scientifici hanno dimostrato che è uno dei principali fattori protettivi nei confronti di diverse patologie quali malattie cardiovascolari, alcuni tipi di tumore e processi degenerativi legati all’invecchiamento</a:t>
            </a:r>
          </a:p>
          <a:p>
            <a:pPr algn="ctr"/>
            <a:endParaRPr lang="it-IT" altLang="it-IT" sz="2800" dirty="0">
              <a:latin typeface="Arial Black" panose="020B0A04020102020204" pitchFamily="34" charset="0"/>
            </a:endParaRPr>
          </a:p>
          <a:p>
            <a:pPr marL="109728" indent="0" algn="ctr">
              <a:buNone/>
            </a:pPr>
            <a:r>
              <a:rPr lang="it-IT" altLang="it-IT" sz="2800" dirty="0">
                <a:solidFill>
                  <a:srgbClr val="00B0F0"/>
                </a:solidFill>
                <a:latin typeface="Arial Black" panose="020B0A04020102020204" pitchFamily="34" charset="0"/>
              </a:rPr>
              <a:t>• L’effetto benefico dell’olio di </a:t>
            </a:r>
            <a:r>
              <a:rPr lang="it-IT" altLang="it-IT" sz="2800" dirty="0" smtClean="0">
                <a:solidFill>
                  <a:srgbClr val="00B0F0"/>
                </a:solidFill>
                <a:latin typeface="Arial Black" panose="020B0A04020102020204" pitchFamily="34" charset="0"/>
              </a:rPr>
              <a:t>oliva è </a:t>
            </a:r>
            <a:r>
              <a:rPr lang="it-IT" altLang="it-IT" sz="2800" dirty="0">
                <a:solidFill>
                  <a:srgbClr val="00B0F0"/>
                </a:solidFill>
                <a:latin typeface="Arial Black" panose="020B0A04020102020204" pitchFamily="34" charset="0"/>
              </a:rPr>
              <a:t>attribuibile alla particolare composizione chimica, con preponderante concentrazione di acidi grassi monoinsaturi e un perfetto</a:t>
            </a:r>
          </a:p>
          <a:p>
            <a:pPr marL="109728" indent="0" algn="ctr">
              <a:buNone/>
            </a:pPr>
            <a:r>
              <a:rPr lang="it-IT" altLang="it-IT" sz="2800" dirty="0">
                <a:solidFill>
                  <a:srgbClr val="00B0F0"/>
                </a:solidFill>
                <a:latin typeface="Arial Black" panose="020B0A04020102020204" pitchFamily="34" charset="0"/>
              </a:rPr>
              <a:t>equilibrio di polinsaturi, oltre al discreto contenuto di vitamina E </a:t>
            </a:r>
            <a:r>
              <a:rPr lang="it-IT" altLang="it-IT" sz="2800" dirty="0" err="1">
                <a:solidFill>
                  <a:srgbClr val="00B0F0"/>
                </a:solidFill>
                <a:latin typeface="Arial Black" panose="020B0A04020102020204" pitchFamily="34" charset="0"/>
              </a:rPr>
              <a:t>e</a:t>
            </a:r>
            <a:r>
              <a:rPr lang="it-IT" altLang="it-IT" sz="2800" dirty="0">
                <a:solidFill>
                  <a:srgbClr val="00B0F0"/>
                </a:solidFill>
                <a:latin typeface="Arial Black" panose="020B0A04020102020204" pitchFamily="34" charset="0"/>
              </a:rPr>
              <a:t> alla presenza di composti minori quali </a:t>
            </a:r>
            <a:r>
              <a:rPr lang="it-IT" altLang="it-IT" sz="2800" dirty="0" smtClean="0">
                <a:solidFill>
                  <a:srgbClr val="00B0F0"/>
                </a:solidFill>
                <a:latin typeface="Arial Black" panose="020B0A04020102020204" pitchFamily="34" charset="0"/>
              </a:rPr>
              <a:t>polifenoli e </a:t>
            </a:r>
            <a:r>
              <a:rPr lang="it-IT" altLang="it-IT" sz="2800" dirty="0">
                <a:solidFill>
                  <a:srgbClr val="00B0F0"/>
                </a:solidFill>
                <a:latin typeface="Arial Black" panose="020B0A04020102020204" pitchFamily="34" charset="0"/>
              </a:rPr>
              <a:t>fitosteroli</a:t>
            </a:r>
          </a:p>
          <a:p>
            <a:endParaRPr lang="it-IT" dirty="0"/>
          </a:p>
        </p:txBody>
      </p:sp>
      <p:sp>
        <p:nvSpPr>
          <p:cNvPr id="3" name="Titolo 2"/>
          <p:cNvSpPr>
            <a:spLocks noGrp="1"/>
          </p:cNvSpPr>
          <p:nvPr>
            <p:ph type="title"/>
          </p:nvPr>
        </p:nvSpPr>
        <p:spPr>
          <a:xfrm>
            <a:off x="467544" y="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67067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rocida Giuseppe\Desktop\Scansioni\img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07504" y="220679"/>
            <a:ext cx="3528392" cy="584775"/>
          </a:xfrm>
          <a:prstGeom prst="rect">
            <a:avLst/>
          </a:prstGeom>
          <a:noFill/>
        </p:spPr>
        <p:txBody>
          <a:bodyPr wrap="square" rtlCol="0">
            <a:spAutoFit/>
          </a:bodyPr>
          <a:lstStyle/>
          <a:p>
            <a:r>
              <a:rPr lang="it-IT" sz="3200" dirty="0" smtClean="0">
                <a:solidFill>
                  <a:srgbClr val="FF0000"/>
                </a:solidFill>
                <a:latin typeface="Arial Black" panose="020B0A04020102020204" pitchFamily="34" charset="0"/>
              </a:rPr>
              <a:t>OLIO DI SEMI</a:t>
            </a:r>
            <a:endParaRPr lang="it-IT" sz="3200" dirty="0">
              <a:solidFill>
                <a:srgbClr val="FF0000"/>
              </a:solidFill>
              <a:latin typeface="Arial Black" panose="020B0A04020102020204" pitchFamily="34" charset="0"/>
            </a:endParaRPr>
          </a:p>
        </p:txBody>
      </p:sp>
      <p:sp>
        <p:nvSpPr>
          <p:cNvPr id="4" name="CasellaDiTesto 3"/>
          <p:cNvSpPr txBox="1"/>
          <p:nvPr/>
        </p:nvSpPr>
        <p:spPr>
          <a:xfrm>
            <a:off x="107504" y="1167135"/>
            <a:ext cx="280831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PRODUZIONE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39739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616624"/>
          </a:xfrm>
        </p:spPr>
        <p:txBody>
          <a:bodyPr>
            <a:noAutofit/>
          </a:bodyPr>
          <a:lstStyle/>
          <a:p>
            <a:pPr marL="109728" indent="0" algn="ctr">
              <a:buNone/>
            </a:pPr>
            <a:r>
              <a:rPr lang="it-IT" sz="2000" u="sng" dirty="0" smtClean="0">
                <a:solidFill>
                  <a:srgbClr val="FF0000"/>
                </a:solidFill>
                <a:latin typeface="Arial Black" panose="020B0A04020102020204" pitchFamily="34" charset="0"/>
              </a:rPr>
              <a:t>PULITURA</a:t>
            </a:r>
          </a:p>
          <a:p>
            <a:pPr algn="ctr"/>
            <a:endParaRPr lang="it-IT" sz="2000" dirty="0">
              <a:latin typeface="Arial Black" panose="020B0A04020102020204" pitchFamily="34" charset="0"/>
            </a:endParaRPr>
          </a:p>
          <a:p>
            <a:pPr marL="109728" indent="0" algn="ctr">
              <a:buNone/>
            </a:pPr>
            <a:r>
              <a:rPr lang="it-IT" sz="2000" dirty="0" smtClean="0">
                <a:solidFill>
                  <a:srgbClr val="FFC000"/>
                </a:solidFill>
                <a:latin typeface="Arial Black" panose="020B0A04020102020204" pitchFamily="34" charset="0"/>
              </a:rPr>
              <a:t>L’operazione permette l’eliminazione delle sostanze estranee quali terra, pietrisco, polvere, residui vegetali. Si utilizzano a tale scopo speciali setacci a flussi d’aria che separano i semi dagli altri materiali in funzione del peso specifico.</a:t>
            </a:r>
          </a:p>
          <a:p>
            <a:pPr algn="ctr"/>
            <a:endParaRPr lang="it-IT" sz="2000" dirty="0">
              <a:latin typeface="Arial Black" panose="020B0A04020102020204" pitchFamily="34" charset="0"/>
            </a:endParaRPr>
          </a:p>
          <a:p>
            <a:pPr marL="109728" indent="0" algn="ctr">
              <a:buNone/>
            </a:pPr>
            <a:r>
              <a:rPr lang="it-IT" sz="2000" u="sng" dirty="0" smtClean="0">
                <a:solidFill>
                  <a:srgbClr val="FF0000"/>
                </a:solidFill>
                <a:latin typeface="Arial Black" panose="020B0A04020102020204" pitchFamily="34" charset="0"/>
              </a:rPr>
              <a:t>MACINAZIONE/LAMINAZIONE</a:t>
            </a:r>
          </a:p>
          <a:p>
            <a:pPr algn="ctr"/>
            <a:endParaRPr lang="it-IT" sz="2000" dirty="0">
              <a:latin typeface="Arial Black" panose="020B0A04020102020204" pitchFamily="34" charset="0"/>
            </a:endParaRPr>
          </a:p>
          <a:p>
            <a:pPr marL="109728" indent="0" algn="ctr">
              <a:buNone/>
            </a:pPr>
            <a:r>
              <a:rPr lang="it-IT" sz="2000" dirty="0" smtClean="0">
                <a:solidFill>
                  <a:srgbClr val="00B050"/>
                </a:solidFill>
                <a:latin typeface="Arial Black" panose="020B0A04020102020204" pitchFamily="34" charset="0"/>
              </a:rPr>
              <a:t>La macinazione ha lo scopo di rompere il maggior numero di cellule oleifere. Si utilizzano mulini a cilindri controrotanti rigati.</a:t>
            </a:r>
          </a:p>
          <a:p>
            <a:pPr marL="109728" indent="0" algn="ctr">
              <a:buNone/>
            </a:pPr>
            <a:r>
              <a:rPr lang="it-IT" sz="2000" dirty="0" smtClean="0">
                <a:solidFill>
                  <a:srgbClr val="7030A0"/>
                </a:solidFill>
                <a:latin typeface="Arial Black" panose="020B0A04020102020204" pitchFamily="34" charset="0"/>
              </a:rPr>
              <a:t>I laminatoi sono costituiti da mulini a cilindri controrotanti lisci in superficie.</a:t>
            </a:r>
          </a:p>
          <a:p>
            <a:pPr marL="109728" indent="0" algn="ctr">
              <a:buNone/>
            </a:pPr>
            <a:endParaRPr lang="it-IT" sz="1800" dirty="0">
              <a:solidFill>
                <a:srgbClr val="7030A0"/>
              </a:solidFill>
              <a:latin typeface="Arial Black" panose="020B0A04020102020204" pitchFamily="34" charset="0"/>
            </a:endParaRPr>
          </a:p>
        </p:txBody>
      </p:sp>
      <p:sp>
        <p:nvSpPr>
          <p:cNvPr id="3" name="Titolo 2"/>
          <p:cNvSpPr>
            <a:spLocks noGrp="1"/>
          </p:cNvSpPr>
          <p:nvPr>
            <p:ph type="title"/>
          </p:nvPr>
        </p:nvSpPr>
        <p:spPr>
          <a:xfrm>
            <a:off x="395536" y="25121"/>
            <a:ext cx="8229600" cy="811591"/>
          </a:xfrm>
        </p:spPr>
        <p:txBody>
          <a:bodyPr/>
          <a:lstStyle/>
          <a:p>
            <a:pPr algn="ctr"/>
            <a:r>
              <a:rPr lang="it-IT" dirty="0" smtClean="0">
                <a:solidFill>
                  <a:srgbClr val="FF0000"/>
                </a:solidFill>
                <a:effectLst/>
                <a:latin typeface="Arial Black" panose="020B0A04020102020204" pitchFamily="34" charset="0"/>
              </a:rPr>
              <a:t>Olio di semi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02085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49188" y="27856"/>
            <a:ext cx="8229600" cy="952872"/>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pic>
        <p:nvPicPr>
          <p:cNvPr id="2050" name="Picture 2" descr="C:\Users\Procida Giuseppe\Desktop\9540469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57" y="1394370"/>
            <a:ext cx="7848872"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27584" y="900821"/>
            <a:ext cx="7272808" cy="461665"/>
          </a:xfrm>
          <a:prstGeom prst="rect">
            <a:avLst/>
          </a:prstGeom>
          <a:noFill/>
        </p:spPr>
        <p:txBody>
          <a:bodyPr wrap="square" rtlCol="0">
            <a:spAutoFit/>
          </a:bodyPr>
          <a:lstStyle/>
          <a:p>
            <a:pPr algn="ctr"/>
            <a:r>
              <a:rPr lang="it-IT" sz="2400" dirty="0" smtClean="0">
                <a:latin typeface="Arial Black" panose="020B0A04020102020204" pitchFamily="34" charset="0"/>
              </a:rPr>
              <a:t>Struttura dell’oliva</a:t>
            </a:r>
            <a:endParaRPr lang="it-IT" sz="2400" dirty="0">
              <a:latin typeface="Arial Black" panose="020B0A04020102020204" pitchFamily="34" charset="0"/>
            </a:endParaRPr>
          </a:p>
        </p:txBody>
      </p:sp>
      <p:sp>
        <p:nvSpPr>
          <p:cNvPr id="2" name="CasellaDiTesto 1"/>
          <p:cNvSpPr txBox="1"/>
          <p:nvPr/>
        </p:nvSpPr>
        <p:spPr>
          <a:xfrm>
            <a:off x="-843765" y="4575496"/>
            <a:ext cx="5694637" cy="923330"/>
          </a:xfrm>
          <a:prstGeom prst="rect">
            <a:avLst/>
          </a:prstGeom>
          <a:noFill/>
        </p:spPr>
        <p:txBody>
          <a:bodyPr wrap="square" rtlCol="0">
            <a:spAutoFit/>
          </a:bodyPr>
          <a:lstStyle/>
          <a:p>
            <a:pPr algn="ctr"/>
            <a:r>
              <a:rPr lang="it-IT" dirty="0" smtClean="0">
                <a:solidFill>
                  <a:srgbClr val="FF0000"/>
                </a:solidFill>
                <a:latin typeface="Arial Black" panose="020B0A04020102020204" pitchFamily="34" charset="0"/>
              </a:rPr>
              <a:t>Epicarpo o Buccia: 1.5-3%</a:t>
            </a:r>
          </a:p>
          <a:p>
            <a:pPr algn="ctr"/>
            <a:r>
              <a:rPr lang="it-IT" dirty="0" smtClean="0">
                <a:solidFill>
                  <a:srgbClr val="FF0000"/>
                </a:solidFill>
                <a:latin typeface="Arial Black" panose="020B0A04020102020204" pitchFamily="34" charset="0"/>
              </a:rPr>
              <a:t>Mesocarpo o Polpa: 75-85%</a:t>
            </a:r>
          </a:p>
          <a:p>
            <a:pPr algn="ctr"/>
            <a:r>
              <a:rPr lang="it-IT" dirty="0" smtClean="0">
                <a:solidFill>
                  <a:srgbClr val="FF0000"/>
                </a:solidFill>
                <a:latin typeface="Arial Black" panose="020B0A04020102020204" pitchFamily="34" charset="0"/>
              </a:rPr>
              <a:t>Endocarpo o Nocciolo: 13-23%</a:t>
            </a:r>
            <a:endParaRPr lang="it-IT" dirty="0">
              <a:solidFill>
                <a:srgbClr val="FF0000"/>
              </a:solidFill>
              <a:latin typeface="Arial Black" panose="020B0A04020102020204" pitchFamily="34" charset="0"/>
            </a:endParaRPr>
          </a:p>
        </p:txBody>
      </p:sp>
      <p:sp>
        <p:nvSpPr>
          <p:cNvPr id="5" name="CasellaDiTesto 4"/>
          <p:cNvSpPr txBox="1"/>
          <p:nvPr/>
        </p:nvSpPr>
        <p:spPr>
          <a:xfrm>
            <a:off x="5292080" y="4449619"/>
            <a:ext cx="3384376" cy="369332"/>
          </a:xfrm>
          <a:prstGeom prst="rect">
            <a:avLst/>
          </a:prstGeom>
          <a:noFill/>
        </p:spPr>
        <p:txBody>
          <a:bodyPr wrap="square" rtlCol="0">
            <a:spAutoFit/>
          </a:bodyPr>
          <a:lstStyle/>
          <a:p>
            <a:pPr algn="ctr"/>
            <a:r>
              <a:rPr lang="it-IT" dirty="0" smtClean="0">
                <a:solidFill>
                  <a:srgbClr val="00B0F0"/>
                </a:solidFill>
                <a:latin typeface="Arial Black" panose="020B0A04020102020204" pitchFamily="34" charset="0"/>
              </a:rPr>
              <a:t>Seme o Mandorla: 2-4%</a:t>
            </a:r>
            <a:endParaRPr lang="it-IT"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234386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92500" lnSpcReduction="20000"/>
          </a:bodyPr>
          <a:lstStyle/>
          <a:p>
            <a:pPr marL="109728" indent="0" algn="ctr">
              <a:buNone/>
            </a:pPr>
            <a:r>
              <a:rPr lang="it-IT" u="sng" dirty="0" smtClean="0">
                <a:solidFill>
                  <a:srgbClr val="FF0000"/>
                </a:solidFill>
                <a:latin typeface="Arial Black" panose="020B0A04020102020204" pitchFamily="34" charset="0"/>
              </a:rPr>
              <a:t>ESTRAZIONE</a:t>
            </a:r>
          </a:p>
          <a:p>
            <a:pPr marL="109728" indent="0">
              <a:buNone/>
            </a:pPr>
            <a:endParaRPr lang="it-IT" dirty="0" smtClean="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Per pressione</a:t>
            </a:r>
          </a:p>
          <a:p>
            <a:pPr marL="109728" indent="0" algn="ctr">
              <a:buNone/>
            </a:pPr>
            <a:r>
              <a:rPr lang="it-IT" dirty="0" smtClean="0">
                <a:solidFill>
                  <a:srgbClr val="FFC000"/>
                </a:solidFill>
                <a:latin typeface="Arial Black" panose="020B0A04020102020204" pitchFamily="34" charset="0"/>
              </a:rPr>
              <a:t>Si utilizzano presse continue (gabbie in acciaio troncoconiche) con una vite centrale senza fine. I semi entrano nella parte a maggior diametro e vengono trasportati dalle nervature. L’attrito che si genera eleva la temperatura fino a 160°C.</a:t>
            </a:r>
          </a:p>
          <a:p>
            <a:endParaRPr lang="it-IT" dirty="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Con solventi</a:t>
            </a:r>
          </a:p>
          <a:p>
            <a:pPr marL="109728" indent="0" algn="ctr">
              <a:buNone/>
            </a:pPr>
            <a:r>
              <a:rPr lang="it-IT" dirty="0" smtClean="0">
                <a:solidFill>
                  <a:srgbClr val="00B050"/>
                </a:solidFill>
                <a:latin typeface="Arial Black" panose="020B0A04020102020204" pitchFamily="34" charset="0"/>
              </a:rPr>
              <a:t>Si utilizza l’esano quale solvente. Gli impianti utilizzati possono essere a </a:t>
            </a:r>
            <a:r>
              <a:rPr lang="it-IT" dirty="0" err="1" smtClean="0">
                <a:solidFill>
                  <a:srgbClr val="00B050"/>
                </a:solidFill>
                <a:latin typeface="Arial Black" panose="020B0A04020102020204" pitchFamily="34" charset="0"/>
              </a:rPr>
              <a:t>percolamento</a:t>
            </a:r>
            <a:r>
              <a:rPr lang="it-IT" dirty="0" smtClean="0">
                <a:solidFill>
                  <a:srgbClr val="00B050"/>
                </a:solidFill>
                <a:latin typeface="Arial Black" panose="020B0A04020102020204" pitchFamily="34" charset="0"/>
              </a:rPr>
              <a:t>, a immersione o misti.</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effectLst/>
                <a:latin typeface="Arial Black" panose="020B0A04020102020204" pitchFamily="34" charset="0"/>
              </a:rPr>
              <a:t>Olio di semi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693958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4810539"/>
          </a:xfrm>
        </p:spPr>
        <p:txBody>
          <a:bodyPr>
            <a:normAutofit lnSpcReduction="10000"/>
          </a:bodyPr>
          <a:lstStyle/>
          <a:p>
            <a:pPr marL="109728" indent="0" algn="ctr">
              <a:buNone/>
            </a:pPr>
            <a:r>
              <a:rPr lang="it-IT" dirty="0" smtClean="0">
                <a:latin typeface="Arial Black" panose="020B0A04020102020204" pitchFamily="34" charset="0"/>
              </a:rPr>
              <a:t>Consta di almeno 5 fasi che vengono effettuate in sequenza</a:t>
            </a:r>
          </a:p>
          <a:p>
            <a:pPr algn="ctr"/>
            <a:endParaRPr lang="it-IT" dirty="0">
              <a:latin typeface="Arial Black" panose="020B0A04020102020204" pitchFamily="34" charset="0"/>
            </a:endParaRPr>
          </a:p>
          <a:p>
            <a:pPr marL="109728" indent="0" algn="ctr">
              <a:buNone/>
            </a:pPr>
            <a:r>
              <a:rPr lang="it-IT" u="sng" dirty="0" smtClean="0">
                <a:solidFill>
                  <a:srgbClr val="FF0000"/>
                </a:solidFill>
                <a:latin typeface="Arial Black" panose="020B0A04020102020204" pitchFamily="34" charset="0"/>
              </a:rPr>
              <a:t>1. DEPURAZIONE E DEMUCILLAGINAZIONE</a:t>
            </a:r>
          </a:p>
          <a:p>
            <a:pPr algn="ctr"/>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In questa fase vengono eliminate le impurità solide in sospensione mediante centrifugazione (</a:t>
            </a:r>
            <a:r>
              <a:rPr lang="it-IT" dirty="0" err="1" smtClean="0">
                <a:solidFill>
                  <a:srgbClr val="FFC000"/>
                </a:solidFill>
                <a:latin typeface="Arial Black" panose="020B0A04020102020204" pitchFamily="34" charset="0"/>
              </a:rPr>
              <a:t>defangatura</a:t>
            </a:r>
            <a:r>
              <a:rPr lang="it-IT" dirty="0" smtClean="0">
                <a:solidFill>
                  <a:srgbClr val="FFC000"/>
                </a:solidFill>
                <a:latin typeface="Arial Black" panose="020B0A04020102020204" pitchFamily="34" charset="0"/>
              </a:rPr>
              <a:t>) e le mucillagini, mediante idratazione (3%) e successivo riscaldamento (80-100°C).</a:t>
            </a:r>
            <a:endParaRPr lang="it-IT" dirty="0">
              <a:solidFill>
                <a:srgbClr val="FFC000"/>
              </a:solidFill>
              <a:latin typeface="Arial Black" panose="020B0A04020102020204" pitchFamily="34" charset="0"/>
            </a:endParaRPr>
          </a:p>
        </p:txBody>
      </p:sp>
      <p:sp>
        <p:nvSpPr>
          <p:cNvPr id="3" name="Titolo 2"/>
          <p:cNvSpPr>
            <a:spLocks noGrp="1"/>
          </p:cNvSpPr>
          <p:nvPr>
            <p:ph type="title"/>
          </p:nvPr>
        </p:nvSpPr>
        <p:spPr>
          <a:xfrm>
            <a:off x="395536" y="0"/>
            <a:ext cx="8229600" cy="1143000"/>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230900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08720"/>
            <a:ext cx="8229600" cy="5098571"/>
          </a:xfrm>
        </p:spPr>
        <p:txBody>
          <a:bodyPr>
            <a:normAutofit fontScale="77500" lnSpcReduction="20000"/>
          </a:bodyPr>
          <a:lstStyle/>
          <a:p>
            <a:pPr marL="109728" indent="0" algn="ctr">
              <a:buNone/>
            </a:pPr>
            <a:r>
              <a:rPr lang="it-IT" sz="3100" u="sng" dirty="0" smtClean="0">
                <a:solidFill>
                  <a:srgbClr val="FF0000"/>
                </a:solidFill>
                <a:latin typeface="Arial Black" panose="020B0A04020102020204" pitchFamily="34" charset="0"/>
              </a:rPr>
              <a:t>2. DEACIDIFICAZIONE</a:t>
            </a:r>
          </a:p>
          <a:p>
            <a:pPr algn="ctr"/>
            <a:endParaRPr lang="it-IT" dirty="0">
              <a:latin typeface="Arial Black" panose="020B0A04020102020204" pitchFamily="34" charset="0"/>
            </a:endParaRPr>
          </a:p>
          <a:p>
            <a:pPr marL="109728" indent="0" algn="ctr">
              <a:buNone/>
            </a:pPr>
            <a:r>
              <a:rPr lang="it-IT" sz="3100" b="1" u="sng" dirty="0" smtClean="0">
                <a:solidFill>
                  <a:srgbClr val="FFC000"/>
                </a:solidFill>
                <a:latin typeface="Arial Black" panose="020B0A04020102020204" pitchFamily="34" charset="0"/>
              </a:rPr>
              <a:t>Neutralizzazione con alcali</a:t>
            </a:r>
          </a:p>
          <a:p>
            <a:pPr marL="109728" indent="0" algn="ctr">
              <a:buNone/>
            </a:pPr>
            <a:r>
              <a:rPr lang="it-IT" dirty="0" smtClean="0">
                <a:solidFill>
                  <a:srgbClr val="FFC000"/>
                </a:solidFill>
                <a:latin typeface="Arial Black" panose="020B0A04020102020204" pitchFamily="34" charset="0"/>
              </a:rPr>
              <a:t>Si effettua quando l’acidità dell’olio non è superiore al 15%. Si utilizza </a:t>
            </a:r>
            <a:r>
              <a:rPr lang="it-IT" dirty="0" err="1" smtClean="0">
                <a:solidFill>
                  <a:srgbClr val="FFC000"/>
                </a:solidFill>
                <a:latin typeface="Arial Black" panose="020B0A04020102020204" pitchFamily="34" charset="0"/>
              </a:rPr>
              <a:t>NaOH</a:t>
            </a:r>
            <a:r>
              <a:rPr lang="it-IT" dirty="0" smtClean="0">
                <a:solidFill>
                  <a:srgbClr val="FFC000"/>
                </a:solidFill>
                <a:latin typeface="Arial Black" panose="020B0A04020102020204" pitchFamily="34" charset="0"/>
              </a:rPr>
              <a:t> 3-4N operando a 70°C. Dopo centrifugazione, l’olio neutro viene lavato con acqua a 90°C.</a:t>
            </a:r>
          </a:p>
          <a:p>
            <a:pPr algn="ctr"/>
            <a:endParaRPr lang="it-IT" dirty="0">
              <a:latin typeface="Arial Black" panose="020B0A04020102020204" pitchFamily="34" charset="0"/>
            </a:endParaRPr>
          </a:p>
          <a:p>
            <a:pPr marL="109728" indent="0" algn="ctr">
              <a:buNone/>
            </a:pPr>
            <a:r>
              <a:rPr lang="it-IT" u="sng" dirty="0" smtClean="0">
                <a:solidFill>
                  <a:srgbClr val="00B050"/>
                </a:solidFill>
                <a:latin typeface="Arial Black" panose="020B0A04020102020204" pitchFamily="34" charset="0"/>
              </a:rPr>
              <a:t>Neutralizzazione con alcali in presenza di solventi</a:t>
            </a:r>
          </a:p>
          <a:p>
            <a:pPr marL="109728" indent="0" algn="ctr">
              <a:buNone/>
            </a:pPr>
            <a:r>
              <a:rPr lang="it-IT" dirty="0" smtClean="0">
                <a:solidFill>
                  <a:srgbClr val="00B050"/>
                </a:solidFill>
                <a:latin typeface="Arial Black" panose="020B0A04020102020204" pitchFamily="34" charset="0"/>
              </a:rPr>
              <a:t>Si effettua per gradi di acidità superiore al 15-20%. Si utilizzano esano ed </a:t>
            </a:r>
            <a:r>
              <a:rPr lang="it-IT" dirty="0" err="1" smtClean="0">
                <a:solidFill>
                  <a:srgbClr val="00B050"/>
                </a:solidFill>
                <a:latin typeface="Arial Black" panose="020B0A04020102020204" pitchFamily="34" charset="0"/>
              </a:rPr>
              <a:t>isopropanolo</a:t>
            </a:r>
            <a:r>
              <a:rPr lang="it-IT" dirty="0" smtClean="0">
                <a:solidFill>
                  <a:srgbClr val="00B050"/>
                </a:solidFill>
                <a:latin typeface="Arial Black" panose="020B0A04020102020204" pitchFamily="34" charset="0"/>
              </a:rPr>
              <a:t>.</a:t>
            </a:r>
          </a:p>
          <a:p>
            <a:pPr algn="ctr"/>
            <a:endParaRPr lang="it-IT" dirty="0">
              <a:latin typeface="Arial Black" panose="020B0A04020102020204" pitchFamily="34" charset="0"/>
            </a:endParaRPr>
          </a:p>
          <a:p>
            <a:pPr marL="109728" indent="0" algn="ctr">
              <a:buNone/>
            </a:pPr>
            <a:r>
              <a:rPr lang="it-IT" sz="3100" u="sng" dirty="0" smtClean="0">
                <a:solidFill>
                  <a:srgbClr val="0070C0"/>
                </a:solidFill>
                <a:latin typeface="Arial Black" panose="020B0A04020102020204" pitchFamily="34" charset="0"/>
              </a:rPr>
              <a:t>Neutralizzazione per distillazione sotto vuoto</a:t>
            </a:r>
          </a:p>
          <a:p>
            <a:pPr marL="109728" indent="0" algn="ctr">
              <a:buNone/>
            </a:pPr>
            <a:r>
              <a:rPr lang="it-IT" dirty="0" smtClean="0">
                <a:solidFill>
                  <a:srgbClr val="0070C0"/>
                </a:solidFill>
                <a:latin typeface="Arial Black" panose="020B0A04020102020204" pitchFamily="34" charset="0"/>
              </a:rPr>
              <a:t>E’ un procedimento fisico che separa gli acidi grassi abbassando il loro p.e. operando sotto vuoto. Si effettua una distillazione in corrente di vapore (200°C) a 0.8-2 mm Hg.</a:t>
            </a:r>
            <a:endParaRPr lang="it-IT" dirty="0">
              <a:solidFill>
                <a:srgbClr val="0070C0"/>
              </a:solidFill>
              <a:latin typeface="Arial Black" panose="020B0A04020102020204" pitchFamily="34" charset="0"/>
            </a:endParaRPr>
          </a:p>
        </p:txBody>
      </p:sp>
      <p:sp>
        <p:nvSpPr>
          <p:cNvPr id="3" name="Titolo 2"/>
          <p:cNvSpPr>
            <a:spLocks noGrp="1"/>
          </p:cNvSpPr>
          <p:nvPr>
            <p:ph type="title"/>
          </p:nvPr>
        </p:nvSpPr>
        <p:spPr>
          <a:xfrm>
            <a:off x="395536" y="7430"/>
            <a:ext cx="8229600" cy="973298"/>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506849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026563"/>
          </a:xfrm>
        </p:spPr>
        <p:txBody>
          <a:bodyPr/>
          <a:lstStyle/>
          <a:p>
            <a:pPr marL="109728" indent="0" algn="ctr">
              <a:buNone/>
            </a:pPr>
            <a:r>
              <a:rPr lang="it-IT" u="sng" dirty="0" smtClean="0">
                <a:solidFill>
                  <a:srgbClr val="FF0000"/>
                </a:solidFill>
                <a:latin typeface="Arial Black" panose="020B0A04020102020204" pitchFamily="34" charset="0"/>
              </a:rPr>
              <a:t>3. DECOLORAZIONE</a:t>
            </a:r>
          </a:p>
          <a:p>
            <a:pPr algn="ctr"/>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L’olio viene trattato con terre decoloranti o carboni attivi a 100-110°C per 30 min. a 50-70 mm Hg</a:t>
            </a:r>
          </a:p>
          <a:p>
            <a:pPr algn="ctr"/>
            <a:endParaRPr lang="it-IT" dirty="0">
              <a:latin typeface="Arial Black" panose="020B0A04020102020204" pitchFamily="34" charset="0"/>
            </a:endParaRPr>
          </a:p>
          <a:p>
            <a:pPr marL="109728" indent="0" algn="ctr">
              <a:buNone/>
            </a:pPr>
            <a:r>
              <a:rPr lang="it-IT" u="sng" dirty="0" smtClean="0">
                <a:solidFill>
                  <a:srgbClr val="FF0000"/>
                </a:solidFill>
                <a:latin typeface="Arial Black" panose="020B0A04020102020204" pitchFamily="34" charset="0"/>
              </a:rPr>
              <a:t>4. DEODORAZIONE</a:t>
            </a:r>
          </a:p>
          <a:p>
            <a:pPr algn="ctr"/>
            <a:endParaRPr lang="it-IT" dirty="0">
              <a:latin typeface="Arial Black" panose="020B0A04020102020204" pitchFamily="34" charset="0"/>
            </a:endParaRPr>
          </a:p>
          <a:p>
            <a:pPr marL="109728" indent="0" algn="ctr">
              <a:buNone/>
            </a:pPr>
            <a:r>
              <a:rPr lang="it-IT" dirty="0" smtClean="0">
                <a:solidFill>
                  <a:srgbClr val="0070C0"/>
                </a:solidFill>
                <a:latin typeface="Arial Black" panose="020B0A04020102020204" pitchFamily="34" charset="0"/>
              </a:rPr>
              <a:t>Si effettua una distillazione sotto vuoto  (2 mm Hg) a 220°C per tempi compresi  tra 2 e 12 ore.</a:t>
            </a:r>
            <a:endParaRPr lang="it-IT" dirty="0">
              <a:solidFill>
                <a:srgbClr val="0070C0"/>
              </a:solidFill>
              <a:latin typeface="Arial Black" panose="020B0A04020102020204" pitchFamily="34" charset="0"/>
            </a:endParaRPr>
          </a:p>
        </p:txBody>
      </p:sp>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888799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4954555"/>
          </a:xfrm>
        </p:spPr>
        <p:txBody>
          <a:bodyPr>
            <a:normAutofit fontScale="85000" lnSpcReduction="20000"/>
          </a:bodyPr>
          <a:lstStyle/>
          <a:p>
            <a:pPr marL="109728" indent="0" algn="ctr">
              <a:buNone/>
            </a:pPr>
            <a:r>
              <a:rPr lang="it-IT" sz="3100" u="sng" dirty="0" smtClean="0">
                <a:solidFill>
                  <a:srgbClr val="FF0000"/>
                </a:solidFill>
                <a:latin typeface="Arial Black" panose="020B0A04020102020204" pitchFamily="34" charset="0"/>
              </a:rPr>
              <a:t>5. DEMARGARINAZIONE</a:t>
            </a:r>
          </a:p>
          <a:p>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L’operazione, definita anche </a:t>
            </a:r>
            <a:r>
              <a:rPr lang="it-IT" dirty="0" err="1" smtClean="0">
                <a:solidFill>
                  <a:srgbClr val="FFC000"/>
                </a:solidFill>
                <a:latin typeface="Arial Black" panose="020B0A04020102020204" pitchFamily="34" charset="0"/>
              </a:rPr>
              <a:t>Winterizzazione</a:t>
            </a:r>
            <a:r>
              <a:rPr lang="it-IT" dirty="0" smtClean="0">
                <a:solidFill>
                  <a:srgbClr val="FFC000"/>
                </a:solidFill>
                <a:latin typeface="Arial Black" panose="020B0A04020102020204" pitchFamily="34" charset="0"/>
              </a:rPr>
              <a:t>, separa la frazione </a:t>
            </a:r>
            <a:r>
              <a:rPr lang="it-IT" dirty="0" err="1" smtClean="0">
                <a:solidFill>
                  <a:srgbClr val="FFC000"/>
                </a:solidFill>
                <a:latin typeface="Arial Black" panose="020B0A04020102020204" pitchFamily="34" charset="0"/>
              </a:rPr>
              <a:t>gliceridica</a:t>
            </a:r>
            <a:r>
              <a:rPr lang="it-IT" dirty="0" smtClean="0">
                <a:solidFill>
                  <a:srgbClr val="FFC000"/>
                </a:solidFill>
                <a:latin typeface="Arial Black" panose="020B0A04020102020204" pitchFamily="34" charset="0"/>
              </a:rPr>
              <a:t> satura, basandosi sul p.f. dei comuni trigliceridi:</a:t>
            </a:r>
          </a:p>
          <a:p>
            <a:pPr marL="109728" indent="0">
              <a:buNone/>
            </a:pPr>
            <a:endParaRPr lang="it-IT" dirty="0" smtClean="0">
              <a:latin typeface="Arial Black" panose="020B0A04020102020204" pitchFamily="34" charset="0"/>
            </a:endParaRPr>
          </a:p>
          <a:p>
            <a:pPr marL="109728" indent="0">
              <a:buNone/>
            </a:pPr>
            <a:r>
              <a:rPr lang="it-IT" dirty="0" err="1" smtClean="0">
                <a:latin typeface="Arial Black" panose="020B0A04020102020204" pitchFamily="34" charset="0"/>
              </a:rPr>
              <a:t>Tristearina</a:t>
            </a: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Tripalmitina</a:t>
            </a:r>
          </a:p>
          <a:p>
            <a:pPr marL="109728" indent="0">
              <a:buNone/>
            </a:pPr>
            <a:r>
              <a:rPr lang="it-IT" dirty="0" err="1" smtClean="0">
                <a:latin typeface="Arial Black" panose="020B0A04020102020204" pitchFamily="34" charset="0"/>
              </a:rPr>
              <a:t>dipalmito</a:t>
            </a:r>
            <a:r>
              <a:rPr lang="it-IT" dirty="0" smtClean="0">
                <a:latin typeface="Arial Black" panose="020B0A04020102020204" pitchFamily="34" charset="0"/>
              </a:rPr>
              <a:t>-oleina</a:t>
            </a:r>
          </a:p>
          <a:p>
            <a:pPr marL="109728" indent="0">
              <a:buNone/>
            </a:pPr>
            <a:r>
              <a:rPr lang="it-IT" dirty="0" smtClean="0">
                <a:latin typeface="Arial Black" panose="020B0A04020102020204" pitchFamily="34" charset="0"/>
              </a:rPr>
              <a:t>palmito-</a:t>
            </a:r>
            <a:r>
              <a:rPr lang="it-IT" dirty="0" err="1" smtClean="0">
                <a:latin typeface="Arial Black" panose="020B0A04020102020204" pitchFamily="34" charset="0"/>
              </a:rPr>
              <a:t>dioleina</a:t>
            </a: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trioleina</a:t>
            </a:r>
          </a:p>
          <a:p>
            <a:pPr marL="109728" indent="0">
              <a:buNone/>
            </a:pPr>
            <a:r>
              <a:rPr lang="it-IT" dirty="0" err="1" smtClean="0">
                <a:latin typeface="Arial Black" panose="020B0A04020102020204" pitchFamily="34" charset="0"/>
              </a:rPr>
              <a:t>Trilinoleina</a:t>
            </a:r>
            <a:endParaRPr lang="it-IT" dirty="0" smtClean="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Si abbassa la temperatura rapidamente a 15°C e poi lentamente fino a 7-8°C.</a:t>
            </a:r>
            <a:endParaRPr lang="it-IT" dirty="0">
              <a:solidFill>
                <a:srgbClr val="7030A0"/>
              </a:solidFill>
              <a:latin typeface="Arial Black" panose="020B0A04020102020204" pitchFamily="34" charset="0"/>
            </a:endParaRPr>
          </a:p>
        </p:txBody>
      </p:sp>
      <p:sp>
        <p:nvSpPr>
          <p:cNvPr id="3" name="Titolo 2"/>
          <p:cNvSpPr>
            <a:spLocks noGrp="1"/>
          </p:cNvSpPr>
          <p:nvPr>
            <p:ph type="title"/>
          </p:nvPr>
        </p:nvSpPr>
        <p:spPr>
          <a:xfrm>
            <a:off x="467544" y="21497"/>
            <a:ext cx="8229600" cy="1031239"/>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4283968" y="2924944"/>
            <a:ext cx="792088" cy="2215991"/>
          </a:xfrm>
          <a:prstGeom prst="rect">
            <a:avLst/>
          </a:prstGeom>
          <a:noFill/>
        </p:spPr>
        <p:txBody>
          <a:bodyPr wrap="square" rtlCol="0">
            <a:spAutoFit/>
          </a:bodyPr>
          <a:lstStyle/>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endParaRPr lang="it-IT" sz="2300" dirty="0">
              <a:latin typeface="Arial Black" panose="020B0A04020102020204" pitchFamily="34" charset="0"/>
            </a:endParaRPr>
          </a:p>
        </p:txBody>
      </p:sp>
      <p:sp>
        <p:nvSpPr>
          <p:cNvPr id="5" name="CasellaDiTesto 4"/>
          <p:cNvSpPr txBox="1"/>
          <p:nvPr/>
        </p:nvSpPr>
        <p:spPr>
          <a:xfrm>
            <a:off x="5927289" y="2924944"/>
            <a:ext cx="1512168" cy="2215991"/>
          </a:xfrm>
          <a:prstGeom prst="rect">
            <a:avLst/>
          </a:prstGeom>
          <a:noFill/>
        </p:spPr>
        <p:txBody>
          <a:bodyPr wrap="square" rtlCol="0">
            <a:spAutoFit/>
          </a:bodyPr>
          <a:lstStyle/>
          <a:p>
            <a:r>
              <a:rPr lang="it-IT" sz="2300" dirty="0" smtClean="0">
                <a:latin typeface="Arial Black" panose="020B0A04020102020204" pitchFamily="34" charset="0"/>
              </a:rPr>
              <a:t>73°C</a:t>
            </a:r>
          </a:p>
          <a:p>
            <a:r>
              <a:rPr lang="it-IT" sz="2300" dirty="0" smtClean="0">
                <a:latin typeface="Arial Black" panose="020B0A04020102020204" pitchFamily="34" charset="0"/>
              </a:rPr>
              <a:t>65°C</a:t>
            </a:r>
          </a:p>
          <a:p>
            <a:r>
              <a:rPr lang="it-IT" sz="2300" dirty="0" smtClean="0">
                <a:latin typeface="Arial Black" panose="020B0A04020102020204" pitchFamily="34" charset="0"/>
              </a:rPr>
              <a:t>35°C</a:t>
            </a:r>
          </a:p>
          <a:p>
            <a:r>
              <a:rPr lang="it-IT" sz="2300" dirty="0" smtClean="0">
                <a:latin typeface="Arial Black" panose="020B0A04020102020204" pitchFamily="34" charset="0"/>
              </a:rPr>
              <a:t>19°C</a:t>
            </a:r>
          </a:p>
          <a:p>
            <a:r>
              <a:rPr lang="it-IT" sz="2300" dirty="0">
                <a:latin typeface="Arial Black" panose="020B0A04020102020204" pitchFamily="34" charset="0"/>
              </a:rPr>
              <a:t> </a:t>
            </a:r>
            <a:r>
              <a:rPr lang="it-IT" sz="2300" dirty="0" smtClean="0">
                <a:latin typeface="Arial Black" panose="020B0A04020102020204" pitchFamily="34" charset="0"/>
              </a:rPr>
              <a:t> 5°C</a:t>
            </a:r>
          </a:p>
          <a:p>
            <a:r>
              <a:rPr lang="it-IT" sz="2300" dirty="0" smtClean="0">
                <a:latin typeface="Arial Black" panose="020B0A04020102020204" pitchFamily="34" charset="0"/>
              </a:rPr>
              <a:t>-13°C</a:t>
            </a:r>
            <a:endParaRPr lang="it-IT" sz="2300" dirty="0">
              <a:latin typeface="Arial Black" panose="020B0A04020102020204" pitchFamily="34" charset="0"/>
            </a:endParaRPr>
          </a:p>
        </p:txBody>
      </p:sp>
    </p:spTree>
    <p:extLst>
      <p:ext uri="{BB962C8B-B14F-4D97-AF65-F5344CB8AC3E}">
        <p14:creationId xmlns:p14="http://schemas.microsoft.com/office/powerpoint/2010/main" val="727235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79712" y="188640"/>
            <a:ext cx="48715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ANALISI OLI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Procida Giuseppe\Desktop\Scansioni\img0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390272" y="-1032080"/>
            <a:ext cx="4407817" cy="909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46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052736"/>
            <a:ext cx="8229600" cy="5112568"/>
          </a:xfrm>
        </p:spPr>
        <p:txBody>
          <a:bodyPr>
            <a:normAutofit fontScale="92500"/>
          </a:bodyPr>
          <a:lstStyle/>
          <a:p>
            <a:pPr marL="109728" indent="0" algn="ctr">
              <a:buNone/>
            </a:pPr>
            <a:r>
              <a:rPr lang="it-IT" altLang="it-IT" sz="2200" dirty="0">
                <a:latin typeface="Arial Black" panose="020B0A04020102020204" pitchFamily="34" charset="0"/>
              </a:rPr>
              <a:t>Espressa in grammi di acido oleico per 100 g di olio.</a:t>
            </a:r>
            <a:br>
              <a:rPr lang="it-IT" altLang="it-IT" sz="2200" dirty="0">
                <a:latin typeface="Arial Black" panose="020B0A04020102020204" pitchFamily="34" charset="0"/>
              </a:rPr>
            </a:br>
            <a:r>
              <a:rPr lang="it-IT" altLang="it-IT" sz="2200" dirty="0">
                <a:solidFill>
                  <a:srgbClr val="FF0000"/>
                </a:solidFill>
                <a:latin typeface="Arial Black" panose="020B0A04020102020204" pitchFamily="34" charset="0"/>
              </a:rPr>
              <a:t>Indica la percentuale di acidi grassi liberi che si formano per idrolisi enzimatica dei trigliceridi</a:t>
            </a:r>
          </a:p>
          <a:p>
            <a:pPr marL="109728" indent="0" algn="ctr">
              <a:buNone/>
            </a:pPr>
            <a:r>
              <a:rPr lang="it-IT" altLang="it-IT" sz="2200" dirty="0">
                <a:solidFill>
                  <a:schemeClr val="accent1"/>
                </a:solidFill>
                <a:latin typeface="Arial Black" panose="020B0A04020102020204" pitchFamily="34" charset="0"/>
              </a:rPr>
              <a:t>E’ elevata in caso di olive raccolte da terra o </a:t>
            </a:r>
            <a:r>
              <a:rPr lang="it-IT" altLang="it-IT" sz="2200" dirty="0" err="1">
                <a:solidFill>
                  <a:schemeClr val="accent1"/>
                </a:solidFill>
                <a:latin typeface="Arial Black" panose="020B0A04020102020204" pitchFamily="34" charset="0"/>
              </a:rPr>
              <a:t>surmature</a:t>
            </a:r>
            <a:r>
              <a:rPr lang="it-IT" altLang="it-IT" sz="2200" dirty="0">
                <a:solidFill>
                  <a:schemeClr val="accent1"/>
                </a:solidFill>
                <a:latin typeface="Arial Black" panose="020B0A04020102020204" pitchFamily="34" charset="0"/>
              </a:rPr>
              <a:t> o stoccate per troppo tempo prima della lavorazione</a:t>
            </a:r>
            <a:r>
              <a:rPr lang="it-IT" altLang="it-IT" sz="2200" dirty="0">
                <a:latin typeface="Arial Black" panose="020B0A04020102020204" pitchFamily="34" charset="0"/>
              </a:rPr>
              <a:t>.</a:t>
            </a:r>
          </a:p>
          <a:p>
            <a:pPr marL="109728" indent="0" algn="ctr">
              <a:buNone/>
            </a:pPr>
            <a:r>
              <a:rPr lang="it-IT" altLang="it-IT" sz="2200" dirty="0">
                <a:solidFill>
                  <a:srgbClr val="FFC000"/>
                </a:solidFill>
                <a:latin typeface="Arial Black" panose="020B0A04020102020204" pitchFamily="34" charset="0"/>
              </a:rPr>
              <a:t>Non è percepibile organoletticamente </a:t>
            </a:r>
            <a:r>
              <a:rPr lang="it-IT" altLang="it-IT" sz="2200" dirty="0" err="1">
                <a:solidFill>
                  <a:srgbClr val="FFC000"/>
                </a:solidFill>
                <a:latin typeface="Arial Black" panose="020B0A04020102020204" pitchFamily="34" charset="0"/>
              </a:rPr>
              <a:t>perchè</a:t>
            </a:r>
            <a:r>
              <a:rPr lang="it-IT" altLang="it-IT" sz="2200" dirty="0">
                <a:solidFill>
                  <a:srgbClr val="FFC000"/>
                </a:solidFill>
                <a:latin typeface="Arial Black" panose="020B0A04020102020204" pitchFamily="34" charset="0"/>
              </a:rPr>
              <a:t> gli acidi grassi a lunga catena non si legano ai nostri recettori</a:t>
            </a:r>
          </a:p>
          <a:p>
            <a:pPr marL="109728" indent="0">
              <a:buNone/>
            </a:pPr>
            <a:endParaRPr lang="it-IT" sz="2200" dirty="0" smtClean="0">
              <a:latin typeface="Arial Black" panose="020B0A04020102020204" pitchFamily="34" charset="0"/>
            </a:endParaRPr>
          </a:p>
          <a:p>
            <a:pPr marL="109728" indent="0">
              <a:buNone/>
            </a:pPr>
            <a:r>
              <a:rPr lang="it-IT" sz="2200" dirty="0" smtClean="0">
                <a:latin typeface="Arial Black" panose="020B0A04020102020204" pitchFamily="34" charset="0"/>
              </a:rPr>
              <a:t>Metodo</a:t>
            </a:r>
          </a:p>
          <a:p>
            <a:pPr marL="109728" indent="0">
              <a:buNone/>
            </a:pPr>
            <a:endParaRPr lang="it-IT" sz="2200" dirty="0" smtClean="0">
              <a:latin typeface="Arial Black" panose="020B0A04020102020204" pitchFamily="34" charset="0"/>
            </a:endParaRPr>
          </a:p>
          <a:p>
            <a:pPr marL="109728" indent="0" algn="ctr">
              <a:buNone/>
            </a:pPr>
            <a:r>
              <a:rPr lang="it-IT" sz="2200" dirty="0" smtClean="0">
                <a:solidFill>
                  <a:srgbClr val="00B050"/>
                </a:solidFill>
                <a:latin typeface="Arial Black" panose="020B0A04020102020204" pitchFamily="34" charset="0"/>
              </a:rPr>
              <a:t>Si pesano, in una beuta da 250 ml, 5g di olio, si solubilizzano in 100 ml di miscela </a:t>
            </a:r>
            <a:r>
              <a:rPr lang="it-IT" sz="2200" dirty="0" err="1" smtClean="0">
                <a:solidFill>
                  <a:srgbClr val="00B050"/>
                </a:solidFill>
                <a:latin typeface="Arial Black" panose="020B0A04020102020204" pitchFamily="34" charset="0"/>
              </a:rPr>
              <a:t>EtOH</a:t>
            </a:r>
            <a:r>
              <a:rPr lang="it-IT" sz="2200" dirty="0" smtClean="0">
                <a:solidFill>
                  <a:srgbClr val="00B050"/>
                </a:solidFill>
                <a:latin typeface="Arial Black" panose="020B0A04020102020204" pitchFamily="34" charset="0"/>
              </a:rPr>
              <a:t>/</a:t>
            </a:r>
            <a:r>
              <a:rPr lang="it-IT" sz="2200" dirty="0" err="1" smtClean="0">
                <a:solidFill>
                  <a:srgbClr val="00B050"/>
                </a:solidFill>
                <a:latin typeface="Arial Black" panose="020B0A04020102020204" pitchFamily="34" charset="0"/>
              </a:rPr>
              <a:t>dietiletere</a:t>
            </a:r>
            <a:r>
              <a:rPr lang="it-IT" sz="2200" dirty="0" smtClean="0">
                <a:solidFill>
                  <a:srgbClr val="00B050"/>
                </a:solidFill>
                <a:latin typeface="Arial Black" panose="020B0A04020102020204" pitchFamily="34" charset="0"/>
              </a:rPr>
              <a:t> (1:2) e si titola con KOH 0.5-0.1N utilizzando fenolftaleina quale indicatore.</a:t>
            </a:r>
            <a:endParaRPr lang="it-IT" sz="2200"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ACIDITA’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087508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098571"/>
          </a:xfrm>
        </p:spPr>
        <p:txBody>
          <a:bodyPr>
            <a:normAutofit lnSpcReduction="10000"/>
          </a:bodyPr>
          <a:lstStyle/>
          <a:p>
            <a:pPr marL="109728" indent="0" algn="ctr">
              <a:buNone/>
            </a:pPr>
            <a:r>
              <a:rPr lang="it-IT" altLang="it-IT" sz="2000" dirty="0">
                <a:latin typeface="Arial Black" panose="020B0A04020102020204" pitchFamily="34" charset="0"/>
              </a:rPr>
              <a:t>Espresso in </a:t>
            </a:r>
            <a:r>
              <a:rPr lang="it-IT" altLang="it-IT" sz="2000" dirty="0" err="1">
                <a:latin typeface="Arial Black" panose="020B0A04020102020204" pitchFamily="34" charset="0"/>
              </a:rPr>
              <a:t>meq</a:t>
            </a:r>
            <a:r>
              <a:rPr lang="it-IT" altLang="it-IT" sz="2000" dirty="0">
                <a:latin typeface="Arial Black" panose="020B0A04020102020204" pitchFamily="34" charset="0"/>
              </a:rPr>
              <a:t> di O</a:t>
            </a:r>
            <a:r>
              <a:rPr lang="it-IT" altLang="it-IT" sz="2000" baseline="-25000" dirty="0">
                <a:latin typeface="Arial Black" panose="020B0A04020102020204" pitchFamily="34" charset="0"/>
              </a:rPr>
              <a:t>2</a:t>
            </a:r>
            <a:r>
              <a:rPr lang="it-IT" altLang="it-IT" sz="2000" dirty="0">
                <a:latin typeface="Arial Black" panose="020B0A04020102020204" pitchFamily="34" charset="0"/>
              </a:rPr>
              <a:t> attivo  per kg di </a:t>
            </a:r>
            <a:r>
              <a:rPr lang="it-IT" altLang="it-IT" sz="2000" dirty="0" smtClean="0">
                <a:latin typeface="Arial Black" panose="020B0A04020102020204" pitchFamily="34" charset="0"/>
              </a:rPr>
              <a:t>olio</a:t>
            </a:r>
          </a:p>
          <a:p>
            <a:pPr marL="109728" indent="0" algn="ctr">
              <a:buNone/>
            </a:pPr>
            <a:r>
              <a:rPr lang="it-IT" altLang="it-IT" sz="2000" dirty="0" smtClean="0">
                <a:solidFill>
                  <a:srgbClr val="FF0000"/>
                </a:solidFill>
                <a:latin typeface="Arial Black" panose="020B0A04020102020204" pitchFamily="34" charset="0"/>
              </a:rPr>
              <a:t>Esprime </a:t>
            </a:r>
            <a:r>
              <a:rPr lang="it-IT" altLang="it-IT" sz="2000" dirty="0">
                <a:solidFill>
                  <a:srgbClr val="FF0000"/>
                </a:solidFill>
                <a:latin typeface="Arial Black" panose="020B0A04020102020204" pitchFamily="34" charset="0"/>
              </a:rPr>
              <a:t>il grado di alterazione ossidativa</a:t>
            </a:r>
          </a:p>
          <a:p>
            <a:pPr marL="109728" indent="0" algn="ctr">
              <a:buNone/>
            </a:pPr>
            <a:r>
              <a:rPr lang="it-IT" altLang="it-IT" sz="2000" dirty="0">
                <a:solidFill>
                  <a:srgbClr val="7030A0"/>
                </a:solidFill>
                <a:latin typeface="Arial Black" panose="020B0A04020102020204" pitchFamily="34" charset="0"/>
              </a:rPr>
              <a:t>L’ </a:t>
            </a:r>
            <a:r>
              <a:rPr lang="it-IT" altLang="it-IT" sz="2000" dirty="0" err="1">
                <a:solidFill>
                  <a:srgbClr val="7030A0"/>
                </a:solidFill>
                <a:latin typeface="Arial Black" panose="020B0A04020102020204" pitchFamily="34" charset="0"/>
              </a:rPr>
              <a:t>irrancidamento</a:t>
            </a:r>
            <a:r>
              <a:rPr lang="it-IT" altLang="it-IT" sz="2000" dirty="0">
                <a:solidFill>
                  <a:srgbClr val="7030A0"/>
                </a:solidFill>
                <a:latin typeface="Arial Black" panose="020B0A04020102020204" pitchFamily="34" charset="0"/>
              </a:rPr>
              <a:t> dovuto all’ossidazione è </a:t>
            </a:r>
            <a:r>
              <a:rPr lang="it-IT" altLang="it-IT" sz="2000" dirty="0" smtClean="0">
                <a:solidFill>
                  <a:srgbClr val="7030A0"/>
                </a:solidFill>
                <a:latin typeface="Arial Black" panose="020B0A04020102020204" pitchFamily="34" charset="0"/>
              </a:rPr>
              <a:t>un </a:t>
            </a:r>
            <a:r>
              <a:rPr lang="it-IT" altLang="it-IT" sz="2000" dirty="0">
                <a:solidFill>
                  <a:srgbClr val="7030A0"/>
                </a:solidFill>
                <a:latin typeface="Arial Black" panose="020B0A04020102020204" pitchFamily="34" charset="0"/>
              </a:rPr>
              <a:t>alterazione che incide sulla classificazione degli oli, perché i prodotti dell’ossidazione conferiscono odori e sapori </a:t>
            </a:r>
            <a:r>
              <a:rPr lang="it-IT" altLang="it-IT" sz="2000" dirty="0" smtClean="0">
                <a:solidFill>
                  <a:srgbClr val="7030A0"/>
                </a:solidFill>
                <a:latin typeface="Arial Black" panose="020B0A04020102020204" pitchFamily="34" charset="0"/>
              </a:rPr>
              <a:t>sgradevoli, i radicali </a:t>
            </a:r>
            <a:r>
              <a:rPr lang="it-IT" altLang="it-IT" sz="2000" dirty="0">
                <a:solidFill>
                  <a:srgbClr val="7030A0"/>
                </a:solidFill>
                <a:latin typeface="Arial Black" panose="020B0A04020102020204" pitchFamily="34" charset="0"/>
              </a:rPr>
              <a:t>hanno effetti dannosi sulla </a:t>
            </a:r>
            <a:r>
              <a:rPr lang="it-IT" altLang="it-IT" sz="2000" dirty="0" smtClean="0">
                <a:solidFill>
                  <a:srgbClr val="7030A0"/>
                </a:solidFill>
                <a:latin typeface="Arial Black" panose="020B0A04020102020204" pitchFamily="34" charset="0"/>
              </a:rPr>
              <a:t>salute</a:t>
            </a:r>
          </a:p>
          <a:p>
            <a:pPr marL="109728" indent="0" algn="ctr">
              <a:buNone/>
            </a:pPr>
            <a:endParaRPr lang="it-IT" altLang="it-IT" sz="2000" dirty="0">
              <a:solidFill>
                <a:srgbClr val="7030A0"/>
              </a:solidFill>
              <a:latin typeface="Arial Black" panose="020B0A04020102020204" pitchFamily="34" charset="0"/>
            </a:endParaRPr>
          </a:p>
          <a:p>
            <a:pPr marL="109728" indent="0" algn="ctr">
              <a:buNone/>
            </a:pPr>
            <a:r>
              <a:rPr lang="it-IT" altLang="it-IT" sz="2000" dirty="0" smtClean="0">
                <a:latin typeface="Arial Black" panose="020B0A04020102020204" pitchFamily="34" charset="0"/>
              </a:rPr>
              <a:t>Metodo:</a:t>
            </a:r>
          </a:p>
          <a:p>
            <a:pPr marL="109728" indent="0" algn="ctr">
              <a:buNone/>
            </a:pPr>
            <a:endParaRPr lang="it-IT" altLang="it-IT" sz="2000" dirty="0">
              <a:latin typeface="Arial Black" panose="020B0A04020102020204" pitchFamily="34" charset="0"/>
            </a:endParaRPr>
          </a:p>
          <a:p>
            <a:pPr marL="109728" indent="0" algn="ctr">
              <a:buNone/>
            </a:pPr>
            <a:r>
              <a:rPr lang="it-IT" altLang="it-IT" sz="2000" dirty="0" smtClean="0">
                <a:solidFill>
                  <a:srgbClr val="00B050"/>
                </a:solidFill>
                <a:latin typeface="Arial Black" panose="020B0A04020102020204" pitchFamily="34" charset="0"/>
              </a:rPr>
              <a:t>1g di olio si pesano in una beuta da 300 ml, si solubilizzano con 25 ml di una miscela acido acetico/cloroformio (3:2) e si addizionano 0.5 ml di una soluzione satura di KI. Dopo 2 </a:t>
            </a:r>
            <a:r>
              <a:rPr lang="it-IT" altLang="it-IT" sz="2000" dirty="0" err="1" smtClean="0">
                <a:solidFill>
                  <a:srgbClr val="00B050"/>
                </a:solidFill>
                <a:latin typeface="Arial Black" panose="020B0A04020102020204" pitchFamily="34" charset="0"/>
              </a:rPr>
              <a:t>min</a:t>
            </a:r>
            <a:r>
              <a:rPr lang="it-IT" altLang="it-IT" sz="2000" dirty="0" smtClean="0">
                <a:solidFill>
                  <a:srgbClr val="00B050"/>
                </a:solidFill>
                <a:latin typeface="Arial Black" panose="020B0A04020102020204" pitchFamily="34" charset="0"/>
              </a:rPr>
              <a:t>, si diluisce con 75 ml di acqua distillata e si titola, con una soluzione 0.01N di tiosolfato, lo iodio liberatosi, utilizzando salda d’amido quale indicatore</a:t>
            </a:r>
            <a:endParaRPr lang="it-IT" altLang="it-IT" sz="2000" dirty="0">
              <a:solidFill>
                <a:srgbClr val="00B050"/>
              </a:solidFill>
              <a:latin typeface="Arial Black" panose="020B0A04020102020204" pitchFamily="34" charset="0"/>
            </a:endParaRPr>
          </a:p>
          <a:p>
            <a:pPr marL="109728" indent="0">
              <a:buNone/>
            </a:pPr>
            <a:endParaRPr lang="it-IT" dirty="0"/>
          </a:p>
        </p:txBody>
      </p:sp>
      <p:sp>
        <p:nvSpPr>
          <p:cNvPr id="3" name="Titolo 2"/>
          <p:cNvSpPr>
            <a:spLocks noGrp="1"/>
          </p:cNvSpPr>
          <p:nvPr>
            <p:ph type="title"/>
          </p:nvPr>
        </p:nvSpPr>
        <p:spPr>
          <a:xfrm>
            <a:off x="467544" y="11266"/>
            <a:ext cx="8229600" cy="897454"/>
          </a:xfrm>
        </p:spPr>
        <p:txBody>
          <a:bodyPr/>
          <a:lstStyle/>
          <a:p>
            <a:pPr algn="ctr"/>
            <a:r>
              <a:rPr lang="it-IT" dirty="0" smtClean="0">
                <a:solidFill>
                  <a:srgbClr val="FF0000"/>
                </a:solidFill>
                <a:effectLst/>
                <a:latin typeface="Arial Black" panose="020B0A04020102020204" pitchFamily="34" charset="0"/>
              </a:rPr>
              <a:t>N° PEROSSIDI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84188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256584"/>
          </a:xfrm>
        </p:spPr>
        <p:txBody>
          <a:bodyPr>
            <a:normAutofit lnSpcReduction="10000"/>
          </a:bodyPr>
          <a:lstStyle/>
          <a:p>
            <a:pPr marL="109728" indent="0" algn="ctr">
              <a:buNone/>
            </a:pPr>
            <a:r>
              <a:rPr lang="it-IT" dirty="0" smtClean="0">
                <a:solidFill>
                  <a:srgbClr val="7030A0"/>
                </a:solidFill>
                <a:latin typeface="Arial Black" panose="020B0A04020102020204" pitchFamily="34" charset="0"/>
              </a:rPr>
              <a:t>Lo scopo è quello di differenziare gli oli di pressione da quelli di estrazione (sansa)</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Metodo:</a:t>
            </a:r>
          </a:p>
          <a:p>
            <a:pPr marL="109728" indent="0">
              <a:buNone/>
            </a:pPr>
            <a:endParaRPr lang="it-IT" dirty="0" smtClean="0">
              <a:latin typeface="Arial Black" panose="020B0A04020102020204" pitchFamily="34" charset="0"/>
            </a:endParaRPr>
          </a:p>
          <a:p>
            <a:pPr marL="109728" indent="0" algn="ctr">
              <a:buNone/>
            </a:pPr>
            <a:r>
              <a:rPr lang="it-IT" dirty="0" smtClean="0">
                <a:solidFill>
                  <a:srgbClr val="00B050"/>
                </a:solidFill>
                <a:latin typeface="Arial Black" panose="020B0A04020102020204" pitchFamily="34" charset="0"/>
              </a:rPr>
              <a:t>Le cere vanno separate con una flash-</a:t>
            </a:r>
            <a:r>
              <a:rPr lang="it-IT" dirty="0" err="1" smtClean="0">
                <a:solidFill>
                  <a:srgbClr val="00B050"/>
                </a:solidFill>
                <a:latin typeface="Arial Black" panose="020B0A04020102020204" pitchFamily="34" charset="0"/>
              </a:rPr>
              <a:t>chromatography</a:t>
            </a:r>
            <a:r>
              <a:rPr lang="it-IT" dirty="0" smtClean="0">
                <a:solidFill>
                  <a:srgbClr val="00B050"/>
                </a:solidFill>
                <a:latin typeface="Arial Black" panose="020B0A04020102020204" pitchFamily="34" charset="0"/>
              </a:rPr>
              <a:t> utilizzando gel di silice ed esano. Dopo una isocratica iniziale in esano, si separano le cere con una miscela esano/</a:t>
            </a:r>
            <a:r>
              <a:rPr lang="it-IT" dirty="0" err="1" smtClean="0">
                <a:solidFill>
                  <a:srgbClr val="00B050"/>
                </a:solidFill>
                <a:latin typeface="Arial Black" panose="020B0A04020102020204" pitchFamily="34" charset="0"/>
              </a:rPr>
              <a:t>dietiletere</a:t>
            </a:r>
            <a:r>
              <a:rPr lang="it-IT" dirty="0" smtClean="0">
                <a:solidFill>
                  <a:srgbClr val="00B050"/>
                </a:solidFill>
                <a:latin typeface="Arial Black" panose="020B0A04020102020204" pitchFamily="34" charset="0"/>
              </a:rPr>
              <a:t> 99:1. L’eluato si riduce a 2ml e gli </a:t>
            </a:r>
            <a:r>
              <a:rPr lang="it-IT" dirty="0" err="1" smtClean="0">
                <a:solidFill>
                  <a:srgbClr val="00B050"/>
                </a:solidFill>
                <a:latin typeface="Arial Black" panose="020B0A04020102020204" pitchFamily="34" charset="0"/>
              </a:rPr>
              <a:t>analiti</a:t>
            </a:r>
            <a:r>
              <a:rPr lang="it-IT" dirty="0" smtClean="0">
                <a:solidFill>
                  <a:srgbClr val="00B050"/>
                </a:solidFill>
                <a:latin typeface="Arial Black" panose="020B0A04020102020204" pitchFamily="34" charset="0"/>
              </a:rPr>
              <a:t> sono quindi separati in HRGC utilizzando una fase apolare</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179512" y="11266"/>
            <a:ext cx="8712968" cy="897454"/>
          </a:xfrm>
        </p:spPr>
        <p:txBody>
          <a:bodyPr>
            <a:normAutofit fontScale="90000"/>
          </a:bodyPr>
          <a:lstStyle/>
          <a:p>
            <a:pPr algn="ctr"/>
            <a:r>
              <a:rPr lang="it-IT" dirty="0" smtClean="0">
                <a:solidFill>
                  <a:srgbClr val="FF0000"/>
                </a:solidFill>
                <a:effectLst/>
                <a:latin typeface="Arial Black" panose="020B0A04020102020204" pitchFamily="34" charset="0"/>
              </a:rPr>
              <a:t>DETERMINAZIONE DELLE CERE</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409686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rocida Giuseppe\Desktop\cromatogramma-delle-cere-di-un-olio-di-oliva-ver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14412"/>
            <a:ext cx="7992888" cy="515089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13432"/>
            <a:ext cx="8568952" cy="523220"/>
          </a:xfrm>
          <a:prstGeom prst="rect">
            <a:avLst/>
          </a:prstGeom>
          <a:noFill/>
        </p:spPr>
        <p:txBody>
          <a:bodyPr wrap="square" rtlCol="0">
            <a:spAutoFit/>
          </a:bodyPr>
          <a:lstStyle/>
          <a:p>
            <a:pPr algn="ctr"/>
            <a:r>
              <a:rPr lang="it-IT" sz="2800" b="1" dirty="0" smtClean="0">
                <a:solidFill>
                  <a:srgbClr val="FF0000"/>
                </a:solidFill>
                <a:latin typeface="Arial Black" panose="020B0A04020102020204" pitchFamily="34" charset="0"/>
              </a:rPr>
              <a:t>GASCROMATOGRAMMA DELLE CERE</a:t>
            </a:r>
            <a:endParaRPr lang="it-IT"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2068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340768"/>
            <a:ext cx="8229600" cy="5026563"/>
          </a:xfrm>
        </p:spPr>
        <p:txBody>
          <a:bodyPr>
            <a:normAutofit fontScale="62500" lnSpcReduction="20000"/>
          </a:bodyPr>
          <a:lstStyle/>
          <a:p>
            <a:pPr marL="109728" indent="0" algn="ctr">
              <a:buNone/>
            </a:pPr>
            <a:r>
              <a:rPr lang="it-IT" altLang="it-IT" sz="4000" dirty="0" smtClean="0">
                <a:latin typeface="Arial Black" panose="020B0A04020102020204" pitchFamily="34" charset="0"/>
              </a:rPr>
              <a:t>MATURAZIONE DEI FRUTTI</a:t>
            </a:r>
          </a:p>
          <a:p>
            <a:pPr>
              <a:buFontTx/>
              <a:buChar char="•"/>
            </a:pPr>
            <a:endParaRPr lang="it-IT" altLang="it-IT" sz="2800" dirty="0">
              <a:latin typeface="Arial Black" panose="020B0A04020102020204" pitchFamily="34" charset="0"/>
            </a:endParaRPr>
          </a:p>
          <a:p>
            <a:pPr marL="109728" indent="0" algn="ctr">
              <a:buNone/>
            </a:pPr>
            <a:r>
              <a:rPr lang="it-IT" altLang="it-IT" sz="2800" dirty="0" smtClean="0">
                <a:solidFill>
                  <a:srgbClr val="92D050"/>
                </a:solidFill>
                <a:latin typeface="Arial Black" panose="020B0A04020102020204" pitchFamily="34" charset="0"/>
              </a:rPr>
              <a:t>Ottobre </a:t>
            </a:r>
            <a:r>
              <a:rPr lang="it-IT" altLang="it-IT" sz="2800" dirty="0">
                <a:solidFill>
                  <a:srgbClr val="92D050"/>
                </a:solidFill>
                <a:latin typeface="Arial Black" panose="020B0A04020102020204" pitchFamily="34" charset="0"/>
              </a:rPr>
              <a:t>(varietà precoci)</a:t>
            </a:r>
          </a:p>
          <a:p>
            <a:pPr marL="109728" indent="0" algn="ctr">
              <a:buNone/>
            </a:pPr>
            <a:r>
              <a:rPr lang="it-IT" altLang="it-IT" sz="2800" dirty="0">
                <a:solidFill>
                  <a:srgbClr val="92D050"/>
                </a:solidFill>
                <a:latin typeface="Arial Black" panose="020B0A04020102020204" pitchFamily="34" charset="0"/>
              </a:rPr>
              <a:t>Dicembre-Gennaio (varietà medio-tardive)</a:t>
            </a:r>
          </a:p>
          <a:p>
            <a:endParaRPr lang="it-IT" dirty="0" smtClean="0">
              <a:latin typeface="Arial Black" panose="020B0A04020102020204" pitchFamily="34" charset="0"/>
            </a:endParaRPr>
          </a:p>
          <a:p>
            <a:pPr marL="109728" indent="0" algn="ctr">
              <a:buNone/>
            </a:pPr>
            <a:r>
              <a:rPr lang="it-IT" altLang="it-IT" sz="4000" dirty="0" smtClean="0">
                <a:latin typeface="Arial Black" panose="020B0A04020102020204" pitchFamily="34" charset="0"/>
              </a:rPr>
              <a:t>PROCESSI DI TRASFORMAZIONE CHIMICA</a:t>
            </a:r>
            <a:endParaRPr lang="it-IT" altLang="it-IT" sz="4000" dirty="0">
              <a:latin typeface="Arial Black" panose="020B0A04020102020204" pitchFamily="34" charset="0"/>
            </a:endParaRPr>
          </a:p>
          <a:p>
            <a:pPr>
              <a:buFontTx/>
              <a:buChar char="•"/>
            </a:pPr>
            <a:endParaRPr lang="it-IT" altLang="it-IT" sz="2800" dirty="0">
              <a:latin typeface="Arial Black" panose="020B0A04020102020204" pitchFamily="34" charset="0"/>
            </a:endParaRPr>
          </a:p>
          <a:p>
            <a:pPr marL="109728" indent="0" algn="ctr">
              <a:buNone/>
            </a:pPr>
            <a:r>
              <a:rPr lang="it-IT" altLang="it-IT" sz="2800" dirty="0">
                <a:solidFill>
                  <a:srgbClr val="FFC000"/>
                </a:solidFill>
                <a:latin typeface="Arial Black" panose="020B0A04020102020204" pitchFamily="34" charset="0"/>
              </a:rPr>
              <a:t>Sintesi di sostanze organiche </a:t>
            </a:r>
          </a:p>
          <a:p>
            <a:pPr marL="109728" indent="0" algn="ctr">
              <a:buNone/>
            </a:pPr>
            <a:r>
              <a:rPr lang="it-IT" altLang="it-IT" sz="2800" dirty="0">
                <a:solidFill>
                  <a:srgbClr val="FFC000"/>
                </a:solidFill>
                <a:latin typeface="Arial Black" panose="020B0A04020102020204" pitchFamily="34" charset="0"/>
              </a:rPr>
              <a:t>(sintesi dei trigliceridi, che costituiscono </a:t>
            </a:r>
            <a:r>
              <a:rPr lang="it-IT" altLang="it-IT" sz="2800" dirty="0" smtClean="0">
                <a:solidFill>
                  <a:srgbClr val="FFC000"/>
                </a:solidFill>
                <a:latin typeface="Arial Black" panose="020B0A04020102020204" pitchFamily="34" charset="0"/>
              </a:rPr>
              <a:t>quasi esclusivamente </a:t>
            </a:r>
            <a:r>
              <a:rPr lang="it-IT" altLang="it-IT" sz="2800" dirty="0">
                <a:solidFill>
                  <a:srgbClr val="FFC000"/>
                </a:solidFill>
                <a:latin typeface="Arial Black" panose="020B0A04020102020204" pitchFamily="34" charset="0"/>
              </a:rPr>
              <a:t>l’olio di oliva</a:t>
            </a:r>
            <a:r>
              <a:rPr lang="it-IT" altLang="it-IT" sz="2800" dirty="0" smtClean="0">
                <a:solidFill>
                  <a:srgbClr val="FFC000"/>
                </a:solidFill>
                <a:latin typeface="Arial Black" panose="020B0A04020102020204" pitchFamily="34" charset="0"/>
              </a:rPr>
              <a:t>)</a:t>
            </a:r>
          </a:p>
          <a:p>
            <a:pPr algn="ctr">
              <a:buFontTx/>
              <a:buChar char="•"/>
            </a:pPr>
            <a:endParaRPr lang="it-IT" altLang="it-IT" sz="2800" dirty="0" smtClean="0"/>
          </a:p>
          <a:p>
            <a:pPr marL="109728" indent="0" algn="ctr">
              <a:buNone/>
            </a:pPr>
            <a:r>
              <a:rPr lang="it-IT" altLang="it-IT" sz="2800" dirty="0" smtClean="0">
                <a:solidFill>
                  <a:srgbClr val="00B0F0"/>
                </a:solidFill>
                <a:latin typeface="Arial Black" panose="020B0A04020102020204" pitchFamily="34" charset="0"/>
              </a:rPr>
              <a:t>Aumento </a:t>
            </a:r>
            <a:r>
              <a:rPr lang="it-IT" altLang="it-IT" sz="2800" dirty="0">
                <a:solidFill>
                  <a:srgbClr val="00B0F0"/>
                </a:solidFill>
                <a:latin typeface="Arial Black" panose="020B0A04020102020204" pitchFamily="34" charset="0"/>
              </a:rPr>
              <a:t>percentuale in peso della polpa</a:t>
            </a:r>
          </a:p>
          <a:p>
            <a:pPr algn="ctr"/>
            <a:endParaRPr lang="it-IT" altLang="it-IT" sz="2800" dirty="0">
              <a:latin typeface="Arial Black" panose="020B0A04020102020204" pitchFamily="34" charset="0"/>
            </a:endParaRPr>
          </a:p>
          <a:p>
            <a:pPr marL="109728" indent="0" algn="ctr">
              <a:buNone/>
            </a:pPr>
            <a:r>
              <a:rPr lang="it-IT" altLang="it-IT" sz="2800" dirty="0">
                <a:solidFill>
                  <a:srgbClr val="7030A0"/>
                </a:solidFill>
                <a:latin typeface="Arial Black" panose="020B0A04020102020204" pitchFamily="34" charset="0"/>
              </a:rPr>
              <a:t>Aumento dell’attività respiratoria e fotosintetica</a:t>
            </a:r>
          </a:p>
          <a:p>
            <a:pPr algn="ctr"/>
            <a:endParaRPr lang="it-IT" altLang="it-IT" sz="2800" dirty="0">
              <a:latin typeface="Arial Black" panose="020B0A04020102020204" pitchFamily="34" charset="0"/>
            </a:endParaRPr>
          </a:p>
          <a:p>
            <a:pPr marL="109728" indent="0" algn="ctr">
              <a:buNone/>
            </a:pPr>
            <a:r>
              <a:rPr lang="it-IT" altLang="it-IT" sz="2800" dirty="0">
                <a:solidFill>
                  <a:srgbClr val="FF0000"/>
                </a:solidFill>
                <a:latin typeface="Arial Black" panose="020B0A04020102020204" pitchFamily="34" charset="0"/>
              </a:rPr>
              <a:t>Variazione del colore dell’epicarpo e del mesocarpo</a:t>
            </a:r>
          </a:p>
          <a:p>
            <a:pPr marL="109728" indent="0" algn="ctr">
              <a:buNone/>
            </a:pPr>
            <a:endParaRPr lang="it-IT" altLang="it-IT" sz="2800" dirty="0">
              <a:solidFill>
                <a:srgbClr val="FFC000"/>
              </a:solidFill>
              <a:latin typeface="Arial Black" panose="020B0A04020102020204" pitchFamily="34" charset="0"/>
            </a:endParaRPr>
          </a:p>
          <a:p>
            <a:endParaRPr lang="it-IT" dirty="0"/>
          </a:p>
        </p:txBody>
      </p:sp>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20349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098571"/>
          </a:xfrm>
        </p:spPr>
        <p:txBody>
          <a:bodyPr>
            <a:normAutofit/>
          </a:bodyPr>
          <a:lstStyle/>
          <a:p>
            <a:pPr marL="109728" indent="0" algn="ctr">
              <a:buNone/>
            </a:pPr>
            <a:r>
              <a:rPr lang="it-IT" sz="2200" dirty="0" smtClean="0">
                <a:solidFill>
                  <a:srgbClr val="00B050"/>
                </a:solidFill>
                <a:latin typeface="Arial Black" panose="020B0A04020102020204" pitchFamily="34" charset="0"/>
              </a:rPr>
              <a:t>L’analisi permette il riconoscimento dell’olio rettificato eventualmente aggiunto all’olio vergine d’oliva, sfruttando il fatto che gli oli di pressione non contengono doppi legami coniugati che invece si formano durante la rettifica. Di conseguenza gli oli rettificati presentano valori di assorbanza nell’U.V. particolarmente evidenti nella zona dei 270 nm</a:t>
            </a:r>
            <a:r>
              <a:rPr lang="it-IT" sz="2200" dirty="0" smtClean="0">
                <a:solidFill>
                  <a:srgbClr val="00B050"/>
                </a:solidFill>
                <a:latin typeface="Arial Black" panose="020B0A04020102020204" pitchFamily="34" charset="0"/>
              </a:rPr>
              <a:t>.</a:t>
            </a:r>
          </a:p>
          <a:p>
            <a:pPr marL="109728" indent="0">
              <a:buNone/>
            </a:pPr>
            <a:r>
              <a:rPr lang="it-IT" dirty="0" smtClean="0">
                <a:latin typeface="Arial Black" panose="020B0A04020102020204" pitchFamily="34" charset="0"/>
              </a:rPr>
              <a:t>      </a:t>
            </a: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K=A/</a:t>
            </a:r>
            <a:r>
              <a:rPr lang="it-IT" dirty="0" err="1" smtClean="0">
                <a:solidFill>
                  <a:srgbClr val="7030A0"/>
                </a:solidFill>
                <a:latin typeface="Arial Black" panose="020B0A04020102020204" pitchFamily="34" charset="0"/>
              </a:rPr>
              <a:t>cs</a:t>
            </a:r>
            <a:endParaRPr lang="it-IT" dirty="0" smtClean="0">
              <a:solidFill>
                <a:srgbClr val="7030A0"/>
              </a:solidFill>
              <a:latin typeface="Arial Black" panose="020B0A04020102020204" pitchFamily="34" charset="0"/>
            </a:endParaRPr>
          </a:p>
          <a:p>
            <a:pPr marL="109728" indent="0" algn="ctr">
              <a:buNone/>
            </a:pPr>
            <a:endParaRPr lang="it-IT" dirty="0">
              <a:latin typeface="Arial Black" panose="020B0A04020102020204" pitchFamily="34" charset="0"/>
            </a:endParaRPr>
          </a:p>
          <a:p>
            <a:pPr marL="109728" indent="0" algn="ctr">
              <a:buNone/>
            </a:pPr>
            <a:r>
              <a:rPr lang="it-IT" dirty="0" smtClean="0">
                <a:solidFill>
                  <a:srgbClr val="FF0000"/>
                </a:solidFill>
                <a:latin typeface="Symbol" panose="05050102010706020507" pitchFamily="18" charset="2"/>
              </a:rPr>
              <a:t>D</a:t>
            </a:r>
            <a:r>
              <a:rPr lang="it-IT" dirty="0" smtClean="0">
                <a:solidFill>
                  <a:srgbClr val="FF0000"/>
                </a:solidFill>
                <a:latin typeface="Arial Black" panose="020B0A04020102020204" pitchFamily="34" charset="0"/>
              </a:rPr>
              <a:t>K= K268-(K262+K274)/2</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a:xfrm>
            <a:off x="78164" y="21497"/>
            <a:ext cx="9036496" cy="887223"/>
          </a:xfrm>
        </p:spPr>
        <p:txBody>
          <a:bodyPr>
            <a:normAutofit/>
          </a:bodyPr>
          <a:lstStyle/>
          <a:p>
            <a:pPr algn="ctr"/>
            <a:r>
              <a:rPr lang="it-IT" sz="2800" dirty="0" smtClean="0">
                <a:solidFill>
                  <a:srgbClr val="FF0000"/>
                </a:solidFill>
                <a:effectLst/>
                <a:latin typeface="Arial Black" panose="020B0A04020102020204" pitchFamily="34" charset="0"/>
              </a:rPr>
              <a:t>ESAME SPETTROFOTOMETRICO NELL’U.V.</a:t>
            </a:r>
            <a:endParaRPr lang="it-IT" sz="28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63331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Scansioni\img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77686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78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556792"/>
            <a:ext cx="8229600" cy="4525963"/>
          </a:xfrm>
        </p:spPr>
        <p:txBody>
          <a:bodyPr/>
          <a:lstStyle/>
          <a:p>
            <a:pPr marL="109728" indent="0" algn="ctr">
              <a:buNone/>
            </a:pPr>
            <a:r>
              <a:rPr lang="it-IT" dirty="0" smtClean="0">
                <a:latin typeface="Arial Black" panose="020B0A04020102020204" pitchFamily="34" charset="0"/>
              </a:rPr>
              <a:t>Il grasso in esame viene saponificato con una soluzione di </a:t>
            </a:r>
            <a:r>
              <a:rPr lang="it-IT" dirty="0" err="1" smtClean="0">
                <a:latin typeface="Arial Black" panose="020B0A04020102020204" pitchFamily="34" charset="0"/>
              </a:rPr>
              <a:t>NaOH</a:t>
            </a:r>
            <a:r>
              <a:rPr lang="it-IT" dirty="0" smtClean="0">
                <a:latin typeface="Arial Black" panose="020B0A04020102020204" pitchFamily="34" charset="0"/>
              </a:rPr>
              <a:t> 0.5N in metanolo, quindi i saponi ottenuti sono esterificati (</a:t>
            </a:r>
            <a:r>
              <a:rPr lang="it-IT" dirty="0" err="1" smtClean="0">
                <a:latin typeface="Arial Black" panose="020B0A04020102020204" pitchFamily="34" charset="0"/>
              </a:rPr>
              <a:t>metilesteri</a:t>
            </a:r>
            <a:r>
              <a:rPr lang="it-IT" dirty="0" smtClean="0">
                <a:latin typeface="Arial Black" panose="020B0A04020102020204" pitchFamily="34" charset="0"/>
              </a:rPr>
              <a:t>) addizionando una miscela di BF</a:t>
            </a:r>
            <a:r>
              <a:rPr lang="it-IT" baseline="-25000" dirty="0" smtClean="0">
                <a:latin typeface="Arial Black" panose="020B0A04020102020204" pitchFamily="34" charset="0"/>
              </a:rPr>
              <a:t>3</a:t>
            </a:r>
            <a:r>
              <a:rPr lang="it-IT" dirty="0" smtClean="0">
                <a:latin typeface="Arial Black" panose="020B0A04020102020204" pitchFamily="34" charset="0"/>
              </a:rPr>
              <a:t> in metanolo e successivamente estratti in eptano. </a:t>
            </a:r>
          </a:p>
          <a:p>
            <a:pPr marL="109728" indent="0" algn="ctr">
              <a:buNone/>
            </a:pPr>
            <a:r>
              <a:rPr lang="it-IT" dirty="0" smtClean="0">
                <a:latin typeface="Arial Black" panose="020B0A04020102020204" pitchFamily="34" charset="0"/>
              </a:rPr>
              <a:t>La soluzione organica ottenuta, dopo disidratazione su Na</a:t>
            </a:r>
            <a:r>
              <a:rPr lang="it-IT" baseline="-25000" dirty="0" smtClean="0">
                <a:latin typeface="Arial Black" panose="020B0A04020102020204" pitchFamily="34" charset="0"/>
              </a:rPr>
              <a:t>2</a:t>
            </a:r>
            <a:r>
              <a:rPr lang="it-IT" dirty="0" smtClean="0">
                <a:latin typeface="Arial Black" panose="020B0A04020102020204" pitchFamily="34" charset="0"/>
              </a:rPr>
              <a:t>SO</a:t>
            </a:r>
            <a:r>
              <a:rPr lang="it-IT" baseline="-25000" dirty="0" smtClean="0">
                <a:latin typeface="Arial Black" panose="020B0A04020102020204" pitchFamily="34" charset="0"/>
              </a:rPr>
              <a:t>4 </a:t>
            </a:r>
            <a:r>
              <a:rPr lang="it-IT" dirty="0" smtClean="0">
                <a:latin typeface="Arial Black" panose="020B0A04020102020204" pitchFamily="34" charset="0"/>
              </a:rPr>
              <a:t>anidro, viene rapidamente analizzata in HRGC utilizzando una fase polare.</a:t>
            </a:r>
            <a:endParaRPr lang="it-IT" dirty="0">
              <a:latin typeface="Arial Black" panose="020B0A04020102020204" pitchFamily="34" charset="0"/>
            </a:endParaRPr>
          </a:p>
        </p:txBody>
      </p:sp>
      <p:sp>
        <p:nvSpPr>
          <p:cNvPr id="3" name="Titolo 2"/>
          <p:cNvSpPr>
            <a:spLocks noGrp="1"/>
          </p:cNvSpPr>
          <p:nvPr>
            <p:ph type="title"/>
          </p:nvPr>
        </p:nvSpPr>
        <p:spPr>
          <a:xfrm>
            <a:off x="0" y="188640"/>
            <a:ext cx="9144000" cy="1143000"/>
          </a:xfrm>
        </p:spPr>
        <p:txBody>
          <a:bodyPr>
            <a:noAutofit/>
          </a:bodyPr>
          <a:lstStyle/>
          <a:p>
            <a:pPr algn="ctr"/>
            <a:r>
              <a:rPr lang="it-IT" sz="3600" dirty="0" smtClean="0">
                <a:solidFill>
                  <a:srgbClr val="FF0000"/>
                </a:solidFill>
                <a:effectLst/>
                <a:latin typeface="Arial Black" panose="020B0A04020102020204" pitchFamily="34" charset="0"/>
              </a:rPr>
              <a:t>Analisi HRGC degli acidi grassi totali</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49713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ocida Giuseppe\Desktop\Scansioni\img06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115616" y="116632"/>
            <a:ext cx="669674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52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256584"/>
          </a:xfrm>
        </p:spPr>
        <p:txBody>
          <a:bodyPr>
            <a:normAutofit fontScale="92500" lnSpcReduction="20000"/>
          </a:bodyPr>
          <a:lstStyle/>
          <a:p>
            <a:pPr marL="109728" indent="0">
              <a:buNone/>
            </a:pPr>
            <a:r>
              <a:rPr lang="it-IT" dirty="0" smtClean="0">
                <a:latin typeface="Arial Black" panose="020B0A04020102020204" pitchFamily="34" charset="0"/>
              </a:rPr>
              <a:t>Procedimento:</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A) preparazione dell’insaponificabile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B) separazione dei vari costituenti              l’insaponificabile mediante TLC</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C) asportazione della banda di interesse analitico e </a:t>
            </a:r>
            <a:r>
              <a:rPr lang="it-IT" dirty="0" err="1" smtClean="0">
                <a:latin typeface="Arial Black" panose="020B0A04020102020204" pitchFamily="34" charset="0"/>
              </a:rPr>
              <a:t>silanizzazione</a:t>
            </a:r>
            <a:r>
              <a:rPr lang="it-IT" dirty="0" smtClean="0">
                <a:latin typeface="Arial Black" panose="020B0A04020102020204" pitchFamily="34" charset="0"/>
              </a:rPr>
              <a:t> (TMSE)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D) esame gascromatografico dei TMSE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E) identificazione e valutazione dei singoli </a:t>
            </a:r>
            <a:r>
              <a:rPr lang="it-IT" dirty="0" err="1" smtClean="0">
                <a:latin typeface="Arial Black" panose="020B0A04020102020204" pitchFamily="34" charset="0"/>
              </a:rPr>
              <a:t>analiti</a:t>
            </a:r>
            <a:r>
              <a:rPr lang="it-IT" dirty="0" smtClean="0">
                <a:latin typeface="Arial Black" panose="020B0A04020102020204" pitchFamily="34" charset="0"/>
              </a:rPr>
              <a:t> di interesse</a:t>
            </a:r>
            <a:endParaRPr lang="it-IT" dirty="0">
              <a:latin typeface="Arial Black" panose="020B0A04020102020204" pitchFamily="34" charset="0"/>
            </a:endParaRPr>
          </a:p>
        </p:txBody>
      </p:sp>
      <p:sp>
        <p:nvSpPr>
          <p:cNvPr id="3" name="Titolo 2"/>
          <p:cNvSpPr>
            <a:spLocks noGrp="1"/>
          </p:cNvSpPr>
          <p:nvPr>
            <p:ph type="title"/>
          </p:nvPr>
        </p:nvSpPr>
        <p:spPr>
          <a:xfrm>
            <a:off x="0" y="9099"/>
            <a:ext cx="8928992" cy="1143000"/>
          </a:xfrm>
        </p:spPr>
        <p:txBody>
          <a:bodyPr>
            <a:normAutofit/>
          </a:bodyPr>
          <a:lstStyle/>
          <a:p>
            <a:pPr algn="ctr"/>
            <a:r>
              <a:rPr lang="it-IT" sz="3200" dirty="0" smtClean="0">
                <a:solidFill>
                  <a:srgbClr val="FF0000"/>
                </a:solidFill>
                <a:effectLst/>
                <a:latin typeface="Arial Black" panose="020B0A04020102020204" pitchFamily="34" charset="0"/>
              </a:rPr>
              <a:t>Analisi della frazione insaponificabile</a:t>
            </a:r>
            <a:endParaRPr lang="it-IT" sz="32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554509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08720"/>
            <a:ext cx="8229600" cy="5688632"/>
          </a:xfrm>
        </p:spPr>
        <p:txBody>
          <a:bodyPr>
            <a:normAutofit fontScale="77500" lnSpcReduction="20000"/>
          </a:bodyPr>
          <a:lstStyle/>
          <a:p>
            <a:pPr marL="109728" indent="0">
              <a:buNone/>
            </a:pPr>
            <a:r>
              <a:rPr lang="it-IT" dirty="0" smtClean="0">
                <a:latin typeface="Arial Black" panose="020B0A04020102020204" pitchFamily="34" charset="0"/>
              </a:rPr>
              <a:t>Metodo:</a:t>
            </a:r>
          </a:p>
          <a:p>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10 g di olio sono saponificati a ricadere in pallone da 300 ml con 100 ml di una soluzione di KOH 2N in metanolo per 15-20 min. (fino a soluzione limpida).</a:t>
            </a:r>
          </a:p>
          <a:p>
            <a:pPr marL="109728" indent="0" algn="ctr">
              <a:buNone/>
            </a:pPr>
            <a:r>
              <a:rPr lang="it-IT" dirty="0" smtClean="0">
                <a:latin typeface="Arial Black" panose="020B0A04020102020204" pitchFamily="34" charset="0"/>
              </a:rPr>
              <a:t>La soluzione si raffredda a 40°C e si travasa in imbuto separatore, si diluisce con 200 ml di acqua e quindi si estrae con 100 ml di </a:t>
            </a:r>
            <a:r>
              <a:rPr lang="it-IT" dirty="0" err="1" smtClean="0">
                <a:latin typeface="Arial Black" panose="020B0A04020102020204" pitchFamily="34" charset="0"/>
              </a:rPr>
              <a:t>etiletere</a:t>
            </a:r>
            <a:r>
              <a:rPr lang="it-IT" dirty="0" smtClean="0">
                <a:latin typeface="Arial Black" panose="020B0A04020102020204" pitchFamily="34" charset="0"/>
              </a:rPr>
              <a:t>. Si separano gli strati e si eseguono altre 2 estrazioni sulla fase acquosa con 50 ml di </a:t>
            </a:r>
            <a:r>
              <a:rPr lang="it-IT" dirty="0" err="1" smtClean="0">
                <a:latin typeface="Arial Black" panose="020B0A04020102020204" pitchFamily="34" charset="0"/>
              </a:rPr>
              <a:t>etiletere</a:t>
            </a:r>
            <a:r>
              <a:rPr lang="it-IT" dirty="0" smtClean="0">
                <a:latin typeface="Arial Black" panose="020B0A04020102020204" pitchFamily="34" charset="0"/>
              </a:rPr>
              <a:t>.</a:t>
            </a:r>
          </a:p>
          <a:p>
            <a:pPr marL="109728" indent="0" algn="ctr">
              <a:buNone/>
            </a:pPr>
            <a:r>
              <a:rPr lang="it-IT" dirty="0" smtClean="0">
                <a:latin typeface="Arial Black" panose="020B0A04020102020204" pitchFamily="34" charset="0"/>
              </a:rPr>
              <a:t>Si riuniscono gli estratti eterei e si lavano con acqua (50 ml).</a:t>
            </a:r>
          </a:p>
          <a:p>
            <a:pPr marL="109728" indent="0" algn="ctr">
              <a:buNone/>
            </a:pPr>
            <a:r>
              <a:rPr lang="it-IT" dirty="0" smtClean="0">
                <a:latin typeface="Arial Black" panose="020B0A04020102020204" pitchFamily="34" charset="0"/>
              </a:rPr>
              <a:t>Dopo essiccamento su Na</a:t>
            </a:r>
            <a:r>
              <a:rPr lang="it-IT" baseline="-25000" dirty="0" smtClean="0">
                <a:latin typeface="Arial Black" panose="020B0A04020102020204" pitchFamily="34" charset="0"/>
              </a:rPr>
              <a:t>2</a:t>
            </a:r>
            <a:r>
              <a:rPr lang="it-IT" dirty="0" smtClean="0">
                <a:latin typeface="Arial Black" panose="020B0A04020102020204" pitchFamily="34" charset="0"/>
              </a:rPr>
              <a:t>SO</a:t>
            </a:r>
            <a:r>
              <a:rPr lang="it-IT" baseline="-25000" dirty="0" smtClean="0">
                <a:latin typeface="Arial Black" panose="020B0A04020102020204" pitchFamily="34" charset="0"/>
              </a:rPr>
              <a:t>4</a:t>
            </a:r>
            <a:r>
              <a:rPr lang="it-IT" dirty="0" smtClean="0">
                <a:latin typeface="Arial Black" panose="020B0A04020102020204" pitchFamily="34" charset="0"/>
              </a:rPr>
              <a:t> anidro, si distilla l’etere (</a:t>
            </a:r>
            <a:r>
              <a:rPr lang="it-IT" dirty="0" err="1" smtClean="0">
                <a:latin typeface="Arial Black" panose="020B0A04020102020204" pitchFamily="34" charset="0"/>
              </a:rPr>
              <a:t>Rotavapor</a:t>
            </a:r>
            <a:r>
              <a:rPr lang="it-IT" dirty="0" smtClean="0">
                <a:latin typeface="Arial Black" panose="020B0A04020102020204" pitchFamily="34" charset="0"/>
              </a:rPr>
              <a:t> a 40°C).</a:t>
            </a:r>
          </a:p>
          <a:p>
            <a:pPr marL="109728" indent="0" algn="ctr">
              <a:buNone/>
            </a:pPr>
            <a:r>
              <a:rPr lang="it-IT" dirty="0" smtClean="0">
                <a:latin typeface="Arial Black" panose="020B0A04020102020204" pitchFamily="34" charset="0"/>
              </a:rPr>
              <a:t>L’insaponificabile viene ripreso in CHCl</a:t>
            </a:r>
            <a:r>
              <a:rPr lang="it-IT" baseline="-25000" dirty="0" smtClean="0">
                <a:latin typeface="Arial Black" panose="020B0A04020102020204" pitchFamily="34" charset="0"/>
              </a:rPr>
              <a:t>3</a:t>
            </a:r>
            <a:r>
              <a:rPr lang="it-IT" dirty="0" smtClean="0">
                <a:latin typeface="Arial Black" panose="020B0A04020102020204" pitchFamily="34" charset="0"/>
              </a:rPr>
              <a:t> (soluzione al 5%) e caricato su TLC preparativa (gel di silice: 1mm) 20X20: lo sviluppo si esegue con miscela binaria esano-etere (65:35).</a:t>
            </a:r>
          </a:p>
          <a:p>
            <a:pPr marL="109728" indent="0" algn="ctr">
              <a:buNone/>
            </a:pPr>
            <a:r>
              <a:rPr lang="it-IT" dirty="0" smtClean="0">
                <a:latin typeface="Arial Black" panose="020B0A04020102020204" pitchFamily="34" charset="0"/>
              </a:rPr>
              <a:t>Le bande si rilevano con 2, 7-diclorofluoresceina (soluzione etanolica allo 0.1%).</a:t>
            </a:r>
            <a:endParaRPr lang="it-IT" dirty="0">
              <a:latin typeface="Arial Black" panose="020B0A04020102020204" pitchFamily="34" charset="0"/>
            </a:endParaRPr>
          </a:p>
        </p:txBody>
      </p:sp>
      <p:sp>
        <p:nvSpPr>
          <p:cNvPr id="3" name="Titolo 2"/>
          <p:cNvSpPr>
            <a:spLocks noGrp="1"/>
          </p:cNvSpPr>
          <p:nvPr>
            <p:ph type="title"/>
          </p:nvPr>
        </p:nvSpPr>
        <p:spPr>
          <a:xfrm>
            <a:off x="215008" y="0"/>
            <a:ext cx="8928992" cy="908720"/>
          </a:xfrm>
        </p:spPr>
        <p:txBody>
          <a:bodyPr>
            <a:normAutofit/>
          </a:bodyPr>
          <a:lstStyle/>
          <a:p>
            <a:pPr algn="ctr"/>
            <a:r>
              <a:rPr lang="it-IT" sz="3200" dirty="0">
                <a:solidFill>
                  <a:srgbClr val="FF0000"/>
                </a:solidFill>
                <a:effectLst/>
                <a:latin typeface="Arial Black" panose="020B0A04020102020204" pitchFamily="34" charset="0"/>
              </a:rPr>
              <a:t>Analisi della frazione insaponificabile</a:t>
            </a:r>
            <a:endParaRPr lang="it-IT" sz="3200" dirty="0"/>
          </a:p>
        </p:txBody>
      </p:sp>
    </p:spTree>
    <p:extLst>
      <p:ext uri="{BB962C8B-B14F-4D97-AF65-F5344CB8AC3E}">
        <p14:creationId xmlns:p14="http://schemas.microsoft.com/office/powerpoint/2010/main" val="202006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6146" name="Picture 2" descr="C:\Users\Procida Giuseppe\Desktop\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68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4098" name="Picture 2" descr="C:\Users\Procida Giuseppe\Desktop\slide_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181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7536" y="116632"/>
            <a:ext cx="8229600" cy="1143000"/>
          </a:xfrm>
        </p:spPr>
        <p:txBody>
          <a:bodyPr/>
          <a:lstStyle/>
          <a:p>
            <a:pPr algn="ctr"/>
            <a:r>
              <a:rPr lang="it-IT" dirty="0" smtClean="0">
                <a:solidFill>
                  <a:srgbClr val="FF0000"/>
                </a:solidFill>
                <a:effectLst/>
                <a:latin typeface="Arial Black" panose="020B0A04020102020204" pitchFamily="34" charset="0"/>
              </a:rPr>
              <a:t>ALCOLI ALIFATICI</a:t>
            </a:r>
            <a:endParaRPr lang="it-IT" dirty="0">
              <a:solidFill>
                <a:srgbClr val="FF0000"/>
              </a:solidFill>
              <a:effectLst/>
              <a:latin typeface="Arial Black" panose="020B0A04020102020204" pitchFamily="34" charset="0"/>
            </a:endParaRPr>
          </a:p>
        </p:txBody>
      </p:sp>
      <p:pic>
        <p:nvPicPr>
          <p:cNvPr id="5122" name="Picture 2" descr="C:\Users\Procida Giuseppe\Desktop\clip_image0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77686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0952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effectLst/>
                <a:latin typeface="Arial Black" panose="020B0A04020102020204" pitchFamily="34" charset="0"/>
              </a:rPr>
              <a:t>Analisi </a:t>
            </a:r>
            <a:r>
              <a:rPr lang="it-IT" dirty="0" err="1" smtClean="0">
                <a:solidFill>
                  <a:srgbClr val="FF0000"/>
                </a:solidFill>
                <a:effectLst/>
                <a:latin typeface="Arial Black" panose="020B0A04020102020204" pitchFamily="34" charset="0"/>
              </a:rPr>
              <a:t>dialcoli</a:t>
            </a:r>
            <a:r>
              <a:rPr lang="it-IT" dirty="0" smtClean="0">
                <a:solidFill>
                  <a:srgbClr val="FF0000"/>
                </a:solidFill>
                <a:effectLst/>
                <a:latin typeface="Arial Black" panose="020B0A04020102020204" pitchFamily="34" charset="0"/>
              </a:rPr>
              <a:t> </a:t>
            </a:r>
            <a:r>
              <a:rPr lang="it-IT" dirty="0" err="1" smtClean="0">
                <a:solidFill>
                  <a:srgbClr val="FF0000"/>
                </a:solidFill>
                <a:effectLst/>
                <a:latin typeface="Arial Black" panose="020B0A04020102020204" pitchFamily="34" charset="0"/>
              </a:rPr>
              <a:t>triterpenici</a:t>
            </a:r>
            <a:endParaRPr lang="it-IT" dirty="0">
              <a:solidFill>
                <a:srgbClr val="FF0000"/>
              </a:solidFill>
              <a:effectLst/>
              <a:latin typeface="Arial Black" panose="020B0A04020102020204" pitchFamily="34" charset="0"/>
            </a:endParaRPr>
          </a:p>
        </p:txBody>
      </p:sp>
      <p:pic>
        <p:nvPicPr>
          <p:cNvPr id="7170" name="Picture 2" descr="C:\Users\Procida Giusepp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32" y="1916832"/>
            <a:ext cx="799288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2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10000"/>
          </a:bodyPr>
          <a:lstStyle/>
          <a:p>
            <a:pPr marL="109728" indent="0" algn="ctr">
              <a:spcBef>
                <a:spcPct val="50000"/>
              </a:spcBef>
              <a:buNone/>
            </a:pPr>
            <a:r>
              <a:rPr lang="it-IT" altLang="it-IT" sz="2800" dirty="0">
                <a:solidFill>
                  <a:srgbClr val="FFC000"/>
                </a:solidFill>
                <a:latin typeface="Arial Black" panose="020B0A04020102020204" pitchFamily="34" charset="0"/>
              </a:rPr>
              <a:t>Cambiamento di consistenza della polpa (aumento dell’attività degli enzimi pectolitici)</a:t>
            </a:r>
          </a:p>
          <a:p>
            <a:pPr marL="109728" indent="0" algn="ctr">
              <a:spcBef>
                <a:spcPct val="50000"/>
              </a:spcBef>
              <a:buNone/>
            </a:pPr>
            <a:r>
              <a:rPr lang="it-IT" altLang="it-IT" sz="2800" dirty="0">
                <a:solidFill>
                  <a:srgbClr val="92D050"/>
                </a:solidFill>
                <a:latin typeface="Arial Black" panose="020B0A04020102020204" pitchFamily="34" charset="0"/>
              </a:rPr>
              <a:t>Diminuzione degli zuccheri e delle sostanze azotate</a:t>
            </a:r>
          </a:p>
          <a:p>
            <a:pPr marL="109728" indent="0" algn="ctr">
              <a:spcBef>
                <a:spcPct val="50000"/>
              </a:spcBef>
              <a:buNone/>
            </a:pPr>
            <a:r>
              <a:rPr lang="it-IT" altLang="it-IT" sz="2800" dirty="0">
                <a:solidFill>
                  <a:srgbClr val="00B0F0"/>
                </a:solidFill>
                <a:latin typeface="Arial Black" panose="020B0A04020102020204" pitchFamily="34" charset="0"/>
              </a:rPr>
              <a:t>Accumulo di acidi grassi e trigliceridi</a:t>
            </a:r>
          </a:p>
          <a:p>
            <a:pPr marL="109728" indent="0" algn="ctr">
              <a:spcBef>
                <a:spcPct val="50000"/>
              </a:spcBef>
              <a:buNone/>
            </a:pPr>
            <a:r>
              <a:rPr lang="it-IT" altLang="it-IT" sz="2800" dirty="0">
                <a:solidFill>
                  <a:srgbClr val="7030A0"/>
                </a:solidFill>
                <a:latin typeface="Arial Black" panose="020B0A04020102020204" pitchFamily="34" charset="0"/>
              </a:rPr>
              <a:t>Variazioni dei componenti minori </a:t>
            </a:r>
          </a:p>
          <a:p>
            <a:pPr marL="109728" indent="0" algn="ctr">
              <a:spcBef>
                <a:spcPct val="50000"/>
              </a:spcBef>
              <a:buNone/>
            </a:pPr>
            <a:r>
              <a:rPr lang="it-IT" altLang="it-IT" sz="2800" dirty="0">
                <a:solidFill>
                  <a:srgbClr val="7030A0"/>
                </a:solidFill>
                <a:latin typeface="Arial Black" panose="020B0A04020102020204" pitchFamily="34" charset="0"/>
              </a:rPr>
              <a:t>(polifenoli, tocoferoli, idrocarburi, </a:t>
            </a:r>
            <a:r>
              <a:rPr lang="it-IT" altLang="it-IT" sz="2800" dirty="0" smtClean="0">
                <a:solidFill>
                  <a:srgbClr val="7030A0"/>
                </a:solidFill>
                <a:latin typeface="Arial Black" panose="020B0A04020102020204" pitchFamily="34" charset="0"/>
              </a:rPr>
              <a:t>clorofille</a:t>
            </a:r>
            <a:r>
              <a:rPr lang="it-IT" altLang="it-IT" sz="2800" dirty="0" smtClean="0">
                <a:latin typeface="Arial Black" panose="020B0A04020102020204" pitchFamily="34" charset="0"/>
              </a:rPr>
              <a:t>)</a:t>
            </a:r>
          </a:p>
          <a:p>
            <a:pPr marL="109728" indent="0" algn="ctr">
              <a:spcBef>
                <a:spcPct val="50000"/>
              </a:spcBef>
              <a:buNone/>
            </a:pPr>
            <a:r>
              <a:rPr lang="en-US" altLang="it-IT" sz="2800" dirty="0" err="1">
                <a:solidFill>
                  <a:srgbClr val="FF0000"/>
                </a:solidFill>
                <a:latin typeface="Arial Black" panose="020B0A04020102020204" pitchFamily="34" charset="0"/>
                <a:cs typeface="Arial" charset="0"/>
              </a:rPr>
              <a:t>comparsa</a:t>
            </a:r>
            <a:r>
              <a:rPr lang="en-US" altLang="it-IT" sz="2800" dirty="0">
                <a:solidFill>
                  <a:srgbClr val="FF0000"/>
                </a:solidFill>
                <a:latin typeface="Arial Black" panose="020B0A04020102020204" pitchFamily="34" charset="0"/>
                <a:cs typeface="Arial" charset="0"/>
              </a:rPr>
              <a:t> </a:t>
            </a:r>
            <a:r>
              <a:rPr lang="en-US" altLang="it-IT" sz="2800" dirty="0" err="1">
                <a:solidFill>
                  <a:srgbClr val="FF0000"/>
                </a:solidFill>
                <a:latin typeface="Arial Black" panose="020B0A04020102020204" pitchFamily="34" charset="0"/>
                <a:cs typeface="Arial" charset="0"/>
              </a:rPr>
              <a:t>dell’olio</a:t>
            </a:r>
            <a:r>
              <a:rPr lang="en-US" altLang="it-IT" sz="2800" dirty="0">
                <a:solidFill>
                  <a:srgbClr val="FF0000"/>
                </a:solidFill>
                <a:latin typeface="Arial Black" panose="020B0A04020102020204" pitchFamily="34" charset="0"/>
                <a:cs typeface="Arial" charset="0"/>
              </a:rPr>
              <a:t> </a:t>
            </a:r>
            <a:r>
              <a:rPr lang="en-US" altLang="it-IT" sz="2800" dirty="0" err="1">
                <a:solidFill>
                  <a:srgbClr val="FF0000"/>
                </a:solidFill>
                <a:latin typeface="Arial Black" panose="020B0A04020102020204" pitchFamily="34" charset="0"/>
                <a:cs typeface="Arial" charset="0"/>
              </a:rPr>
              <a:t>nelle</a:t>
            </a:r>
            <a:r>
              <a:rPr lang="en-US" altLang="it-IT" sz="2800" dirty="0">
                <a:solidFill>
                  <a:srgbClr val="FF0000"/>
                </a:solidFill>
                <a:latin typeface="Arial Black" panose="020B0A04020102020204" pitchFamily="34" charset="0"/>
                <a:cs typeface="Arial" charset="0"/>
              </a:rPr>
              <a:t> cellule del </a:t>
            </a:r>
            <a:r>
              <a:rPr lang="en-US" altLang="it-IT" sz="2800" dirty="0" err="1">
                <a:solidFill>
                  <a:srgbClr val="FF0000"/>
                </a:solidFill>
                <a:latin typeface="Arial Black" panose="020B0A04020102020204" pitchFamily="34" charset="0"/>
                <a:cs typeface="Arial" charset="0"/>
              </a:rPr>
              <a:t>mesocarpo</a:t>
            </a:r>
            <a:r>
              <a:rPr lang="en-US" altLang="it-IT" sz="2800" dirty="0">
                <a:solidFill>
                  <a:srgbClr val="FF0000"/>
                </a:solidFill>
                <a:latin typeface="Arial Black" panose="020B0A04020102020204" pitchFamily="34" charset="0"/>
                <a:cs typeface="Arial" charset="0"/>
              </a:rPr>
              <a:t> </a:t>
            </a:r>
            <a:endParaRPr lang="en-US" altLang="it-IT" sz="2800" dirty="0" smtClean="0">
              <a:solidFill>
                <a:srgbClr val="FF0000"/>
              </a:solidFill>
              <a:latin typeface="Arial Black" panose="020B0A04020102020204" pitchFamily="34" charset="0"/>
              <a:cs typeface="Arial" charset="0"/>
            </a:endParaRPr>
          </a:p>
          <a:p>
            <a:pPr marL="109728" indent="0" algn="ctr">
              <a:spcBef>
                <a:spcPct val="50000"/>
              </a:spcBef>
              <a:buNone/>
            </a:pPr>
            <a:r>
              <a:rPr lang="en-US" altLang="it-IT" sz="2800" dirty="0" err="1">
                <a:solidFill>
                  <a:schemeClr val="accent2"/>
                </a:solidFill>
                <a:latin typeface="Arial Black" panose="020B0A04020102020204" pitchFamily="34" charset="0"/>
                <a:cs typeface="Arial" charset="0"/>
              </a:rPr>
              <a:t>trasferimento</a:t>
            </a:r>
            <a:r>
              <a:rPr lang="en-US" altLang="it-IT" sz="2800" dirty="0">
                <a:solidFill>
                  <a:schemeClr val="accent2"/>
                </a:solidFill>
                <a:latin typeface="Arial Black" panose="020B0A04020102020204" pitchFamily="34" charset="0"/>
                <a:cs typeface="Arial" charset="0"/>
              </a:rPr>
              <a:t> </a:t>
            </a:r>
            <a:r>
              <a:rPr lang="en-US" altLang="it-IT" sz="2800" dirty="0" err="1">
                <a:solidFill>
                  <a:schemeClr val="accent2"/>
                </a:solidFill>
                <a:latin typeface="Arial Black" panose="020B0A04020102020204" pitchFamily="34" charset="0"/>
                <a:cs typeface="Arial" charset="0"/>
              </a:rPr>
              <a:t>delle</a:t>
            </a:r>
            <a:r>
              <a:rPr lang="en-US" altLang="it-IT" sz="2800" dirty="0">
                <a:solidFill>
                  <a:schemeClr val="accent2"/>
                </a:solidFill>
                <a:latin typeface="Arial Black" panose="020B0A04020102020204" pitchFamily="34" charset="0"/>
                <a:cs typeface="Arial" charset="0"/>
              </a:rPr>
              <a:t> </a:t>
            </a:r>
            <a:r>
              <a:rPr lang="en-US" altLang="it-IT" sz="2800" dirty="0" err="1">
                <a:solidFill>
                  <a:schemeClr val="accent2"/>
                </a:solidFill>
                <a:latin typeface="Arial Black" panose="020B0A04020102020204" pitchFamily="34" charset="0"/>
                <a:cs typeface="Arial" charset="0"/>
              </a:rPr>
              <a:t>goccioline</a:t>
            </a:r>
            <a:r>
              <a:rPr lang="en-US" altLang="it-IT" sz="2800" dirty="0">
                <a:solidFill>
                  <a:schemeClr val="accent2"/>
                </a:solidFill>
                <a:latin typeface="Arial Black" panose="020B0A04020102020204" pitchFamily="34" charset="0"/>
                <a:cs typeface="Arial" charset="0"/>
              </a:rPr>
              <a:t> di olio </a:t>
            </a:r>
            <a:r>
              <a:rPr lang="en-US" altLang="it-IT" sz="2800" dirty="0" err="1">
                <a:solidFill>
                  <a:schemeClr val="accent2"/>
                </a:solidFill>
                <a:latin typeface="Arial Black" panose="020B0A04020102020204" pitchFamily="34" charset="0"/>
                <a:cs typeface="Arial" charset="0"/>
              </a:rPr>
              <a:t>nei</a:t>
            </a:r>
            <a:r>
              <a:rPr lang="en-US" altLang="it-IT" sz="2800" dirty="0">
                <a:solidFill>
                  <a:schemeClr val="accent2"/>
                </a:solidFill>
                <a:latin typeface="Arial Black" panose="020B0A04020102020204" pitchFamily="34" charset="0"/>
                <a:cs typeface="Arial" charset="0"/>
              </a:rPr>
              <a:t> </a:t>
            </a:r>
            <a:r>
              <a:rPr lang="en-US" altLang="it-IT" sz="2800" dirty="0" err="1">
                <a:solidFill>
                  <a:schemeClr val="accent2"/>
                </a:solidFill>
                <a:latin typeface="Arial Black" panose="020B0A04020102020204" pitchFamily="34" charset="0"/>
                <a:cs typeface="Arial" charset="0"/>
              </a:rPr>
              <a:t>vacuoli</a:t>
            </a:r>
            <a:endParaRPr lang="it-IT" altLang="it-IT" sz="2800" dirty="0">
              <a:solidFill>
                <a:schemeClr val="accent2"/>
              </a:solidFill>
              <a:latin typeface="Arial Black" panose="020B0A04020102020204" pitchFamily="34" charset="0"/>
              <a:cs typeface="Arial" charset="0"/>
            </a:endParaRPr>
          </a:p>
          <a:p>
            <a:pPr algn="ctr">
              <a:spcBef>
                <a:spcPct val="50000"/>
              </a:spcBef>
            </a:pPr>
            <a:endParaRPr lang="it-IT" altLang="it-IT" sz="2800" dirty="0"/>
          </a:p>
          <a:p>
            <a:endParaRPr lang="it-IT" dirty="0"/>
          </a:p>
        </p:txBody>
      </p:sp>
      <p:sp>
        <p:nvSpPr>
          <p:cNvPr id="3" name="Titolo 2"/>
          <p:cNvSpPr>
            <a:spLocks noGrp="1"/>
          </p:cNvSpPr>
          <p:nvPr>
            <p:ph type="title"/>
          </p:nvPr>
        </p:nvSpPr>
        <p:spPr>
          <a:xfrm>
            <a:off x="467544" y="116632"/>
            <a:ext cx="8229600" cy="936104"/>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8643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altLang="it-IT" sz="2800" dirty="0">
                <a:solidFill>
                  <a:schemeClr val="accent2"/>
                </a:solidFill>
                <a:latin typeface="Arial Black" panose="020B0A04020102020204" pitchFamily="34" charset="0"/>
              </a:rPr>
              <a:t>70-85%:</a:t>
            </a:r>
            <a:r>
              <a:rPr lang="it-IT" altLang="it-IT" sz="2800" dirty="0">
                <a:latin typeface="Arial Black" panose="020B0A04020102020204" pitchFamily="34" charset="0"/>
              </a:rPr>
              <a:t> racchiuso in vacuoli </a:t>
            </a:r>
          </a:p>
          <a:p>
            <a:pPr marL="109728" indent="0" algn="ctr">
              <a:buNone/>
            </a:pPr>
            <a:r>
              <a:rPr lang="it-IT" altLang="it-IT" sz="2800" dirty="0">
                <a:latin typeface="Arial Black" panose="020B0A04020102020204" pitchFamily="34" charset="0"/>
              </a:rPr>
              <a:t>(Olio Libero)</a:t>
            </a:r>
          </a:p>
          <a:p>
            <a:pPr algn="ctr">
              <a:buFontTx/>
              <a:buChar char="•"/>
            </a:pPr>
            <a:endParaRPr lang="it-IT" altLang="it-IT" sz="2800" dirty="0">
              <a:latin typeface="Arial Black" panose="020B0A04020102020204" pitchFamily="34" charset="0"/>
            </a:endParaRPr>
          </a:p>
          <a:p>
            <a:pPr marL="109728" indent="0" algn="ctr">
              <a:buNone/>
            </a:pPr>
            <a:r>
              <a:rPr lang="it-IT" altLang="it-IT" sz="2800" dirty="0">
                <a:solidFill>
                  <a:schemeClr val="accent2"/>
                </a:solidFill>
                <a:latin typeface="Arial Black" panose="020B0A04020102020204" pitchFamily="34" charset="0"/>
              </a:rPr>
              <a:t>15-30%:</a:t>
            </a:r>
            <a:r>
              <a:rPr lang="it-IT" altLang="it-IT" sz="2800" dirty="0">
                <a:latin typeface="Arial Black" panose="020B0A04020102020204" pitchFamily="34" charset="0"/>
              </a:rPr>
              <a:t> disperso in goccioline circondate da membrana di natura lipoproteica che stabilizza l’emulsione, rendendo difficile l’estrazione </a:t>
            </a:r>
            <a:endParaRPr lang="it-IT" altLang="it-IT" sz="2800" dirty="0" smtClean="0">
              <a:latin typeface="Arial Black" panose="020B0A04020102020204" pitchFamily="34" charset="0"/>
            </a:endParaRPr>
          </a:p>
          <a:p>
            <a:pPr marL="109728" indent="0" algn="ctr">
              <a:buNone/>
            </a:pPr>
            <a:r>
              <a:rPr lang="it-IT" altLang="it-IT" sz="2800" dirty="0" smtClean="0">
                <a:latin typeface="Arial Black" panose="020B0A04020102020204" pitchFamily="34" charset="0"/>
              </a:rPr>
              <a:t>(</a:t>
            </a:r>
            <a:r>
              <a:rPr lang="it-IT" altLang="it-IT" sz="2800" dirty="0">
                <a:latin typeface="Arial Black" panose="020B0A04020102020204" pitchFamily="34" charset="0"/>
              </a:rPr>
              <a:t>Olio Legato</a:t>
            </a:r>
            <a:r>
              <a:rPr lang="it-IT" altLang="it-IT" sz="2800" dirty="0"/>
              <a:t>)</a:t>
            </a:r>
          </a:p>
          <a:p>
            <a:endParaRPr lang="it-IT" dirty="0"/>
          </a:p>
        </p:txBody>
      </p:sp>
      <p:sp>
        <p:nvSpPr>
          <p:cNvPr id="3" name="Titolo 2"/>
          <p:cNvSpPr>
            <a:spLocks noGrp="1"/>
          </p:cNvSpPr>
          <p:nvPr>
            <p:ph type="title"/>
          </p:nvPr>
        </p:nvSpPr>
        <p:spPr>
          <a:xfrm>
            <a:off x="467544" y="116632"/>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02560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rocida Giuseppe\Desktop\drupa.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6000"/>
                    </a14:imgEffect>
                  </a14:imgLayer>
                </a14:imgProps>
              </a:ext>
              <a:ext uri="{28A0092B-C50C-407E-A947-70E740481C1C}">
                <a14:useLocalDpi xmlns:a14="http://schemas.microsoft.com/office/drawing/2010/main" val="0"/>
              </a:ext>
            </a:extLst>
          </a:blip>
          <a:srcRect/>
          <a:stretch>
            <a:fillRect/>
          </a:stretch>
        </p:blipFill>
        <p:spPr bwMode="auto">
          <a:xfrm>
            <a:off x="971600" y="692696"/>
            <a:ext cx="7344816"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43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719</TotalTime>
  <Words>2378</Words>
  <Application>Microsoft Office PowerPoint</Application>
  <PresentationFormat>Presentazione su schermo (4:3)</PresentationFormat>
  <Paragraphs>416</Paragraphs>
  <Slides>69</Slides>
  <Notes>0</Notes>
  <HiddenSlides>0</HiddenSlides>
  <MMClips>0</MMClips>
  <ScaleCrop>false</ScaleCrop>
  <HeadingPairs>
    <vt:vector size="4" baseType="variant">
      <vt:variant>
        <vt:lpstr>Tema</vt:lpstr>
      </vt:variant>
      <vt:variant>
        <vt:i4>1</vt:i4>
      </vt:variant>
      <vt:variant>
        <vt:lpstr>Titoli diapositive</vt:lpstr>
      </vt:variant>
      <vt:variant>
        <vt:i4>69</vt:i4>
      </vt:variant>
    </vt:vector>
  </HeadingPairs>
  <TitlesOfParts>
    <vt:vector size="70" baseType="lpstr">
      <vt:lpstr>Viale</vt:lpstr>
      <vt:lpstr>Presentazione standard di PowerPoint</vt:lpstr>
      <vt:lpstr>Presentazione standard di PowerPoint</vt:lpstr>
      <vt:lpstr>Presentazione standard di PowerPoint</vt:lpstr>
      <vt:lpstr>OLIO D’OLIVA</vt:lpstr>
      <vt:lpstr>OLIO D’OLIVA</vt:lpstr>
      <vt:lpstr>Olio d’oliva</vt:lpstr>
      <vt:lpstr>Olio d’oliva</vt:lpstr>
      <vt:lpstr>Olio d’oliva</vt:lpstr>
      <vt:lpstr>Presentazione standard di PowerPoint</vt:lpstr>
      <vt:lpstr>Presentazione standard di PowerPoint</vt:lpstr>
      <vt:lpstr>Olio d’oliva</vt:lpstr>
      <vt:lpstr>Olio d’oliva</vt:lpstr>
      <vt:lpstr>Olio d’oliva</vt:lpstr>
      <vt:lpstr>Olio d’oliva</vt:lpstr>
      <vt:lpstr>Presentazione standard di PowerPoint</vt:lpstr>
      <vt:lpstr>Olio d’oliva</vt:lpstr>
      <vt:lpstr>Olio d’oliva</vt:lpstr>
      <vt:lpstr>Olio d’oliva</vt:lpstr>
      <vt:lpstr>Presentazione standard di PowerPoint</vt:lpstr>
      <vt:lpstr>Olio d’oliva</vt:lpstr>
      <vt:lpstr>Presentazione standard di PowerPoint</vt:lpstr>
      <vt:lpstr>Olio d’oliva</vt:lpstr>
      <vt:lpstr>Olio d’oliva</vt:lpstr>
      <vt:lpstr>Olio d’oliva  Estrazione per pressione</vt:lpstr>
      <vt:lpstr>Presentazione standard di PowerPoint</vt:lpstr>
      <vt:lpstr>Olio d’oliva</vt:lpstr>
      <vt:lpstr>Olio d’oliva  ESTRAZIONE PER CENTRIFUGAZIONE</vt:lpstr>
      <vt:lpstr>Olio d’oliva</vt:lpstr>
      <vt:lpstr>Olio d’oliva  ESTRAZIONE PER PERCOLAMENTO</vt:lpstr>
      <vt:lpstr>Olio d’oliva</vt:lpstr>
      <vt:lpstr>Olio d’oliva</vt:lpstr>
      <vt:lpstr>Presentazione standard di PowerPoint</vt:lpstr>
      <vt:lpstr>Olio d’oliva</vt:lpstr>
      <vt:lpstr>Olio d’oliva</vt:lpstr>
      <vt:lpstr>Olio di sansa</vt:lpstr>
      <vt:lpstr>Olio d’oliva</vt:lpstr>
      <vt:lpstr>Presentazione standard di PowerPoint</vt:lpstr>
      <vt:lpstr>Composizione acidica</vt:lpstr>
      <vt:lpstr>Composizione acidica</vt:lpstr>
      <vt:lpstr>Categorie oli d’oliva</vt:lpstr>
      <vt:lpstr>Oli di oliva vergini</vt:lpstr>
      <vt:lpstr>Oli derivanti dal vergine lampante</vt:lpstr>
      <vt:lpstr>Olio di sansa</vt:lpstr>
      <vt:lpstr>Frazione insaponificabile</vt:lpstr>
      <vt:lpstr>Pigmenti</vt:lpstr>
      <vt:lpstr>Sostanze che determinano le caratteristiche organolettiche dell’ olio di oliva </vt:lpstr>
      <vt:lpstr>Olio d’oliva</vt:lpstr>
      <vt:lpstr>Presentazione standard di PowerPoint</vt:lpstr>
      <vt:lpstr>Olio di semi</vt:lpstr>
      <vt:lpstr>Olio di semi</vt:lpstr>
      <vt:lpstr>RETTIFICA DEGLI OLI</vt:lpstr>
      <vt:lpstr>RETTIFICA DEGLI OLI</vt:lpstr>
      <vt:lpstr>RETTIFICA DEGLI OLI</vt:lpstr>
      <vt:lpstr>RETTIFICA DEGLI OLI</vt:lpstr>
      <vt:lpstr>Presentazione standard di PowerPoint</vt:lpstr>
      <vt:lpstr>ACIDITA’</vt:lpstr>
      <vt:lpstr>N° PEROSSIDI</vt:lpstr>
      <vt:lpstr>DETERMINAZIONE DELLE CERE</vt:lpstr>
      <vt:lpstr>Presentazione standard di PowerPoint</vt:lpstr>
      <vt:lpstr>ESAME SPETTROFOTOMETRICO NELL’U.V.</vt:lpstr>
      <vt:lpstr>Presentazione standard di PowerPoint</vt:lpstr>
      <vt:lpstr>Analisi HRGC degli acidi grassi totali</vt:lpstr>
      <vt:lpstr>Presentazione standard di PowerPoint</vt:lpstr>
      <vt:lpstr>Analisi della frazione insaponificabile</vt:lpstr>
      <vt:lpstr>Analisi della frazione insaponificabile</vt:lpstr>
      <vt:lpstr>Presentazione standard di PowerPoint</vt:lpstr>
      <vt:lpstr>Presentazione standard di PowerPoint</vt:lpstr>
      <vt:lpstr>ALCOLI ALIFATICI</vt:lpstr>
      <vt:lpstr>Analisi dialcoli triterpenici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Procida Giuseppe</cp:lastModifiedBy>
  <cp:revision>64</cp:revision>
  <dcterms:created xsi:type="dcterms:W3CDTF">2015-06-09T07:42:52Z</dcterms:created>
  <dcterms:modified xsi:type="dcterms:W3CDTF">2015-06-16T09:37:29Z</dcterms:modified>
</cp:coreProperties>
</file>