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86" r:id="rId13"/>
    <p:sldId id="270" r:id="rId14"/>
    <p:sldId id="278" r:id="rId15"/>
    <p:sldId id="271" r:id="rId16"/>
    <p:sldId id="287" r:id="rId17"/>
    <p:sldId id="277" r:id="rId18"/>
    <p:sldId id="285" r:id="rId19"/>
    <p:sldId id="272" r:id="rId20"/>
    <p:sldId id="288" r:id="rId21"/>
    <p:sldId id="289" r:id="rId22"/>
    <p:sldId id="279" r:id="rId23"/>
    <p:sldId id="280" r:id="rId24"/>
    <p:sldId id="284" r:id="rId25"/>
    <p:sldId id="282" r:id="rId26"/>
    <p:sldId id="281" r:id="rId27"/>
    <p:sldId id="283" r:id="rId28"/>
    <p:sldId id="273" r:id="rId29"/>
    <p:sldId id="275" r:id="rId30"/>
    <p:sldId id="27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03/03/2022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6093" y="1556792"/>
            <a:ext cx="83022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CHIMICA DEGLI ALIMENTI</a:t>
            </a: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7A356D-FF8A-430D-A401-9B4233F3B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472608" cy="4680520"/>
          </a:xfrm>
        </p:spPr>
      </p:pic>
    </p:spTree>
    <p:extLst>
      <p:ext uri="{BB962C8B-B14F-4D97-AF65-F5344CB8AC3E}">
        <p14:creationId xmlns:p14="http://schemas.microsoft.com/office/powerpoint/2010/main" val="120684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83768" y="63566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dirty="0" err="1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9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4.jpg">
            <a:extLst>
              <a:ext uri="{FF2B5EF4-FFF2-40B4-BE49-F238E27FC236}">
                <a16:creationId xmlns:a16="http://schemas.microsoft.com/office/drawing/2014/main" id="{30BF51C0-9B6D-40C4-B7BA-86D8DE55CE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6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2076" y="401718"/>
            <a:ext cx="8239116" cy="61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20072" y="6331928"/>
            <a:ext cx="3923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4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</a:p>
        </p:txBody>
      </p:sp>
    </p:spTree>
    <p:extLst>
      <p:ext uri="{BB962C8B-B14F-4D97-AF65-F5344CB8AC3E}">
        <p14:creationId xmlns:p14="http://schemas.microsoft.com/office/powerpoint/2010/main" val="66021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P. CABRAS  A. MARTELLI</a:t>
            </a: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50"/>
                </a:solidFill>
                <a:latin typeface="Algerian" panose="04020705040A02060702" pitchFamily="82" charset="0"/>
              </a:rPr>
              <a:t>CHIMICA DEGLI ALIMENTI</a:t>
            </a:r>
          </a:p>
          <a:p>
            <a:pPr marL="109728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PICCIN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>
                <a:latin typeface="Algerian" panose="04020705040A02060702" pitchFamily="82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50"/>
                </a:solidFill>
                <a:latin typeface="Algerian" panose="04020705040A02060702" pitchFamily="82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>
                <a:latin typeface="Algerian" panose="04020705040A02060702" pitchFamily="82" charset="0"/>
              </a:rPr>
              <a:t>PICCIN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F43830-09A5-4896-ADC2-85B21790E05E}"/>
              </a:ext>
            </a:extLst>
          </p:cNvPr>
          <p:cNvSpPr txBox="1"/>
          <p:nvPr/>
        </p:nvSpPr>
        <p:spPr>
          <a:xfrm>
            <a:off x="349188" y="620688"/>
            <a:ext cx="8399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COMPLESSO PIRUVATO DEIDROGENASI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BE2C8B-7807-4774-8604-21022044D36B}"/>
              </a:ext>
            </a:extLst>
          </p:cNvPr>
          <p:cNvSpPr/>
          <p:nvPr/>
        </p:nvSpPr>
        <p:spPr>
          <a:xfrm>
            <a:off x="1187624" y="2690336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it-IT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PIRUVATO DEIDROGENASI</a:t>
            </a:r>
          </a:p>
          <a:p>
            <a:pPr algn="ctr"/>
            <a:endParaRPr lang="it-IT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it-IT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TRANSACETILASI</a:t>
            </a:r>
          </a:p>
          <a:p>
            <a:pPr algn="ctr"/>
            <a:endParaRPr lang="it-IT" sz="28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it-IT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DIIDROLIPOILDEIDROGENASI</a:t>
            </a:r>
          </a:p>
        </p:txBody>
      </p:sp>
    </p:spTree>
    <p:extLst>
      <p:ext uri="{BB962C8B-B14F-4D97-AF65-F5344CB8AC3E}">
        <p14:creationId xmlns:p14="http://schemas.microsoft.com/office/powerpoint/2010/main" val="30757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29A2FC6-EA85-4635-B18F-543A9C9CE78E}"/>
              </a:ext>
            </a:extLst>
          </p:cNvPr>
          <p:cNvSpPr/>
          <p:nvPr/>
        </p:nvSpPr>
        <p:spPr>
          <a:xfrm>
            <a:off x="429226" y="620688"/>
            <a:ext cx="7931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>
                <a:latin typeface="Arial Black" panose="020B0A04020102020204" pitchFamily="34" charset="0"/>
              </a:rPr>
              <a:t>COENZIMI COMPLESSO PIRUVATO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33F330B-27AC-4271-B445-71A56544EB78}"/>
              </a:ext>
            </a:extLst>
          </p:cNvPr>
          <p:cNvSpPr/>
          <p:nvPr/>
        </p:nvSpPr>
        <p:spPr>
          <a:xfrm>
            <a:off x="0" y="2136339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it-IT" sz="2400" dirty="0">
                <a:latin typeface="Arial Black" panose="020B0A04020102020204" pitchFamily="34" charset="0"/>
              </a:rPr>
              <a:t>TIAMINA (PIROFOSFATO)</a:t>
            </a:r>
          </a:p>
          <a:p>
            <a:pPr marL="109728" indent="0" algn="ctr">
              <a:buNone/>
            </a:pPr>
            <a:r>
              <a:rPr lang="it-IT" sz="2400" dirty="0">
                <a:latin typeface="Arial Black" panose="020B0A04020102020204" pitchFamily="34" charset="0"/>
              </a:rPr>
              <a:t>NAD (NICOTINAMIDEADENINDINUCLEOTIDE)</a:t>
            </a:r>
          </a:p>
          <a:p>
            <a:pPr marL="109728" indent="0" algn="ctr">
              <a:buNone/>
            </a:pPr>
            <a:r>
              <a:rPr lang="it-IT" sz="2400" dirty="0">
                <a:latin typeface="Arial Black" panose="020B0A04020102020204" pitchFamily="34" charset="0"/>
              </a:rPr>
              <a:t>FAD (FLAVINADENINDINUCLEOTIDE)</a:t>
            </a:r>
          </a:p>
          <a:p>
            <a:pPr marL="109728" indent="0" algn="ctr">
              <a:buNone/>
            </a:pPr>
            <a:r>
              <a:rPr lang="it-IT" sz="2400" dirty="0">
                <a:latin typeface="Arial Black" panose="020B0A04020102020204" pitchFamily="34" charset="0"/>
              </a:rPr>
              <a:t>ACIDO LIPOICO</a:t>
            </a:r>
          </a:p>
          <a:p>
            <a:pPr marL="109728" indent="0" algn="ctr">
              <a:buNone/>
            </a:pPr>
            <a:r>
              <a:rPr lang="it-IT" sz="2400" dirty="0">
                <a:latin typeface="Arial Black" panose="020B0A04020102020204" pitchFamily="34" charset="0"/>
              </a:rPr>
              <a:t>ACIDO PANTOTENICO (COENZIMA A)</a:t>
            </a:r>
          </a:p>
        </p:txBody>
      </p:sp>
    </p:spTree>
    <p:extLst>
      <p:ext uri="{BB962C8B-B14F-4D97-AF65-F5344CB8AC3E}">
        <p14:creationId xmlns:p14="http://schemas.microsoft.com/office/powerpoint/2010/main" val="200822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55892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Cabras,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9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1272" y="616530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Black" panose="020B0A04020102020204" pitchFamily="34" charset="0"/>
              </a:rPr>
              <a:t>da Cabras. Martelli, Chimica degli alimenti, Piccin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3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8072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7877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35596" y="836712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91472" y="6453336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68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2.6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1.4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39962"/>
            <a:ext cx="8229600" cy="570140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LA FIBRA ALIMENTARE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GLI OLI VEGETALI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27060" y="116632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4820" y="836712"/>
            <a:ext cx="8229600" cy="576064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solidFill>
                  <a:srgbClr val="FFC000"/>
                </a:solidFill>
                <a:latin typeface="Arial Black" panose="020B0A04020102020204" pitchFamily="34" charset="0"/>
              </a:rPr>
              <a:t>LA POLARIMETRIA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solidFill>
                  <a:srgbClr val="92D050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solidFill>
                  <a:srgbClr val="0070C0"/>
                </a:solidFill>
                <a:latin typeface="Arial Black" panose="020B0A04020102020204" pitchFamily="34" charset="0"/>
              </a:rPr>
              <a:t>TEORIA DELL’ESTRAZIONE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Singola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Multipla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Controcorrente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solidFill>
                  <a:schemeClr val="accent2"/>
                </a:solidFill>
                <a:latin typeface="Arial Black" panose="020B0A04020102020204" pitchFamily="34" charset="0"/>
              </a:rPr>
              <a:t>LE BASI TEORICHE DELLA CROMATOGRAFIA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Assorbimento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Partizione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Cromatografia su strato sottile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Cromatografia su colonna preparativa (LSC, LLC)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Cromatografia su colonna analitica (HPLC)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1600" dirty="0">
                <a:latin typeface="Arial Black" panose="020B0A04020102020204" pitchFamily="34" charset="0"/>
              </a:rPr>
              <a:t>Cromatografia in fase gassosa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24825" y="27856"/>
            <a:ext cx="528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5085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principi 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Nutrienti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>
                <a:latin typeface="Arial Black" panose="020B0A04020102020204" pitchFamily="34" charset="0"/>
              </a:rPr>
              <a:t>, non sintetizzati dal nostro organismo ed indispensabili per la vita </a:t>
            </a:r>
            <a:r>
              <a:rPr lang="it-IT">
                <a:latin typeface="Arial Black" panose="020B0A04020102020204" pitchFamily="34" charset="0"/>
              </a:rPr>
              <a:t>(vitamine, </a:t>
            </a:r>
            <a:r>
              <a:rPr lang="it-IT" dirty="0">
                <a:latin typeface="Arial Black" panose="020B0A04020102020204" pitchFamily="34" charset="0"/>
              </a:rPr>
              <a:t>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                                        </a:t>
            </a:r>
            <a:r>
              <a:rPr lang="it-IT" dirty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, H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O</a:t>
            </a:r>
          </a:p>
          <a:p>
            <a:endParaRPr lang="it-IT" dirty="0">
              <a:latin typeface="Algerian" panose="04020705040A02060702" pitchFamily="82" charset="0"/>
            </a:endParaRPr>
          </a:p>
          <a:p>
            <a:r>
              <a:rPr lang="it-IT" dirty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, H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O, NH</a:t>
            </a:r>
            <a:r>
              <a:rPr lang="it-IT" baseline="-25000" dirty="0">
                <a:latin typeface="Arial Black" panose="020B0A04020102020204" pitchFamily="34" charset="0"/>
              </a:rPr>
              <a:t>3</a:t>
            </a:r>
            <a:r>
              <a:rPr lang="it-IT" dirty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                                                      CO(NH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)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</a:p>
          <a:p>
            <a:endParaRPr lang="it-IT" dirty="0">
              <a:latin typeface="Algerian" panose="04020705040A02060702" pitchFamily="82" charset="0"/>
            </a:endParaRPr>
          </a:p>
          <a:p>
            <a:r>
              <a:rPr lang="it-IT" dirty="0">
                <a:latin typeface="Arial Black" panose="020B0A04020102020204" pitchFamily="34" charset="0"/>
              </a:rPr>
              <a:t>Lipidi---</a:t>
            </a:r>
            <a:r>
              <a:rPr lang="it-IT" dirty="0" err="1">
                <a:latin typeface="Arial Black" panose="020B0A04020102020204" pitchFamily="34" charset="0"/>
              </a:rPr>
              <a:t>ag</a:t>
            </a:r>
            <a:r>
              <a:rPr lang="it-IT" dirty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</a:p>
          <a:p>
            <a:r>
              <a:rPr lang="it-IT" dirty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>
                <a:latin typeface="Arial Black" panose="020B0A04020102020204" pitchFamily="34" charset="0"/>
              </a:rPr>
              <a:t>2</a:t>
            </a:r>
            <a:r>
              <a:rPr lang="it-IT" dirty="0">
                <a:latin typeface="Arial Black" panose="020B0A04020102020204" pitchFamily="34" charset="0"/>
              </a:rPr>
              <a:t>O                                                                           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492</Words>
  <Application>Microsoft Office PowerPoint</Application>
  <PresentationFormat>Presentazione su schermo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PROCIDA GIUSEPPE</cp:lastModifiedBy>
  <cp:revision>51</cp:revision>
  <dcterms:created xsi:type="dcterms:W3CDTF">2015-05-19T08:50:36Z</dcterms:created>
  <dcterms:modified xsi:type="dcterms:W3CDTF">2022-03-03T09:49:24Z</dcterms:modified>
</cp:coreProperties>
</file>