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72" r:id="rId15"/>
    <p:sldId id="273" r:id="rId16"/>
    <p:sldId id="266" r:id="rId17"/>
    <p:sldId id="267" r:id="rId18"/>
    <p:sldId id="268" r:id="rId19"/>
    <p:sldId id="269" r:id="rId20"/>
    <p:sldId id="270" r:id="rId21"/>
    <p:sldId id="271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" initials="U" lastIdx="1" clrIdx="0">
    <p:extLst>
      <p:ext uri="{19B8F6BF-5375-455C-9EA6-DF929625EA0E}">
        <p15:presenceInfo xmlns:p15="http://schemas.microsoft.com/office/powerpoint/2012/main" userId="Utent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C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0415F8-34B5-4833-A978-2FD3AB53BCF3}" v="1" dt="2023-09-26T12:31:38.5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SI FABRIZIO" userId="S::40999@ds.units.it::bee2d094-403b-4881-a1f3-be0feac8d8db" providerId="AD" clId="Web-{1D0415F8-34B5-4833-A978-2FD3AB53BCF3}"/>
    <pc:docChg chg="">
      <pc:chgData name="ROSSI FABRIZIO" userId="S::40999@ds.units.it::bee2d094-403b-4881-a1f3-be0feac8d8db" providerId="AD" clId="Web-{1D0415F8-34B5-4833-A978-2FD3AB53BCF3}" dt="2023-09-26T12:31:38.595" v="0"/>
      <pc:docMkLst>
        <pc:docMk/>
      </pc:docMkLst>
      <pc:sldChg chg="delCm">
        <pc:chgData name="ROSSI FABRIZIO" userId="S::40999@ds.units.it::bee2d094-403b-4881-a1f3-be0feac8d8db" providerId="AD" clId="Web-{1D0415F8-34B5-4833-A978-2FD3AB53BCF3}" dt="2023-09-26T12:31:38.595" v="0"/>
        <pc:sldMkLst>
          <pc:docMk/>
          <pc:sldMk cId="178021051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E4220F-0E47-4E20-F9E5-DB5EBEA134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7638B4A-5842-C7A2-82A8-B651D5AB1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522709-F176-AEC2-D0B9-5C598233E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B2A852-5571-9300-5098-6E5DE7079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E27DD4-5CAC-9A94-FC69-952EF641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241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9C7861-5578-14FA-8D69-5C92DE6F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A45DADA-326A-9721-33BA-31FFFE72B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40E506-05FA-0175-E1F0-43B77F66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AC2D88-CE70-6761-83B8-C9FB84FC4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547F07-FFC2-4D2C-C387-3D262A9D3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7900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012DAED-C928-EC91-6EF3-29B210BC9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FEEC06B-D164-D4DB-24C7-8BB051ACC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76A2B4-DE7F-FC43-E0F4-37AE22909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066213-8DFA-3509-6ED9-0570A3898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3DDE0D-7A1B-B11F-7ED1-0ADC798AE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10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9045BE-6C80-0DAF-D654-FA04D3156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011969-B708-895A-DB3C-8263FB02B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CED1F7-2B47-7B2B-718F-A3775A65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76014D-5B07-533F-942F-3CA1736F0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BEA6E4-FFD0-1937-7B5E-0A6E67B08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9990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334314-D3A5-BA60-623A-6838F3BC7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9CF5C26-0884-3F6D-42D7-3101393F7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D9311BB-CF61-CEC1-24C5-436B862CE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D7204C-7363-A162-DC2B-CF3DF8EED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63FE2B-A506-7421-AEAE-BA572024B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374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349BCE-20C1-D607-21DF-0C9C66FCB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C6790B-60DD-DD11-B566-39D3D677C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BEFF00C-6D1F-469A-174C-031264344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7BC574-58D7-3F01-B45C-85B342AC2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E45442D-0FEE-15B2-FA13-5B92307DD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F8FE65C-D4E6-F0B1-2790-AF65D763D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926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26D93B-567F-FE91-534E-B2792DC9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2726C2-623C-805E-7A26-2C7A3AC7A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2329658-7970-C831-73E7-711E9E211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6CB0821-EF89-5903-C0B3-C2D0342F0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DB6C5A9-8DC6-E5A2-F45B-C2ACCFA5F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BE2A0E2-FC36-3E4C-9B9A-933F7A97C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AA7E4-8CF9-1A80-7517-9285280E1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7F062A4-33EE-8A81-249C-35950FB8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08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804D0-7DF9-B450-F646-4CE33BB84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786CCE5-EA32-F02D-3498-68A374448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9AB7349-60FD-8D58-321C-B0457D662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7613943-9107-9A45-699E-8B484855E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972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44527E4-C5FB-7531-3B8B-A8077EBF4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74124F4-DEBF-21FF-8FAE-7F2ECC0E4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0457A34-1144-E325-48CF-94675164C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46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21C51-06D4-9C64-0869-097F1E765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73A153-BF7E-A0DD-CD69-6F41385FF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6B6ECA5-557A-4C95-0606-6B78FAF34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7FB7B8A-46DB-83BE-BDAF-BBFF45262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2FB5D31-09B5-AD0C-4C6D-59AED3B81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9BE6C29-1B30-A891-B785-B03049F37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303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640124-E3A5-96C1-C769-D1E1780AE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2D9BD44-2E05-3767-6BEE-46A817DBB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3F150C6-7A70-0DDD-6436-3AAE2D25F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40C724-B181-2C3E-A591-6521BF75D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6575435-E886-46D0-DAE7-849335F8F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24217C-5FB6-D6C0-DD0C-C22223559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38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340188C-6C4C-B179-897B-E07D828C0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A5FDC4E-F350-942D-61B7-40A39963A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D7433C-4E8C-86CB-2252-AB016F6CA2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44A6B-036D-47C1-8509-35E0A017C73A}" type="datetimeFigureOut">
              <a:rPr lang="it-IT" smtClean="0"/>
              <a:t>26/09/2023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D9972B-14C2-B5B6-4748-9BC7BBBD5B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79A554-25DF-FEE8-B0E8-97D946BE7E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1F1CD-B417-42E2-B3B7-D9CFE6C42A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345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37FDD4E-F051-7F22-9F04-6C456A76B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4064"/>
            <a:ext cx="12192000" cy="1655762"/>
          </a:xfrm>
        </p:spPr>
        <p:txBody>
          <a:bodyPr>
            <a:normAutofit/>
          </a:bodyPr>
          <a:lstStyle/>
          <a:p>
            <a:r>
              <a:rPr lang="it-IT" b="1" dirty="0">
                <a:latin typeface="+mn-lt"/>
              </a:rPr>
              <a:t>Banche e Mercati </a:t>
            </a:r>
            <a:br>
              <a:rPr lang="it-IT" b="1" dirty="0">
                <a:latin typeface="+mn-lt"/>
              </a:rPr>
            </a:br>
            <a:r>
              <a:rPr lang="it-IT" sz="4000" b="1" dirty="0"/>
              <a:t>Prof. Fabrizio Rossi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7488" y="2864974"/>
            <a:ext cx="9144000" cy="1655762"/>
          </a:xfrm>
        </p:spPr>
        <p:txBody>
          <a:bodyPr>
            <a:normAutofit/>
          </a:bodyPr>
          <a:lstStyle/>
          <a:p>
            <a:r>
              <a:rPr lang="it-IT" sz="5000" b="1" dirty="0"/>
              <a:t>Banche e corporate governance (Parte I)</a:t>
            </a:r>
          </a:p>
        </p:txBody>
      </p:sp>
      <p:sp>
        <p:nvSpPr>
          <p:cNvPr id="6" name="Rettangolo 5"/>
          <p:cNvSpPr/>
          <p:nvPr/>
        </p:nvSpPr>
        <p:spPr>
          <a:xfrm>
            <a:off x="7522" y="4591906"/>
            <a:ext cx="12192000" cy="2343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https://deams.units.it/sites/deams.units.it/files/all_gallery/LOGOTIPO_DEAMS_UNITS_2022_4%20m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8" t="21675" r="10620" b="26531"/>
          <a:stretch/>
        </p:blipFill>
        <p:spPr bwMode="auto">
          <a:xfrm>
            <a:off x="9314490" y="4599949"/>
            <a:ext cx="2643312" cy="97766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198" y="4591906"/>
            <a:ext cx="2643311" cy="985711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4398113" y="5763481"/>
            <a:ext cx="3118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>
                <a:solidFill>
                  <a:schemeClr val="bg1"/>
                </a:solidFill>
              </a:rPr>
              <a:t>fabrizio.rossi@deams.units.it</a:t>
            </a:r>
          </a:p>
        </p:txBody>
      </p:sp>
    </p:spTree>
    <p:extLst>
      <p:ext uri="{BB962C8B-B14F-4D97-AF65-F5344CB8AC3E}">
        <p14:creationId xmlns:p14="http://schemas.microsoft.com/office/powerpoint/2010/main" val="1780210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8">
            <a:extLst>
              <a:ext uri="{FF2B5EF4-FFF2-40B4-BE49-F238E27FC236}">
                <a16:creationId xmlns:a16="http://schemas.microsoft.com/office/drawing/2014/main" id="{1E881D05-25C2-40D1-9557-9C10A713C8A7}"/>
              </a:ext>
            </a:extLst>
          </p:cNvPr>
          <p:cNvSpPr txBox="1"/>
          <p:nvPr/>
        </p:nvSpPr>
        <p:spPr>
          <a:xfrm>
            <a:off x="204185" y="2138558"/>
            <a:ext cx="1183393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i="0" u="none" strike="noStrike" baseline="0" dirty="0">
                <a:solidFill>
                  <a:srgbClr val="000000"/>
                </a:solidFill>
              </a:rPr>
              <a:t>Articolo 10 </a:t>
            </a:r>
            <a:r>
              <a:rPr lang="it-IT" sz="2400" b="0" i="1" u="none" strike="noStrike" baseline="0" dirty="0">
                <a:solidFill>
                  <a:srgbClr val="000000"/>
                </a:solidFill>
              </a:rPr>
              <a:t>(Attività bancaria) </a:t>
            </a:r>
            <a:endParaRPr lang="it-IT" sz="2400" b="0" i="0" u="none" strike="noStrike" baseline="0" dirty="0">
              <a:solidFill>
                <a:srgbClr val="000000"/>
              </a:solidFill>
            </a:endParaRPr>
          </a:p>
          <a:p>
            <a:r>
              <a:rPr lang="it-IT" sz="2400" b="0" i="0" u="none" strike="noStrike" baseline="0" dirty="0">
                <a:solidFill>
                  <a:srgbClr val="000000"/>
                </a:solidFill>
              </a:rPr>
              <a:t>1. La raccolta di risparmio tra il pubblico e l’esercizio del credito costituiscono l’attività bancaria. Essa ha carattere d’impresa. </a:t>
            </a:r>
          </a:p>
          <a:p>
            <a:r>
              <a:rPr lang="it-IT" sz="2400" b="0" i="0" u="none" strike="noStrike" baseline="0" dirty="0">
                <a:solidFill>
                  <a:srgbClr val="000000"/>
                </a:solidFill>
              </a:rPr>
              <a:t>2. L’esercizio dell’attività bancaria è riservato alle banche. </a:t>
            </a:r>
          </a:p>
          <a:p>
            <a:r>
              <a:rPr lang="it-IT" sz="2400" b="0" i="0" u="none" strike="noStrike" baseline="0" dirty="0">
                <a:solidFill>
                  <a:srgbClr val="000000"/>
                </a:solidFill>
              </a:rPr>
              <a:t>3. Le banche esercitano, oltre all’attività bancaria, ogni altra attività finanziaria, secondo la disciplina propria di ciascuna, nonché attività connesse o strumentali. Sono salve le riserve di attività previste dalla legge.</a:t>
            </a:r>
          </a:p>
          <a:p>
            <a:endParaRPr lang="it-IT" sz="2400" dirty="0">
              <a:solidFill>
                <a:srgbClr val="000000"/>
              </a:solidFill>
            </a:endParaRPr>
          </a:p>
          <a:p>
            <a:r>
              <a:rPr lang="it-IT" sz="2400" b="1" i="0" u="none" strike="noStrike" baseline="0" dirty="0">
                <a:solidFill>
                  <a:srgbClr val="000000"/>
                </a:solidFill>
              </a:rPr>
              <a:t>Articolo 11 </a:t>
            </a:r>
            <a:r>
              <a:rPr lang="it-IT" sz="2400" b="0" i="1" u="none" strike="noStrike" baseline="0" dirty="0">
                <a:solidFill>
                  <a:srgbClr val="000000"/>
                </a:solidFill>
              </a:rPr>
              <a:t>(Raccolta del risparmio) </a:t>
            </a:r>
            <a:endParaRPr lang="it-IT" sz="2400" b="0" i="0" u="none" strike="noStrike" baseline="0" dirty="0">
              <a:solidFill>
                <a:srgbClr val="000000"/>
              </a:solidFill>
            </a:endParaRPr>
          </a:p>
          <a:p>
            <a:r>
              <a:rPr lang="it-IT" sz="2400" b="0" i="0" u="none" strike="noStrike" baseline="0" dirty="0">
                <a:solidFill>
                  <a:srgbClr val="000000"/>
                </a:solidFill>
              </a:rPr>
              <a:t>1. Ai fini del presente decreto legislativo è raccolta del risparmio l’acquisizione di fondi con obbligo di rimborso, sia sotto forma di depositi sia sotto altra forma. </a:t>
            </a:r>
          </a:p>
          <a:p>
            <a:r>
              <a:rPr lang="it-IT" sz="2400" b="0" i="0" u="none" strike="noStrike" baseline="0" dirty="0">
                <a:solidFill>
                  <a:srgbClr val="000000"/>
                </a:solidFill>
              </a:rPr>
              <a:t>2. La raccolta del risparmio tra il pubblico è vietata ai soggetti diversi dalle banche. </a:t>
            </a:r>
            <a:endParaRPr lang="it-IT" sz="2400" dirty="0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b="1" dirty="0">
                <a:solidFill>
                  <a:srgbClr val="000000"/>
                </a:solidFill>
              </a:rPr>
              <a:t>Testo Unico Bancario - Decreto legislativo 1° settembre 1993, n. 385 Testo unico delle leggi in materia bancaria e creditizia </a:t>
            </a:r>
            <a:r>
              <a:rPr lang="it-IT" sz="5400" dirty="0">
                <a:solidFill>
                  <a:srgbClr val="000000"/>
                </a:solidFill>
              </a:rPr>
              <a:t>(successive modifiche e integrazioni )</a:t>
            </a:r>
            <a:endParaRPr lang="it-IT" sz="5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987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DEDFB59-7930-6B5D-7871-A88E7C6C4B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571" y="2290439"/>
            <a:ext cx="11826674" cy="625875"/>
          </a:xfrm>
        </p:spPr>
        <p:txBody>
          <a:bodyPr anchor="ctr">
            <a:normAutofit/>
          </a:bodyPr>
          <a:lstStyle/>
          <a:p>
            <a:pPr algn="l"/>
            <a:r>
              <a:rPr lang="en-US" altLang="it-IT" sz="2800" dirty="0">
                <a:latin typeface="+mn-lt"/>
              </a:rPr>
              <a:t>I </a:t>
            </a:r>
            <a:r>
              <a:rPr lang="en-US" altLang="it-IT" sz="2800" dirty="0" err="1">
                <a:latin typeface="+mn-lt"/>
              </a:rPr>
              <a:t>fenomeni</a:t>
            </a:r>
            <a:r>
              <a:rPr lang="en-US" altLang="it-IT" sz="2800" dirty="0">
                <a:latin typeface="+mn-lt"/>
              </a:rPr>
              <a:t> </a:t>
            </a:r>
            <a:r>
              <a:rPr lang="en-US" altLang="it-IT" sz="2800" dirty="0" err="1">
                <a:latin typeface="+mn-lt"/>
              </a:rPr>
              <a:t>generati</a:t>
            </a:r>
            <a:r>
              <a:rPr lang="en-US" altLang="it-IT" sz="2800" dirty="0">
                <a:latin typeface="+mn-lt"/>
              </a:rPr>
              <a:t> </a:t>
            </a:r>
            <a:r>
              <a:rPr lang="en-US" altLang="it-IT" sz="2800" dirty="0" err="1">
                <a:latin typeface="+mn-lt"/>
              </a:rPr>
              <a:t>dall’adozione</a:t>
            </a:r>
            <a:r>
              <a:rPr lang="en-US" altLang="it-IT" sz="2800" dirty="0">
                <a:latin typeface="+mn-lt"/>
              </a:rPr>
              <a:t> del Testo Unico </a:t>
            </a:r>
            <a:r>
              <a:rPr lang="en-US" altLang="it-IT" sz="2800" dirty="0" err="1">
                <a:latin typeface="+mn-lt"/>
              </a:rPr>
              <a:t>Bancario</a:t>
            </a:r>
            <a:r>
              <a:rPr lang="en-US" altLang="it-IT" sz="2800" dirty="0">
                <a:latin typeface="+mn-lt"/>
              </a:rPr>
              <a:t>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9430871-D2C0-E909-ABCA-EA3D551C880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4183" y="3083511"/>
            <a:ext cx="11826673" cy="3450479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endParaRPr lang="it-IT" altLang="it-IT" sz="2800" dirty="0"/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it-IT" altLang="it-IT" sz="2800" dirty="0"/>
              <a:t>- scompare la SPECIALIZZAZIONE TEMPORALE</a:t>
            </a:r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it-IT" altLang="it-IT" sz="2800" dirty="0"/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it-IT" altLang="it-IT" sz="2800" dirty="0"/>
              <a:t>- scompare la SPECIALIZZAZIONE SETTORIALE</a:t>
            </a:r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it-IT" altLang="it-IT" sz="2800" dirty="0"/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it-IT" altLang="it-IT" sz="2800" dirty="0"/>
              <a:t>- scompare la SPECIALIZZAZIONE ISTITUZIONALE</a:t>
            </a:r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it-IT" altLang="it-IT" sz="2800" dirty="0"/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it-IT" altLang="it-IT" sz="2800" dirty="0"/>
              <a:t>- si introduce la BANCA UNIVERSALE</a:t>
            </a:r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it-IT" altLang="it-IT" sz="2800" dirty="0"/>
          </a:p>
          <a:p>
            <a:pPr marL="342900" indent="-342900" algn="l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it-IT" altLang="it-IT" sz="2800" dirty="0"/>
              <a:t>- si modifica la POLITICA DI VIGILANZA</a:t>
            </a:r>
            <a:endParaRPr lang="en-US" altLang="it-IT" sz="2800" dirty="0"/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b="1" dirty="0">
                <a:solidFill>
                  <a:srgbClr val="000000"/>
                </a:solidFill>
              </a:rPr>
              <a:t>Testo Unico Bancario - Decreto legislativo 1° settembre 1993, n. 385 Testo unico delle leggi in materia bancaria e creditizia </a:t>
            </a:r>
            <a:r>
              <a:rPr lang="it-IT" sz="5400" dirty="0">
                <a:solidFill>
                  <a:srgbClr val="000000"/>
                </a:solidFill>
              </a:rPr>
              <a:t>(successive modifiche e integrazioni )</a:t>
            </a:r>
            <a:endParaRPr lang="it-IT" sz="5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522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7747FEB9-1BF4-BF8D-26C8-B179E286BA90}"/>
              </a:ext>
            </a:extLst>
          </p:cNvPr>
          <p:cNvSpPr txBox="1">
            <a:spLocks noChangeArrowheads="1"/>
          </p:cNvSpPr>
          <p:nvPr/>
        </p:nvSpPr>
        <p:spPr>
          <a:xfrm>
            <a:off x="489934" y="2001178"/>
            <a:ext cx="11212499" cy="9547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dirty="0"/>
              <a:t>Quale assetto organizzativo?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9395C56F-EDE9-C551-A201-AC50D6E7C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0" y="4877052"/>
            <a:ext cx="4324349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dirty="0">
                <a:solidFill>
                  <a:schemeClr val="tx1"/>
                </a:solidFill>
              </a:rPr>
              <a:t>Banca che svolge l’insieme delle varie attività bancarie</a:t>
            </a: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687FA2A2-A90C-FFF1-B8CE-7DA221775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9899" y="4867527"/>
            <a:ext cx="4324351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dirty="0">
                <a:solidFill>
                  <a:schemeClr val="tx1"/>
                </a:solidFill>
              </a:rPr>
              <a:t>Insieme di più soggetti autonomi che svolgono le varie attività bancarie</a:t>
            </a:r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AC00EE1B-29D4-9D7C-F642-7AE2D71B9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6075" y="3889627"/>
            <a:ext cx="670817" cy="547775"/>
          </a:xfrm>
          <a:prstGeom prst="downArrow">
            <a:avLst>
              <a:gd name="adj1" fmla="val 50000"/>
              <a:gd name="adj2" fmla="val 29657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4" name="AutoShape 7">
            <a:extLst>
              <a:ext uri="{FF2B5EF4-FFF2-40B4-BE49-F238E27FC236}">
                <a16:creationId xmlns:a16="http://schemas.microsoft.com/office/drawing/2014/main" id="{C65343D2-41CC-293C-CC8B-A3A584AE1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9386" y="3917077"/>
            <a:ext cx="670817" cy="479869"/>
          </a:xfrm>
          <a:prstGeom prst="downArrow">
            <a:avLst>
              <a:gd name="adj1" fmla="val 50000"/>
              <a:gd name="adj2" fmla="val 25980"/>
            </a:avLst>
          </a:prstGeom>
          <a:solidFill>
            <a:schemeClr val="tx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id="{D31197FB-4F9A-A769-C5E2-80AAC3AD3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5681576"/>
            <a:ext cx="117436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2800" dirty="0">
                <a:solidFill>
                  <a:schemeClr val="tx1"/>
                </a:solidFill>
              </a:rPr>
              <a:t>Una contrapposizione ormai superata, specie nelle banche di grandi dimensioni</a:t>
            </a: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id="{9395C56F-EDE9-C551-A201-AC50D6E7C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0663" y="3058030"/>
            <a:ext cx="3459312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2400" dirty="0">
                <a:solidFill>
                  <a:schemeClr val="tx1"/>
                </a:solidFill>
              </a:rPr>
              <a:t>Banca </a:t>
            </a:r>
            <a:r>
              <a:rPr lang="it-IT" altLang="it-IT" sz="2400" dirty="0"/>
              <a:t>Universale</a:t>
            </a:r>
            <a:endParaRPr lang="it-IT" altLang="it-IT" sz="2400" dirty="0">
              <a:solidFill>
                <a:schemeClr val="tx1"/>
              </a:solidFill>
            </a:endParaRPr>
          </a:p>
        </p:txBody>
      </p:sp>
      <p:sp>
        <p:nvSpPr>
          <p:cNvPr id="18" name="Text Box 4">
            <a:extLst>
              <a:ext uri="{FF2B5EF4-FFF2-40B4-BE49-F238E27FC236}">
                <a16:creationId xmlns:a16="http://schemas.microsoft.com/office/drawing/2014/main" id="{9395C56F-EDE9-C551-A201-AC50D6E7C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6608" y="2967770"/>
            <a:ext cx="3459312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2400" dirty="0"/>
              <a:t>Gruppo Creditizio</a:t>
            </a:r>
            <a:endParaRPr lang="it-IT" altLang="it-IT" sz="2400" dirty="0">
              <a:solidFill>
                <a:schemeClr val="tx1"/>
              </a:solidFill>
            </a:endParaRPr>
          </a:p>
        </p:txBody>
      </p:sp>
      <p:sp>
        <p:nvSpPr>
          <p:cNvPr id="19" name="Text Box 4">
            <a:extLst>
              <a:ext uri="{FF2B5EF4-FFF2-40B4-BE49-F238E27FC236}">
                <a16:creationId xmlns:a16="http://schemas.microsoft.com/office/drawing/2014/main" id="{9395C56F-EDE9-C551-A201-AC50D6E7C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0058" y="2967770"/>
            <a:ext cx="3459312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2400" dirty="0"/>
              <a:t>Vs</a:t>
            </a:r>
            <a:endParaRPr lang="it-IT" altLang="it-IT" sz="2400" dirty="0">
              <a:solidFill>
                <a:schemeClr val="tx1"/>
              </a:solidFill>
            </a:endParaRPr>
          </a:p>
        </p:txBody>
      </p:sp>
      <p:sp>
        <p:nvSpPr>
          <p:cNvPr id="23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b="1" dirty="0">
                <a:solidFill>
                  <a:srgbClr val="000000"/>
                </a:solidFill>
              </a:rPr>
              <a:t>Testo Unico Bancario - Decreto legislativo 1° settembre 1993, n. 385 Testo unico delle leggi in materia bancaria e creditizia </a:t>
            </a:r>
            <a:r>
              <a:rPr lang="it-IT" sz="5400" dirty="0">
                <a:solidFill>
                  <a:srgbClr val="000000"/>
                </a:solidFill>
              </a:rPr>
              <a:t>(successive modifiche e integrazioni )</a:t>
            </a:r>
            <a:endParaRPr lang="it-IT" sz="5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68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6C449BE5-375E-90DE-15D4-E1262F62C82B}"/>
              </a:ext>
            </a:extLst>
          </p:cNvPr>
          <p:cNvSpPr txBox="1">
            <a:spLocks noChangeArrowheads="1"/>
          </p:cNvSpPr>
          <p:nvPr/>
        </p:nvSpPr>
        <p:spPr>
          <a:xfrm>
            <a:off x="204186" y="1700213"/>
            <a:ext cx="11727402" cy="42478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it-IT" sz="4000" dirty="0"/>
              <a:t>	Le principali funzioni svolte dalle banche sono:</a:t>
            </a:r>
          </a:p>
          <a:p>
            <a:pPr algn="l"/>
            <a:endParaRPr lang="it-IT" altLang="it-IT" sz="4000" dirty="0"/>
          </a:p>
          <a:p>
            <a:pPr lvl="1" algn="l">
              <a:buFont typeface="Times New Roman" panose="02020603050405020304" pitchFamily="18" charset="0"/>
              <a:buChar char="–"/>
            </a:pPr>
            <a:r>
              <a:rPr lang="it-IT" altLang="it-IT" sz="4000" i="1" dirty="0"/>
              <a:t>	</a:t>
            </a:r>
            <a:r>
              <a:rPr lang="it-IT" altLang="it-IT" sz="4000" i="1" dirty="0">
                <a:solidFill>
                  <a:srgbClr val="C80043"/>
                </a:solidFill>
              </a:rPr>
              <a:t>Funzione monetaria</a:t>
            </a:r>
            <a:r>
              <a:rPr lang="it-IT" altLang="it-IT" sz="4000" dirty="0"/>
              <a:t>;</a:t>
            </a:r>
            <a:endParaRPr lang="it-IT" altLang="it-IT" sz="4000" i="1" dirty="0"/>
          </a:p>
          <a:p>
            <a:pPr lvl="1" algn="l">
              <a:buFont typeface="Times New Roman" panose="02020603050405020304" pitchFamily="18" charset="0"/>
              <a:buChar char="–"/>
            </a:pPr>
            <a:r>
              <a:rPr lang="it-IT" altLang="it-IT" sz="4000" i="1" dirty="0"/>
              <a:t>	</a:t>
            </a:r>
            <a:r>
              <a:rPr lang="it-IT" altLang="it-IT" sz="4000" i="1" dirty="0">
                <a:solidFill>
                  <a:srgbClr val="458363"/>
                </a:solidFill>
              </a:rPr>
              <a:t>Funzione creditizia</a:t>
            </a:r>
            <a:r>
              <a:rPr lang="it-IT" altLang="it-IT" sz="4000" dirty="0"/>
              <a:t>;</a:t>
            </a:r>
            <a:endParaRPr lang="it-IT" altLang="it-IT" sz="4000" i="1" dirty="0"/>
          </a:p>
          <a:p>
            <a:pPr lvl="1" algn="l">
              <a:buFont typeface="Times New Roman" panose="02020603050405020304" pitchFamily="18" charset="0"/>
              <a:buChar char="–"/>
            </a:pPr>
            <a:r>
              <a:rPr lang="it-IT" altLang="it-IT" sz="4000" i="1" dirty="0"/>
              <a:t>	</a:t>
            </a:r>
            <a:r>
              <a:rPr lang="it-IT" altLang="it-IT" sz="4000" i="1" dirty="0">
                <a:solidFill>
                  <a:schemeClr val="accent2"/>
                </a:solidFill>
              </a:rPr>
              <a:t>Funzione di mobilizzazione del risparmio</a:t>
            </a:r>
            <a:r>
              <a:rPr lang="it-IT" altLang="it-IT" sz="4000" dirty="0"/>
              <a:t>;</a:t>
            </a:r>
            <a:endParaRPr lang="it-IT" altLang="it-IT" sz="4000" i="1" dirty="0"/>
          </a:p>
          <a:p>
            <a:pPr lvl="1" algn="l">
              <a:buFont typeface="Times New Roman" panose="02020603050405020304" pitchFamily="18" charset="0"/>
              <a:buChar char="–"/>
            </a:pPr>
            <a:r>
              <a:rPr lang="it-IT" altLang="it-IT" sz="4000" i="1" dirty="0"/>
              <a:t>	</a:t>
            </a:r>
            <a:r>
              <a:rPr lang="it-IT" altLang="it-IT" sz="4000" i="1" dirty="0">
                <a:solidFill>
                  <a:srgbClr val="660066"/>
                </a:solidFill>
              </a:rPr>
              <a:t>Funzione di trasmissione degli impulsi di politica monetaria</a:t>
            </a:r>
            <a:r>
              <a:rPr lang="it-IT" altLang="it-IT" sz="4000" dirty="0"/>
              <a:t>.</a:t>
            </a: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6000" dirty="0">
                <a:solidFill>
                  <a:srgbClr val="000000"/>
                </a:solidFill>
              </a:rPr>
              <a:t>Le funzioni della banca</a:t>
            </a:r>
            <a:endParaRPr lang="it-IT" sz="60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105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AB3F9C5E-A8E5-CFF6-1FF9-23EC440DB548}"/>
              </a:ext>
            </a:extLst>
          </p:cNvPr>
          <p:cNvSpPr txBox="1">
            <a:spLocks noChangeArrowheads="1"/>
          </p:cNvSpPr>
          <p:nvPr/>
        </p:nvSpPr>
        <p:spPr>
          <a:xfrm>
            <a:off x="303696" y="1271603"/>
            <a:ext cx="11619015" cy="1417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altLang="it-IT" dirty="0"/>
              <a:t>La </a:t>
            </a:r>
            <a:r>
              <a:rPr lang="it-IT" altLang="it-IT" b="1" i="1" dirty="0">
                <a:solidFill>
                  <a:srgbClr val="C80043"/>
                </a:solidFill>
              </a:rPr>
              <a:t>funzione monetaria</a:t>
            </a:r>
            <a:r>
              <a:rPr lang="it-IT" altLang="it-IT" dirty="0"/>
              <a:t> consiste nella capacità della banca di mettere a disposizione del pubblico, in sostituzione della moneta legale, particolari strumenti utilizzabili per il regolamento degli scambi. L’insieme di questi strumenti costituisce la cosiddetta moneta bancaria (scritturale, fiduciaria).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EC7D4C89-0415-2108-472C-835293B71850}"/>
              </a:ext>
            </a:extLst>
          </p:cNvPr>
          <p:cNvGrpSpPr>
            <a:grpSpLocks/>
          </p:cNvGrpSpPr>
          <p:nvPr/>
        </p:nvGrpSpPr>
        <p:grpSpPr bwMode="auto">
          <a:xfrm>
            <a:off x="1863725" y="2812521"/>
            <a:ext cx="9823450" cy="3845981"/>
            <a:chOff x="2473" y="6323"/>
            <a:chExt cx="10912" cy="4700"/>
          </a:xfrm>
        </p:grpSpPr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C510AA4B-7C08-D5D6-6CE4-130196E4E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3" y="6323"/>
              <a:ext cx="10912" cy="4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/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AE987D87-80BD-6E8F-1DD0-87FCA2AABD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71" y="6901"/>
              <a:ext cx="0" cy="2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0CD36D79-456D-F319-4A09-72722B06FF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5" y="7140"/>
              <a:ext cx="3729" cy="2792"/>
            </a:xfrm>
            <a:prstGeom prst="rect">
              <a:avLst/>
            </a:prstGeom>
            <a:noFill/>
            <a:ln w="25400">
              <a:solidFill>
                <a:srgbClr val="CC99FF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/>
            </a:p>
          </p:txBody>
        </p:sp>
        <p:pic>
          <p:nvPicPr>
            <p:cNvPr id="10" name="Picture 8">
              <a:extLst>
                <a:ext uri="{FF2B5EF4-FFF2-40B4-BE49-F238E27FC236}">
                  <a16:creationId xmlns:a16="http://schemas.microsoft.com/office/drawing/2014/main" id="{6A32E08A-DC0D-34FF-876A-1128180A7DFA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7" y="7821"/>
              <a:ext cx="1087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9">
              <a:extLst>
                <a:ext uri="{FF2B5EF4-FFF2-40B4-BE49-F238E27FC236}">
                  <a16:creationId xmlns:a16="http://schemas.microsoft.com/office/drawing/2014/main" id="{B7B77E90-F7F0-746F-B12A-4EDDA0AF37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56" y="7167"/>
              <a:ext cx="2188" cy="734"/>
            </a:xfrm>
            <a:prstGeom prst="rect">
              <a:avLst/>
            </a:prstGeom>
            <a:noFill/>
            <a:ln>
              <a:noFill/>
            </a:ln>
          </p:spPr>
          <p:txBody>
            <a:bodyPr lIns="40694" tIns="20348" rIns="40694" bIns="20348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1400" b="1" dirty="0">
                  <a:solidFill>
                    <a:srgbClr val="CC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Moneta bancaria (Scritturale)</a:t>
              </a:r>
              <a:endParaRPr lang="it-IT" altLang="it-IT" sz="1400" dirty="0">
                <a:solidFill>
                  <a:schemeClr val="bg1"/>
                </a:solidFill>
              </a:endParaRPr>
            </a:p>
          </p:txBody>
        </p:sp>
        <p:sp>
          <p:nvSpPr>
            <p:cNvPr id="12" name="AutoShape 10">
              <a:extLst>
                <a:ext uri="{FF2B5EF4-FFF2-40B4-BE49-F238E27FC236}">
                  <a16:creationId xmlns:a16="http://schemas.microsoft.com/office/drawing/2014/main" id="{0D97D2B1-2D28-E564-DE5E-F17BD4D76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0" y="6323"/>
              <a:ext cx="3079" cy="545"/>
            </a:xfrm>
            <a:prstGeom prst="flowChartAlternateProcess">
              <a:avLst/>
            </a:prstGeom>
            <a:solidFill>
              <a:srgbClr val="BBE0E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40694" tIns="20348" rIns="40694" bIns="20348" anchor="ctr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10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BANCA CENTRALE</a:t>
              </a:r>
              <a:endParaRPr lang="it-IT" altLang="it-IT">
                <a:solidFill>
                  <a:schemeClr val="bg1"/>
                </a:solidFill>
              </a:endParaRPr>
            </a:p>
          </p:txBody>
        </p:sp>
        <p:sp>
          <p:nvSpPr>
            <p:cNvPr id="13" name="AutoShape 11">
              <a:extLst>
                <a:ext uri="{FF2B5EF4-FFF2-40B4-BE49-F238E27FC236}">
                  <a16:creationId xmlns:a16="http://schemas.microsoft.com/office/drawing/2014/main" id="{E9BF6A4C-339A-024C-938F-6870098B83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3" y="7140"/>
              <a:ext cx="811" cy="3815"/>
            </a:xfrm>
            <a:prstGeom prst="curvedRightArrow">
              <a:avLst>
                <a:gd name="adj1" fmla="val 94081"/>
                <a:gd name="adj2" fmla="val 188163"/>
                <a:gd name="adj3" fmla="val 29074"/>
              </a:avLst>
            </a:prstGeom>
            <a:solidFill>
              <a:srgbClr val="BBE0E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/>
            </a:p>
          </p:txBody>
        </p:sp>
        <p:sp>
          <p:nvSpPr>
            <p:cNvPr id="14" name="Text Box 12">
              <a:extLst>
                <a:ext uri="{FF2B5EF4-FFF2-40B4-BE49-F238E27FC236}">
                  <a16:creationId xmlns:a16="http://schemas.microsoft.com/office/drawing/2014/main" id="{D2E52408-4A07-A9B7-87C5-9BEEA30B5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6" y="7215"/>
              <a:ext cx="2260" cy="418"/>
            </a:xfrm>
            <a:prstGeom prst="rect">
              <a:avLst/>
            </a:prstGeom>
            <a:noFill/>
            <a:ln>
              <a:noFill/>
            </a:ln>
          </p:spPr>
          <p:txBody>
            <a:bodyPr lIns="40694" tIns="20348" rIns="40694" bIns="20348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1400" b="1" dirty="0">
                  <a:solidFill>
                    <a:srgbClr val="33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Moneta</a:t>
              </a:r>
              <a:r>
                <a:rPr lang="it-IT" altLang="it-IT" sz="1200" b="1" dirty="0">
                  <a:solidFill>
                    <a:srgbClr val="33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legale</a:t>
              </a:r>
              <a:endParaRPr lang="it-IT" altLang="it-IT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AutoShape 13">
              <a:extLst>
                <a:ext uri="{FF2B5EF4-FFF2-40B4-BE49-F238E27FC236}">
                  <a16:creationId xmlns:a16="http://schemas.microsoft.com/office/drawing/2014/main" id="{C829422C-4D5F-1961-340B-E11F55A27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5" y="6323"/>
              <a:ext cx="3326" cy="545"/>
            </a:xfrm>
            <a:prstGeom prst="flowChartAlternateProcess">
              <a:avLst/>
            </a:prstGeom>
            <a:solidFill>
              <a:srgbClr val="CC99FF">
                <a:alpha val="57001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40694" tIns="20348" rIns="40694" bIns="20348" anchor="ctr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10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AZIENDA BANCARIA</a:t>
              </a:r>
              <a:endParaRPr lang="it-IT" altLang="it-IT">
                <a:solidFill>
                  <a:schemeClr val="bg1"/>
                </a:solidFill>
              </a:endParaRPr>
            </a:p>
          </p:txBody>
        </p:sp>
        <p:grpSp>
          <p:nvGrpSpPr>
            <p:cNvPr id="16" name="Group 14">
              <a:extLst>
                <a:ext uri="{FF2B5EF4-FFF2-40B4-BE49-F238E27FC236}">
                  <a16:creationId xmlns:a16="http://schemas.microsoft.com/office/drawing/2014/main" id="{B03164C4-F8B6-1EC0-4DFD-1D727084B7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73" y="7685"/>
              <a:ext cx="3812" cy="2245"/>
              <a:chOff x="3005" y="1767"/>
              <a:chExt cx="2550" cy="1018"/>
            </a:xfrm>
          </p:grpSpPr>
          <p:pic>
            <p:nvPicPr>
              <p:cNvPr id="23" name="Picture 15">
                <a:extLst>
                  <a:ext uri="{FF2B5EF4-FFF2-40B4-BE49-F238E27FC236}">
                    <a16:creationId xmlns:a16="http://schemas.microsoft.com/office/drawing/2014/main" id="{49241AB1-EFCB-D507-0899-38F3FBAE0020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32" y="1842"/>
                <a:ext cx="771" cy="6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4" name="AutoShape 16">
                <a:extLst>
                  <a:ext uri="{FF2B5EF4-FFF2-40B4-BE49-F238E27FC236}">
                    <a16:creationId xmlns:a16="http://schemas.microsoft.com/office/drawing/2014/main" id="{81785DF7-24EE-0740-1685-D5CCCF7AB9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8" y="1767"/>
                <a:ext cx="957" cy="211"/>
              </a:xfrm>
              <a:prstGeom prst="cloudCallout">
                <a:avLst>
                  <a:gd name="adj1" fmla="val -45259"/>
                  <a:gd name="adj2" fmla="val 100278"/>
                </a:avLst>
              </a:prstGeom>
              <a:solidFill>
                <a:srgbClr val="CC99FF">
                  <a:alpha val="41000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40694" tIns="20348" rIns="40694" bIns="20348"/>
              <a:lstStyle>
                <a:lvl1pPr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1pPr>
                <a:lvl2pPr marL="457200"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2pPr>
                <a:lvl3pPr marL="914400"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3pPr>
                <a:lvl4pPr marL="1371600"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4pPr>
                <a:lvl5pPr marL="1828800"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5pPr>
                <a:lvl6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6pPr>
                <a:lvl7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7pPr>
                <a:lvl8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8pPr>
                <a:lvl9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9pPr>
              </a:lstStyle>
              <a:p>
                <a:pPr algn="ctr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  <a:defRPr/>
                </a:pPr>
                <a:r>
                  <a:rPr lang="it-IT" altLang="it-IT" sz="1200" dirty="0">
                    <a:effectLst>
                      <a:outerShdw blurRad="38100" dist="38100" dir="2700000" algn="tl">
                        <a:srgbClr val="FFFFFF"/>
                      </a:outerShdw>
                    </a:effectLst>
                  </a:rPr>
                  <a:t>Accredito</a:t>
                </a:r>
                <a:endParaRPr lang="it-IT" altLang="it-IT" sz="12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AutoShape 17">
                <a:extLst>
                  <a:ext uri="{FF2B5EF4-FFF2-40B4-BE49-F238E27FC236}">
                    <a16:creationId xmlns:a16="http://schemas.microsoft.com/office/drawing/2014/main" id="{B1EA88AD-59C5-442F-05B8-F4800890CE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0800000">
                <a:off x="3005" y="2547"/>
                <a:ext cx="963" cy="203"/>
              </a:xfrm>
              <a:prstGeom prst="cloudCallout">
                <a:avLst>
                  <a:gd name="adj1" fmla="val -45259"/>
                  <a:gd name="adj2" fmla="val 100278"/>
                </a:avLst>
              </a:prstGeom>
              <a:solidFill>
                <a:srgbClr val="CC99FF">
                  <a:alpha val="34117"/>
                </a:srgb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10800000" lIns="40694" tIns="20348" rIns="40694" bIns="20348"/>
              <a:lstStyle>
                <a:lvl1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1pPr>
                <a:lvl2pPr marL="457200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2pPr>
                <a:lvl3pPr marL="914400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3pPr>
                <a:lvl4pPr marL="1371600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4pPr>
                <a:lvl5pPr marL="1828800"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5pPr>
                <a:lvl6pPr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6pPr>
                <a:lvl7pPr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7pPr>
                <a:lvl8pPr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8pPr>
                <a:lvl9pPr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1200">
                    <a:solidFill>
                      <a:schemeClr val="bg1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9pPr>
              </a:lstStyle>
              <a:p>
                <a:endParaRPr lang="it-IT" altLang="it-IT" sz="2400"/>
              </a:p>
            </p:txBody>
          </p:sp>
          <p:sp>
            <p:nvSpPr>
              <p:cNvPr id="26" name="Text Box 18">
                <a:extLst>
                  <a:ext uri="{FF2B5EF4-FFF2-40B4-BE49-F238E27FC236}">
                    <a16:creationId xmlns:a16="http://schemas.microsoft.com/office/drawing/2014/main" id="{ED341934-8297-4A2F-43C6-2D2959EE6B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9" y="2576"/>
                <a:ext cx="601" cy="2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40694" tIns="20348" rIns="40694" bIns="20348"/>
              <a:lstStyle>
                <a:lvl1pPr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1pPr>
                <a:lvl2pPr marL="457200"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2pPr>
                <a:lvl3pPr marL="914400"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3pPr>
                <a:lvl4pPr marL="1371600"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4pPr>
                <a:lvl5pPr marL="1828800"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5pPr>
                <a:lvl6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6pPr>
                <a:lvl7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7pPr>
                <a:lvl8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8pPr>
                <a:lvl9pPr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defRPr sz="2400">
                    <a:solidFill>
                      <a:srgbClr val="000000"/>
                    </a:solidFill>
                    <a:latin typeface="Times New Roman" panose="02020603050405020304" pitchFamily="18" charset="0"/>
                    <a:ea typeface="MS Gothic" panose="020B0609070205080204" pitchFamily="49" charset="-128"/>
                  </a:defRPr>
                </a:lvl9pPr>
              </a:lstStyle>
              <a:p>
                <a:pPr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buNone/>
                  <a:defRPr/>
                </a:pPr>
                <a:r>
                  <a:rPr lang="it-IT" altLang="it-IT" sz="1200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Addebito</a:t>
                </a:r>
                <a:endParaRPr lang="it-IT" altLang="it-IT" sz="12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7" name="Rectangle 19">
              <a:extLst>
                <a:ext uri="{FF2B5EF4-FFF2-40B4-BE49-F238E27FC236}">
                  <a16:creationId xmlns:a16="http://schemas.microsoft.com/office/drawing/2014/main" id="{1D4D6C0D-C6B6-E18B-6C10-CC9DCC1F9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4" y="7140"/>
              <a:ext cx="3729" cy="2792"/>
            </a:xfrm>
            <a:prstGeom prst="rect">
              <a:avLst/>
            </a:prstGeom>
            <a:noFill/>
            <a:ln w="25400">
              <a:solidFill>
                <a:srgbClr val="3366FF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</a:extLst>
          </p:spPr>
          <p:txBody>
            <a:bodyPr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/>
            </a:p>
          </p:txBody>
        </p:sp>
        <p:pic>
          <p:nvPicPr>
            <p:cNvPr id="18" name="Picture 20">
              <a:extLst>
                <a:ext uri="{FF2B5EF4-FFF2-40B4-BE49-F238E27FC236}">
                  <a16:creationId xmlns:a16="http://schemas.microsoft.com/office/drawing/2014/main" id="{ABF12CF0-9FDC-4371-6D4F-94E3A6FE42F4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3" y="8027"/>
              <a:ext cx="973" cy="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21">
              <a:extLst>
                <a:ext uri="{FF2B5EF4-FFF2-40B4-BE49-F238E27FC236}">
                  <a16:creationId xmlns:a16="http://schemas.microsoft.com/office/drawing/2014/main" id="{8D7BD558-3777-3D65-AC20-A04C540FC43B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0" y="8501"/>
              <a:ext cx="1658" cy="6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AutoShape 22">
              <a:extLst>
                <a:ext uri="{FF2B5EF4-FFF2-40B4-BE49-F238E27FC236}">
                  <a16:creationId xmlns:a16="http://schemas.microsoft.com/office/drawing/2014/main" id="{08BEA97F-090C-5CFA-255D-341CF2790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4" y="7140"/>
              <a:ext cx="811" cy="3883"/>
            </a:xfrm>
            <a:prstGeom prst="curvedLeftArrow">
              <a:avLst>
                <a:gd name="adj1" fmla="val 95758"/>
                <a:gd name="adj2" fmla="val 191517"/>
                <a:gd name="adj3" fmla="val 33259"/>
              </a:avLst>
            </a:prstGeom>
            <a:solidFill>
              <a:srgbClr val="CC99FF">
                <a:alpha val="7097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/>
            </a:p>
          </p:txBody>
        </p:sp>
        <p:sp>
          <p:nvSpPr>
            <p:cNvPr id="21" name="AutoShape 23">
              <a:extLst>
                <a:ext uri="{FF2B5EF4-FFF2-40B4-BE49-F238E27FC236}">
                  <a16:creationId xmlns:a16="http://schemas.microsoft.com/office/drawing/2014/main" id="{BDD01879-8C9C-1A6C-0B32-89E303EBB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0" y="9931"/>
              <a:ext cx="6970" cy="819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3366FF">
                    <a:alpha val="83000"/>
                  </a:srgbClr>
                </a:gs>
                <a:gs pos="100000">
                  <a:srgbClr val="CC99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40694" tIns="20348" rIns="40694" bIns="20348" anchor="ctr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1000" b="1" i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Regolamento degli scambi</a:t>
              </a:r>
              <a:endParaRPr lang="it-IT" altLang="it-IT">
                <a:solidFill>
                  <a:schemeClr val="bg1"/>
                </a:solidFill>
              </a:endParaRPr>
            </a:p>
          </p:txBody>
        </p:sp>
        <p:sp>
          <p:nvSpPr>
            <p:cNvPr id="22" name="Line 24">
              <a:extLst>
                <a:ext uri="{FF2B5EF4-FFF2-40B4-BE49-F238E27FC236}">
                  <a16:creationId xmlns:a16="http://schemas.microsoft.com/office/drawing/2014/main" id="{1D08F101-5DB0-79C8-921A-885FEA697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77" y="6900"/>
              <a:ext cx="0" cy="2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9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6000" i="1" dirty="0">
                <a:solidFill>
                  <a:srgbClr val="C80043"/>
                </a:solidFill>
              </a:rPr>
              <a:t>La funzione monetaria</a:t>
            </a:r>
          </a:p>
        </p:txBody>
      </p:sp>
    </p:spTree>
    <p:extLst>
      <p:ext uri="{BB962C8B-B14F-4D97-AF65-F5344CB8AC3E}">
        <p14:creationId xmlns:p14="http://schemas.microsoft.com/office/powerpoint/2010/main" val="115563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913B773-EDE1-2011-D53D-B27DBBF99B14}"/>
              </a:ext>
            </a:extLst>
          </p:cNvPr>
          <p:cNvSpPr txBox="1">
            <a:spLocks noChangeArrowheads="1"/>
          </p:cNvSpPr>
          <p:nvPr/>
        </p:nvSpPr>
        <p:spPr>
          <a:xfrm>
            <a:off x="304060" y="1229688"/>
            <a:ext cx="11607240" cy="2045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altLang="it-IT" dirty="0"/>
              <a:t>L’esercizio della </a:t>
            </a:r>
            <a:r>
              <a:rPr lang="it-IT" altLang="it-IT" b="1" i="1" dirty="0">
                <a:solidFill>
                  <a:srgbClr val="458363"/>
                </a:solidFill>
              </a:rPr>
              <a:t>funzione creditizia</a:t>
            </a:r>
            <a:r>
              <a:rPr lang="it-IT" altLang="it-IT" dirty="0"/>
              <a:t> consiste nel trasferimento, da parte della banca, della disponibilità di risorse a soggetti che ne manifestino l’esigenza. Il trasferimento può avere ad oggetto risorse finanziarie o garanzie circa le obbligazioni assunte dalla clientela. Alla base di tale trasferimento vi è la fiducia riconosciuta al cliente.</a:t>
            </a:r>
          </a:p>
        </p:txBody>
      </p:sp>
      <p:grpSp>
        <p:nvGrpSpPr>
          <p:cNvPr id="27" name="Group 28">
            <a:extLst>
              <a:ext uri="{FF2B5EF4-FFF2-40B4-BE49-F238E27FC236}">
                <a16:creationId xmlns:a16="http://schemas.microsoft.com/office/drawing/2014/main" id="{CCDFEF41-A955-93C7-265A-C9E8F06E9D6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4060" y="2838450"/>
            <a:ext cx="11607239" cy="3781425"/>
            <a:chOff x="1142" y="1425"/>
            <a:chExt cx="9638" cy="2520"/>
          </a:xfrm>
        </p:grpSpPr>
        <p:sp>
          <p:nvSpPr>
            <p:cNvPr id="28" name="AutoShape 29">
              <a:extLst>
                <a:ext uri="{FF2B5EF4-FFF2-40B4-BE49-F238E27FC236}">
                  <a16:creationId xmlns:a16="http://schemas.microsoft.com/office/drawing/2014/main" id="{B7E8BC9F-FDFF-95A9-6EC3-E7587796F34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142" y="1425"/>
              <a:ext cx="9638" cy="2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sz="2600"/>
            </a:p>
          </p:txBody>
        </p:sp>
        <p:sp>
          <p:nvSpPr>
            <p:cNvPr id="29" name="Rectangle 30">
              <a:extLst>
                <a:ext uri="{FF2B5EF4-FFF2-40B4-BE49-F238E27FC236}">
                  <a16:creationId xmlns:a16="http://schemas.microsoft.com/office/drawing/2014/main" id="{B8EC8BB9-0353-C2E2-C258-DA5EB459C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2" y="1548"/>
              <a:ext cx="2160" cy="540"/>
            </a:xfrm>
            <a:prstGeom prst="rect">
              <a:avLst/>
            </a:prstGeom>
            <a:solidFill>
              <a:srgbClr val="00FF00">
                <a:alpha val="34117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5954" tIns="79200" rIns="85954" bIns="42977" anchor="ctr"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/>
              <a:r>
                <a:rPr lang="it-IT" altLang="it-IT" sz="2600" b="1">
                  <a:solidFill>
                    <a:srgbClr val="000000"/>
                  </a:solidFill>
                </a:rPr>
                <a:t>Unità in </a:t>
              </a:r>
              <a:r>
                <a:rPr lang="it-IT" altLang="it-IT" sz="2600" b="1" i="1">
                  <a:solidFill>
                    <a:srgbClr val="000000"/>
                  </a:solidFill>
                </a:rPr>
                <a:t>surplus</a:t>
              </a:r>
              <a:endParaRPr lang="it-IT" altLang="it-IT" sz="2600"/>
            </a:p>
          </p:txBody>
        </p:sp>
        <p:sp>
          <p:nvSpPr>
            <p:cNvPr id="30" name="Oval 31">
              <a:extLst>
                <a:ext uri="{FF2B5EF4-FFF2-40B4-BE49-F238E27FC236}">
                  <a16:creationId xmlns:a16="http://schemas.microsoft.com/office/drawing/2014/main" id="{FC7FD033-F410-36E9-4CD4-7A5016D8B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2" y="2687"/>
              <a:ext cx="2159" cy="480"/>
            </a:xfrm>
            <a:prstGeom prst="ellipse">
              <a:avLst/>
            </a:prstGeom>
            <a:gradFill rotWithShape="1">
              <a:gsLst>
                <a:gs pos="0">
                  <a:srgbClr val="00FF00">
                    <a:alpha val="39999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85954" tIns="42977" rIns="85954" bIns="42977" anchor="ctr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2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Risparmio</a:t>
              </a:r>
              <a:endParaRPr lang="it-IT" altLang="it-IT" sz="2600">
                <a:solidFill>
                  <a:schemeClr val="bg1"/>
                </a:solidFill>
              </a:endParaRPr>
            </a:p>
          </p:txBody>
        </p:sp>
        <p:sp>
          <p:nvSpPr>
            <p:cNvPr id="31" name="Rectangle 32">
              <a:extLst>
                <a:ext uri="{FF2B5EF4-FFF2-40B4-BE49-F238E27FC236}">
                  <a16:creationId xmlns:a16="http://schemas.microsoft.com/office/drawing/2014/main" id="{C654D08F-5FEB-3C47-EB88-07AC219588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5" y="1548"/>
              <a:ext cx="2227" cy="540"/>
            </a:xfrm>
            <a:prstGeom prst="rect">
              <a:avLst/>
            </a:prstGeom>
            <a:solidFill>
              <a:srgbClr val="BBE0E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5954" tIns="79200" rIns="85954" bIns="42977" anchor="ctr"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/>
              <a:r>
                <a:rPr lang="it-IT" altLang="it-IT" sz="2600" b="1" dirty="0">
                  <a:solidFill>
                    <a:srgbClr val="000000"/>
                  </a:solidFill>
                </a:rPr>
                <a:t>Banche</a:t>
              </a:r>
              <a:endParaRPr lang="it-IT" altLang="it-IT" sz="2600" dirty="0"/>
            </a:p>
          </p:txBody>
        </p:sp>
        <p:sp>
          <p:nvSpPr>
            <p:cNvPr id="32" name="Oval 33">
              <a:extLst>
                <a:ext uri="{FF2B5EF4-FFF2-40B4-BE49-F238E27FC236}">
                  <a16:creationId xmlns:a16="http://schemas.microsoft.com/office/drawing/2014/main" id="{5746C921-093F-0834-56F0-2FDAFC54F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6" y="2687"/>
              <a:ext cx="2226" cy="480"/>
            </a:xfrm>
            <a:prstGeom prst="ellipse">
              <a:avLst/>
            </a:prstGeom>
            <a:gradFill rotWithShape="1">
              <a:gsLst>
                <a:gs pos="0">
                  <a:srgbClr val="BBE0E3"/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85954" tIns="42977" rIns="85954" bIns="42977" anchor="ctr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2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Credito</a:t>
              </a:r>
              <a:endParaRPr lang="it-IT" altLang="it-IT" sz="2600">
                <a:solidFill>
                  <a:schemeClr val="bg1"/>
                </a:solidFill>
              </a:endParaRPr>
            </a:p>
          </p:txBody>
        </p:sp>
        <p:sp>
          <p:nvSpPr>
            <p:cNvPr id="33" name="Rectangle 34">
              <a:extLst>
                <a:ext uri="{FF2B5EF4-FFF2-40B4-BE49-F238E27FC236}">
                  <a16:creationId xmlns:a16="http://schemas.microsoft.com/office/drawing/2014/main" id="{0800F7AB-F96A-2ED8-5668-0336A1D317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10" y="1548"/>
              <a:ext cx="2292" cy="540"/>
            </a:xfrm>
            <a:prstGeom prst="rect">
              <a:avLst/>
            </a:prstGeom>
            <a:solidFill>
              <a:srgbClr val="FF99CC">
                <a:alpha val="39999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85954" tIns="79200" rIns="85954" bIns="42977" anchor="ctr"/>
            <a:lstStyle>
              <a:lvl1pPr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indent="-228600"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1200">
                  <a:solidFill>
                    <a:schemeClr val="bg1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/>
              <a:r>
                <a:rPr lang="it-IT" altLang="it-IT" sz="2600" b="1">
                  <a:solidFill>
                    <a:srgbClr val="000000"/>
                  </a:solidFill>
                </a:rPr>
                <a:t>Unità in </a:t>
              </a:r>
              <a:r>
                <a:rPr lang="it-IT" altLang="it-IT" sz="2600" b="1" i="1">
                  <a:solidFill>
                    <a:srgbClr val="000000"/>
                  </a:solidFill>
                </a:rPr>
                <a:t>deficit</a:t>
              </a:r>
              <a:endParaRPr lang="it-IT" altLang="it-IT" sz="2600"/>
            </a:p>
          </p:txBody>
        </p:sp>
        <p:sp>
          <p:nvSpPr>
            <p:cNvPr id="34" name="Oval 35">
              <a:extLst>
                <a:ext uri="{FF2B5EF4-FFF2-40B4-BE49-F238E27FC236}">
                  <a16:creationId xmlns:a16="http://schemas.microsoft.com/office/drawing/2014/main" id="{9BEF9D29-B693-6515-BA7D-127B802EC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41" y="2809"/>
              <a:ext cx="2081" cy="480"/>
            </a:xfrm>
            <a:prstGeom prst="ellipse">
              <a:avLst/>
            </a:prstGeom>
            <a:gradFill rotWithShape="1">
              <a:gsLst>
                <a:gs pos="0">
                  <a:srgbClr val="FF99CC">
                    <a:alpha val="39999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85954" tIns="42977" rIns="85954" bIns="42977" anchor="ctr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26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Consumo</a:t>
              </a:r>
              <a:endParaRPr lang="it-IT" altLang="it-IT" sz="2600">
                <a:solidFill>
                  <a:schemeClr val="bg1"/>
                </a:solidFill>
              </a:endParaRPr>
            </a:p>
          </p:txBody>
        </p:sp>
        <p:sp>
          <p:nvSpPr>
            <p:cNvPr id="35" name="Oval 36">
              <a:extLst>
                <a:ext uri="{FF2B5EF4-FFF2-40B4-BE49-F238E27FC236}">
                  <a16:creationId xmlns:a16="http://schemas.microsoft.com/office/drawing/2014/main" id="{00EC4384-3652-E20E-AAA5-655E4B9E44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2" y="3527"/>
              <a:ext cx="2260" cy="418"/>
            </a:xfrm>
            <a:prstGeom prst="ellipse">
              <a:avLst/>
            </a:prstGeom>
            <a:gradFill rotWithShape="1">
              <a:gsLst>
                <a:gs pos="0">
                  <a:srgbClr val="FF99CC">
                    <a:alpha val="39999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85954" tIns="42977" rIns="85954" bIns="42977" anchor="ctr"/>
            <a:lstStyle>
              <a:lvl1pPr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1pPr>
              <a:lvl2pPr marL="4572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2pPr>
              <a:lvl3pPr marL="9144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3pPr>
              <a:lvl4pPr marL="13716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4pPr>
              <a:lvl5pPr marL="1828800"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5pPr>
              <a:lvl6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6pPr>
              <a:lvl7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7pPr>
              <a:lvl8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8pPr>
              <a:lvl9pPr defTabSz="449263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defRPr sz="2400">
                  <a:solidFill>
                    <a:srgbClr val="000000"/>
                  </a:solidFill>
                  <a:latin typeface="Times New Roman" panose="02020603050405020304" pitchFamily="18" charset="0"/>
                  <a:ea typeface="MS Gothic" panose="020B0609070205080204" pitchFamily="49" charset="-128"/>
                </a:defRPr>
              </a:lvl9pPr>
            </a:lstStyle>
            <a:p>
              <a:pPr algn="ctr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r>
                <a:rPr lang="it-IT" altLang="it-IT" sz="2600" dirty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Investimento</a:t>
              </a:r>
              <a:endParaRPr lang="it-IT" altLang="it-IT" sz="2600" dirty="0">
                <a:solidFill>
                  <a:schemeClr val="bg1"/>
                </a:solidFill>
              </a:endParaRPr>
            </a:p>
          </p:txBody>
        </p:sp>
        <p:sp>
          <p:nvSpPr>
            <p:cNvPr id="36" name="AutoShape 37">
              <a:extLst>
                <a:ext uri="{FF2B5EF4-FFF2-40B4-BE49-F238E27FC236}">
                  <a16:creationId xmlns:a16="http://schemas.microsoft.com/office/drawing/2014/main" id="{8C596CBE-1FF9-1E9C-2D22-067D7B823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2" y="1605"/>
              <a:ext cx="749" cy="325"/>
            </a:xfrm>
            <a:prstGeom prst="rightArrow">
              <a:avLst>
                <a:gd name="adj1" fmla="val 50000"/>
                <a:gd name="adj2" fmla="val 57615"/>
              </a:avLst>
            </a:prstGeom>
            <a:gradFill rotWithShape="1">
              <a:gsLst>
                <a:gs pos="0">
                  <a:srgbClr val="000000">
                    <a:alpha val="5600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sz="2600"/>
            </a:p>
          </p:txBody>
        </p:sp>
        <p:sp>
          <p:nvSpPr>
            <p:cNvPr id="37" name="Line 38">
              <a:extLst>
                <a:ext uri="{FF2B5EF4-FFF2-40B4-BE49-F238E27FC236}">
                  <a16:creationId xmlns:a16="http://schemas.microsoft.com/office/drawing/2014/main" id="{8C7F5CC3-F9E0-E195-4E1F-6A2C835A36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2" y="2988"/>
              <a:ext cx="10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600"/>
            </a:p>
          </p:txBody>
        </p:sp>
        <p:sp>
          <p:nvSpPr>
            <p:cNvPr id="38" name="Line 39">
              <a:extLst>
                <a:ext uri="{FF2B5EF4-FFF2-40B4-BE49-F238E27FC236}">
                  <a16:creationId xmlns:a16="http://schemas.microsoft.com/office/drawing/2014/main" id="{412AE126-B5B4-DF39-5A2D-FF64CA544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82" y="2988"/>
              <a:ext cx="114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600"/>
            </a:p>
          </p:txBody>
        </p:sp>
        <p:sp>
          <p:nvSpPr>
            <p:cNvPr id="39" name="Line 40">
              <a:extLst>
                <a:ext uri="{FF2B5EF4-FFF2-40B4-BE49-F238E27FC236}">
                  <a16:creationId xmlns:a16="http://schemas.microsoft.com/office/drawing/2014/main" id="{626F7B1C-48A1-17AE-6E0D-C2AF8EC8AF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82" y="2988"/>
              <a:ext cx="108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 sz="2600"/>
            </a:p>
          </p:txBody>
        </p:sp>
        <p:sp>
          <p:nvSpPr>
            <p:cNvPr id="40" name="AutoShape 41">
              <a:extLst>
                <a:ext uri="{FF2B5EF4-FFF2-40B4-BE49-F238E27FC236}">
                  <a16:creationId xmlns:a16="http://schemas.microsoft.com/office/drawing/2014/main" id="{F41535F8-DD8C-C263-4C97-2131E2290F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132" y="2178"/>
              <a:ext cx="360" cy="540"/>
            </a:xfrm>
            <a:custGeom>
              <a:avLst/>
              <a:gdLst>
                <a:gd name="T0" fmla="*/ 270 w 21600"/>
                <a:gd name="T1" fmla="*/ 0 h 21600"/>
                <a:gd name="T2" fmla="*/ 0 w 21600"/>
                <a:gd name="T3" fmla="*/ 270 h 21600"/>
                <a:gd name="T4" fmla="*/ 270 w 21600"/>
                <a:gd name="T5" fmla="*/ 540 h 21600"/>
                <a:gd name="T6" fmla="*/ 360 w 21600"/>
                <a:gd name="T7" fmla="*/ 27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60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40999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it-IT" sz="2600"/>
            </a:p>
          </p:txBody>
        </p:sp>
        <p:sp>
          <p:nvSpPr>
            <p:cNvPr id="41" name="AutoShape 42">
              <a:extLst>
                <a:ext uri="{FF2B5EF4-FFF2-40B4-BE49-F238E27FC236}">
                  <a16:creationId xmlns:a16="http://schemas.microsoft.com/office/drawing/2014/main" id="{4AB96B3A-E34C-F139-F55D-AF2470E99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62" y="1605"/>
              <a:ext cx="749" cy="325"/>
            </a:xfrm>
            <a:prstGeom prst="rightArrow">
              <a:avLst>
                <a:gd name="adj1" fmla="val 50000"/>
                <a:gd name="adj2" fmla="val 57615"/>
              </a:avLst>
            </a:prstGeom>
            <a:gradFill rotWithShape="1">
              <a:gsLst>
                <a:gs pos="0">
                  <a:srgbClr val="000000">
                    <a:alpha val="56000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sz="2600"/>
            </a:p>
          </p:txBody>
        </p:sp>
        <p:sp>
          <p:nvSpPr>
            <p:cNvPr id="42" name="AutoShape 43">
              <a:extLst>
                <a:ext uri="{FF2B5EF4-FFF2-40B4-BE49-F238E27FC236}">
                  <a16:creationId xmlns:a16="http://schemas.microsoft.com/office/drawing/2014/main" id="{A9009B44-DD99-0F1E-448E-3A487D9FDF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5732" y="2178"/>
              <a:ext cx="360" cy="540"/>
            </a:xfrm>
            <a:custGeom>
              <a:avLst/>
              <a:gdLst>
                <a:gd name="T0" fmla="*/ 270 w 21600"/>
                <a:gd name="T1" fmla="*/ 0 h 21600"/>
                <a:gd name="T2" fmla="*/ 0 w 21600"/>
                <a:gd name="T3" fmla="*/ 270 h 21600"/>
                <a:gd name="T4" fmla="*/ 270 w 21600"/>
                <a:gd name="T5" fmla="*/ 540 h 21600"/>
                <a:gd name="T6" fmla="*/ 360 w 21600"/>
                <a:gd name="T7" fmla="*/ 27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60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40999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it-IT" sz="2600"/>
            </a:p>
          </p:txBody>
        </p:sp>
        <p:sp>
          <p:nvSpPr>
            <p:cNvPr id="43" name="AutoShape 44">
              <a:extLst>
                <a:ext uri="{FF2B5EF4-FFF2-40B4-BE49-F238E27FC236}">
                  <a16:creationId xmlns:a16="http://schemas.microsoft.com/office/drawing/2014/main" id="{DFE9E8F1-99AE-23DA-A267-741E618989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9152" y="2178"/>
              <a:ext cx="360" cy="540"/>
            </a:xfrm>
            <a:custGeom>
              <a:avLst/>
              <a:gdLst>
                <a:gd name="T0" fmla="*/ 270 w 21600"/>
                <a:gd name="T1" fmla="*/ 0 h 21600"/>
                <a:gd name="T2" fmla="*/ 0 w 21600"/>
                <a:gd name="T3" fmla="*/ 270 h 21600"/>
                <a:gd name="T4" fmla="*/ 270 w 21600"/>
                <a:gd name="T5" fmla="*/ 540 h 21600"/>
                <a:gd name="T6" fmla="*/ 360 w 21600"/>
                <a:gd name="T7" fmla="*/ 27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60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lnTo>
                    <a:pt x="16200" y="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lnTo>
                    <a:pt x="135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lnTo>
                    <a:pt x="0" y="5400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alpha val="40999"/>
                  </a:srgbClr>
                </a:gs>
                <a:gs pos="100000">
                  <a:srgbClr val="FFFFFF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it-IT" sz="2600"/>
            </a:p>
          </p:txBody>
        </p:sp>
      </p:grpSp>
      <p:sp>
        <p:nvSpPr>
          <p:cNvPr id="23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6000" i="1" dirty="0">
                <a:solidFill>
                  <a:srgbClr val="458363"/>
                </a:solidFill>
              </a:rPr>
              <a:t>La funzione creditizia </a:t>
            </a:r>
            <a:r>
              <a:rPr lang="it-IT" sz="3000" i="1" dirty="0">
                <a:solidFill>
                  <a:srgbClr val="458363"/>
                </a:solidFill>
              </a:rPr>
              <a:t>(1/2)</a:t>
            </a:r>
          </a:p>
        </p:txBody>
      </p:sp>
    </p:spTree>
    <p:extLst>
      <p:ext uri="{BB962C8B-B14F-4D97-AF65-F5344CB8AC3E}">
        <p14:creationId xmlns:p14="http://schemas.microsoft.com/office/powerpoint/2010/main" val="18353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6271FABA-3827-8248-84EE-9634509DAE95}"/>
              </a:ext>
            </a:extLst>
          </p:cNvPr>
          <p:cNvSpPr txBox="1">
            <a:spLocks noChangeArrowheads="1"/>
          </p:cNvSpPr>
          <p:nvPr/>
        </p:nvSpPr>
        <p:spPr>
          <a:xfrm>
            <a:off x="215900" y="1667905"/>
            <a:ext cx="11555890" cy="46428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Clr>
                <a:srgbClr val="458363"/>
              </a:buClr>
              <a:buFont typeface="Wingdings" panose="05000000000000000000" pitchFamily="2" charset="2"/>
              <a:buChar char="q"/>
              <a:defRPr/>
            </a:pPr>
            <a:r>
              <a:rPr lang="it-IT" altLang="it-IT" dirty="0"/>
              <a:t>La presenza delle banche nel mercato creditizio dovrebbe agevolare la soddisfazione dei fabbisogni delle unità in </a:t>
            </a:r>
            <a:r>
              <a:rPr lang="it-IT" altLang="it-IT" i="1" dirty="0"/>
              <a:t>deficit</a:t>
            </a:r>
            <a:r>
              <a:rPr lang="it-IT" altLang="it-IT" dirty="0"/>
              <a:t> e in </a:t>
            </a:r>
            <a:r>
              <a:rPr lang="it-IT" altLang="it-IT" i="1" dirty="0"/>
              <a:t>surplus</a:t>
            </a:r>
            <a:r>
              <a:rPr lang="it-IT" altLang="it-IT" dirty="0"/>
              <a:t> e correggere le imperfezioni del mercato stesso in termini di </a:t>
            </a:r>
            <a:r>
              <a:rPr lang="it-IT" altLang="it-IT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informazione disponibile</a:t>
            </a:r>
            <a:r>
              <a:rPr lang="it-IT" altLang="it-IT" dirty="0"/>
              <a:t> (</a:t>
            </a:r>
            <a:r>
              <a:rPr lang="it-IT" altLang="it-IT" i="1" dirty="0" err="1">
                <a:cs typeface="Times New Roman" panose="02020603050405020304" pitchFamily="18" charset="0"/>
              </a:rPr>
              <a:t>adverse</a:t>
            </a:r>
            <a:r>
              <a:rPr lang="it-IT" altLang="it-IT" i="1" dirty="0">
                <a:cs typeface="Times New Roman" panose="02020603050405020304" pitchFamily="18" charset="0"/>
              </a:rPr>
              <a:t> </a:t>
            </a:r>
            <a:r>
              <a:rPr lang="it-IT" altLang="it-IT" i="1" dirty="0" err="1">
                <a:cs typeface="Times New Roman" panose="02020603050405020304" pitchFamily="18" charset="0"/>
              </a:rPr>
              <a:t>selection</a:t>
            </a:r>
            <a:r>
              <a:rPr lang="it-IT" altLang="it-IT" i="1" dirty="0">
                <a:cs typeface="Times New Roman" panose="02020603050405020304" pitchFamily="18" charset="0"/>
              </a:rPr>
              <a:t>, moral hazard</a:t>
            </a:r>
            <a:r>
              <a:rPr lang="it-IT" altLang="it-IT" dirty="0">
                <a:cs typeface="Times New Roman" panose="02020603050405020304" pitchFamily="18" charset="0"/>
              </a:rPr>
              <a:t>)</a:t>
            </a:r>
            <a:r>
              <a:rPr lang="it-IT" altLang="it-IT" dirty="0"/>
              <a:t> .</a:t>
            </a:r>
          </a:p>
          <a:p>
            <a:pPr marL="342900" indent="-342900" algn="just">
              <a:buClr>
                <a:srgbClr val="458363"/>
              </a:buClr>
              <a:buFont typeface="Wingdings" panose="05000000000000000000" pitchFamily="2" charset="2"/>
              <a:buChar char="q"/>
              <a:defRPr/>
            </a:pPr>
            <a:endParaRPr lang="it-IT" altLang="it-IT" dirty="0"/>
          </a:p>
          <a:p>
            <a:pPr marL="342900" indent="-342900" algn="just">
              <a:buClr>
                <a:srgbClr val="458363"/>
              </a:buClr>
              <a:buFont typeface="Wingdings" panose="05000000000000000000" pitchFamily="2" charset="2"/>
              <a:buChar char="q"/>
              <a:defRPr/>
            </a:pPr>
            <a:r>
              <a:rPr lang="it-IT" altLang="it-IT" dirty="0"/>
              <a:t>Il finanziamento delle unità in </a:t>
            </a:r>
            <a:r>
              <a:rPr lang="it-IT" altLang="it-IT" i="1" dirty="0"/>
              <a:t>deficit</a:t>
            </a:r>
            <a:r>
              <a:rPr lang="it-IT" altLang="it-IT" dirty="0"/>
              <a:t> da parte delle aziende di credito può avvenire secondo diverse modalità che individuano le cosiddette </a:t>
            </a:r>
            <a:r>
              <a:rPr lang="it-IT" altLang="it-IT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forme tecniche dei prestiti</a:t>
            </a:r>
            <a:r>
              <a:rPr lang="it-IT" altLang="it-IT" dirty="0"/>
              <a:t>.</a:t>
            </a:r>
          </a:p>
          <a:p>
            <a:pPr marL="342900" indent="-342900" algn="just">
              <a:buClr>
                <a:srgbClr val="458363"/>
              </a:buClr>
              <a:buFont typeface="Wingdings" panose="05000000000000000000" pitchFamily="2" charset="2"/>
              <a:buChar char="q"/>
              <a:defRPr/>
            </a:pPr>
            <a:endParaRPr lang="it-IT" altLang="it-IT" dirty="0"/>
          </a:p>
          <a:p>
            <a:pPr marL="342900" indent="-342900" algn="just">
              <a:buClr>
                <a:srgbClr val="458363"/>
              </a:buClr>
              <a:buFont typeface="Wingdings" panose="05000000000000000000" pitchFamily="2" charset="2"/>
              <a:buChar char="q"/>
              <a:defRPr/>
            </a:pPr>
            <a:r>
              <a:rPr lang="it-IT" altLang="it-IT" dirty="0">
                <a:cs typeface="Times New Roman" panose="02020603050405020304" pitchFamily="18" charset="0"/>
              </a:rPr>
              <a:t>La </a:t>
            </a:r>
            <a:r>
              <a:rPr lang="it-IT" altLang="it-IT" u="sng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selezione della clientela</a:t>
            </a:r>
            <a:r>
              <a:rPr lang="it-IT" altLang="it-IT" dirty="0">
                <a:cs typeface="Times New Roman" panose="02020603050405020304" pitchFamily="18" charset="0"/>
              </a:rPr>
              <a:t> è un fattore chiave per il perseguimento dell’efficienza allocativa in banca: le domande di prestito saranno accolte o declinate dall’azienda bancaria sulla base di opportune valutazioni circa l’affidabilità della controparte richiedente, formulate nell’ambito dell’articolato e complesso processo di istruttoria creditizia</a:t>
            </a:r>
            <a:r>
              <a:rPr lang="it-IT" altLang="it-IT" dirty="0"/>
              <a:t>.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6000" i="1" dirty="0">
                <a:solidFill>
                  <a:srgbClr val="458363"/>
                </a:solidFill>
              </a:rPr>
              <a:t>La funzione creditizia </a:t>
            </a:r>
            <a:r>
              <a:rPr lang="it-IT" sz="3000" i="1" dirty="0">
                <a:solidFill>
                  <a:srgbClr val="458363"/>
                </a:solidFill>
              </a:rPr>
              <a:t>(2/2)</a:t>
            </a:r>
          </a:p>
        </p:txBody>
      </p:sp>
    </p:spTree>
    <p:extLst>
      <p:ext uri="{BB962C8B-B14F-4D97-AF65-F5344CB8AC3E}">
        <p14:creationId xmlns:p14="http://schemas.microsoft.com/office/powerpoint/2010/main" val="905543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9D8ED4B-BC51-139E-5B89-2E70361E3424}"/>
              </a:ext>
            </a:extLst>
          </p:cNvPr>
          <p:cNvSpPr txBox="1">
            <a:spLocks noChangeArrowheads="1"/>
          </p:cNvSpPr>
          <p:nvPr/>
        </p:nvSpPr>
        <p:spPr>
          <a:xfrm>
            <a:off x="333376" y="2175940"/>
            <a:ext cx="11515724" cy="2129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altLang="it-IT" dirty="0"/>
              <a:t>La </a:t>
            </a:r>
            <a:r>
              <a:rPr lang="it-IT" altLang="it-IT" b="1" i="1" dirty="0">
                <a:solidFill>
                  <a:schemeClr val="accent2"/>
                </a:solidFill>
              </a:rPr>
              <a:t>funzione di mobilizzazione del risparmio</a:t>
            </a:r>
            <a:r>
              <a:rPr lang="it-IT" altLang="it-IT" dirty="0"/>
              <a:t> si riferisce all’intervento della banca nel trasferimento delle risorse economiche dai soggetti che detengono un momentaneo </a:t>
            </a:r>
            <a:r>
              <a:rPr lang="it-IT" altLang="it-IT" i="1" dirty="0"/>
              <a:t>surplus</a:t>
            </a:r>
            <a:r>
              <a:rPr lang="it-IT" altLang="it-IT" dirty="0"/>
              <a:t> di potere d’acquisto verso soggetti economici in </a:t>
            </a:r>
            <a:r>
              <a:rPr lang="it-IT" altLang="it-IT" i="1" dirty="0"/>
              <a:t>deficit</a:t>
            </a:r>
            <a:r>
              <a:rPr lang="it-IT" altLang="it-IT" dirty="0"/>
              <a:t> finanziario. E’ possibile considerare il fenomeno a livello aggregato, raggruppando soggetti che abbiano comportamenti finanziari simili in “settori istituzionali”:</a:t>
            </a:r>
          </a:p>
          <a:p>
            <a:pPr algn="just"/>
            <a:endParaRPr lang="it-IT" altLang="it-IT" dirty="0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sz="5600" b="1" i="1" dirty="0">
                <a:solidFill>
                  <a:schemeClr val="accent2"/>
                </a:solidFill>
              </a:rPr>
              <a:t>La funzione di mobilizzazione </a:t>
            </a:r>
            <a:br>
              <a:rPr lang="it-IT" altLang="it-IT" sz="5600" b="1" i="1" dirty="0">
                <a:solidFill>
                  <a:schemeClr val="accent2"/>
                </a:solidFill>
              </a:rPr>
            </a:br>
            <a:r>
              <a:rPr lang="it-IT" altLang="it-IT" sz="5600" b="1" i="1" dirty="0">
                <a:solidFill>
                  <a:schemeClr val="accent2"/>
                </a:solidFill>
              </a:rPr>
              <a:t>del risparmio</a:t>
            </a:r>
            <a:endParaRPr lang="it-IT" sz="5600" b="1" i="1" dirty="0">
              <a:solidFill>
                <a:srgbClr val="45836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601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F162F19C-1E0E-909A-8389-6900DB9E16C6}"/>
              </a:ext>
            </a:extLst>
          </p:cNvPr>
          <p:cNvSpPr txBox="1">
            <a:spLocks noChangeArrowheads="1"/>
          </p:cNvSpPr>
          <p:nvPr/>
        </p:nvSpPr>
        <p:spPr>
          <a:xfrm>
            <a:off x="172560" y="2012319"/>
            <a:ext cx="11789545" cy="41548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altLang="it-IT" dirty="0"/>
              <a:t>La </a:t>
            </a:r>
            <a:r>
              <a:rPr lang="it-IT" altLang="it-IT" b="1" i="1" dirty="0">
                <a:solidFill>
                  <a:srgbClr val="660066"/>
                </a:solidFill>
              </a:rPr>
              <a:t>funzione di trasmissione degli impulsi di politica monetaria</a:t>
            </a:r>
            <a:r>
              <a:rPr lang="it-IT" altLang="it-IT" dirty="0"/>
              <a:t> individua il ruolo delle aziende di credito nel conseguimento degli obiettivi di natura reale dell’economia. </a:t>
            </a:r>
          </a:p>
          <a:p>
            <a:pPr algn="just"/>
            <a:endParaRPr lang="it-IT" altLang="it-IT" dirty="0"/>
          </a:p>
          <a:p>
            <a:pPr marL="800100" lvl="1" indent="-342900" algn="just">
              <a:buClr>
                <a:srgbClr val="660066"/>
              </a:buClr>
              <a:buFont typeface="Wingdings" panose="05000000000000000000" pitchFamily="2" charset="2"/>
              <a:buChar char="q"/>
            </a:pPr>
            <a:r>
              <a:rPr lang="it-IT" altLang="it-IT" sz="2400" dirty="0"/>
              <a:t>Il processo con cui le decisioni delle Autorità monetarie influenzano l’economia in generale è noto come </a:t>
            </a:r>
            <a:r>
              <a:rPr lang="it-IT" altLang="it-IT" sz="2400" i="1" dirty="0"/>
              <a:t>meccanismo di trasmissione della politica monetaria</a:t>
            </a:r>
            <a:r>
              <a:rPr lang="it-IT" altLang="it-IT" sz="2400" dirty="0"/>
              <a:t>. I singoli collegamenti tramite i quali si esplicano gli impulsi di politica monetaria sono detti “canali di trasmissione”. </a:t>
            </a:r>
          </a:p>
          <a:p>
            <a:pPr marL="342900" indent="-342900" algn="just">
              <a:buClr>
                <a:srgbClr val="660066"/>
              </a:buClr>
              <a:buFont typeface="Wingdings" panose="05000000000000000000" pitchFamily="2" charset="2"/>
              <a:buChar char="q"/>
            </a:pPr>
            <a:endParaRPr lang="it-IT" altLang="it-IT" dirty="0"/>
          </a:p>
          <a:p>
            <a:pPr marL="800100" lvl="1" indent="-342900" algn="just">
              <a:buClr>
                <a:srgbClr val="660066"/>
              </a:buClr>
              <a:buFont typeface="Wingdings" panose="05000000000000000000" pitchFamily="2" charset="2"/>
              <a:buChar char="q"/>
            </a:pPr>
            <a:r>
              <a:rPr lang="it-IT" altLang="it-IT" sz="2400" dirty="0"/>
              <a:t>Le banche si trovano al centro della catena causale con cui la politica monetaria influenza l’andamento generale dei prezzi: esse contribuiscono, infatti, a determinare l’offerta complessiva di moneta e sono impegnate nell’attività di prestito.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sz="5600" b="1" i="1" dirty="0">
                <a:solidFill>
                  <a:srgbClr val="660066"/>
                </a:solidFill>
              </a:rPr>
              <a:t>La funzione di trasmissione degli impulsi di politica monetaria</a:t>
            </a:r>
          </a:p>
        </p:txBody>
      </p:sp>
    </p:spTree>
    <p:extLst>
      <p:ext uri="{BB962C8B-B14F-4D97-AF65-F5344CB8AC3E}">
        <p14:creationId xmlns:p14="http://schemas.microsoft.com/office/powerpoint/2010/main" val="2168656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803" y="153988"/>
            <a:ext cx="11336784" cy="1241287"/>
          </a:xfrm>
        </p:spPr>
        <p:txBody>
          <a:bodyPr>
            <a:normAutofit/>
          </a:bodyPr>
          <a:lstStyle/>
          <a:p>
            <a:r>
              <a:rPr lang="it-IT" sz="5400" dirty="0"/>
              <a:t>Il sistema bancario: evoluzione storica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92CEC5-40A0-F5AD-A199-6C858EBEC358}"/>
              </a:ext>
            </a:extLst>
          </p:cNvPr>
          <p:cNvSpPr txBox="1">
            <a:spLocks noChangeArrowheads="1"/>
          </p:cNvSpPr>
          <p:nvPr/>
        </p:nvSpPr>
        <p:spPr>
          <a:xfrm>
            <a:off x="459512" y="1626094"/>
            <a:ext cx="11201400" cy="18029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altLang="it-IT" dirty="0"/>
              <a:t>Il sistema bancario attuale è la risultante di un lunghissimo processo concomitante con l’evoluzione dell’economia nel suo insieme</a:t>
            </a:r>
          </a:p>
          <a:p>
            <a:pPr algn="just"/>
            <a:r>
              <a:rPr lang="it-IT" altLang="it-IT" dirty="0"/>
              <a:t>In Europa ha assunto un ruolo più o meno rilevante in tale processo evolutivo a secondo della efficienza intrinseca dei mercati dei capitali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C965F6D-1455-6723-92F8-39BF13010EB6}"/>
              </a:ext>
            </a:extLst>
          </p:cNvPr>
          <p:cNvSpPr txBox="1">
            <a:spLocks noChangeArrowheads="1"/>
          </p:cNvSpPr>
          <p:nvPr/>
        </p:nvSpPr>
        <p:spPr>
          <a:xfrm>
            <a:off x="459512" y="3429000"/>
            <a:ext cx="11201400" cy="320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altLang="it-IT" dirty="0"/>
              <a:t>Sono individuabili, nel tempo, due modelli ben consolidati:</a:t>
            </a:r>
          </a:p>
          <a:p>
            <a:pPr marL="628650" lvl="1" indent="-171450" algn="just">
              <a:buFont typeface="Times New Roman" panose="02020603050405020304" pitchFamily="18" charset="0"/>
              <a:buChar char="–"/>
            </a:pPr>
            <a:r>
              <a:rPr lang="it-IT" altLang="it-IT" sz="2400" dirty="0"/>
              <a:t>quelli dove i sistemi economici si sono orientati direttamente al mercato dei capitali</a:t>
            </a:r>
          </a:p>
          <a:p>
            <a:pPr marL="628650" lvl="1" indent="-171450" algn="just">
              <a:buFont typeface="Times New Roman" panose="02020603050405020304" pitchFamily="18" charset="0"/>
              <a:buChar char="–"/>
            </a:pPr>
            <a:r>
              <a:rPr lang="it-IT" altLang="it-IT" sz="2400" dirty="0"/>
              <a:t>quelli dove, per motivi diversi, i sistemi economici si sono orientati principalmente agli intermediari</a:t>
            </a:r>
          </a:p>
          <a:p>
            <a:pPr algn="just"/>
            <a:r>
              <a:rPr lang="it-IT" altLang="it-IT" dirty="0"/>
              <a:t>In questo secondo caso la banca ha assunto un ruolo determinante nell’orientare l’evoluzione dell’economia</a:t>
            </a:r>
          </a:p>
          <a:p>
            <a:pPr algn="just"/>
            <a:r>
              <a:rPr lang="it-IT" altLang="it-IT" dirty="0"/>
              <a:t>In Italia si è seguita questa strada </a:t>
            </a:r>
          </a:p>
        </p:txBody>
      </p:sp>
    </p:spTree>
    <p:extLst>
      <p:ext uri="{BB962C8B-B14F-4D97-AF65-F5344CB8AC3E}">
        <p14:creationId xmlns:p14="http://schemas.microsoft.com/office/powerpoint/2010/main" val="880569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EE7023D5-05D3-6DF7-6C8E-859BEBCDD27A}"/>
              </a:ext>
            </a:extLst>
          </p:cNvPr>
          <p:cNvSpPr txBox="1">
            <a:spLocks noChangeArrowheads="1"/>
          </p:cNvSpPr>
          <p:nvPr/>
        </p:nvSpPr>
        <p:spPr>
          <a:xfrm>
            <a:off x="115410" y="1136707"/>
            <a:ext cx="11904952" cy="55792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it-IT" altLang="it-IT" sz="2000" dirty="0"/>
              <a:t>La raccolta dei depositi era attuata principalmente dalle Casse di risparmio (istituzioni pubbliche o semipubbliche aventi fini previdenziali)</a:t>
            </a:r>
          </a:p>
          <a:p>
            <a:pPr algn="just">
              <a:lnSpc>
                <a:spcPct val="80000"/>
              </a:lnSpc>
            </a:pPr>
            <a:r>
              <a:rPr lang="it-IT" altLang="it-IT" sz="2000" dirty="0"/>
              <a:t>Le attività di impiego erano svolte da “banchieri-privati”, generalmente di origine mercantile.</a:t>
            </a:r>
          </a:p>
          <a:p>
            <a:pPr algn="just">
              <a:lnSpc>
                <a:spcPct val="80000"/>
              </a:lnSpc>
            </a:pPr>
            <a:r>
              <a:rPr lang="it-IT" altLang="it-IT" sz="2000" dirty="0"/>
              <a:t>Le banche di emissione non avevano l’importanza che assunsero in seguito per vari motivi</a:t>
            </a:r>
          </a:p>
          <a:p>
            <a:pPr marL="800100" lvl="1" indent="-34290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dirty="0"/>
              <a:t>In Italia si decise di mantenere in vita le maggiori banche di emissione degli stati preunitari</a:t>
            </a:r>
          </a:p>
          <a:p>
            <a:pPr algn="just">
              <a:lnSpc>
                <a:spcPct val="80000"/>
              </a:lnSpc>
            </a:pPr>
            <a:r>
              <a:rPr lang="it-IT" altLang="it-IT" sz="2000" dirty="0"/>
              <a:t>Per il credito a medio e lungo termine operavano</a:t>
            </a:r>
          </a:p>
          <a:p>
            <a:pPr marL="800100" lvl="1" indent="-34290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dirty="0"/>
              <a:t>Due istituti di credito mobiliare (Istituto generale di credito mobiliare e Banca generale)</a:t>
            </a:r>
          </a:p>
          <a:p>
            <a:pPr marL="800100" lvl="1" indent="-34290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dirty="0"/>
              <a:t> Le sezioni speciali per il credito fondiario di alcuni istituti pubblici o semipubblici</a:t>
            </a:r>
          </a:p>
          <a:p>
            <a:pPr algn="just"/>
            <a:r>
              <a:rPr lang="it-IT" altLang="it-IT" sz="2000" dirty="0"/>
              <a:t>Nel secondo Ottocento importanza crescente assunsero anche </a:t>
            </a:r>
          </a:p>
          <a:p>
            <a:pPr marL="800100" lvl="1" indent="-342900" algn="just">
              <a:buFont typeface="Wingdings" panose="05000000000000000000" pitchFamily="2" charset="2"/>
              <a:buChar char="q"/>
            </a:pPr>
            <a:r>
              <a:rPr lang="it-IT" altLang="it-IT" dirty="0"/>
              <a:t>le casse di risparmio postali (che riversavano la raccolta presso la Cassa depositi e prestiti)</a:t>
            </a:r>
          </a:p>
          <a:p>
            <a:pPr marL="800100" lvl="1" indent="-342900" algn="just">
              <a:buFont typeface="Wingdings" panose="05000000000000000000" pitchFamily="2" charset="2"/>
              <a:buChar char="q"/>
            </a:pPr>
            <a:r>
              <a:rPr lang="it-IT" altLang="it-IT" dirty="0"/>
              <a:t>Le banche territoriali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it-IT" altLang="it-IT" sz="2000" dirty="0"/>
              <a:t>Alcune di queste avevano forma giuridica di società anonima semplice (Spa)</a:t>
            </a:r>
          </a:p>
          <a:p>
            <a:pPr marL="1257300" lvl="2" indent="-342900" algn="just">
              <a:buFont typeface="Wingdings" panose="05000000000000000000" pitchFamily="2" charset="2"/>
              <a:buChar char="§"/>
            </a:pPr>
            <a:r>
              <a:rPr lang="it-IT" altLang="it-IT" sz="2000" dirty="0"/>
              <a:t>Altre, forma giuridica di cooperativa nelle sue due specifiche modalità</a:t>
            </a:r>
          </a:p>
          <a:p>
            <a:pPr marL="1714500" lvl="3" indent="-342900" algn="just">
              <a:buFont typeface="Wingdings" panose="05000000000000000000" pitchFamily="2" charset="2"/>
              <a:buChar char="§"/>
            </a:pPr>
            <a:r>
              <a:rPr lang="it-IT" altLang="it-IT" sz="2000" dirty="0"/>
              <a:t>Banca popolare (anonima cooperativa)</a:t>
            </a:r>
          </a:p>
          <a:p>
            <a:pPr marL="1714500" lvl="3" indent="-342900" algn="just">
              <a:buFont typeface="Wingdings" panose="05000000000000000000" pitchFamily="2" charset="2"/>
              <a:buChar char="§"/>
            </a:pPr>
            <a:r>
              <a:rPr lang="it-IT" altLang="it-IT" sz="2000" dirty="0"/>
              <a:t>Cassa rurale (cooperativa a responsabilità illimitata)</a:t>
            </a:r>
          </a:p>
          <a:p>
            <a:pPr lvl="1" algn="l">
              <a:lnSpc>
                <a:spcPct val="80000"/>
              </a:lnSpc>
              <a:buFont typeface="Times New Roman" panose="02020603050405020304" pitchFamily="18" charset="0"/>
              <a:buChar char="–"/>
            </a:pPr>
            <a:endParaRPr lang="it-IT" altLang="it-IT" dirty="0"/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dirty="0"/>
              <a:t>Il sistema bancario: evoluzione storica </a:t>
            </a:r>
          </a:p>
        </p:txBody>
      </p:sp>
    </p:spTree>
    <p:extLst>
      <p:ext uri="{BB962C8B-B14F-4D97-AF65-F5344CB8AC3E}">
        <p14:creationId xmlns:p14="http://schemas.microsoft.com/office/powerpoint/2010/main" val="203299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CADE974A-0C3E-A24B-FC66-F057F863B0D5}"/>
              </a:ext>
            </a:extLst>
          </p:cNvPr>
          <p:cNvSpPr txBox="1">
            <a:spLocks noChangeArrowheads="1"/>
          </p:cNvSpPr>
          <p:nvPr/>
        </p:nvSpPr>
        <p:spPr>
          <a:xfrm>
            <a:off x="159798" y="1555072"/>
            <a:ext cx="12126897" cy="2422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it-IT" dirty="0"/>
              <a:t>Sul finire dell’Ottocento la concomitanza di una grave crisi generalizzata (che investì l’agricoltura, l’industria e infine l’edilizia) portò ad una crisi bancaria senza precedenti</a:t>
            </a:r>
          </a:p>
          <a:p>
            <a:pPr algn="l"/>
            <a:r>
              <a:rPr lang="it-IT" altLang="it-IT" dirty="0"/>
              <a:t>Ne furono investite</a:t>
            </a:r>
          </a:p>
          <a:p>
            <a:pPr lvl="1" algn="l">
              <a:buFont typeface="Times New Roman" panose="02020603050405020304" pitchFamily="18" charset="0"/>
              <a:buChar char="–"/>
            </a:pPr>
            <a:r>
              <a:rPr lang="it-IT" altLang="it-IT" dirty="0"/>
              <a:t>Le due banche di credito mobiliare</a:t>
            </a:r>
          </a:p>
          <a:p>
            <a:pPr lvl="1" algn="l">
              <a:buFont typeface="Times New Roman" panose="02020603050405020304" pitchFamily="18" charset="0"/>
              <a:buChar char="–"/>
            </a:pPr>
            <a:r>
              <a:rPr lang="it-IT" altLang="it-IT" dirty="0"/>
              <a:t>Molte banche territoriali</a:t>
            </a:r>
          </a:p>
          <a:p>
            <a:pPr lvl="1" algn="l">
              <a:buFont typeface="Times New Roman" panose="02020603050405020304" pitchFamily="18" charset="0"/>
              <a:buChar char="–"/>
            </a:pPr>
            <a:r>
              <a:rPr lang="it-IT" altLang="it-IT" dirty="0"/>
              <a:t>Una banca di emissione (la Banca romana)</a:t>
            </a:r>
          </a:p>
          <a:p>
            <a:pPr lvl="1" algn="l">
              <a:buFont typeface="Times New Roman" panose="02020603050405020304" pitchFamily="18" charset="0"/>
              <a:buChar char="–"/>
            </a:pPr>
            <a:endParaRPr lang="it-IT" altLang="it-IT" dirty="0"/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dirty="0"/>
              <a:t>Fine Ottocento: il grande crollo</a:t>
            </a:r>
          </a:p>
        </p:txBody>
      </p:sp>
    </p:spTree>
    <p:extLst>
      <p:ext uri="{BB962C8B-B14F-4D97-AF65-F5344CB8AC3E}">
        <p14:creationId xmlns:p14="http://schemas.microsoft.com/office/powerpoint/2010/main" val="1303389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3C3DFB9C-DA02-9C7B-EC90-A14F80994D37}"/>
              </a:ext>
            </a:extLst>
          </p:cNvPr>
          <p:cNvSpPr txBox="1">
            <a:spLocks noChangeArrowheads="1"/>
          </p:cNvSpPr>
          <p:nvPr/>
        </p:nvSpPr>
        <p:spPr>
          <a:xfrm>
            <a:off x="169154" y="1642065"/>
            <a:ext cx="11780667" cy="46859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it-IT" altLang="it-IT" sz="2800" dirty="0"/>
              <a:t>La crisi determinò:</a:t>
            </a:r>
          </a:p>
          <a:p>
            <a:pPr marL="800100" lvl="1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800" dirty="0"/>
              <a:t>La semplificazione del sistema di emissione (tre sole banche con un primato chiaro della Banca d’Italia)</a:t>
            </a:r>
          </a:p>
          <a:p>
            <a:pPr marL="800100" lvl="1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800" dirty="0"/>
              <a:t>L’avvio graduale di quest’ultima a divenire “banca centrale”</a:t>
            </a:r>
          </a:p>
          <a:p>
            <a:pPr marL="800100" lvl="1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800" dirty="0"/>
              <a:t>L’iniezione di liquidità dal mondo di lingua tedesca che portò alla nascita delle due maggiori banche miste (banche “tuttofare” alla tedesca)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t-IT" altLang="it-IT" sz="2800" dirty="0"/>
              <a:t>Banca commerciale italiana (Comit)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t-IT" altLang="it-IT" sz="2800" dirty="0"/>
              <a:t>Credito Italiano (Credit) </a:t>
            </a:r>
          </a:p>
          <a:p>
            <a:pPr marL="800100" lvl="1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800" dirty="0"/>
              <a:t>Lo stesso modo di operare assunsero due altri istituti: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t-IT" altLang="it-IT" sz="2800" dirty="0"/>
              <a:t>Il Banco di Roma (</a:t>
            </a:r>
            <a:r>
              <a:rPr lang="it-IT" altLang="it-IT" sz="2800" dirty="0" err="1"/>
              <a:t>Bancoroma</a:t>
            </a:r>
            <a:r>
              <a:rPr lang="it-IT" altLang="it-IT" sz="2800" dirty="0"/>
              <a:t>)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t-IT" altLang="it-IT" sz="2800" dirty="0"/>
              <a:t>La Società bancaria italiana che nel 1914 fondendosi con importanti istituti territoriali diede vita alla Banca Italiana di Sconto (Bis)  </a:t>
            </a:r>
          </a:p>
          <a:p>
            <a:pPr lvl="2" algn="l">
              <a:lnSpc>
                <a:spcPct val="80000"/>
              </a:lnSpc>
              <a:buFont typeface="Times New Roman" panose="02020603050405020304" pitchFamily="18" charset="0"/>
              <a:buChar char="•"/>
            </a:pPr>
            <a:endParaRPr lang="it-IT" altLang="it-IT" sz="2800" dirty="0"/>
          </a:p>
          <a:p>
            <a:pPr lvl="1" algn="l">
              <a:lnSpc>
                <a:spcPct val="80000"/>
              </a:lnSpc>
            </a:pPr>
            <a:endParaRPr lang="it-IT" altLang="it-IT" sz="2800" dirty="0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dirty="0"/>
              <a:t>Il riordino del sistema bancario di fine Ottocento</a:t>
            </a:r>
          </a:p>
        </p:txBody>
      </p:sp>
    </p:spTree>
    <p:extLst>
      <p:ext uri="{BB962C8B-B14F-4D97-AF65-F5344CB8AC3E}">
        <p14:creationId xmlns:p14="http://schemas.microsoft.com/office/powerpoint/2010/main" val="400008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7F27FCE8-DA69-D4FF-2AE5-5CC8C0AE8F63}"/>
              </a:ext>
            </a:extLst>
          </p:cNvPr>
          <p:cNvSpPr txBox="1">
            <a:spLocks noChangeArrowheads="1"/>
          </p:cNvSpPr>
          <p:nvPr/>
        </p:nvSpPr>
        <p:spPr>
          <a:xfrm>
            <a:off x="94419" y="1732620"/>
            <a:ext cx="11940466" cy="1667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altLang="it-IT" sz="2000" dirty="0"/>
              <a:t>I problemi che emersero negli anni successivi furono principalmente i seguenti</a:t>
            </a:r>
          </a:p>
          <a:p>
            <a:pPr marL="800100" lvl="1" indent="-342900" algn="l">
              <a:buFont typeface="Wingdings" panose="05000000000000000000" pitchFamily="2" charset="2"/>
              <a:buChar char="q"/>
            </a:pPr>
            <a:r>
              <a:rPr lang="it-IT" altLang="it-IT" dirty="0"/>
              <a:t>Data la natura di “banche di deposito” di tutte le aziende operanti nel Paese si pose come problema primario quello </a:t>
            </a:r>
            <a:r>
              <a:rPr lang="it-IT" altLang="it-IT" dirty="0" err="1"/>
              <a:t>della”tutela</a:t>
            </a:r>
            <a:r>
              <a:rPr lang="it-IT" altLang="it-IT" dirty="0"/>
              <a:t> del risparmio”</a:t>
            </a:r>
          </a:p>
          <a:p>
            <a:pPr marL="800100" lvl="1" indent="-342900" algn="l">
              <a:buFont typeface="Wingdings" panose="05000000000000000000" pitchFamily="2" charset="2"/>
              <a:buChar char="q"/>
            </a:pPr>
            <a:r>
              <a:rPr lang="it-IT" altLang="it-IT" dirty="0"/>
              <a:t>Le prime difficoltà delle banche miste evidenziarono sempre più la necessità della specializzazione funzionale del credito</a:t>
            </a:r>
          </a:p>
          <a:p>
            <a:pPr lvl="1" algn="l"/>
            <a:endParaRPr lang="it-IT" altLang="it-IT" dirty="0"/>
          </a:p>
          <a:p>
            <a:pPr lvl="1" algn="l"/>
            <a:endParaRPr lang="it-IT" altLang="it-IT" dirty="0"/>
          </a:p>
          <a:p>
            <a:pPr lvl="1" algn="l">
              <a:buFont typeface="Times New Roman" panose="02020603050405020304" pitchFamily="18" charset="0"/>
              <a:buChar char="–"/>
            </a:pPr>
            <a:endParaRPr lang="it-IT" altLang="it-IT" dirty="0"/>
          </a:p>
          <a:p>
            <a:pPr lvl="1" algn="l">
              <a:buFont typeface="Times New Roman" panose="02020603050405020304" pitchFamily="18" charset="0"/>
              <a:buChar char="–"/>
            </a:pPr>
            <a:endParaRPr lang="it-IT" altLang="it-IT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789C8D0-2DDD-FD49-A667-5504F6208CDE}"/>
              </a:ext>
            </a:extLst>
          </p:cNvPr>
          <p:cNvSpPr txBox="1">
            <a:spLocks noChangeArrowheads="1"/>
          </p:cNvSpPr>
          <p:nvPr/>
        </p:nvSpPr>
        <p:spPr>
          <a:xfrm>
            <a:off x="90440" y="3646426"/>
            <a:ext cx="11940466" cy="29788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it-IT" altLang="it-IT" sz="2000" dirty="0"/>
              <a:t>Nel 1926 si giunse ad una prima riforma: l’attività bancaria venne considerata “di interesse pubblico”: in questo modo la caratteristica di “azienda” dell’impresa bancaria iniziava a lasciare il posto a quella di “istituzione vigilata”.</a:t>
            </a:r>
          </a:p>
          <a:p>
            <a:pPr algn="l">
              <a:lnSpc>
                <a:spcPct val="80000"/>
              </a:lnSpc>
            </a:pPr>
            <a:r>
              <a:rPr lang="it-IT" altLang="it-IT" sz="2000" dirty="0"/>
              <a:t>I punti più rilevanti della riforma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t-IT" altLang="it-IT" sz="2000" dirty="0"/>
              <a:t>Autorizzazione governativa per l’esercizio dell’attività e per l’apertura di filiali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t-IT" altLang="it-IT" sz="2000" dirty="0"/>
              <a:t>Limiti e disciplina nell’ambito della raccolta, dell’impiego e della destinazione degli utili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t-IT" altLang="it-IT" sz="2000" dirty="0"/>
              <a:t>Istituzione di un albo pubblico delle aziende di credito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it-IT" altLang="it-IT" sz="2000" dirty="0"/>
              <a:t>Vigilanza sul sistema da parte del Ministero delle Finanze</a:t>
            </a:r>
          </a:p>
          <a:p>
            <a:pPr algn="l">
              <a:lnSpc>
                <a:spcPct val="80000"/>
              </a:lnSpc>
            </a:pPr>
            <a:r>
              <a:rPr lang="it-IT" altLang="it-IT" sz="2000" dirty="0"/>
              <a:t>Contemporaneamente venne rivalutata la Lira (quota 90) e si accordò alla Banca d’Italia l’esclusiva dell’emissione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dirty="0"/>
              <a:t>La stagione delle grandi riforme strutturali:</a:t>
            </a:r>
          </a:p>
          <a:p>
            <a:r>
              <a:rPr lang="it-IT" sz="5400" dirty="0"/>
              <a:t>La riforma del 1926</a:t>
            </a:r>
          </a:p>
        </p:txBody>
      </p:sp>
    </p:spTree>
    <p:extLst>
      <p:ext uri="{BB962C8B-B14F-4D97-AF65-F5344CB8AC3E}">
        <p14:creationId xmlns:p14="http://schemas.microsoft.com/office/powerpoint/2010/main" val="238596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CD978D49-57C7-4F9C-90BE-8623798752CE}"/>
              </a:ext>
            </a:extLst>
          </p:cNvPr>
          <p:cNvSpPr txBox="1">
            <a:spLocks noChangeArrowheads="1"/>
          </p:cNvSpPr>
          <p:nvPr/>
        </p:nvSpPr>
        <p:spPr>
          <a:xfrm>
            <a:off x="251534" y="1395275"/>
            <a:ext cx="11940466" cy="50232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it-IT" altLang="it-IT" sz="2000" dirty="0"/>
              <a:t>Sull’onda della crisi del 1929 negli anni ’30 si diede mano ad una riforma più radicale</a:t>
            </a:r>
          </a:p>
          <a:p>
            <a:pPr algn="l">
              <a:lnSpc>
                <a:spcPct val="80000"/>
              </a:lnSpc>
            </a:pPr>
            <a:endParaRPr lang="it-IT" altLang="it-IT" sz="2000" dirty="0"/>
          </a:p>
          <a:p>
            <a:pPr marL="0" lvl="1" algn="l">
              <a:lnSpc>
                <a:spcPct val="80000"/>
              </a:lnSpc>
            </a:pPr>
            <a:r>
              <a:rPr lang="it-IT" altLang="it-IT" dirty="0"/>
              <a:t>Si attuò una rigida ripartizione funzionale e territoriale delle aziende di credito suddivise in questo modo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000" dirty="0"/>
              <a:t>Istituti di diritto pubblico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000" dirty="0"/>
              <a:t>Istituti di interesse nazionale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000" dirty="0"/>
              <a:t>Banche di credito ordinario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000" dirty="0"/>
              <a:t>Casse di risparmio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000" dirty="0"/>
              <a:t>Banche popolari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000" dirty="0"/>
              <a:t>Casse rurali e artigiane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it-IT" altLang="it-IT" sz="2000" dirty="0"/>
          </a:p>
          <a:p>
            <a:pPr marL="0" lvl="1" algn="l">
              <a:lnSpc>
                <a:spcPct val="80000"/>
              </a:lnSpc>
            </a:pPr>
            <a:r>
              <a:rPr lang="it-IT" altLang="it-IT" dirty="0"/>
              <a:t>Si assegnò alla Banca d’Italia (trasformata in istituto di diritto pubblico) la funzione di banca centrale del sistema con il compito di vigilare sulle aziende di credito</a:t>
            </a:r>
          </a:p>
          <a:p>
            <a:pPr marL="0" lvl="1" algn="l">
              <a:lnSpc>
                <a:spcPct val="80000"/>
              </a:lnSpc>
            </a:pPr>
            <a:endParaRPr lang="it-IT" altLang="it-IT" dirty="0"/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000" dirty="0"/>
              <a:t>Inizialmente per conto dell’Ispettorato per la difesa del risparmio e l’esercizio del credito presieduto dal Capo del Governo </a:t>
            </a:r>
          </a:p>
          <a:p>
            <a:pPr marL="1257300" lvl="2" indent="-3429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it-IT" altLang="it-IT" sz="2000" dirty="0"/>
              <a:t>Dopo la Guerra direttamente </a:t>
            </a:r>
          </a:p>
          <a:p>
            <a:pPr lvl="1" algn="l">
              <a:lnSpc>
                <a:spcPct val="80000"/>
              </a:lnSpc>
              <a:buFont typeface="Times New Roman" panose="02020603050405020304" pitchFamily="18" charset="0"/>
              <a:buChar char="–"/>
            </a:pPr>
            <a:endParaRPr lang="it-IT" altLang="it-IT" dirty="0"/>
          </a:p>
          <a:p>
            <a:pPr lvl="1" algn="l">
              <a:lnSpc>
                <a:spcPct val="80000"/>
              </a:lnSpc>
            </a:pPr>
            <a:endParaRPr lang="it-IT" altLang="it-IT" dirty="0"/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dirty="0"/>
              <a:t>La riforma del 1936</a:t>
            </a:r>
          </a:p>
        </p:txBody>
      </p:sp>
    </p:spTree>
    <p:extLst>
      <p:ext uri="{BB962C8B-B14F-4D97-AF65-F5344CB8AC3E}">
        <p14:creationId xmlns:p14="http://schemas.microsoft.com/office/powerpoint/2010/main" val="3639010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C700208C-AAD7-BDAF-BBC0-DC6B490904A9}"/>
              </a:ext>
            </a:extLst>
          </p:cNvPr>
          <p:cNvSpPr txBox="1">
            <a:spLocks noChangeArrowheads="1"/>
          </p:cNvSpPr>
          <p:nvPr/>
        </p:nvSpPr>
        <p:spPr>
          <a:xfrm>
            <a:off x="182177" y="1895475"/>
            <a:ext cx="11754035" cy="4233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r>
              <a:rPr lang="it-IT" altLang="it-IT" dirty="0"/>
              <a:t>Agli istituti di credito che raccoglievano depositi “a vista” venne vietata l’attività di credito a medio e lungo termine</a:t>
            </a:r>
          </a:p>
          <a:p>
            <a:pPr algn="l">
              <a:lnSpc>
                <a:spcPct val="80000"/>
              </a:lnSpc>
            </a:pPr>
            <a:r>
              <a:rPr lang="it-IT" altLang="it-IT" dirty="0"/>
              <a:t>Tale funzione venne affidata agli istituti di credito speciale</a:t>
            </a:r>
          </a:p>
          <a:p>
            <a:pPr lvl="1" algn="l">
              <a:lnSpc>
                <a:spcPct val="80000"/>
              </a:lnSpc>
              <a:buFont typeface="Times New Roman" panose="02020603050405020304" pitchFamily="18" charset="0"/>
              <a:buChar char="–"/>
            </a:pPr>
            <a:r>
              <a:rPr lang="it-IT" altLang="it-IT" dirty="0"/>
              <a:t>Anzitutto l’Istituto mobiliare italiano (IMI)</a:t>
            </a:r>
          </a:p>
          <a:p>
            <a:pPr lvl="1" algn="l">
              <a:lnSpc>
                <a:spcPct val="80000"/>
              </a:lnSpc>
              <a:buFont typeface="Times New Roman" panose="02020603050405020304" pitchFamily="18" charset="0"/>
              <a:buChar char="–"/>
            </a:pPr>
            <a:r>
              <a:rPr lang="it-IT" altLang="it-IT" dirty="0"/>
              <a:t>Dopo la guerra ad esso si affiancarono altri istituti</a:t>
            </a:r>
          </a:p>
          <a:p>
            <a:pPr lvl="2" algn="l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it-IT" altLang="it-IT" dirty="0"/>
              <a:t>Mediobanca</a:t>
            </a:r>
          </a:p>
          <a:p>
            <a:pPr lvl="2" algn="l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it-IT" altLang="it-IT" dirty="0"/>
              <a:t>Efibanca</a:t>
            </a:r>
          </a:p>
          <a:p>
            <a:pPr lvl="2" algn="l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it-IT" altLang="it-IT" dirty="0"/>
              <a:t>Centrobanca</a:t>
            </a:r>
          </a:p>
          <a:p>
            <a:pPr lvl="2" algn="l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it-IT" altLang="it-IT" dirty="0"/>
              <a:t>I Mediocrediti regionali (per le piccole e medie imprese)</a:t>
            </a:r>
          </a:p>
          <a:p>
            <a:pPr lvl="1" algn="l">
              <a:lnSpc>
                <a:spcPct val="80000"/>
              </a:lnSpc>
              <a:buFont typeface="Times New Roman" panose="02020603050405020304" pitchFamily="18" charset="0"/>
              <a:buChar char="–"/>
            </a:pPr>
            <a:r>
              <a:rPr lang="it-IT" altLang="it-IT" dirty="0"/>
              <a:t>Sempre dopo la guerra emersero anche altri istituti a finalità speciale</a:t>
            </a:r>
          </a:p>
          <a:p>
            <a:pPr lvl="2" algn="l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it-IT" altLang="it-IT" dirty="0"/>
              <a:t>L’Istituto per lo sviluppo economico dell’Italia meridionale (</a:t>
            </a:r>
            <a:r>
              <a:rPr lang="it-IT" altLang="it-IT" dirty="0" err="1"/>
              <a:t>Isveimer</a:t>
            </a:r>
            <a:r>
              <a:rPr lang="it-IT" altLang="it-IT" dirty="0"/>
              <a:t>)</a:t>
            </a:r>
          </a:p>
          <a:p>
            <a:pPr lvl="2" algn="l">
              <a:lnSpc>
                <a:spcPct val="80000"/>
              </a:lnSpc>
              <a:buFont typeface="Times New Roman" panose="02020603050405020304" pitchFamily="18" charset="0"/>
              <a:buChar char="•"/>
            </a:pPr>
            <a:r>
              <a:rPr lang="it-IT" altLang="it-IT" dirty="0"/>
              <a:t>Il credito industriale sardo (Cis)</a:t>
            </a:r>
          </a:p>
          <a:p>
            <a:pPr algn="l">
              <a:lnSpc>
                <a:spcPct val="80000"/>
              </a:lnSpc>
            </a:pPr>
            <a:endParaRPr lang="it-IT" altLang="it-IT" dirty="0"/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dirty="0"/>
              <a:t>Attività bancaria e affinità finanziaria</a:t>
            </a:r>
          </a:p>
        </p:txBody>
      </p:sp>
    </p:spTree>
    <p:extLst>
      <p:ext uri="{BB962C8B-B14F-4D97-AF65-F5344CB8AC3E}">
        <p14:creationId xmlns:p14="http://schemas.microsoft.com/office/powerpoint/2010/main" val="750029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7CB0C76B-8EC1-95A2-C3C6-E39DB46B31A7}"/>
              </a:ext>
            </a:extLst>
          </p:cNvPr>
          <p:cNvSpPr txBox="1"/>
          <p:nvPr/>
        </p:nvSpPr>
        <p:spPr>
          <a:xfrm>
            <a:off x="49013" y="2061747"/>
            <a:ext cx="1202036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79070" algn="just">
              <a:lnSpc>
                <a:spcPct val="150000"/>
              </a:lnSpc>
              <a:spcAft>
                <a:spcPts val="0"/>
              </a:spcAft>
            </a:pPr>
            <a:r>
              <a:rPr lang="it-IT" sz="2000" dirty="0">
                <a:effectLst/>
                <a:ea typeface="Times New Roman" panose="02020603050405020304" pitchFamily="18" charset="0"/>
              </a:rPr>
              <a:t>L’Italia è un Paese &lt;&lt;bancocentrico&gt;&gt; a differenza di molti altri che presentano una forte connotazione &lt;&lt;</a:t>
            </a:r>
            <a:r>
              <a:rPr lang="it-IT" sz="2000" dirty="0" err="1">
                <a:effectLst/>
                <a:ea typeface="Times New Roman" panose="02020603050405020304" pitchFamily="18" charset="0"/>
              </a:rPr>
              <a:t>mercatocentrica</a:t>
            </a:r>
            <a:r>
              <a:rPr lang="it-IT" sz="2000" dirty="0">
                <a:effectLst/>
                <a:ea typeface="Times New Roman" panose="02020603050405020304" pitchFamily="18" charset="0"/>
              </a:rPr>
              <a:t>&gt;&gt;; tale diversità scaturisce da molteplici fattori tra cui:</a:t>
            </a:r>
          </a:p>
          <a:p>
            <a:pPr marL="342900" marR="17907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it-IT" sz="2000" dirty="0">
                <a:effectLst/>
                <a:ea typeface="Times New Roman" panose="02020603050405020304" pitchFamily="18" charset="0"/>
              </a:rPr>
              <a:t>il modello di capitalismo chiuso;</a:t>
            </a:r>
          </a:p>
          <a:p>
            <a:pPr marL="342900" marR="17907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588645" algn="l"/>
              </a:tabLst>
            </a:pPr>
            <a:r>
              <a:rPr lang="it-IT" sz="2000" dirty="0">
                <a:effectLst/>
                <a:ea typeface="Times New Roman" panose="02020603050405020304" pitchFamily="18" charset="0"/>
              </a:rPr>
              <a:t>la normativa fiscale;</a:t>
            </a:r>
          </a:p>
          <a:p>
            <a:pPr marL="342900" marR="17907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588645" algn="l"/>
              </a:tabLst>
            </a:pPr>
            <a:r>
              <a:rPr lang="it-IT" sz="2000" dirty="0">
                <a:effectLst/>
                <a:ea typeface="Times New Roman" panose="02020603050405020304" pitchFamily="18" charset="0"/>
              </a:rPr>
              <a:t>il ruolo svolto dalle banche in base alla legge bancaria del 1936;</a:t>
            </a:r>
          </a:p>
          <a:p>
            <a:pPr marL="342900" marR="17907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588645" algn="l"/>
              </a:tabLst>
            </a:pPr>
            <a:r>
              <a:rPr lang="it-IT" sz="2000" dirty="0">
                <a:effectLst/>
                <a:ea typeface="Times New Roman" panose="02020603050405020304" pitchFamily="18" charset="0"/>
              </a:rPr>
              <a:t>la cultura dei risparmiatori italiani;</a:t>
            </a:r>
          </a:p>
          <a:p>
            <a:pPr marL="342900" marR="17907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588645" algn="l"/>
              </a:tabLst>
            </a:pPr>
            <a:r>
              <a:rPr lang="it-IT" sz="2000" dirty="0">
                <a:effectLst/>
                <a:ea typeface="Times New Roman" panose="02020603050405020304" pitchFamily="18" charset="0"/>
              </a:rPr>
              <a:t>l’inefficienza dei mercati;</a:t>
            </a:r>
          </a:p>
          <a:p>
            <a:pPr marL="342900" marR="17907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588645" algn="l"/>
              </a:tabLst>
            </a:pPr>
            <a:r>
              <a:rPr lang="it-IT" sz="2000" dirty="0">
                <a:effectLst/>
                <a:ea typeface="Times New Roman" panose="02020603050405020304" pitchFamily="18" charset="0"/>
              </a:rPr>
              <a:t>la scarsa presenza di investitori istituzionali.</a:t>
            </a: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E068489-1B06-E3C2-8F0D-DCFB6D0C13CA}"/>
              </a:ext>
            </a:extLst>
          </p:cNvPr>
          <p:cNvSpPr txBox="1">
            <a:spLocks/>
          </p:cNvSpPr>
          <p:nvPr/>
        </p:nvSpPr>
        <p:spPr>
          <a:xfrm>
            <a:off x="390803" y="153988"/>
            <a:ext cx="11336784" cy="12412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5400" b="1" dirty="0">
                <a:solidFill>
                  <a:srgbClr val="000000"/>
                </a:solidFill>
              </a:rPr>
              <a:t>Testo Unico Bancario - Decreto legislativo 1° settembre 1993, n. 385 Testo unico delle leggi in materia bancaria e creditizia </a:t>
            </a:r>
            <a:r>
              <a:rPr lang="it-IT" sz="5400" dirty="0">
                <a:solidFill>
                  <a:srgbClr val="000000"/>
                </a:solidFill>
              </a:rPr>
              <a:t>(successive modifiche e integrazioni )</a:t>
            </a:r>
            <a:endParaRPr lang="it-IT" sz="5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4783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7A2CA6A65F8224989530A1ADB14FE1D" ma:contentTypeVersion="7" ma:contentTypeDescription="Creare un nuovo documento." ma:contentTypeScope="" ma:versionID="46b8df843bf79bb9ee09956ab33a663e">
  <xsd:schema xmlns:xsd="http://www.w3.org/2001/XMLSchema" xmlns:xs="http://www.w3.org/2001/XMLSchema" xmlns:p="http://schemas.microsoft.com/office/2006/metadata/properties" xmlns:ns2="d9caeb6d-7264-4b4b-ac2f-16b9e3327996" targetNamespace="http://schemas.microsoft.com/office/2006/metadata/properties" ma:root="true" ma:fieldsID="c0a5a4becbeb7ee178ceddd9b25dac76" ns2:_="">
    <xsd:import namespace="d9caeb6d-7264-4b4b-ac2f-16b9e33279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caeb6d-7264-4b4b-ac2f-16b9e33279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95C72D-F319-41C0-B8DC-9B96DA38E47A}"/>
</file>

<file path=customXml/itemProps2.xml><?xml version="1.0" encoding="utf-8"?>
<ds:datastoreItem xmlns:ds="http://schemas.openxmlformats.org/officeDocument/2006/customXml" ds:itemID="{665B9AE5-3DC6-4D51-A57A-5F8268310A3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7C0CEB0-59C9-47FF-8BEB-BEF11A5E41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1737</TotalTime>
  <Words>1706</Words>
  <Application>Microsoft Office PowerPoint</Application>
  <PresentationFormat>Widescreen</PresentationFormat>
  <Paragraphs>159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 di Office</vt:lpstr>
      <vt:lpstr>Banche e Mercati  Prof. Fabrizio Rossi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 fenomeni generati dall’adozione del Testo Unico Bancario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ROSSI FABRIZIO</dc:creator>
  <cp:lastModifiedBy>ROSSI FABRIZIO</cp:lastModifiedBy>
  <cp:revision>32</cp:revision>
  <dcterms:created xsi:type="dcterms:W3CDTF">2023-09-22T05:07:54Z</dcterms:created>
  <dcterms:modified xsi:type="dcterms:W3CDTF">2023-09-26T12:31:38Z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0x01010097A2CA6A65F8224989530A1ADB14FE1D</vt:lpwstr>
  </property>
</Properties>
</file>