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8" r:id="rId4"/>
    <p:sldId id="283" r:id="rId5"/>
    <p:sldId id="280" r:id="rId6"/>
    <p:sldId id="284" r:id="rId7"/>
    <p:sldId id="279" r:id="rId8"/>
    <p:sldId id="267" r:id="rId9"/>
    <p:sldId id="259" r:id="rId10"/>
    <p:sldId id="260" r:id="rId11"/>
    <p:sldId id="261" r:id="rId12"/>
    <p:sldId id="263" r:id="rId13"/>
    <p:sldId id="264" r:id="rId14"/>
    <p:sldId id="265" r:id="rId15"/>
    <p:sldId id="266" r:id="rId16"/>
    <p:sldId id="268" r:id="rId17"/>
    <p:sldId id="269" r:id="rId18"/>
    <p:sldId id="270" r:id="rId19"/>
    <p:sldId id="281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860572"/>
          </a:xfrm>
        </p:spPr>
        <p:txBody>
          <a:bodyPr>
            <a:normAutofit fontScale="90000"/>
          </a:bodyPr>
          <a:lstStyle/>
          <a:p>
            <a:r>
              <a:rPr lang="en-US" sz="3600" b="1" i="1" dirty="0">
                <a:effectLst/>
              </a:rPr>
              <a:t>INTERNATIONAL RELATIONS AND POLITICAL </a:t>
            </a:r>
            <a:br>
              <a:rPr lang="en-US" sz="3600" b="1" i="1" dirty="0">
                <a:effectLst/>
              </a:rPr>
            </a:br>
            <a:r>
              <a:rPr lang="en-US" sz="3600" b="1" i="1" dirty="0">
                <a:effectLst/>
              </a:rPr>
              <a:t>DEVELOPMENT IN AFRICA</a:t>
            </a:r>
            <a:br>
              <a:rPr lang="en-US" sz="3600" b="1" i="1" dirty="0">
                <a:effectLst/>
              </a:rPr>
            </a:br>
            <a:r>
              <a:rPr lang="it-IT" sz="3600" i="1" dirty="0" err="1"/>
              <a:t>Academic</a:t>
            </a:r>
            <a:r>
              <a:rPr lang="it-IT" sz="3600" i="1" dirty="0"/>
              <a:t> </a:t>
            </a:r>
            <a:r>
              <a:rPr lang="it-IT" sz="3600" i="1" dirty="0" err="1"/>
              <a:t>year</a:t>
            </a:r>
            <a:r>
              <a:rPr lang="it-IT" sz="3600" i="1" dirty="0"/>
              <a:t> 2016-17</a:t>
            </a:r>
            <a:br>
              <a:rPr lang="it-IT" sz="3600" i="1" dirty="0"/>
            </a:br>
            <a:r>
              <a:rPr lang="it-IT" sz="3600" i="1" dirty="0" err="1"/>
              <a:t>Lesson</a:t>
            </a:r>
            <a:r>
              <a:rPr lang="it-IT" sz="3600" i="1" dirty="0"/>
              <a:t> </a:t>
            </a:r>
            <a:r>
              <a:rPr lang="it-IT" sz="3600" i="1" dirty="0" err="1"/>
              <a:t>one</a:t>
            </a:r>
            <a:r>
              <a:rPr lang="it-IT" sz="3600" i="1" dirty="0"/>
              <a:t>: </a:t>
            </a:r>
            <a:r>
              <a:rPr lang="it-IT" sz="3600" i="1" dirty="0" err="1"/>
              <a:t>introduction</a:t>
            </a:r>
            <a:r>
              <a:rPr lang="it-IT" sz="3600" i="1" dirty="0"/>
              <a:t> &amp; </a:t>
            </a:r>
            <a:r>
              <a:rPr lang="it-IT" sz="3600" i="1" dirty="0" err="1"/>
              <a:t>preliminary</a:t>
            </a:r>
            <a:r>
              <a:rPr lang="it-IT" sz="3600" i="1" dirty="0"/>
              <a:t> </a:t>
            </a:r>
            <a:r>
              <a:rPr lang="it-IT" sz="3600" i="1"/>
              <a:t>concepts</a:t>
            </a:r>
            <a:br>
              <a:rPr lang="it-IT" i="1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09799" y="3136901"/>
            <a:ext cx="9144000" cy="1311500"/>
          </a:xfrm>
        </p:spPr>
        <p:txBody>
          <a:bodyPr>
            <a:normAutofit/>
          </a:bodyPr>
          <a:lstStyle/>
          <a:p>
            <a:r>
              <a:rPr lang="it-IT" sz="4000" dirty="0" err="1"/>
              <a:t>University</a:t>
            </a:r>
            <a:r>
              <a:rPr lang="it-IT" sz="4000" dirty="0"/>
              <a:t> of Trieste</a:t>
            </a:r>
            <a:br>
              <a:rPr lang="it-IT" sz="4000" dirty="0"/>
            </a:br>
            <a:r>
              <a:rPr lang="it-IT" dirty="0" err="1"/>
              <a:t>Department</a:t>
            </a:r>
            <a:r>
              <a:rPr lang="it-IT" dirty="0"/>
              <a:t> of </a:t>
            </a:r>
            <a:r>
              <a:rPr lang="it-IT" dirty="0" err="1"/>
              <a:t>Political</a:t>
            </a:r>
            <a:r>
              <a:rPr lang="it-IT" dirty="0"/>
              <a:t> and Social </a:t>
            </a:r>
            <a:r>
              <a:rPr lang="it-IT" dirty="0" err="1"/>
              <a:t>Sciences</a:t>
            </a:r>
            <a:r>
              <a:rPr lang="it-IT" sz="4000" dirty="0"/>
              <a:t> </a:t>
            </a: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9744" y="1244600"/>
            <a:ext cx="1114425" cy="1057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9919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it-IT" sz="3200" b="1" dirty="0"/>
              <a:t>WHAT IS POLITICAL DEVELOPMENT</a:t>
            </a:r>
            <a:r>
              <a:rPr lang="it-IT" sz="3200" dirty="0"/>
              <a:t>?</a:t>
            </a:r>
          </a:p>
          <a:p>
            <a:r>
              <a:rPr lang="it-IT" dirty="0"/>
              <a:t>BRIEFLY: </a:t>
            </a:r>
            <a:r>
              <a:rPr lang="en-US" dirty="0"/>
              <a:t>THE DEVELOPMENT OF </a:t>
            </a:r>
            <a:r>
              <a:rPr lang="en-US" b="1" dirty="0"/>
              <a:t>INSTITUTIONS</a:t>
            </a:r>
            <a:r>
              <a:rPr lang="en-US" dirty="0"/>
              <a:t>, ATTITUDES, AND VALUES THAT FORM THE </a:t>
            </a:r>
            <a:r>
              <a:rPr lang="en-US" u="sng" dirty="0"/>
              <a:t>POLITICAL POWER SYSTEM</a:t>
            </a:r>
            <a:r>
              <a:rPr lang="en-US" dirty="0"/>
              <a:t> OF AN </a:t>
            </a:r>
            <a:r>
              <a:rPr lang="en-US" u="sng" dirty="0"/>
              <a:t>ADVANCED</a:t>
            </a:r>
            <a:r>
              <a:rPr lang="en-US" dirty="0"/>
              <a:t> SOCIETY</a:t>
            </a:r>
          </a:p>
          <a:p>
            <a:r>
              <a:rPr lang="en-US" dirty="0"/>
              <a:t>WEAKNESSES: </a:t>
            </a:r>
          </a:p>
          <a:p>
            <a:pPr marL="457200" lvl="1" indent="0">
              <a:buNone/>
            </a:pPr>
            <a:r>
              <a:rPr lang="en-US" dirty="0"/>
              <a:t>COMPARED TO ECONOMIC DEVEL­OPMENT, POLITICAL </a:t>
            </a:r>
            <a:r>
              <a:rPr lang="en-US" u="sng" dirty="0"/>
              <a:t>DEVELOPMENT</a:t>
            </a:r>
            <a:r>
              <a:rPr lang="en-US" dirty="0"/>
              <a:t> IS AN ELUSIVE CONCEPT: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IT IS CONTROVERSIAL IN </a:t>
            </a:r>
            <a:r>
              <a:rPr lang="en-US" b="1" dirty="0"/>
              <a:t>NORMATIVE</a:t>
            </a:r>
            <a:r>
              <a:rPr lang="en-US" dirty="0"/>
              <a:t> TERMS: UNILINEAR CONSEQUENCE OF….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DIFFICULT TO </a:t>
            </a:r>
            <a:r>
              <a:rPr lang="en-US" b="1" dirty="0"/>
              <a:t>MEASURE</a:t>
            </a:r>
            <a:r>
              <a:rPr lang="en-US" dirty="0"/>
              <a:t> IN EMPIRICAL AND OPERATIONAL TERMS.</a:t>
            </a:r>
          </a:p>
          <a:p>
            <a:r>
              <a:rPr lang="en-US" dirty="0"/>
              <a:t>IT DEVELOPED IN THE 60S: THEORISTS STRESSED THAT A POLITICAL SYSTEM IS FULLY DEVELOPED AS IT APPROACHES &amp;/OR ESTABLISHES A </a:t>
            </a:r>
            <a:r>
              <a:rPr lang="en-US" u="sng" dirty="0"/>
              <a:t>POLITICAL</a:t>
            </a:r>
            <a:r>
              <a:rPr lang="en-US" dirty="0"/>
              <a:t> </a:t>
            </a:r>
            <a:r>
              <a:rPr lang="en-US" b="1" u="sng" dirty="0"/>
              <a:t>ORDER </a:t>
            </a:r>
            <a:r>
              <a:rPr lang="en-US" dirty="0"/>
              <a:t>(BUT DISODER WAS ACTUALLY THE RULE)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0981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b="1" dirty="0"/>
              <a:t>POLITICAL DEVELOPMENT HAS BEEN VARIOUSLY EXPLAINED AS &amp; IT HELPS TO EXPLAIN:</a:t>
            </a:r>
          </a:p>
          <a:p>
            <a:pPr lvl="1" fontAlgn="base">
              <a:buFont typeface="Wingdings" panose="05000000000000000000" pitchFamily="2" charset="2"/>
              <a:buChar char="Ø"/>
            </a:pPr>
            <a:r>
              <a:rPr lang="en-US" dirty="0"/>
              <a:t>POLITICAL PREREQUISITE FOR ECONOMIC DEVELOPMENT;</a:t>
            </a:r>
          </a:p>
          <a:p>
            <a:pPr lvl="1" fontAlgn="base">
              <a:buFont typeface="Wingdings" panose="05000000000000000000" pitchFamily="2" charset="2"/>
              <a:buChar char="Ø"/>
            </a:pPr>
            <a:r>
              <a:rPr lang="en-US" dirty="0"/>
              <a:t>POLITICS IN AN INDUSTRIAL AND ADVANCED SOCIETY;</a:t>
            </a:r>
          </a:p>
          <a:p>
            <a:pPr lvl="1" fontAlgn="base">
              <a:buFont typeface="Wingdings" panose="05000000000000000000" pitchFamily="2" charset="2"/>
              <a:buChar char="Ø"/>
            </a:pPr>
            <a:r>
              <a:rPr lang="en-US" dirty="0"/>
              <a:t>POLICIES OF AND POLITICS IN A </a:t>
            </a:r>
            <a:r>
              <a:rPr lang="en-US" u="sng" dirty="0"/>
              <a:t>NATION-STATE</a:t>
            </a:r>
            <a:r>
              <a:rPr lang="en-US" dirty="0"/>
              <a:t>;</a:t>
            </a:r>
          </a:p>
          <a:p>
            <a:pPr lvl="1" fontAlgn="base">
              <a:buFont typeface="Wingdings" panose="05000000000000000000" pitchFamily="2" charset="2"/>
              <a:buChar char="Ø"/>
            </a:pPr>
            <a:r>
              <a:rPr lang="en-US" dirty="0"/>
              <a:t>POLITICAL MODERNIZATION, IN TERMS OF:</a:t>
            </a:r>
          </a:p>
          <a:p>
            <a:pPr lvl="2" fontAlgn="base">
              <a:buFont typeface="Wingdings" panose="05000000000000000000" pitchFamily="2" charset="2"/>
              <a:buChar char="Ø"/>
            </a:pPr>
            <a:r>
              <a:rPr lang="en-US" dirty="0"/>
              <a:t>ADMINISTRATIVE AND LEGAL DEVELOPMENT, IT INCLUDES ALL COLONIAL PRACTICES AND AUTHORITATIVE STRUCTURES (STRUCTURES OF COERCION INCLUDED);</a:t>
            </a:r>
          </a:p>
          <a:p>
            <a:pPr lvl="2" fontAlgn="base">
              <a:buFont typeface="Wingdings" panose="05000000000000000000" pitchFamily="2" charset="2"/>
              <a:buChar char="Ø"/>
            </a:pPr>
            <a:r>
              <a:rPr lang="en-US" dirty="0"/>
              <a:t>MASS MOBILISATION AND PARTICIPATION INVOLVING NEW STANDARDS OF LOYALTY (NATIONALISM AND IN GENERAL ANY FORM OF MASS POLITICS);</a:t>
            </a:r>
          </a:p>
          <a:p>
            <a:pPr lvl="2" fontAlgn="base">
              <a:buFont typeface="Wingdings" panose="05000000000000000000" pitchFamily="2" charset="2"/>
              <a:buChar char="Ø"/>
            </a:pPr>
            <a:r>
              <a:rPr lang="en-US" dirty="0"/>
              <a:t>THE BUILDING OF INSTITUTIONS (DEMOCRACY OR STABLE AUTHORITARIAN RULE);</a:t>
            </a:r>
          </a:p>
          <a:p>
            <a:pPr lvl="1" fontAlgn="base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72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20000" y="1646804"/>
            <a:ext cx="11140294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it-IT" altLang="it-IT" sz="2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IN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1960 THE FIRST VOLUME – </a:t>
            </a:r>
            <a:r>
              <a:rPr kumimoji="0" lang="it-IT" altLang="it-IT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POLITICS OF THE DEVELOPING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it-IT" altLang="it-IT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AREAS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– EDITED BY JAMES COLEMAN APPEARS AMONG A SERIE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KNOWN AS </a:t>
            </a:r>
            <a:r>
              <a:rPr kumimoji="0" lang="it-IT" altLang="it-IT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STUDIES ON POLITICAL DEVELOPMENT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THE</a:t>
            </a:r>
            <a:r>
              <a:rPr kumimoji="0" lang="it-IT" altLang="it-IT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SERIE AIMS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ANALYZING</a:t>
            </a:r>
            <a:r>
              <a:rPr kumimoji="0" lang="it-IT" altLang="it-IT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THOSE FACTORS WHICH FAVOUR OR HINDER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it-IT" altLang="it-IT" sz="2400" baseline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POLITICAL DEVELOPMENT INTENDED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AS POLITICAL MODERNIZATION):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</a:pPr>
            <a:r>
              <a:rPr kumimoji="0" lang="it-IT" altLang="it-IT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COMMUNICATION &amp; PD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(PYE)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</a:pPr>
            <a:r>
              <a:rPr kumimoji="0" lang="it-IT" altLang="it-IT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BUREAUCRACY &amp; PD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(LAPALOMBARA)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</a:pPr>
            <a:r>
              <a:rPr kumimoji="0" lang="en-GB" altLang="it-IT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POLITICAL MODERNIZATION IN JAPAN &amp; TURKEY</a:t>
            </a:r>
            <a:r>
              <a:rPr kumimoji="0" lang="en-GB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(WARD &amp; RUSTOW)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</a:pPr>
            <a:r>
              <a:rPr kumimoji="0" lang="en-GB" altLang="it-IT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EDUCATION &amp; PD</a:t>
            </a:r>
            <a:r>
              <a:rPr kumimoji="0" lang="en-GB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(COLEMAN)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</a:pPr>
            <a:r>
              <a:rPr kumimoji="0" lang="it-IT" altLang="it-IT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POLITICAL CULTURE &amp; PD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(PYE &amp; VERBA)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AutoNum type="arabicPeriod"/>
              <a:tabLst/>
            </a:pPr>
            <a:r>
              <a:rPr kumimoji="0" lang="it-IT" altLang="it-IT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POLITICAL PARTIES &amp; PD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(LAPALOMBARA &amp; WEINER)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618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/>
              <a:t>THE AIM WAS TO DEVELOP A </a:t>
            </a:r>
            <a:r>
              <a:rPr lang="it-IT" b="1" dirty="0"/>
              <a:t>PROBABILISTIC THEORY </a:t>
            </a:r>
            <a:r>
              <a:rPr lang="it-IT" dirty="0"/>
              <a:t>OF </a:t>
            </a:r>
            <a:r>
              <a:rPr lang="it-IT" b="1" dirty="0"/>
              <a:t>POLITICAL CHANGE </a:t>
            </a:r>
            <a:r>
              <a:rPr lang="it-IT" dirty="0"/>
              <a:t>IN </a:t>
            </a:r>
            <a:r>
              <a:rPr lang="it-IT" b="1" dirty="0"/>
              <a:t>FUNCTIONAL</a:t>
            </a:r>
            <a:r>
              <a:rPr lang="it-IT" dirty="0"/>
              <a:t> TERMS.</a:t>
            </a:r>
          </a:p>
          <a:p>
            <a:r>
              <a:rPr lang="it-IT" dirty="0"/>
              <a:t>GEOGRAPHICAL AREAS WERE STUDIED TAKING INTO CONSIDERATION:</a:t>
            </a:r>
          </a:p>
          <a:p>
            <a:pPr lvl="1"/>
            <a:r>
              <a:rPr lang="it-IT" dirty="0"/>
              <a:t>SOCIAL CHANGES (URBANIZATION, LITERACY, LABOR MARKETS, NEW &amp; OLD </a:t>
            </a:r>
            <a:r>
              <a:rPr lang="it-IT" i="1" dirty="0"/>
              <a:t>CLEAVAGES</a:t>
            </a:r>
            <a:r>
              <a:rPr lang="it-IT" dirty="0"/>
              <a:t>,..);</a:t>
            </a:r>
          </a:p>
          <a:p>
            <a:pPr lvl="1"/>
            <a:r>
              <a:rPr lang="it-IT" dirty="0"/>
              <a:t>POLITICAL GROUPS (PARTIES, PRESSURE GROUPS, TRADE UNIONS, …);</a:t>
            </a:r>
          </a:p>
          <a:p>
            <a:pPr lvl="1"/>
            <a:r>
              <a:rPr lang="it-IT" dirty="0"/>
              <a:t>GOVERNATIVE STRUCTURES &amp; OF AUTHORITY;</a:t>
            </a:r>
          </a:p>
          <a:p>
            <a:pPr lvl="1"/>
            <a:r>
              <a:rPr lang="it-IT" dirty="0"/>
              <a:t>POLITICAL INTEGRATION, ETC.;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2492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PRE-CONDITIONS FOR POLITICAL DEVELOPMENT ARE AS FOLLOWS:</a:t>
            </a:r>
          </a:p>
          <a:p>
            <a:pPr marL="0" indent="0">
              <a:buNone/>
            </a:pPr>
            <a:endParaRPr lang="it-IT" dirty="0"/>
          </a:p>
          <a:p>
            <a:pPr marL="971550" lvl="1" indent="-514350">
              <a:buAutoNum type="arabicParenR"/>
            </a:pPr>
            <a:r>
              <a:rPr lang="it-IT" dirty="0"/>
              <a:t>POLITICAL DIFFERENTIATION (FROM SOVEREIGN PRIVATE DOMAIN TO BUREAUCRACY, PARLIAMENTS, ETC.); </a:t>
            </a:r>
          </a:p>
          <a:p>
            <a:pPr marL="971550" lvl="1" indent="-514350">
              <a:buAutoNum type="arabicParenR"/>
            </a:pPr>
            <a:r>
              <a:rPr lang="it-IT" dirty="0"/>
              <a:t>SECULARIZATION OF POLITICAL CULTURE;</a:t>
            </a:r>
          </a:p>
          <a:p>
            <a:pPr marL="971550" lvl="1" indent="-514350">
              <a:buAutoNum type="arabicParenR"/>
            </a:pPr>
            <a:r>
              <a:rPr lang="it-IT" dirty="0"/>
              <a:t>ROLE DIFFERENTIATION AND EQUALITY</a:t>
            </a:r>
          </a:p>
          <a:p>
            <a:pPr marL="971550" lvl="1" indent="-514350">
              <a:buAutoNum type="arabicParenR"/>
            </a:pPr>
            <a:r>
              <a:rPr lang="it-IT" dirty="0"/>
              <a:t>GROWING </a:t>
            </a:r>
            <a:r>
              <a:rPr lang="it-IT" b="1" dirty="0"/>
              <a:t>COMPLEXITY</a:t>
            </a:r>
          </a:p>
        </p:txBody>
      </p:sp>
    </p:spTree>
    <p:extLst>
      <p:ext uri="{BB962C8B-B14F-4D97-AF65-F5344CB8AC3E}">
        <p14:creationId xmlns:p14="http://schemas.microsoft.com/office/powerpoint/2010/main" val="531238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it-IT" dirty="0"/>
              <a:t>COMPLEXITY TO BE ORDERLY RULED IMPLIES A </a:t>
            </a:r>
            <a:r>
              <a:rPr lang="it-IT" b="1" dirty="0"/>
              <a:t>GROWTH IN POLITICAL CAPACITY </a:t>
            </a:r>
            <a:r>
              <a:rPr lang="it-IT" dirty="0"/>
              <a:t>OF A GIVEN SYSTEM (HUNTINGTON), SUCH AS:</a:t>
            </a:r>
          </a:p>
          <a:p>
            <a:pPr marL="971550" lvl="1" indent="-514350">
              <a:buAutoNum type="alphaUcParenR"/>
            </a:pPr>
            <a:r>
              <a:rPr lang="it-IT" dirty="0"/>
              <a:t>THE GROWTH OF POLITICAL COMMUNITY IN TERMS OF SCALE; </a:t>
            </a:r>
          </a:p>
          <a:p>
            <a:pPr marL="971550" lvl="1" indent="-514350">
              <a:buAutoNum type="alphaUcParenR"/>
            </a:pPr>
            <a:r>
              <a:rPr lang="it-IT" dirty="0"/>
              <a:t>THE EFFICACY OF POLITICAL DECISIONS;</a:t>
            </a:r>
          </a:p>
          <a:p>
            <a:pPr marL="971550" lvl="1" indent="-514350">
              <a:buAutoNum type="alphaUcParenR"/>
            </a:pPr>
            <a:r>
              <a:rPr lang="it-IT" dirty="0"/>
              <a:t>THE ABILITY OF CENTRAL GOVERNATIVE INSTITUTIONS TO PENETRATE &amp; MOBILIZE RESOURCES;</a:t>
            </a:r>
          </a:p>
          <a:p>
            <a:pPr marL="971550" lvl="1" indent="-514350">
              <a:buAutoNum type="alphaUcParenR"/>
            </a:pPr>
            <a:r>
              <a:rPr lang="it-IT" dirty="0"/>
              <a:t>THE ABILITY OF POLITICAL ORGANIZATIONS TO REPRESENT INTERESTS;</a:t>
            </a:r>
          </a:p>
          <a:p>
            <a:pPr marL="971550" lvl="1" indent="-514350">
              <a:buAutoNum type="alphaUcParenR"/>
            </a:pPr>
            <a:r>
              <a:rPr lang="it-IT" dirty="0"/>
              <a:t>THE INSTITUTIONALIZATION OF POLITICAL ORGANIZATIONS; </a:t>
            </a:r>
          </a:p>
          <a:p>
            <a:pPr marL="971550" lvl="1" indent="-514350">
              <a:buAutoNum type="alphaUcParenR"/>
            </a:pPr>
            <a:r>
              <a:rPr lang="it-IT" dirty="0"/>
              <a:t>THE ABILITY RECEIVE, SUSTAIN, REPRESENT &amp; SATISFY A GROWING POLITICAL DEMAND</a:t>
            </a:r>
          </a:p>
          <a:p>
            <a:pPr marL="457200" lvl="1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THESE ARE ALL ATTRIBUTES OF A MODERN STATE (STATENESS),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THEORY!!!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EVIDENCES OF DISCONTINUITY IS THE NORM</a:t>
            </a:r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5327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POLITICAL DEVELOPMENT RISKED TO DESCRIBE A UNILINEAR GROWTH OF POLITICAL SYSTEMS AT THE EXPENSE OF CRISIS AND DECAYS.</a:t>
            </a:r>
          </a:p>
          <a:p>
            <a:r>
              <a:rPr lang="it-IT" dirty="0"/>
              <a:t>IN 1968 HUNTINGTON’S </a:t>
            </a:r>
            <a:r>
              <a:rPr lang="it-IT" i="1" dirty="0"/>
              <a:t>POLITICAL ORDER IN CHANGING SOCIETIES </a:t>
            </a:r>
            <a:r>
              <a:rPr lang="it-IT" dirty="0"/>
              <a:t>APPEARS: CRISIS ARE INTENDED AS </a:t>
            </a:r>
            <a:r>
              <a:rPr lang="it-IT" b="1" dirty="0"/>
              <a:t>POLITICAL DECAY </a:t>
            </a:r>
            <a:r>
              <a:rPr lang="it-IT" dirty="0"/>
              <a:t>AND ARE THE CONSEQUENCE OF A </a:t>
            </a:r>
            <a:r>
              <a:rPr lang="it-IT" b="1" dirty="0"/>
              <a:t>POLITICAL GAP </a:t>
            </a:r>
            <a:r>
              <a:rPr lang="it-IT" dirty="0"/>
              <a:t>BETWEEN </a:t>
            </a:r>
            <a:r>
              <a:rPr lang="it-IT" b="1" dirty="0"/>
              <a:t>EXPECTATIONS</a:t>
            </a:r>
            <a:r>
              <a:rPr lang="it-IT" dirty="0"/>
              <a:t> AND THE ABILITY OF THE SYSTEM TO </a:t>
            </a:r>
            <a:r>
              <a:rPr lang="it-IT" b="1" dirty="0"/>
              <a:t>SATISFY</a:t>
            </a:r>
            <a:r>
              <a:rPr lang="it-IT" dirty="0"/>
              <a:t> CONSEQUENT </a:t>
            </a:r>
            <a:r>
              <a:rPr lang="it-IT" b="1" dirty="0"/>
              <a:t>DEMANDS (</a:t>
            </a:r>
            <a:r>
              <a:rPr lang="it-IT" dirty="0"/>
              <a:t>POLITICAL MODERNIZATION VS. ECONOMIC &amp; SOCIAL DEVELOPMENT</a:t>
            </a:r>
            <a:r>
              <a:rPr lang="it-IT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15638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/>
              <a:t>SEVERAL CRISIS MAY FOLLOW:</a:t>
            </a:r>
          </a:p>
          <a:p>
            <a:pPr lvl="1"/>
            <a:r>
              <a:rPr lang="it-IT" dirty="0"/>
              <a:t>IDENTITY &amp; POLITICAL CULTURE: ON NATIONAL IDENTITY (FUNDAMENTALISM, TRIBALISM…);</a:t>
            </a:r>
          </a:p>
          <a:p>
            <a:pPr lvl="1"/>
            <a:r>
              <a:rPr lang="it-IT" dirty="0"/>
              <a:t>OF POLITICAL LEGITIMACY;</a:t>
            </a:r>
          </a:p>
          <a:p>
            <a:pPr lvl="1"/>
            <a:r>
              <a:rPr lang="it-IT" dirty="0"/>
              <a:t>OF PENETRATION: GVMTS ARE UNABLE TO IMPLEMENTS POLICIES;</a:t>
            </a:r>
          </a:p>
          <a:p>
            <a:pPr lvl="1"/>
            <a:r>
              <a:rPr lang="it-IT" dirty="0"/>
              <a:t>POLITICAL PARTICIPATION: EXISTING GROUPS/INSTITUTIONS ARE UNABLE TO REPRESENT NEW INTERESTS AND MASS DEMANDS;</a:t>
            </a:r>
          </a:p>
          <a:p>
            <a:pPr lvl="1"/>
            <a:r>
              <a:rPr lang="it-IT" dirty="0"/>
              <a:t>THE SYSTEM IS UNABLE TO INTEGRATE GROUPS AND FACTIONS;</a:t>
            </a:r>
          </a:p>
          <a:p>
            <a:pPr lvl="1"/>
            <a:r>
              <a:rPr lang="it-IT" dirty="0"/>
              <a:t>CRISI DI INTEGRAZIONE DEI VARI GRUPPI E FAZIONI E INTERESSI;</a:t>
            </a:r>
          </a:p>
          <a:p>
            <a:pPr lvl="1"/>
            <a:r>
              <a:rPr lang="it-IT" dirty="0"/>
              <a:t>THE STATE IS UNABLE TO PROVIDE SERVICIES AND REDISTRIBUTION.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4553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POLITICAL DEVELOPMENT HAS BEEN VERY POPULAR IN THE 60s-70s TO DESCRIBE POLITICAL CHANGE AND CRISIS BUT HAS BEEN LATER ON DEMISED AS CONSIDERED EURO-CENTRIC. IT HAS REGAINED PROMINENCE RECENTLY WITH THE ECONOMIC &amp; SOCIAL DEVELOPMENT OF NEW EMERGING AREAS.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2279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>
              <a:buNone/>
            </a:pPr>
            <a:r>
              <a:rPr lang="it-IT" sz="3200" b="1" dirty="0"/>
              <a:t>COLONIALISM &amp; POLITICAL DEVELOPMENT</a:t>
            </a:r>
          </a:p>
          <a:p>
            <a:endParaRPr lang="it-IT" dirty="0"/>
          </a:p>
          <a:p>
            <a:r>
              <a:rPr lang="it-IT" b="1" dirty="0"/>
              <a:t>APTER</a:t>
            </a:r>
            <a:r>
              <a:rPr lang="it-IT" dirty="0"/>
              <a:t> DESCRIBED COLONIALISM IN NON-NORMATIVE TERMS AS A MODERNIZING FORCE → COLONIALISM MADE </a:t>
            </a:r>
            <a:r>
              <a:rPr lang="it-IT" b="1" dirty="0"/>
              <a:t>MODERNIZATION</a:t>
            </a:r>
            <a:r>
              <a:rPr lang="it-IT" dirty="0"/>
              <a:t> UNIVERSAL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8481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3200" b="1" dirty="0"/>
              <a:t>INTRODUCTION</a:t>
            </a:r>
            <a:r>
              <a:rPr lang="it-IT" dirty="0"/>
              <a:t>:</a:t>
            </a:r>
          </a:p>
          <a:p>
            <a:pPr marL="0" indent="0" algn="ctr">
              <a:buNone/>
            </a:pPr>
            <a:endParaRPr lang="it-IT" dirty="0"/>
          </a:p>
          <a:p>
            <a:r>
              <a:rPr lang="it-IT" dirty="0"/>
              <a:t>THE SUBJECT OF THE COURSE: THE TRAJECTORY OF THE STATE IN AFRICA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GEOGRAPHICAL CONTEXT: SUB-SAHARAN AFRICA</a:t>
            </a:r>
          </a:p>
          <a:p>
            <a:r>
              <a:rPr lang="it-IT" dirty="0"/>
              <a:t>METHODOLOGY EMPLOYED</a:t>
            </a:r>
          </a:p>
          <a:p>
            <a:r>
              <a:rPr lang="it-IT" dirty="0"/>
              <a:t>WHAT IS POLITICAL DEVELOPMENT?</a:t>
            </a:r>
          </a:p>
        </p:txBody>
      </p:sp>
    </p:spTree>
    <p:extLst>
      <p:ext uri="{BB962C8B-B14F-4D97-AF65-F5344CB8AC3E}">
        <p14:creationId xmlns:p14="http://schemas.microsoft.com/office/powerpoint/2010/main" val="3939329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LATE COLONIALISM HAD PROFOUND EFFECTS ON :</a:t>
            </a:r>
          </a:p>
          <a:p>
            <a:pPr marL="0" lvl="0" indent="0">
              <a:buNone/>
            </a:pPr>
            <a:endParaRPr lang="it-IT" dirty="0"/>
          </a:p>
          <a:p>
            <a:pPr lvl="1"/>
            <a:r>
              <a:rPr lang="it-IT" dirty="0"/>
              <a:t>THE ECONOMIC STRUCTURES OF COLONIZED AREAS : MARKETS, URBANIZATION, INFRASTRUCTURES, LAND TRANSFORMATION, ETC.</a:t>
            </a:r>
          </a:p>
          <a:p>
            <a:pPr lvl="1"/>
            <a:r>
              <a:rPr lang="it-IT" dirty="0"/>
              <a:t>SOCIAL STRUCTURES: ROLE DIFFERENTIATION ( NEW SPECIALISED ROLES, BUREAUCRACIES), LAND RELATIONS, EDUCATION, ETC. →</a:t>
            </a:r>
          </a:p>
          <a:p>
            <a:pPr lvl="1"/>
            <a:r>
              <a:rPr lang="it-IT" dirty="0"/>
              <a:t>POLITICAL STRUCTURES: BONDARIES, NEW POWER RELATIONS BETWEEN AGENTS, UNIONS AND POLITICAL PARTIES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291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POLITICAL ORDER UNDER COLONIALISM:</a:t>
            </a:r>
          </a:p>
          <a:p>
            <a:pPr marL="0" lvl="0" indent="0">
              <a:buNone/>
            </a:pPr>
            <a:endParaRPr lang="it-IT" sz="2400" dirty="0"/>
          </a:p>
          <a:p>
            <a:pPr lvl="1"/>
            <a:r>
              <a:rPr lang="it-IT" dirty="0"/>
              <a:t>THE ROLE OF BUREAUCRACIES→ FROM KINSHIP TO PROFESSIONAL ROLES;</a:t>
            </a:r>
          </a:p>
          <a:p>
            <a:pPr lvl="1"/>
            <a:r>
              <a:rPr lang="it-IT" dirty="0"/>
              <a:t>THE MILITARY ROLES;</a:t>
            </a:r>
          </a:p>
          <a:p>
            <a:pPr lvl="1"/>
            <a:r>
              <a:rPr lang="it-IT" dirty="0"/>
              <a:t>ECONOMIC &amp; POLITICAL ENTREPREUNERSHIP</a:t>
            </a:r>
          </a:p>
          <a:p>
            <a:pPr marL="457200" lvl="1" indent="0" algn="ctr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↓</a:t>
            </a:r>
          </a:p>
          <a:p>
            <a:pPr marL="457200" lvl="1" indent="0" algn="ctr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WEBERIAN STATE</a:t>
            </a:r>
          </a:p>
          <a:p>
            <a:pPr marL="457200" lvl="1" indent="0" algn="ctr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(→WEBERIAN TYPES OF AUTHORITY)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4891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THE AUTHORITARIAN NATURE OF COLONIALISM</a:t>
            </a:r>
          </a:p>
          <a:p>
            <a:pPr lvl="0"/>
            <a:r>
              <a:rPr lang="it-IT" dirty="0"/>
              <a:t>ROOM FOR &amp; AGENTS OF NEGOTIATION:</a:t>
            </a:r>
            <a:endParaRPr lang="it-IT" sz="2400" dirty="0"/>
          </a:p>
          <a:p>
            <a:pPr lvl="1"/>
            <a:r>
              <a:rPr lang="it-IT" dirty="0"/>
              <a:t>FROM OPPOSITION TO COOPERATION →CHIEFTANCIES</a:t>
            </a:r>
            <a:endParaRPr lang="it-IT" sz="2000" dirty="0"/>
          </a:p>
          <a:p>
            <a:pPr lvl="1"/>
            <a:r>
              <a:rPr lang="it-IT" dirty="0"/>
              <a:t>NEW ELITES</a:t>
            </a:r>
            <a:endParaRPr lang="it-IT" sz="2000" dirty="0"/>
          </a:p>
          <a:p>
            <a:pPr lvl="1"/>
            <a:r>
              <a:rPr lang="it-IT" dirty="0"/>
              <a:t>THE FORMATION OF NEW POLITICAL STRUCTURES → FROM UNIONS TO POLITICAL PARTIES (ETHNIC &amp; NATIONAL)</a:t>
            </a:r>
            <a:endParaRPr lang="it-IT" sz="2000" dirty="0"/>
          </a:p>
          <a:p>
            <a:pPr lvl="1"/>
            <a:r>
              <a:rPr lang="it-IT" dirty="0"/>
              <a:t>NATIONALISM &amp; SOCIALISM</a:t>
            </a:r>
            <a:endParaRPr lang="it-IT" sz="2000" dirty="0"/>
          </a:p>
          <a:p>
            <a:pPr lvl="1"/>
            <a:r>
              <a:rPr lang="it-IT" dirty="0"/>
              <a:t>THE ROLE OF ARMIES (SOCIALIZATION &amp;POLITICIZATION)</a:t>
            </a:r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79679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POLITICAL DEVELOPMENT: </a:t>
            </a:r>
          </a:p>
          <a:p>
            <a:pPr lvl="1"/>
            <a:r>
              <a:rPr lang="it-IT" dirty="0"/>
              <a:t>FROM COLONIALISM TO INDEPENDENCE</a:t>
            </a:r>
          </a:p>
          <a:p>
            <a:pPr lvl="1"/>
            <a:r>
              <a:rPr lang="it-IT" dirty="0"/>
              <a:t>THE POST-INDEPENDENCE &amp; ITS PHASES:</a:t>
            </a:r>
          </a:p>
          <a:p>
            <a:pPr lvl="2"/>
            <a:r>
              <a:rPr lang="it-IT" dirty="0"/>
              <a:t>FROM THE RISE OF AUTHORITARIANISM (SINGLE-PARTY REGIME/PRETORIANISM) TO CRISIS &amp; REFORM → THE RISE OF AFRICAN DEMOCRACY AND ADAPTATION TO NEW FORM OF AUTHORITARIANISM</a:t>
            </a:r>
          </a:p>
          <a:p>
            <a:pPr lvl="2"/>
            <a:r>
              <a:rPr lang="it-IT" dirty="0"/>
              <a:t>FROM THE DEVELOPMENTAL STATE (IMPLIES A DEVELOPED STATE) TO NEO-PATRIMONIALISM (HYBRID CONCEPT) &amp; RETURN</a:t>
            </a:r>
          </a:p>
          <a:p>
            <a:pPr lvl="2"/>
            <a:r>
              <a:rPr lang="it-IT" dirty="0"/>
              <a:t>FROM ECONOMIC CRISIS TO GROWTH</a:t>
            </a:r>
          </a:p>
          <a:p>
            <a:pPr lvl="1"/>
            <a:r>
              <a:rPr lang="it-IT" dirty="0"/>
              <a:t>AFRICA &amp; THE INTERNATIONAL SYSTEM:</a:t>
            </a:r>
          </a:p>
          <a:p>
            <a:pPr lvl="2"/>
            <a:r>
              <a:rPr lang="it-IT" dirty="0"/>
              <a:t>NEO-COLONIALISM AND THE COLD WAR</a:t>
            </a:r>
          </a:p>
          <a:p>
            <a:pPr lvl="2"/>
            <a:r>
              <a:rPr lang="it-IT" dirty="0"/>
              <a:t>THE POST COLD WAR ERA: FROM MARGINALISATION TO EMERGING ECONOMIES</a:t>
            </a:r>
          </a:p>
        </p:txBody>
      </p:sp>
    </p:spTree>
    <p:extLst>
      <p:ext uri="{BB962C8B-B14F-4D97-AF65-F5344CB8AC3E}">
        <p14:creationId xmlns:p14="http://schemas.microsoft.com/office/powerpoint/2010/main" val="3627604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b="1" dirty="0"/>
              <a:t>COURSE TOPICS (1)</a:t>
            </a:r>
            <a:r>
              <a:rPr lang="it-IT" dirty="0"/>
              <a:t>:</a:t>
            </a:r>
          </a:p>
          <a:p>
            <a:pPr algn="just"/>
            <a:r>
              <a:rPr lang="it-IT" sz="2400" b="1" dirty="0"/>
              <a:t>PRE-COLONIAL POLITICAL STRUCTURES</a:t>
            </a:r>
          </a:p>
          <a:p>
            <a:pPr lvl="1" algn="just"/>
            <a:r>
              <a:rPr lang="it-IT" sz="2000" dirty="0"/>
              <a:t>AFRICAN POLITICAL SYSTEMS (POLITICAL ANTHROPOLOGY)</a:t>
            </a:r>
          </a:p>
          <a:p>
            <a:pPr algn="just"/>
            <a:r>
              <a:rPr lang="it-IT" sz="2400" b="1" dirty="0"/>
              <a:t>COLONIZATION</a:t>
            </a:r>
          </a:p>
          <a:p>
            <a:pPr lvl="1" algn="just"/>
            <a:r>
              <a:rPr lang="it-IT" sz="2000" dirty="0"/>
              <a:t>HISTORICAL ASPECTS</a:t>
            </a:r>
          </a:p>
          <a:p>
            <a:pPr lvl="1" algn="just"/>
            <a:r>
              <a:rPr lang="it-IT" sz="2000" dirty="0"/>
              <a:t>STRUCTURES OF CONTROL (DIRECT &amp; INDIRECT RULE)</a:t>
            </a:r>
          </a:p>
          <a:p>
            <a:pPr algn="just"/>
            <a:r>
              <a:rPr lang="it-IT" sz="2400" b="1" dirty="0"/>
              <a:t>NATIONALISM &amp; DE-COLONIZATION</a:t>
            </a:r>
          </a:p>
          <a:p>
            <a:pPr lvl="1" algn="just"/>
            <a:r>
              <a:rPr lang="it-IT" sz="2000" dirty="0"/>
              <a:t>SEQUENCES</a:t>
            </a:r>
          </a:p>
          <a:p>
            <a:pPr lvl="1" algn="just"/>
            <a:r>
              <a:rPr lang="it-IT" sz="2000" dirty="0"/>
              <a:t>PATTERNS OF PARTICIPATION &amp; OF MOBILIZATION</a:t>
            </a:r>
          </a:p>
          <a:p>
            <a:pPr lvl="1" algn="just"/>
            <a:r>
              <a:rPr lang="it-IT" sz="2000" dirty="0"/>
              <a:t>PARTIES &amp; CLEAVAGES</a:t>
            </a:r>
          </a:p>
          <a:p>
            <a:pPr lvl="1" algn="just"/>
            <a:r>
              <a:rPr lang="it-IT" sz="2000" dirty="0"/>
              <a:t>IDEOLOGIES</a:t>
            </a:r>
          </a:p>
          <a:p>
            <a:pPr lvl="1" algn="just"/>
            <a:endParaRPr lang="it-IT" sz="2000" dirty="0"/>
          </a:p>
          <a:p>
            <a:pPr lvl="1" algn="just"/>
            <a:r>
              <a:rPr lang="it-IT" sz="2000" dirty="0"/>
              <a:t>3 LESSONS + 1 PRESENTATION (</a:t>
            </a:r>
            <a:r>
              <a:rPr lang="it-IT" sz="2000" dirty="0" err="1"/>
              <a:t>see</a:t>
            </a:r>
            <a:r>
              <a:rPr lang="it-IT" sz="2000" dirty="0"/>
              <a:t> Reading 1)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50925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/>
              <a:t>COURSE TOPICS (2)</a:t>
            </a:r>
            <a:r>
              <a:rPr lang="it-IT" dirty="0"/>
              <a:t>:</a:t>
            </a:r>
          </a:p>
          <a:p>
            <a:pPr algn="just"/>
            <a:endParaRPr lang="it-IT" sz="2400" b="1" dirty="0"/>
          </a:p>
          <a:p>
            <a:pPr algn="just"/>
            <a:r>
              <a:rPr lang="it-IT" sz="2400" b="1" dirty="0"/>
              <a:t>LEGACIES OF COLONIAL RULE</a:t>
            </a:r>
          </a:p>
          <a:p>
            <a:pPr lvl="1" algn="just"/>
            <a:endParaRPr lang="it-IT" sz="2000" dirty="0"/>
          </a:p>
          <a:p>
            <a:pPr marL="914400" lvl="1" indent="-457200" algn="just">
              <a:buAutoNum type="arabicParenR"/>
            </a:pPr>
            <a:r>
              <a:rPr lang="it-IT" sz="2000" dirty="0"/>
              <a:t>STATE &amp; POWER-STRUCTURES OF POWER &amp; CONTROL:</a:t>
            </a:r>
          </a:p>
          <a:p>
            <a:pPr marL="457200" lvl="1" indent="0" algn="just">
              <a:buNone/>
            </a:pPr>
            <a:r>
              <a:rPr lang="it-IT" sz="2000" dirty="0"/>
              <a:t>1A) THE ECONOMIC ROLE OF THE STATE</a:t>
            </a:r>
          </a:p>
          <a:p>
            <a:pPr marL="457200" lvl="1" indent="0" algn="just">
              <a:buNone/>
            </a:pPr>
            <a:r>
              <a:rPr lang="it-IT" sz="2000" dirty="0"/>
              <a:t>1B) CITIZEN &amp; SUBJECT (ETHNICITY)</a:t>
            </a:r>
          </a:p>
          <a:p>
            <a:pPr marL="457200" lvl="1" indent="0" algn="just">
              <a:buNone/>
            </a:pPr>
            <a:r>
              <a:rPr lang="it-IT" sz="2000" dirty="0"/>
              <a:t>1C) CLIENTELISM &amp; NEO-PATRIMONIALISM</a:t>
            </a:r>
          </a:p>
          <a:p>
            <a:pPr marL="457200" lvl="1" indent="0" algn="just">
              <a:buNone/>
            </a:pPr>
            <a:r>
              <a:rPr lang="it-IT" sz="2000" dirty="0"/>
              <a:t>2)	THE ROLE OF COLD WAR:</a:t>
            </a:r>
          </a:p>
          <a:p>
            <a:pPr marL="457200" lvl="1" indent="0" algn="just">
              <a:buNone/>
            </a:pPr>
            <a:r>
              <a:rPr lang="it-IT" sz="2000" dirty="0"/>
              <a:t>2A) THE STRUGGLE FOR DEVELOPMENT &amp; DEPENDANCE</a:t>
            </a:r>
          </a:p>
          <a:p>
            <a:pPr marL="457200" lvl="1" indent="0" algn="just">
              <a:buNone/>
            </a:pPr>
            <a:r>
              <a:rPr lang="it-IT" sz="2000" dirty="0"/>
              <a:t>2B) AFRICA &amp; THE INTERNATIONAL SYSTEM</a:t>
            </a:r>
          </a:p>
          <a:p>
            <a:pPr lvl="1" algn="just"/>
            <a:endParaRPr lang="it-IT" sz="2000" dirty="0"/>
          </a:p>
          <a:p>
            <a:pPr lvl="1" algn="just"/>
            <a:r>
              <a:rPr lang="it-IT" sz="2000" dirty="0"/>
              <a:t>2 LESSONS + 3 PRESENTATIONS (</a:t>
            </a:r>
            <a:r>
              <a:rPr lang="it-IT" sz="2000" dirty="0" err="1"/>
              <a:t>see</a:t>
            </a:r>
            <a:r>
              <a:rPr lang="it-IT" sz="2000" dirty="0"/>
              <a:t> Reading 2-3-4)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4095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COURSE TOPICS (3)</a:t>
            </a:r>
            <a:r>
              <a:rPr lang="it-IT" dirty="0"/>
              <a:t>:</a:t>
            </a:r>
          </a:p>
          <a:p>
            <a:pPr algn="just"/>
            <a:r>
              <a:rPr lang="it-IT" sz="2400" b="1" dirty="0"/>
              <a:t>THE AFRICAN STATE UNDER REFORM (1990-)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it-IT" sz="2000" dirty="0"/>
              <a:t>FAILED &amp; COLLAPSED STATES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it-IT" sz="2000" dirty="0"/>
              <a:t>ECONOMIC REFORMS &amp; IMPACT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it-IT" sz="2000" dirty="0"/>
              <a:t>POLITICAL REFORMS &amp; IMPACT</a:t>
            </a:r>
          </a:p>
          <a:p>
            <a:pPr marL="914400" lvl="2" indent="0" algn="just">
              <a:buNone/>
            </a:pPr>
            <a:r>
              <a:rPr lang="it-IT" sz="1600" dirty="0"/>
              <a:t>3A. PARTIES &amp; PARTY SYSTEMS</a:t>
            </a:r>
          </a:p>
          <a:p>
            <a:pPr marL="914400" lvl="2" indent="0" algn="just">
              <a:buNone/>
            </a:pPr>
            <a:r>
              <a:rPr lang="it-IT" sz="1600" dirty="0"/>
              <a:t>3B. NEW &amp; OLD CLEAVAGES</a:t>
            </a:r>
          </a:p>
          <a:p>
            <a:pPr marL="914400" lvl="2" indent="0" algn="just">
              <a:buNone/>
            </a:pPr>
            <a:r>
              <a:rPr lang="it-IT" sz="1600" dirty="0"/>
              <a:t>3C. CLIENTELISM &amp; DEMOCRATIZATION</a:t>
            </a:r>
          </a:p>
          <a:p>
            <a:pPr algn="just"/>
            <a:r>
              <a:rPr lang="it-IT" sz="2400" b="1" dirty="0"/>
              <a:t>THE POST COLONIAL STATE IN PERSPECTIVE</a:t>
            </a:r>
          </a:p>
          <a:p>
            <a:pPr lvl="1" algn="just"/>
            <a:r>
              <a:rPr lang="it-IT" sz="2000" dirty="0"/>
              <a:t>THE POST-COLONIAL TRAJECTORY: HISTORICAL ASPECTS</a:t>
            </a:r>
          </a:p>
          <a:p>
            <a:pPr lvl="1" algn="just"/>
            <a:endParaRPr lang="it-IT" sz="2000" dirty="0"/>
          </a:p>
          <a:p>
            <a:pPr lvl="1" algn="just"/>
            <a:r>
              <a:rPr lang="it-IT" sz="2000" dirty="0"/>
              <a:t>5 LESSONS + 3 PRESENTATIONS (</a:t>
            </a:r>
            <a:r>
              <a:rPr lang="it-IT" sz="2000" dirty="0" err="1"/>
              <a:t>see</a:t>
            </a:r>
            <a:r>
              <a:rPr lang="it-IT" sz="2000" dirty="0"/>
              <a:t> Reading 5-6-7) + 3 EXERCISES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6141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 b="1" dirty="0"/>
              <a:t>THE STATE IN AFRICA</a:t>
            </a:r>
          </a:p>
          <a:p>
            <a:pPr marL="0" indent="0" algn="ctr">
              <a:buNone/>
            </a:pPr>
            <a:r>
              <a:rPr lang="it-IT" sz="3200" dirty="0"/>
              <a:t>THE GEOGRAPHICAL CONTEXT: SUB-SAHARAN AFRICA</a:t>
            </a:r>
          </a:p>
          <a:p>
            <a:r>
              <a:rPr lang="it-IT" dirty="0"/>
              <a:t>AS DEFINED BY COLONIZATION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STATES (SOVEREIGN STATES) </a:t>
            </a:r>
            <a:endParaRPr lang="it-IT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BEFORE COLONIZATION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AFTER COLONIZATION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(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maps</a:t>
            </a:r>
            <a:r>
              <a:rPr lang="it-IT" dirty="0"/>
              <a:t> 1.1-1.2)</a:t>
            </a:r>
          </a:p>
          <a:p>
            <a:r>
              <a:rPr lang="it-IT" dirty="0"/>
              <a:t>HOW THEY HAVE BEEN DESIGNED AND CONSTRUCTED: </a:t>
            </a:r>
            <a:r>
              <a:rPr lang="it-IT" sz="2400" dirty="0"/>
              <a:t>OBSTACLES &amp; RESOURCES (ECONOMIC &amp; MANPOWER)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FROM SMALL POLITIES (ORGANIZED SOCIETY) TO BIG «WEBERIAN» STATES</a:t>
            </a: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946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WHY THE AFRICAN STATE DESERVES ATTENTION?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 INTERNATIONAL POLITICS IS FIRST OF ALL A MATTER OF STATES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ALSO INTERNAL POLITICS IS ABOUT STATES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IN AFRICA STATEHOOD IS CONTINUOSLY CHALLENGED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dirty="0"/>
          </a:p>
          <a:p>
            <a:r>
              <a:rPr lang="it-IT" dirty="0"/>
              <a:t>SUBSAHARAN AFRICA ENTERED IN A WORLD MADE OF STATES DURING CRUCIAL TIMES IN THE XXTH CENTURY</a:t>
            </a:r>
          </a:p>
          <a:p>
            <a:r>
              <a:rPr lang="it-IT" dirty="0"/>
              <a:t>NOTWITHSTANDING CRISIS &amp; FAILURES, AFRICAN STATES REMAIN CRUCIAL ARENAS TO UNDERSTAND CONTEMPORARY DEVELOPMENTS</a:t>
            </a:r>
          </a:p>
        </p:txBody>
      </p:sp>
    </p:spTree>
    <p:extLst>
      <p:ext uri="{BB962C8B-B14F-4D97-AF65-F5344CB8AC3E}">
        <p14:creationId xmlns:p14="http://schemas.microsoft.com/office/powerpoint/2010/main" val="381873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WHAT IS A MODERN STATE (IN THEORY)?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ATTRIBUTES: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it-IT" dirty="0"/>
              <a:t>A GOVERNMENT: INSTITUTION ENDOWED WITH POWER (CAPACITY TO EXERCISE AUTHORITY)</a:t>
            </a:r>
          </a:p>
          <a:p>
            <a:pPr marL="1371600" lvl="2" indent="-457200">
              <a:buFont typeface="+mj-lt"/>
              <a:buAutoNum type="arabicPeriod"/>
            </a:pPr>
            <a:r>
              <a:rPr lang="it-IT" dirty="0"/>
              <a:t>A TERRITORY</a:t>
            </a:r>
          </a:p>
          <a:p>
            <a:pPr marL="1371600" lvl="2" indent="-457200">
              <a:buFont typeface="+mj-lt"/>
              <a:buAutoNum type="arabicPeriod"/>
            </a:pPr>
            <a:r>
              <a:rPr lang="it-IT" dirty="0"/>
              <a:t>A POPULATION WITHIN A GIVEN TERRITORY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 IMPERATIVES &amp; FUNCTIONS: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it-IT" dirty="0"/>
              <a:t>HEGEMONY: MONOPOLY OF LEGITIMATE COERCION</a:t>
            </a:r>
          </a:p>
          <a:p>
            <a:pPr marL="1371600" lvl="2" indent="-457200">
              <a:buFont typeface="+mj-lt"/>
              <a:buAutoNum type="arabicPeriod"/>
            </a:pPr>
            <a:r>
              <a:rPr lang="it-IT" dirty="0"/>
              <a:t>AUTONOMY: MINIMISING EXTERNAL &amp; INTERNAL CONSTRAINTS</a:t>
            </a:r>
          </a:p>
          <a:p>
            <a:pPr marL="1371600" lvl="2" indent="-457200">
              <a:buFont typeface="+mj-lt"/>
              <a:buAutoNum type="arabicPeriod"/>
            </a:pPr>
            <a:r>
              <a:rPr lang="it-IT" dirty="0"/>
              <a:t>SECURITY: PROTECTION FROM EXTERNAL &amp; INTERNAL THREATS</a:t>
            </a:r>
          </a:p>
          <a:p>
            <a:pPr marL="1371600" lvl="2" indent="-457200">
              <a:buFont typeface="+mj-lt"/>
              <a:buAutoNum type="arabicPeriod"/>
            </a:pPr>
            <a:r>
              <a:rPr lang="it-IT" dirty="0"/>
              <a:t>LEGITIMATION: INTERNAL &amp; EXTERNAL; VERTICAL &amp; HORIZONTAL</a:t>
            </a:r>
          </a:p>
        </p:txBody>
      </p:sp>
    </p:spTree>
    <p:extLst>
      <p:ext uri="{BB962C8B-B14F-4D97-AF65-F5344CB8AC3E}">
        <p14:creationId xmlns:p14="http://schemas.microsoft.com/office/powerpoint/2010/main" val="3593430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 SMALL POLITY TO A MODERN WEBERIAN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BUREAUCRATIC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IMPLIES: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SHIFT IN TERMS OF CONTROL: FROM PEOPLE TO LAND &amp; FROM SHARED SOVEREIGNITY TO EXCLUSIVE SOVEREIGNITY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EXPANSION OF POWER IN TERMS OF SCALE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IMPACT OF COLONIAL POLICIES ON THAT: STATE WAS ABOVE ALL IMPORTED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3839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IS THE STATE THE PROPER SUBJECT TO UNDERSTAND CONTEMPORARY AFRICA?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 THE IMPORTANCE OF STATES IN THE CURRENT INTERNATIONAL SYSTEMS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THE CRISIS OF STATE (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DE-STATUALIZATION)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STATES ARE CRAFTED BY SOCIAL INTERACTIONS (ETHNIC GROUPS,..), HOWEVER..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STATES IMPACT ON SOCIAL CONSTRUCTIONS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STATENESS OR STATEHOOD IMPLIES THAT THOSE ATTRIBUTES AND IMPERATIVES VARIES IN ACCORDANCE WITH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DEVELOPMENT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VARIATION OF STATENESS ACROSS THE CONTINENT (WHICH INDICATORS? → NO SIGNIFICATIVE DIFFERENCES WITH OTHER REALMS)</a:t>
            </a: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 AND WEAKNESSES: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COERCION &amp; CONTROL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ROLE OF INTERMEDIARIES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228804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 b="1" dirty="0"/>
              <a:t>METHODOLOGY</a:t>
            </a:r>
            <a:r>
              <a:rPr lang="it-IT" dirty="0"/>
              <a:t>:</a:t>
            </a:r>
          </a:p>
          <a:p>
            <a:pPr marL="0" indent="0" algn="ctr">
              <a:buNone/>
            </a:pPr>
            <a:endParaRPr lang="it-IT" dirty="0"/>
          </a:p>
          <a:p>
            <a:r>
              <a:rPr lang="it-IT" b="1" dirty="0"/>
              <a:t>HISTORICAL METHODOLOGY</a:t>
            </a:r>
            <a:r>
              <a:rPr lang="it-IT" dirty="0"/>
              <a:t>: </a:t>
            </a:r>
            <a:r>
              <a:rPr lang="it-IT" sz="2400" dirty="0"/>
              <a:t>INVESTIGATES THE PAST THROUGH PRIMARY (ORAL TALES INCLUDED) AND SECONDARY SOURCES</a:t>
            </a:r>
          </a:p>
          <a:p>
            <a:r>
              <a:rPr lang="it-IT" b="1" dirty="0"/>
              <a:t>POLITICAL SCIENCE</a:t>
            </a:r>
            <a:r>
              <a:rPr lang="it-IT" dirty="0"/>
              <a:t>: </a:t>
            </a:r>
            <a:r>
              <a:rPr lang="en-US" sz="2400" dirty="0"/>
              <a:t>USE OF METHODS FOR OBTAINING SCIENTIFIC KNOWLEDGE ABOUT POLITICAL PROCESSES (COMPARING STATES, ETC..)</a:t>
            </a:r>
          </a:p>
          <a:p>
            <a:r>
              <a:rPr lang="it-IT" b="1" dirty="0"/>
              <a:t>POLITICAL ANTHROPOLOGY</a:t>
            </a:r>
            <a:r>
              <a:rPr lang="it-IT" dirty="0"/>
              <a:t>: </a:t>
            </a:r>
            <a:r>
              <a:rPr lang="it-IT" sz="2400" dirty="0"/>
              <a:t>INVESTIGATES THE FORMATIVE PROCESS OF STATE SOCIETIES, THE NATURE OF THE «PRIMITIVE» STATE, THE FORMS OF POLITICAL POWER IN SOCIETIES WITH MINIMAL GOVERNMENT (BALANDIER, 1972)</a:t>
            </a:r>
          </a:p>
        </p:txBody>
      </p:sp>
    </p:spTree>
    <p:extLst>
      <p:ext uri="{BB962C8B-B14F-4D97-AF65-F5344CB8AC3E}">
        <p14:creationId xmlns:p14="http://schemas.microsoft.com/office/powerpoint/2010/main" val="1106076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 dirty="0"/>
              <a:t>WHAT IS INTERNATIONAL RELATIONS (IR)?</a:t>
            </a:r>
          </a:p>
          <a:p>
            <a:r>
              <a:rPr lang="it-IT" dirty="0">
                <a:solidFill>
                  <a:schemeClr val="tx1"/>
                </a:solidFill>
              </a:rPr>
              <a:t>IR IS A FIELD OF </a:t>
            </a:r>
            <a:r>
              <a:rPr lang="it-IT" u="sng" dirty="0">
                <a:solidFill>
                  <a:schemeClr val="tx1"/>
                </a:solidFill>
              </a:rPr>
              <a:t>POLITICAL SCIENCE</a:t>
            </a:r>
            <a:r>
              <a:rPr lang="it-IT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IR STUDIES RELATIONSHIPS BETWEEN </a:t>
            </a:r>
            <a:r>
              <a:rPr lang="it-IT" i="1" dirty="0">
                <a:solidFill>
                  <a:schemeClr val="tx1"/>
                </a:solidFill>
              </a:rPr>
              <a:t>POLITICAL ENTITIES</a:t>
            </a:r>
            <a:r>
              <a:rPr lang="it-IT" dirty="0">
                <a:solidFill>
                  <a:schemeClr val="tx1"/>
                </a:solidFill>
              </a:rPr>
              <a:t> (POLITIES</a:t>
            </a:r>
            <a:r>
              <a:rPr lang="en-US" dirty="0">
                <a:solidFill>
                  <a:schemeClr val="tx1"/>
                </a:solidFill>
              </a:rPr>
              <a:t>) SUCH AS STATES, SOVEREIGN STATES, EMPIRES, IGOs, INGOs, NGOs, AND MNCs. IN OTHER WORDS:  THE WIDER WORLD-SYSTEM/S PRODUCED BY THIS INTERACTION. </a:t>
            </a:r>
          </a:p>
          <a:p>
            <a:r>
              <a:rPr lang="en-US" dirty="0">
                <a:solidFill>
                  <a:schemeClr val="tx1"/>
                </a:solidFill>
              </a:rPr>
              <a:t>IT ALSO ANALYZES AND FORMULATES THE FOREIGN POLICY OF A GIVEN STATE.</a:t>
            </a:r>
            <a:endParaRPr lang="it-IT" dirty="0">
              <a:solidFill>
                <a:schemeClr val="tx1"/>
              </a:solidFill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3833621"/>
      </p:ext>
    </p:extLst>
  </p:cSld>
  <p:clrMapOvr>
    <a:masterClrMapping/>
  </p:clrMapOvr>
</p:sld>
</file>

<file path=ppt/theme/theme1.xml><?xml version="1.0" encoding="utf-8"?>
<a:theme xmlns:a="http://schemas.openxmlformats.org/drawingml/2006/main" name="Profondità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Profondità</Template>
  <TotalTime>1214</TotalTime>
  <Words>1634</Words>
  <Application>Microsoft Office PowerPoint</Application>
  <PresentationFormat>Widescreen</PresentationFormat>
  <Paragraphs>185</Paragraphs>
  <Slides>26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1" baseType="lpstr">
      <vt:lpstr>Arial</vt:lpstr>
      <vt:lpstr>Corbel</vt:lpstr>
      <vt:lpstr>Times New Roman</vt:lpstr>
      <vt:lpstr>Wingdings</vt:lpstr>
      <vt:lpstr>Profondità</vt:lpstr>
      <vt:lpstr>INTERNATIONAL RELATIONS AND POLITICAL  DEVELOPMENT IN AFRICA Academic year 2016-17 Lesson one: introduction &amp; preliminary concepts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RELATIONS AND POLITICAL  DEVELOPMENT IN AFRICA Academic year 2015-16 Lesson one </dc:title>
  <dc:creator>BATTERA FEDERICO</dc:creator>
  <cp:lastModifiedBy>BATTERA FEDERICO</cp:lastModifiedBy>
  <cp:revision>73</cp:revision>
  <cp:lastPrinted>2017-02-07T10:39:22Z</cp:lastPrinted>
  <dcterms:created xsi:type="dcterms:W3CDTF">2016-11-09T10:56:33Z</dcterms:created>
  <dcterms:modified xsi:type="dcterms:W3CDTF">2023-02-22T07:28:58Z</dcterms:modified>
</cp:coreProperties>
</file>