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000" dirty="0" err="1"/>
              <a:t>University</a:t>
            </a:r>
            <a:r>
              <a:rPr lang="it-IT" sz="2000" dirty="0"/>
              <a:t> of Trieste</a:t>
            </a:r>
            <a:br>
              <a:rPr lang="it-IT" sz="2000" dirty="0"/>
            </a:br>
            <a:r>
              <a:rPr lang="it-IT" sz="2000" dirty="0" err="1"/>
              <a:t>Department</a:t>
            </a:r>
            <a:r>
              <a:rPr lang="it-IT" sz="2000" dirty="0"/>
              <a:t> of </a:t>
            </a:r>
            <a:r>
              <a:rPr lang="it-IT" sz="2000" dirty="0" err="1"/>
              <a:t>Political</a:t>
            </a:r>
            <a:r>
              <a:rPr lang="it-IT" sz="2000" dirty="0"/>
              <a:t> and Social </a:t>
            </a:r>
            <a:r>
              <a:rPr lang="it-IT" sz="2000" dirty="0" err="1"/>
              <a:t>Sciences</a:t>
            </a:r>
            <a:r>
              <a:rPr lang="it-IT" sz="2000" dirty="0"/>
              <a:t>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en-US" sz="2000" b="1" i="1" dirty="0">
                <a:effectLst/>
              </a:rPr>
              <a:t>INTERNATIONAL RELATIONS AND POLITICAL </a:t>
            </a:r>
            <a:br>
              <a:rPr lang="en-US" sz="2000" b="1" i="1" dirty="0">
                <a:effectLst/>
              </a:rPr>
            </a:br>
            <a:r>
              <a:rPr lang="en-US" sz="2000" b="1" i="1" dirty="0">
                <a:effectLst/>
              </a:rPr>
              <a:t>DEVELOPMENT IN AFRICA</a:t>
            </a:r>
            <a:br>
              <a:rPr lang="en-US" sz="2000" b="1" i="1" dirty="0">
                <a:effectLst/>
              </a:rPr>
            </a:br>
            <a:r>
              <a:rPr lang="it-IT" sz="2000" i="1" dirty="0" err="1"/>
              <a:t>Academic</a:t>
            </a:r>
            <a:r>
              <a:rPr lang="it-IT" sz="2000" i="1" dirty="0"/>
              <a:t> </a:t>
            </a:r>
            <a:r>
              <a:rPr lang="it-IT" sz="2000" i="1" dirty="0" err="1"/>
              <a:t>year</a:t>
            </a:r>
            <a:r>
              <a:rPr lang="it-IT" sz="2000" i="1" dirty="0"/>
              <a:t> 2019-20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err="1"/>
              <a:t>Lesson</a:t>
            </a:r>
            <a:r>
              <a:rPr lang="it-IT" i="1" dirty="0"/>
              <a:t> </a:t>
            </a:r>
            <a:r>
              <a:rPr lang="it-IT" i="1" dirty="0" err="1" smtClean="0"/>
              <a:t>one</a:t>
            </a:r>
            <a:r>
              <a:rPr lang="it-IT" i="1" dirty="0" smtClean="0"/>
              <a:t> (bis): </a:t>
            </a:r>
            <a:r>
              <a:rPr lang="it-IT" i="1" dirty="0" err="1" smtClean="0"/>
              <a:t>political</a:t>
            </a:r>
            <a:r>
              <a:rPr lang="it-IT" i="1" dirty="0" smtClean="0"/>
              <a:t> </a:t>
            </a:r>
            <a:r>
              <a:rPr lang="it-IT" i="1" dirty="0" err="1" smtClean="0"/>
              <a:t>development</a:t>
            </a:r>
            <a:r>
              <a:rPr lang="it-IT" i="1" dirty="0" smtClean="0"/>
              <a:t> – </a:t>
            </a:r>
            <a:r>
              <a:rPr lang="it-IT" i="1" dirty="0" err="1" smtClean="0"/>
              <a:t>theory</a:t>
            </a:r>
            <a:r>
              <a:rPr lang="it-IT" i="1" dirty="0" smtClean="0"/>
              <a:t> and </a:t>
            </a:r>
            <a:r>
              <a:rPr lang="it-IT" i="1" dirty="0" err="1" smtClean="0"/>
              <a:t>practice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2987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/>
              <a:t>COLONIALISM </a:t>
            </a:r>
            <a:r>
              <a:rPr lang="it-IT" dirty="0" smtClean="0"/>
              <a:t>WAS AUTHORITARIAN IN KIND, HOWEVER, ROOM </a:t>
            </a:r>
            <a:r>
              <a:rPr lang="it-IT" dirty="0"/>
              <a:t>FOR </a:t>
            </a:r>
            <a:r>
              <a:rPr lang="it-IT" dirty="0" smtClean="0"/>
              <a:t>NEW ACTORS:</a:t>
            </a:r>
            <a:endParaRPr lang="it-IT" dirty="0"/>
          </a:p>
          <a:p>
            <a:pPr lvl="1"/>
            <a:r>
              <a:rPr lang="it-IT" smtClean="0"/>
              <a:t>NEW </a:t>
            </a:r>
            <a:r>
              <a:rPr lang="it-IT" dirty="0"/>
              <a:t>ELITES</a:t>
            </a:r>
            <a:endParaRPr lang="it-IT" sz="2000" dirty="0"/>
          </a:p>
          <a:p>
            <a:pPr lvl="1"/>
            <a:r>
              <a:rPr lang="it-IT" dirty="0"/>
              <a:t>THE FORMATION OF NEW POLITICAL STRUCTURES → FROM UNIONS TO POLITICAL PARTIES (ETHNIC &amp; NATIONAL)</a:t>
            </a:r>
            <a:endParaRPr lang="it-IT" sz="2000" dirty="0"/>
          </a:p>
          <a:p>
            <a:pPr lvl="1"/>
            <a:r>
              <a:rPr lang="it-IT" dirty="0"/>
              <a:t>NATIONALISM &amp; SOCIALISM</a:t>
            </a:r>
            <a:endParaRPr lang="it-IT" sz="2000" dirty="0"/>
          </a:p>
          <a:p>
            <a:pPr lvl="1"/>
            <a:r>
              <a:rPr lang="it-IT" dirty="0"/>
              <a:t>THE ROLE OF ARMIES (SOCIALIZATION &amp;POLITICIZATION)</a:t>
            </a:r>
            <a:endParaRPr lang="it-IT" sz="20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8054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AS IT WAS INTENDED, POLITICAL </a:t>
            </a:r>
            <a:r>
              <a:rPr lang="it-IT" dirty="0"/>
              <a:t>DEVELOPMENT RISKED TO DESCRIBE A UNILINEAR GROWTH OF POLITICAL SYSTEMS </a:t>
            </a:r>
            <a:r>
              <a:rPr lang="it-IT" dirty="0" smtClean="0"/>
              <a:t>UNABLE TO EXPLAIN POLITICAL CRISIS </a:t>
            </a:r>
            <a:r>
              <a:rPr lang="it-IT" dirty="0"/>
              <a:t>AND DECAYS.</a:t>
            </a:r>
          </a:p>
          <a:p>
            <a:r>
              <a:rPr lang="it-IT" dirty="0"/>
              <a:t>IN 1968 HUNTINGTON’S </a:t>
            </a:r>
            <a:r>
              <a:rPr lang="it-IT" i="1" dirty="0"/>
              <a:t>POLITICAL ORDER IN CHANGING SOCIETIES </a:t>
            </a:r>
            <a:r>
              <a:rPr lang="it-IT" dirty="0"/>
              <a:t>APPEARS: </a:t>
            </a:r>
            <a:r>
              <a:rPr lang="it-IT" dirty="0" smtClean="0"/>
              <a:t>POLITICAL CRISIS WERE INTENDED </a:t>
            </a:r>
            <a:r>
              <a:rPr lang="it-IT" dirty="0"/>
              <a:t>AS </a:t>
            </a:r>
            <a:r>
              <a:rPr lang="it-IT" b="1" dirty="0"/>
              <a:t>POLITICAL DECAY </a:t>
            </a:r>
            <a:r>
              <a:rPr lang="it-IT" dirty="0"/>
              <a:t>AND </a:t>
            </a:r>
            <a:r>
              <a:rPr lang="it-IT" dirty="0" smtClean="0"/>
              <a:t>WAS CONSIDERED AS THE </a:t>
            </a:r>
            <a:r>
              <a:rPr lang="it-IT" dirty="0"/>
              <a:t>CONSEQUENCE OF A </a:t>
            </a:r>
            <a:r>
              <a:rPr lang="it-IT" b="1" dirty="0"/>
              <a:t>POLITICAL GAP </a:t>
            </a:r>
            <a:r>
              <a:rPr lang="it-IT" dirty="0"/>
              <a:t>BETWEEN </a:t>
            </a:r>
            <a:r>
              <a:rPr lang="it-IT" b="1" dirty="0"/>
              <a:t>EXPECTATIONS</a:t>
            </a:r>
            <a:r>
              <a:rPr lang="it-IT" dirty="0"/>
              <a:t> AND THE ABILITY OF THE SYSTEM TO </a:t>
            </a:r>
            <a:r>
              <a:rPr lang="it-IT" b="1" dirty="0"/>
              <a:t>SATISFY</a:t>
            </a:r>
            <a:r>
              <a:rPr lang="it-IT" dirty="0"/>
              <a:t> CONSEQUENT </a:t>
            </a:r>
            <a:r>
              <a:rPr lang="it-IT" b="1" dirty="0"/>
              <a:t>DEMANDS (</a:t>
            </a:r>
            <a:r>
              <a:rPr lang="it-IT" dirty="0"/>
              <a:t>POLITICAL MODERNIZATION VS. ECONOMIC &amp; SOCIAL DEVELOPMENT</a:t>
            </a:r>
            <a:r>
              <a:rPr lang="it-IT" b="1" dirty="0"/>
              <a:t>)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704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/>
              <a:t>SEVERAL CRISIS MAY FOLLOW:</a:t>
            </a:r>
          </a:p>
          <a:p>
            <a:pPr lvl="1"/>
            <a:r>
              <a:rPr lang="it-IT" dirty="0"/>
              <a:t>IDENTITY &amp; POLITICAL CULTURE: ON NATIONAL IDENTITY (FUNDAMENTALISM, TRIBALISM…);</a:t>
            </a:r>
          </a:p>
          <a:p>
            <a:pPr lvl="1"/>
            <a:r>
              <a:rPr lang="it-IT" dirty="0"/>
              <a:t>OF POLITICAL LEGITIMACY;</a:t>
            </a:r>
          </a:p>
          <a:p>
            <a:pPr lvl="1"/>
            <a:r>
              <a:rPr lang="it-IT" dirty="0"/>
              <a:t>OF PENETRATION: GVMTS ARE UNABLE TO IMPLEMENTS POLICIES;</a:t>
            </a:r>
          </a:p>
          <a:p>
            <a:pPr lvl="1"/>
            <a:r>
              <a:rPr lang="it-IT" dirty="0"/>
              <a:t>POLITICAL PARTICIPATION: EXISTING GROUPS/INSTITUTIONS ARE UNABLE TO REPRESENT NEW INTERESTS AND MASS DEMANDS;</a:t>
            </a:r>
          </a:p>
          <a:p>
            <a:pPr lvl="1"/>
            <a:r>
              <a:rPr lang="it-IT" dirty="0"/>
              <a:t>THE SYSTEM IS UNABLE TO INTEGRATE GROUPS AND FACTIONS;</a:t>
            </a:r>
          </a:p>
          <a:p>
            <a:pPr lvl="1"/>
            <a:r>
              <a:rPr lang="it-IT" dirty="0"/>
              <a:t>CRISI DI INTEGRAZIONE DEI VARI GRUPPI E FAZIONI E INTERESSI;</a:t>
            </a:r>
          </a:p>
          <a:p>
            <a:pPr lvl="1"/>
            <a:r>
              <a:rPr lang="it-IT" dirty="0"/>
              <a:t>THE STATE IS UNABLE TO PROVIDE SERVICIES AND REDISTRIBUTION.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5986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7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BRIEFLY: </a:t>
            </a:r>
            <a:r>
              <a:rPr lang="en-US" dirty="0"/>
              <a:t>THE DEVELOPMENT OF </a:t>
            </a:r>
            <a:r>
              <a:rPr lang="en-US" b="1" dirty="0" smtClean="0"/>
              <a:t>INSTITUTIONS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FORM THE </a:t>
            </a:r>
            <a:r>
              <a:rPr lang="en-US" u="sng" dirty="0"/>
              <a:t>POLITICAL POWER SYSTEM</a:t>
            </a:r>
            <a:r>
              <a:rPr lang="en-US" dirty="0"/>
              <a:t> OF AN </a:t>
            </a:r>
            <a:r>
              <a:rPr lang="en-US" u="sng" dirty="0"/>
              <a:t>ADVANCED</a:t>
            </a:r>
            <a:r>
              <a:rPr lang="en-US" dirty="0"/>
              <a:t> SOCIETY</a:t>
            </a:r>
          </a:p>
          <a:p>
            <a:r>
              <a:rPr lang="en-US" dirty="0"/>
              <a:t>IT DEVELOPED IN THE 60S: THEORISTS STRESSED THAT A POLITICAL SYSTEM IS FULLY DEVELOPED AS IT APPROACHES &amp;/OR ESTABLISHES A </a:t>
            </a:r>
            <a:r>
              <a:rPr lang="en-US" u="sng" dirty="0"/>
              <a:t>POLITICAL</a:t>
            </a:r>
            <a:r>
              <a:rPr lang="en-US" dirty="0"/>
              <a:t> </a:t>
            </a:r>
            <a:r>
              <a:rPr lang="en-US" b="1" u="sng" dirty="0"/>
              <a:t>ORDER </a:t>
            </a:r>
            <a:r>
              <a:rPr lang="en-US" dirty="0" smtClean="0"/>
              <a:t>(HOWEVER DISODER </a:t>
            </a:r>
            <a:r>
              <a:rPr lang="en-US" dirty="0"/>
              <a:t>WAS ACTUALLY THE </a:t>
            </a:r>
            <a:r>
              <a:rPr lang="en-US" dirty="0" smtClean="0"/>
              <a:t>RULE IN DEVELOPING COUNTRIES)</a:t>
            </a:r>
          </a:p>
          <a:p>
            <a:r>
              <a:rPr lang="it-IT" dirty="0"/>
              <a:t>POLITICAL DEVELOPMENT HAS BEEN VERY POPULAR IN THE 60s-70s TO DESCRIBE POLITICAL CHANGE AND CRISIS BUT HAS BEEN LATER ON DEMISED AS CONSIDERED EURO-CENTRIC. IT HAS REGAINED PROMINENCE RECENTLY WITH THE ECONOMIC &amp; SOCIAL DEVELOPMENT OF NEW EMERGING AREAS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dirty="0"/>
              <a:t>WHAT IS POLITICAL DEVELOPMENT</a:t>
            </a:r>
            <a:r>
              <a:rPr lang="it-IT" sz="2400" dirty="0"/>
              <a:t>?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070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POLITICAL DEVELOPMENT HAS BEEN VARIOUSLY </a:t>
            </a:r>
            <a:r>
              <a:rPr lang="en-US" b="1" dirty="0" smtClean="0"/>
              <a:t>EXPLAINED. HOWEVER THE MOST RELEVANT IS:</a:t>
            </a:r>
          </a:p>
          <a:p>
            <a:pPr lvl="1" fontAlgn="base">
              <a:buFont typeface="Wingdings" panose="05000000000000000000" pitchFamily="2" charset="2"/>
              <a:buChar char="Ø"/>
            </a:pPr>
            <a:r>
              <a:rPr lang="en-US" dirty="0"/>
              <a:t>POLITICAL MODERNIZATION, IN TERMS OF: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en-US" dirty="0"/>
              <a:t>ADMINISTRATIVE AND LEGAL DEVELOPMENT, IT INCLUDES ALL COLONIAL PRACTICES AND AUTHORITATIVE STRUCTURES (STRUCTURES OF COERCION INCLUDED);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en-US" dirty="0"/>
              <a:t>MASS MOBILISATION AND PARTICIPATION INVOLVING NEW STANDARDS OF LOYALTY (NATIONALISM AND IN GENERAL ANY FORM OF MASS POLITICS);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en-US" dirty="0"/>
              <a:t>THE BUILDING OF INSTITUTIONS (DEMOCRACY OR STABLE AUTHORITARIAN RULE);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POLITICAL DEVELOPMENT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9020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IN1960 THE FIRST VOLUME – </a:t>
            </a:r>
            <a:r>
              <a:rPr lang="it-IT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POLITICS OF THE DEVELOPING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it-IT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AREAS</a:t>
            </a: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– EDITED BY JAMES COLEMAN APPEARS AMONG A SERIE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KNOWN AS </a:t>
            </a:r>
            <a:r>
              <a:rPr lang="it-IT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STUDIES ON POLITICAL DEVELOPMENT</a:t>
            </a: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THE SERIE AIMS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AT ANALYZING THOSE FACTORS WHICH FAVOUR OR HINDER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POLITICAL DEVELOPMENT INTENDED AS POLITICAL MODERNIZATION):</a:t>
            </a: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AutoNum type="arabicPeriod"/>
            </a:pPr>
            <a:r>
              <a:rPr lang="it-IT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COMMUNICATION &amp; PD</a:t>
            </a: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(PYE)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AutoNum type="arabicPeriod"/>
            </a:pPr>
            <a:r>
              <a:rPr lang="it-IT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BUREAUCRACY &amp; PD</a:t>
            </a: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(LAPALOMBARA)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AutoNum type="arabicPeriod"/>
            </a:pPr>
            <a:r>
              <a:rPr lang="en-GB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POLITICAL MODERNIZATION IN JAPAN &amp; TURKEY</a:t>
            </a:r>
            <a:r>
              <a:rPr lang="en-GB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(WARD &amp; RUSTOW)</a:t>
            </a: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AutoNum type="arabicPeriod"/>
            </a:pPr>
            <a:r>
              <a:rPr lang="en-GB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EDUCATION &amp; PD</a:t>
            </a:r>
            <a:r>
              <a:rPr lang="en-GB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(COLEMAN)</a:t>
            </a: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AutoNum type="arabicPeriod"/>
            </a:pPr>
            <a:r>
              <a:rPr lang="it-IT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POLITICAL CULTURE &amp; PD</a:t>
            </a: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(PYE &amp; VERBA)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AutoNum type="arabicPeriod"/>
            </a:pPr>
            <a:r>
              <a:rPr lang="it-IT" altLang="it-IT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POLITICAL PARTIES &amp; PD</a:t>
            </a: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(LAPALOMBARA &amp; WEINER)</a:t>
            </a: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it-IT" altLang="it-IT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673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t-IT" dirty="0"/>
              <a:t>THE AIM WAS TO DEVELOP A </a:t>
            </a:r>
            <a:r>
              <a:rPr lang="it-IT" b="1" dirty="0"/>
              <a:t>PROBABILISTIC THEORY </a:t>
            </a:r>
            <a:r>
              <a:rPr lang="it-IT" dirty="0"/>
              <a:t>OF </a:t>
            </a:r>
            <a:r>
              <a:rPr lang="it-IT" b="1" dirty="0"/>
              <a:t>POLITICAL CHANGE </a:t>
            </a:r>
            <a:r>
              <a:rPr lang="it-IT" dirty="0"/>
              <a:t>IN </a:t>
            </a:r>
            <a:r>
              <a:rPr lang="it-IT" b="1" dirty="0"/>
              <a:t>FUNCTIONAL</a:t>
            </a:r>
            <a:r>
              <a:rPr lang="it-IT" dirty="0"/>
              <a:t> TERMS.</a:t>
            </a:r>
          </a:p>
          <a:p>
            <a:r>
              <a:rPr lang="it-IT" dirty="0"/>
              <a:t>GEOGRAPHICAL AREAS WERE STUDIED TAKING INTO CONSIDERATION:</a:t>
            </a:r>
          </a:p>
          <a:p>
            <a:pPr lvl="1"/>
            <a:r>
              <a:rPr lang="it-IT" dirty="0"/>
              <a:t>SOCIAL CHANGES (URBANIZATION, LITERACY, LABOR MARKETS, NEW &amp; OLD </a:t>
            </a:r>
            <a:r>
              <a:rPr lang="it-IT" i="1" dirty="0"/>
              <a:t>CLEAVAGES</a:t>
            </a:r>
            <a:r>
              <a:rPr lang="it-IT" dirty="0"/>
              <a:t>,..);</a:t>
            </a:r>
          </a:p>
          <a:p>
            <a:pPr lvl="1"/>
            <a:r>
              <a:rPr lang="it-IT" dirty="0"/>
              <a:t>POLITICAL GROUPS (PARTIES, PRESSURE GROUPS, TRADE UNIONS, …);</a:t>
            </a:r>
          </a:p>
          <a:p>
            <a:pPr lvl="1"/>
            <a:r>
              <a:rPr lang="it-IT" dirty="0"/>
              <a:t>GOVERNATIVE STRUCTURES &amp; OF AUTHORITY;</a:t>
            </a:r>
          </a:p>
          <a:p>
            <a:pPr lvl="1"/>
            <a:r>
              <a:rPr lang="it-IT" dirty="0"/>
              <a:t>POLITICAL INTEGRATION, ETC.;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073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PRE-CONDITIONS FOR POLITICAL DEVELOPMENT ARE AS FOLLOWS:</a:t>
            </a:r>
          </a:p>
          <a:p>
            <a:pPr marL="0" indent="0">
              <a:buNone/>
            </a:pPr>
            <a:endParaRPr lang="it-IT" dirty="0"/>
          </a:p>
          <a:p>
            <a:pPr marL="971550" lvl="1" indent="-514350">
              <a:buAutoNum type="arabicParenR"/>
            </a:pPr>
            <a:r>
              <a:rPr lang="it-IT" dirty="0"/>
              <a:t>POLITICAL DIFFERENTIATION (FROM SOVEREIGN PRIVATE DOMAIN TO BUREAUCRACY, PARLIAMENTS, ETC</a:t>
            </a:r>
            <a:r>
              <a:rPr lang="it-IT" dirty="0" smtClean="0"/>
              <a:t>. → THE DEVELOPMENT OF MODERN INSTITUTIONS); </a:t>
            </a:r>
            <a:endParaRPr lang="it-IT" dirty="0"/>
          </a:p>
          <a:p>
            <a:pPr marL="971550" lvl="1" indent="-514350">
              <a:buAutoNum type="arabicParenR"/>
            </a:pPr>
            <a:r>
              <a:rPr lang="it-IT" dirty="0"/>
              <a:t>SECULARIZATION OF POLITICAL CULTURE;</a:t>
            </a:r>
          </a:p>
          <a:p>
            <a:pPr marL="971550" lvl="1" indent="-514350">
              <a:buAutoNum type="arabicParenR"/>
            </a:pPr>
            <a:r>
              <a:rPr lang="it-IT" dirty="0"/>
              <a:t>ROLE DIFFERENTIATION AND </a:t>
            </a:r>
            <a:r>
              <a:rPr lang="it-IT" dirty="0" smtClean="0"/>
              <a:t>A CULTURE OF EQUALITY AGAINST ASCRIPTIVE ROLES</a:t>
            </a:r>
            <a:endParaRPr lang="it-IT" dirty="0"/>
          </a:p>
          <a:p>
            <a:pPr marL="971550" lvl="1" indent="-514350">
              <a:buAutoNum type="arabicParenR"/>
            </a:pPr>
            <a:r>
              <a:rPr lang="it-IT" dirty="0"/>
              <a:t>GROWING </a:t>
            </a:r>
            <a:r>
              <a:rPr lang="it-IT" dirty="0" smtClean="0"/>
              <a:t>SOCIAL </a:t>
            </a:r>
            <a:r>
              <a:rPr lang="it-IT" b="1" dirty="0" smtClean="0"/>
              <a:t>COMPLEXITY</a:t>
            </a:r>
            <a:endParaRPr lang="it-IT" b="1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33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/>
              <a:t>COMPLEXITY TO BE ORDERLY RULED IMPLIES A </a:t>
            </a:r>
            <a:r>
              <a:rPr lang="it-IT" b="1" dirty="0"/>
              <a:t>GROWTH IN POLITICAL CAPACITY </a:t>
            </a:r>
            <a:r>
              <a:rPr lang="it-IT" dirty="0"/>
              <a:t>OF A GIVEN SYSTEM (HUNTINGTON), SUCH AS:</a:t>
            </a:r>
          </a:p>
          <a:p>
            <a:pPr marL="971550" lvl="1" indent="-514350">
              <a:buAutoNum type="alphaUcParenR"/>
            </a:pPr>
            <a:r>
              <a:rPr lang="it-IT" dirty="0"/>
              <a:t>THE GROWTH OF POLITICAL COMMUNITY IN TERMS OF SCALE; </a:t>
            </a:r>
          </a:p>
          <a:p>
            <a:pPr marL="971550" lvl="1" indent="-514350">
              <a:buAutoNum type="alphaUcParenR"/>
            </a:pPr>
            <a:r>
              <a:rPr lang="it-IT" dirty="0"/>
              <a:t>THE EFFICACY OF POLITICAL DECISIONS;</a:t>
            </a:r>
          </a:p>
          <a:p>
            <a:pPr marL="971550" lvl="1" indent="-514350">
              <a:buAutoNum type="alphaUcParenR"/>
            </a:pPr>
            <a:r>
              <a:rPr lang="it-IT" dirty="0"/>
              <a:t>THE ABILITY OF CENTRAL GOVERNATIVE INSTITUTIONS TO PENETRATE &amp; MOBILIZE RESOURCES;</a:t>
            </a:r>
          </a:p>
          <a:p>
            <a:pPr marL="971550" lvl="1" indent="-514350">
              <a:buAutoNum type="alphaUcParenR"/>
            </a:pPr>
            <a:r>
              <a:rPr lang="it-IT" dirty="0"/>
              <a:t>THE ABILITY OF POLITICAL ORGANIZATIONS TO REPRESENT INTERESTS;</a:t>
            </a:r>
          </a:p>
          <a:p>
            <a:pPr marL="971550" lvl="1" indent="-514350">
              <a:buAutoNum type="alphaUcParenR"/>
            </a:pPr>
            <a:r>
              <a:rPr lang="it-IT" dirty="0"/>
              <a:t>THE INSTITUTIONALIZATION OF POLITICAL ORGANIZATIONS; </a:t>
            </a:r>
          </a:p>
          <a:p>
            <a:pPr marL="971550" lvl="1" indent="-514350">
              <a:buAutoNum type="alphaUcParenR"/>
            </a:pPr>
            <a:r>
              <a:rPr lang="it-IT" dirty="0"/>
              <a:t>THE ABILITY RECEIVE, SUSTAIN, REPRESENT &amp; SATISFY A GROWING POLITICAL DEMAND</a:t>
            </a:r>
          </a:p>
          <a:p>
            <a:pPr marL="457200" lvl="1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THESE ARE ALL ATTRIBUTES OF A MODERN STATE (STATENESS),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THEORY!!!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EVIDENCES OF DISCONTINUITY IS THE NORM</a:t>
            </a:r>
            <a:endParaRPr lang="it-IT" b="1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7904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/>
              <a:t>COLONIALISM &amp; POLITICAL DEVELOPMENT</a:t>
            </a:r>
          </a:p>
          <a:p>
            <a:endParaRPr lang="it-IT" dirty="0"/>
          </a:p>
          <a:p>
            <a:r>
              <a:rPr lang="it-IT" b="1" dirty="0"/>
              <a:t>APTER</a:t>
            </a:r>
            <a:r>
              <a:rPr lang="it-IT" dirty="0"/>
              <a:t> DESCRIBED COLONIALISM IN NON-NORMATIVE TERMS AS A MODERNIZING FORCE → COLONIALISM MADE </a:t>
            </a:r>
            <a:r>
              <a:rPr lang="it-IT" b="1" dirty="0"/>
              <a:t>MODERNIZATION</a:t>
            </a:r>
            <a:r>
              <a:rPr lang="it-IT" dirty="0"/>
              <a:t> UNIVERSAL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554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LATE COLONIALISM HAD PROFOUND EFFECTS ON :</a:t>
            </a:r>
          </a:p>
          <a:p>
            <a:pPr marL="0" lvl="0" indent="0">
              <a:buNone/>
            </a:pPr>
            <a:endParaRPr lang="it-IT" dirty="0"/>
          </a:p>
          <a:p>
            <a:pPr lvl="1"/>
            <a:r>
              <a:rPr lang="it-IT" dirty="0"/>
              <a:t>THE ECONOMIC STRUCTURES OF COLONIZED AREAS : MARKETS, URBANIZATION, INFRASTRUCTURES, LAND TRANSFORMATION, ETC.</a:t>
            </a:r>
          </a:p>
          <a:p>
            <a:pPr lvl="1"/>
            <a:r>
              <a:rPr lang="it-IT" dirty="0"/>
              <a:t>SOCIAL STRUCTURES: ROLE DIFFERENTIATION ( NEW SPECIALISED </a:t>
            </a:r>
            <a:r>
              <a:rPr lang="it-IT" dirty="0" smtClean="0"/>
              <a:t>ROLES </a:t>
            </a:r>
            <a:r>
              <a:rPr lang="it-IT" sz="1900" dirty="0" smtClean="0"/>
              <a:t>(ECONOMIC ENTERPREUNEURS, PROFESSIONAL POLITICIANS TRADE UNIONISTS TEACHERS, BUREAUCRATS, MILITARYMEN), </a:t>
            </a:r>
            <a:r>
              <a:rPr lang="it-IT" dirty="0" smtClean="0"/>
              <a:t>BUREAUCRACIES, </a:t>
            </a:r>
            <a:r>
              <a:rPr lang="it-IT" dirty="0"/>
              <a:t>LAND RELATIONS, EDUCATION, ETC. →</a:t>
            </a:r>
          </a:p>
          <a:p>
            <a:pPr lvl="1"/>
            <a:r>
              <a:rPr lang="it-IT" dirty="0"/>
              <a:t>POLITICAL STRUCTURES: BONDARIES, NEW POWER RELATIONS BETWEEN AGENTS, UNIONS AND POLITICAL PARTIES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POLITICAL DEV.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05066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pertina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33</TotalTime>
  <Words>796</Words>
  <Application>Microsoft Office PowerPoint</Application>
  <PresentationFormat>Presentazione su schermo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Times New Roman</vt:lpstr>
      <vt:lpstr>Wingdings</vt:lpstr>
      <vt:lpstr>Copertina</vt:lpstr>
      <vt:lpstr>University of Trieste Department of Political and Social Sciences  INTERNATIONAL RELATIONS AND POLITICAL  DEVELOPMENT IN AFRICA Academic year 2019-20</vt:lpstr>
      <vt:lpstr>WHAT IS POLITICAL DEVELOPMENT? </vt:lpstr>
      <vt:lpstr>POLITICAL DEVELOPMENT</vt:lpstr>
      <vt:lpstr>POLITICAL DEV.</vt:lpstr>
      <vt:lpstr>POLITICAL DEV.</vt:lpstr>
      <vt:lpstr>POLITICAL DEV.</vt:lpstr>
      <vt:lpstr>POLITICAL DEV.</vt:lpstr>
      <vt:lpstr>POLITICAL DEV.</vt:lpstr>
      <vt:lpstr>POLITICAL DEV.</vt:lpstr>
      <vt:lpstr>POLITICAL DEV.</vt:lpstr>
      <vt:lpstr>POLITICAL DEV.</vt:lpstr>
      <vt:lpstr>POLITICAL DEV.</vt:lpstr>
      <vt:lpstr>Presentazione standard di PowerPoint</vt:lpstr>
    </vt:vector>
  </TitlesOfParts>
  <Company>Università di Trieste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Trieste Department of Political and Social Sciences  INTERNATIONAL RELATIONS AND POLITICAL  DEVELOPMENT IN AFRICA Academic year 2019-20</dc:title>
  <dc:creator>BATTERA FEDERICO</dc:creator>
  <cp:lastModifiedBy>Utente</cp:lastModifiedBy>
  <cp:revision>5</cp:revision>
  <dcterms:created xsi:type="dcterms:W3CDTF">2019-10-15T06:49:48Z</dcterms:created>
  <dcterms:modified xsi:type="dcterms:W3CDTF">2019-10-18T04:46:33Z</dcterms:modified>
</cp:coreProperties>
</file>