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5" r:id="rId7"/>
    <p:sldId id="263" r:id="rId8"/>
    <p:sldId id="266" r:id="rId9"/>
    <p:sldId id="267" r:id="rId10"/>
    <p:sldId id="268" r:id="rId11"/>
    <p:sldId id="270" r:id="rId12"/>
    <p:sldId id="269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2" d="100"/>
          <a:sy n="82" d="100"/>
        </p:scale>
        <p:origin x="96" y="1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1DDBA-BD69-471E-8235-0F306F066007}" type="datetimeFigureOut">
              <a:rPr lang="it-IT" smtClean="0"/>
              <a:t>18/10/2019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743AF-DE12-4F7C-8B27-DD07267149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3930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1DDBA-BD69-471E-8235-0F306F066007}" type="datetimeFigureOut">
              <a:rPr lang="it-IT" smtClean="0"/>
              <a:t>18/10/2019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743AF-DE12-4F7C-8B27-DD07267149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1733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1DDBA-BD69-471E-8235-0F306F066007}" type="datetimeFigureOut">
              <a:rPr lang="it-IT" smtClean="0"/>
              <a:t>18/10/2019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743AF-DE12-4F7C-8B27-DD07267149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9307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1DDBA-BD69-471E-8235-0F306F066007}" type="datetimeFigureOut">
              <a:rPr lang="it-IT" smtClean="0"/>
              <a:t>18/10/2019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743AF-DE12-4F7C-8B27-DD07267149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128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1DDBA-BD69-471E-8235-0F306F066007}" type="datetimeFigureOut">
              <a:rPr lang="it-IT" smtClean="0"/>
              <a:t>18/10/2019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743AF-DE12-4F7C-8B27-DD07267149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3541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1DDBA-BD69-471E-8235-0F306F066007}" type="datetimeFigureOut">
              <a:rPr lang="it-IT" smtClean="0"/>
              <a:t>18/10/2019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743AF-DE12-4F7C-8B27-DD07267149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3610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1DDBA-BD69-471E-8235-0F306F066007}" type="datetimeFigureOut">
              <a:rPr lang="it-IT" smtClean="0"/>
              <a:t>18/10/2019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743AF-DE12-4F7C-8B27-DD07267149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6809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1DDBA-BD69-471E-8235-0F306F066007}" type="datetimeFigureOut">
              <a:rPr lang="it-IT" smtClean="0"/>
              <a:t>18/10/2019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743AF-DE12-4F7C-8B27-DD07267149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8071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1DDBA-BD69-471E-8235-0F306F066007}" type="datetimeFigureOut">
              <a:rPr lang="it-IT" smtClean="0"/>
              <a:t>18/10/2019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743AF-DE12-4F7C-8B27-DD07267149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1515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1DDBA-BD69-471E-8235-0F306F066007}" type="datetimeFigureOut">
              <a:rPr lang="it-IT" smtClean="0"/>
              <a:t>18/10/2019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743AF-DE12-4F7C-8B27-DD07267149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4102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1DDBA-BD69-471E-8235-0F306F066007}" type="datetimeFigureOut">
              <a:rPr lang="it-IT" smtClean="0"/>
              <a:t>18/10/2019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743AF-DE12-4F7C-8B27-DD07267149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6255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1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61DDBA-BD69-471E-8235-0F306F066007}" type="datetimeFigureOut">
              <a:rPr lang="it-IT" smtClean="0"/>
              <a:t>18/10/2019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743AF-DE12-4F7C-8B27-DD07267149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4863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2393972"/>
          </a:xfrm>
          <a:noFill/>
        </p:spPr>
        <p:txBody>
          <a:bodyPr>
            <a:normAutofit fontScale="90000"/>
          </a:bodyPr>
          <a:lstStyle/>
          <a:p>
            <a:pPr algn="r"/>
            <a:r>
              <a:rPr lang="it-IT" sz="3600" b="1" i="1" dirty="0" smtClean="0">
                <a:effectLst/>
              </a:rPr>
              <a:t/>
            </a:r>
            <a:br>
              <a:rPr lang="it-IT" sz="3600" b="1" i="1" dirty="0" smtClean="0">
                <a:effectLst/>
              </a:rPr>
            </a:br>
            <a:r>
              <a:rPr lang="it-IT" sz="3600" b="1" i="1" dirty="0" smtClean="0">
                <a:effectLst/>
              </a:rPr>
              <a:t/>
            </a:r>
            <a:br>
              <a:rPr lang="it-IT" sz="3600" b="1" i="1" dirty="0" smtClean="0">
                <a:effectLst/>
              </a:rPr>
            </a:br>
            <a:r>
              <a:rPr lang="it-IT" sz="3600" b="1" i="1" dirty="0"/>
              <a:t/>
            </a:r>
            <a:br>
              <a:rPr lang="it-IT" sz="3600" b="1" i="1" dirty="0"/>
            </a:br>
            <a:r>
              <a:rPr lang="it-IT" sz="3600" b="1" i="1" dirty="0" smtClean="0"/>
              <a:t/>
            </a:r>
            <a:br>
              <a:rPr lang="it-IT" sz="3600" b="1" i="1" dirty="0" smtClean="0"/>
            </a:br>
            <a:r>
              <a:rPr lang="it-IT" sz="3600" b="1" i="1" dirty="0"/>
              <a:t/>
            </a:r>
            <a:br>
              <a:rPr lang="it-IT" sz="3600" b="1" i="1" dirty="0"/>
            </a:br>
            <a:r>
              <a:rPr lang="it-IT" sz="3600" b="1" i="1" dirty="0" smtClean="0"/>
              <a:t/>
            </a:r>
            <a:br>
              <a:rPr lang="it-IT" sz="3600" b="1" i="1" dirty="0" smtClean="0"/>
            </a:br>
            <a:r>
              <a:rPr lang="it-IT" sz="3600" b="1" i="1" dirty="0"/>
              <a:t/>
            </a:r>
            <a:br>
              <a:rPr lang="it-IT" sz="3600" b="1" i="1" dirty="0"/>
            </a:br>
            <a:r>
              <a:rPr lang="it-IT" sz="3600" b="1" i="1" dirty="0" smtClean="0"/>
              <a:t/>
            </a:r>
            <a:br>
              <a:rPr lang="it-IT" sz="3600" b="1" i="1" dirty="0" smtClean="0"/>
            </a:br>
            <a:r>
              <a:rPr lang="it-IT" sz="3600" b="1" i="1" dirty="0"/>
              <a:t/>
            </a:r>
            <a:br>
              <a:rPr lang="it-IT" sz="3600" b="1" i="1" dirty="0"/>
            </a:br>
            <a:r>
              <a:rPr lang="en-US" sz="3600" b="1" i="1" dirty="0" smtClean="0">
                <a:solidFill>
                  <a:schemeClr val="accent2"/>
                </a:solidFill>
                <a:effectLst/>
              </a:rPr>
              <a:t>INTERNATIONAL RELATIONS AND POLITICAL </a:t>
            </a:r>
            <a:br>
              <a:rPr lang="en-US" sz="3600" b="1" i="1" dirty="0" smtClean="0">
                <a:solidFill>
                  <a:schemeClr val="accent2"/>
                </a:solidFill>
                <a:effectLst/>
              </a:rPr>
            </a:br>
            <a:r>
              <a:rPr lang="en-US" sz="3600" b="1" i="1" dirty="0" smtClean="0">
                <a:solidFill>
                  <a:schemeClr val="accent2"/>
                </a:solidFill>
                <a:effectLst/>
              </a:rPr>
              <a:t>DEVELOPMENT IN AFRICA</a:t>
            </a:r>
            <a:br>
              <a:rPr lang="en-US" sz="3600" b="1" i="1" dirty="0" smtClean="0">
                <a:solidFill>
                  <a:schemeClr val="accent2"/>
                </a:solidFill>
                <a:effectLst/>
              </a:rPr>
            </a:br>
            <a:r>
              <a:rPr lang="it-IT" sz="3600" i="1" dirty="0" err="1" smtClean="0">
                <a:solidFill>
                  <a:schemeClr val="accent2"/>
                </a:solidFill>
              </a:rPr>
              <a:t>Academic</a:t>
            </a:r>
            <a:r>
              <a:rPr lang="it-IT" sz="3600" i="1" dirty="0" smtClean="0">
                <a:solidFill>
                  <a:schemeClr val="accent2"/>
                </a:solidFill>
              </a:rPr>
              <a:t> </a:t>
            </a:r>
            <a:r>
              <a:rPr lang="it-IT" sz="3600" i="1" dirty="0" err="1" smtClean="0">
                <a:solidFill>
                  <a:schemeClr val="accent2"/>
                </a:solidFill>
              </a:rPr>
              <a:t>year</a:t>
            </a:r>
            <a:r>
              <a:rPr lang="it-IT" sz="3600" i="1" dirty="0" smtClean="0">
                <a:solidFill>
                  <a:schemeClr val="accent2"/>
                </a:solidFill>
              </a:rPr>
              <a:t> 2016-17</a:t>
            </a:r>
            <a:br>
              <a:rPr lang="it-IT" sz="3600" i="1" dirty="0" smtClean="0">
                <a:solidFill>
                  <a:schemeClr val="accent2"/>
                </a:solidFill>
              </a:rPr>
            </a:br>
            <a:r>
              <a:rPr lang="it-IT" sz="3600" i="1" dirty="0" err="1" smtClean="0">
                <a:solidFill>
                  <a:schemeClr val="accent2"/>
                </a:solidFill>
              </a:rPr>
              <a:t>Lesson</a:t>
            </a:r>
            <a:r>
              <a:rPr lang="it-IT" sz="3600" i="1" dirty="0" smtClean="0">
                <a:solidFill>
                  <a:schemeClr val="accent2"/>
                </a:solidFill>
              </a:rPr>
              <a:t> </a:t>
            </a:r>
            <a:r>
              <a:rPr lang="it-IT" sz="3600" i="1" dirty="0" err="1" smtClean="0">
                <a:solidFill>
                  <a:schemeClr val="accent2"/>
                </a:solidFill>
              </a:rPr>
              <a:t>two</a:t>
            </a:r>
            <a:r>
              <a:rPr lang="it-IT" sz="3600" i="1" dirty="0" smtClean="0">
                <a:solidFill>
                  <a:schemeClr val="accent2"/>
                </a:solidFill>
              </a:rPr>
              <a:t>: from </a:t>
            </a:r>
            <a:r>
              <a:rPr lang="it-IT" sz="3600" i="1" dirty="0" err="1" smtClean="0">
                <a:solidFill>
                  <a:schemeClr val="accent2"/>
                </a:solidFill>
              </a:rPr>
              <a:t>pre-colonial</a:t>
            </a:r>
            <a:r>
              <a:rPr lang="it-IT" sz="3600" i="1" dirty="0" smtClean="0">
                <a:solidFill>
                  <a:schemeClr val="accent2"/>
                </a:solidFill>
              </a:rPr>
              <a:t> Africa to </a:t>
            </a:r>
            <a:r>
              <a:rPr lang="it-IT" sz="3600" i="1" dirty="0" err="1" smtClean="0">
                <a:solidFill>
                  <a:schemeClr val="accent2"/>
                </a:solidFill>
              </a:rPr>
              <a:t>colonial</a:t>
            </a:r>
            <a:r>
              <a:rPr lang="it-IT" sz="3600" i="1" dirty="0" smtClean="0">
                <a:solidFill>
                  <a:schemeClr val="accent2"/>
                </a:solidFill>
              </a:rPr>
              <a:t> </a:t>
            </a:r>
            <a:r>
              <a:rPr lang="it-IT" sz="3600" i="1" dirty="0" err="1" smtClean="0">
                <a:solidFill>
                  <a:schemeClr val="accent2"/>
                </a:solidFill>
              </a:rPr>
              <a:t>order</a:t>
            </a:r>
            <a:r>
              <a:rPr lang="it-IT" i="1" dirty="0"/>
              <a:t/>
            </a:r>
            <a:br>
              <a:rPr lang="it-IT" i="1" dirty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209799" y="3136901"/>
            <a:ext cx="9144000" cy="1311500"/>
          </a:xfrm>
        </p:spPr>
        <p:txBody>
          <a:bodyPr>
            <a:normAutofit/>
          </a:bodyPr>
          <a:lstStyle/>
          <a:p>
            <a:pPr algn="r"/>
            <a:r>
              <a:rPr lang="it-IT" sz="4000" dirty="0" err="1" smtClean="0">
                <a:solidFill>
                  <a:schemeClr val="accent2"/>
                </a:solidFill>
              </a:rPr>
              <a:t>University</a:t>
            </a:r>
            <a:r>
              <a:rPr lang="it-IT" sz="4000" dirty="0" smtClean="0">
                <a:solidFill>
                  <a:schemeClr val="accent2"/>
                </a:solidFill>
              </a:rPr>
              <a:t> of Trieste</a:t>
            </a:r>
            <a:r>
              <a:rPr lang="it-IT" sz="3200" dirty="0" smtClean="0">
                <a:solidFill>
                  <a:schemeClr val="accent2"/>
                </a:solidFill>
              </a:rPr>
              <a:t/>
            </a:r>
            <a:br>
              <a:rPr lang="it-IT" sz="3200" dirty="0" smtClean="0">
                <a:solidFill>
                  <a:schemeClr val="accent2"/>
                </a:solidFill>
              </a:rPr>
            </a:br>
            <a:r>
              <a:rPr lang="it-IT" sz="3200" dirty="0" err="1" smtClean="0">
                <a:solidFill>
                  <a:schemeClr val="accent2"/>
                </a:solidFill>
              </a:rPr>
              <a:t>Department</a:t>
            </a:r>
            <a:r>
              <a:rPr lang="it-IT" sz="3200" dirty="0" smtClean="0">
                <a:solidFill>
                  <a:schemeClr val="accent2"/>
                </a:solidFill>
              </a:rPr>
              <a:t> of </a:t>
            </a:r>
            <a:r>
              <a:rPr lang="it-IT" sz="3200" dirty="0" err="1" smtClean="0">
                <a:solidFill>
                  <a:schemeClr val="accent2"/>
                </a:solidFill>
              </a:rPr>
              <a:t>Political</a:t>
            </a:r>
            <a:r>
              <a:rPr lang="it-IT" sz="3200" dirty="0" smtClean="0">
                <a:solidFill>
                  <a:schemeClr val="accent2"/>
                </a:solidFill>
              </a:rPr>
              <a:t> and Social </a:t>
            </a:r>
            <a:r>
              <a:rPr lang="it-IT" sz="3200" dirty="0" err="1" smtClean="0">
                <a:solidFill>
                  <a:schemeClr val="accent2"/>
                </a:solidFill>
              </a:rPr>
              <a:t>Sciences</a:t>
            </a:r>
            <a:r>
              <a:rPr lang="it-IT" sz="3200" dirty="0" smtClean="0">
                <a:solidFill>
                  <a:schemeClr val="accent2"/>
                </a:solidFill>
              </a:rPr>
              <a:t> </a:t>
            </a:r>
          </a:p>
          <a:p>
            <a:endParaRPr lang="it-IT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20399" y="1292671"/>
            <a:ext cx="1013114" cy="961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8638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1" indent="-457200">
              <a:buFont typeface="+mj-lt"/>
              <a:buAutoNum type="arabicPeriod" startAt="3"/>
            </a:pPr>
            <a:r>
              <a:rPr lang="it-IT" dirty="0">
                <a:solidFill>
                  <a:schemeClr val="accent2"/>
                </a:solidFill>
              </a:rPr>
              <a:t>THE AGE OF COLONIAL ORDER (1919-44</a:t>
            </a:r>
            <a:r>
              <a:rPr lang="it-IT" dirty="0" smtClean="0">
                <a:solidFill>
                  <a:schemeClr val="accent2"/>
                </a:solidFill>
              </a:rPr>
              <a:t>)</a:t>
            </a:r>
          </a:p>
          <a:p>
            <a:pPr marL="914400" lvl="1" indent="-457200">
              <a:buFont typeface="+mj-lt"/>
              <a:buAutoNum type="arabicPeriod" startAt="3"/>
            </a:pPr>
            <a:endParaRPr lang="it-IT" dirty="0">
              <a:solidFill>
                <a:schemeClr val="accent2"/>
              </a:solidFill>
            </a:endParaRPr>
          </a:p>
          <a:p>
            <a:pPr marL="914400" lvl="1" indent="-457200">
              <a:buFont typeface="+mj-lt"/>
              <a:buAutoNum type="arabicPeriod" startAt="3"/>
            </a:pPr>
            <a:r>
              <a:rPr lang="it-IT" dirty="0">
                <a:solidFill>
                  <a:schemeClr val="accent2"/>
                </a:solidFill>
              </a:rPr>
              <a:t>DECOLONIZATION (1945-1994)</a:t>
            </a:r>
          </a:p>
          <a:p>
            <a:pPr lvl="2"/>
            <a:r>
              <a:rPr lang="it-IT" dirty="0">
                <a:solidFill>
                  <a:schemeClr val="accent2"/>
                </a:solidFill>
              </a:rPr>
              <a:t>1944 BRAZZAVILLE DECLARATION</a:t>
            </a:r>
          </a:p>
          <a:p>
            <a:pPr lvl="2"/>
            <a:r>
              <a:rPr lang="it-IT" dirty="0">
                <a:solidFill>
                  <a:schemeClr val="accent2"/>
                </a:solidFill>
              </a:rPr>
              <a:t>1947 INDIA </a:t>
            </a:r>
            <a:r>
              <a:rPr lang="it-IT" dirty="0" smtClean="0">
                <a:solidFill>
                  <a:schemeClr val="accent2"/>
                </a:solidFill>
              </a:rPr>
              <a:t>INDEPENDENCE</a:t>
            </a:r>
          </a:p>
          <a:p>
            <a:pPr lvl="2"/>
            <a:r>
              <a:rPr lang="it-IT" dirty="0" smtClean="0">
                <a:solidFill>
                  <a:schemeClr val="accent2"/>
                </a:solidFill>
              </a:rPr>
              <a:t>1954 DIEN BIEN PHU</a:t>
            </a:r>
            <a:endParaRPr lang="it-IT" dirty="0">
              <a:solidFill>
                <a:schemeClr val="accent2"/>
              </a:solidFill>
            </a:endParaRPr>
          </a:p>
          <a:p>
            <a:pPr lvl="2"/>
            <a:r>
              <a:rPr lang="it-IT" dirty="0">
                <a:solidFill>
                  <a:schemeClr val="accent2"/>
                </a:solidFill>
              </a:rPr>
              <a:t>1955 BANDUNG CONFERENCE</a:t>
            </a:r>
          </a:p>
          <a:p>
            <a:pPr lvl="2"/>
            <a:r>
              <a:rPr lang="it-IT" dirty="0">
                <a:solidFill>
                  <a:schemeClr val="accent2"/>
                </a:solidFill>
              </a:rPr>
              <a:t>1957 GHANA INDEPENDENCE</a:t>
            </a:r>
          </a:p>
          <a:p>
            <a:pPr lvl="2"/>
            <a:r>
              <a:rPr lang="it-IT" dirty="0">
                <a:solidFill>
                  <a:schemeClr val="accent2"/>
                </a:solidFill>
              </a:rPr>
              <a:t>1974-75 PORTUGUESE COLONIALISM ENDS</a:t>
            </a:r>
          </a:p>
          <a:p>
            <a:pPr lvl="2"/>
            <a:r>
              <a:rPr lang="it-IT" dirty="0">
                <a:solidFill>
                  <a:schemeClr val="accent2"/>
                </a:solidFill>
              </a:rPr>
              <a:t>1994 FIRST MULTI-RACIAL ELECTIONS IN SOUTH AFRICA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06927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1" indent="0" algn="ctr">
              <a:spcBef>
                <a:spcPts val="1000"/>
              </a:spcBef>
              <a:buNone/>
            </a:pPr>
            <a:r>
              <a:rPr lang="it-IT" sz="2800" b="1" dirty="0" smtClean="0">
                <a:solidFill>
                  <a:schemeClr val="accent2"/>
                </a:solidFill>
              </a:rPr>
              <a:t>THE AGE </a:t>
            </a:r>
            <a:r>
              <a:rPr lang="it-IT" sz="2800" b="1" dirty="0">
                <a:solidFill>
                  <a:schemeClr val="accent2"/>
                </a:solidFill>
              </a:rPr>
              <a:t>OF IMPERIALISM (1869-1919</a:t>
            </a:r>
            <a:r>
              <a:rPr lang="it-IT" sz="2800" b="1" dirty="0" smtClean="0">
                <a:solidFill>
                  <a:schemeClr val="accent2"/>
                </a:solidFill>
              </a:rPr>
              <a:t>)</a:t>
            </a:r>
          </a:p>
          <a:p>
            <a:pPr marL="0" lvl="1" indent="0">
              <a:spcBef>
                <a:spcPts val="1000"/>
              </a:spcBef>
              <a:buNone/>
            </a:pPr>
            <a:r>
              <a:rPr lang="it-IT" dirty="0" smtClean="0">
                <a:solidFill>
                  <a:schemeClr val="accent2"/>
                </a:solidFill>
              </a:rPr>
              <a:t>ACCELERATING FACTORS:</a:t>
            </a:r>
            <a:endParaRPr lang="it-IT" dirty="0">
              <a:solidFill>
                <a:schemeClr val="accent2"/>
              </a:solidFill>
            </a:endParaRPr>
          </a:p>
          <a:p>
            <a:r>
              <a:rPr lang="it-IT" dirty="0" smtClean="0">
                <a:solidFill>
                  <a:schemeClr val="accent2"/>
                </a:solidFill>
              </a:rPr>
              <a:t>ECONOMIC FACTORS: EUROPEAN INDUSTRIALIZATION </a:t>
            </a:r>
            <a:r>
              <a:rPr lang="it-IT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endParaRPr lang="it-IT" dirty="0" smtClean="0">
              <a:solidFill>
                <a:schemeClr val="accent2"/>
              </a:solidFill>
            </a:endParaRPr>
          </a:p>
          <a:p>
            <a:pPr lvl="1"/>
            <a:r>
              <a:rPr lang="it-IT" dirty="0" smtClean="0">
                <a:solidFill>
                  <a:schemeClr val="accent2"/>
                </a:solidFill>
              </a:rPr>
              <a:t>ROUGH MATERIALS</a:t>
            </a:r>
          </a:p>
          <a:p>
            <a:pPr lvl="1"/>
            <a:r>
              <a:rPr lang="it-IT" dirty="0" smtClean="0">
                <a:solidFill>
                  <a:schemeClr val="accent2"/>
                </a:solidFill>
              </a:rPr>
              <a:t>NEW MARKETS</a:t>
            </a:r>
          </a:p>
          <a:p>
            <a:pPr lvl="1"/>
            <a:r>
              <a:rPr lang="it-IT" dirty="0" smtClean="0">
                <a:solidFill>
                  <a:schemeClr val="accent2"/>
                </a:solidFill>
              </a:rPr>
              <a:t>MONOPOLY</a:t>
            </a:r>
          </a:p>
          <a:p>
            <a:r>
              <a:rPr lang="it-IT" dirty="0" smtClean="0">
                <a:solidFill>
                  <a:schemeClr val="accent2"/>
                </a:solidFill>
              </a:rPr>
              <a:t>POLITICAL FACTORS:</a:t>
            </a:r>
          </a:p>
          <a:p>
            <a:pPr lvl="1"/>
            <a:r>
              <a:rPr lang="it-IT" dirty="0" smtClean="0">
                <a:solidFill>
                  <a:schemeClr val="accent2"/>
                </a:solidFill>
              </a:rPr>
              <a:t>STRATEGIC &amp; DEFENSIVE (THE «RECLUCTANT EMPIRE», COQUERY VIDROVITCH)</a:t>
            </a:r>
          </a:p>
          <a:p>
            <a:pPr lvl="1"/>
            <a:r>
              <a:rPr lang="it-IT" dirty="0" smtClean="0">
                <a:solidFill>
                  <a:schemeClr val="accent2"/>
                </a:solidFill>
              </a:rPr>
              <a:t>NATIONALISM (1870 SEDAN)</a:t>
            </a:r>
          </a:p>
          <a:p>
            <a:pPr lvl="1"/>
            <a:r>
              <a:rPr lang="it-IT" dirty="0" smtClean="0">
                <a:solidFill>
                  <a:schemeClr val="accent2"/>
                </a:solidFill>
              </a:rPr>
              <a:t>DIPLOMACY &amp; THE EUROPEAN THEATRE (BISMARCK)</a:t>
            </a:r>
          </a:p>
          <a:p>
            <a:r>
              <a:rPr lang="it-IT" dirty="0" smtClean="0">
                <a:solidFill>
                  <a:schemeClr val="accent2"/>
                </a:solidFill>
              </a:rPr>
              <a:t>SECONDARY FACTORS:</a:t>
            </a:r>
          </a:p>
          <a:p>
            <a:pPr lvl="1"/>
            <a:r>
              <a:rPr lang="it-IT" dirty="0" smtClean="0">
                <a:solidFill>
                  <a:schemeClr val="accent2"/>
                </a:solidFill>
              </a:rPr>
              <a:t>EVANGELIZATION</a:t>
            </a:r>
          </a:p>
          <a:p>
            <a:pPr lvl="1"/>
            <a:r>
              <a:rPr lang="it-IT" dirty="0" smtClean="0">
                <a:solidFill>
                  <a:schemeClr val="accent2"/>
                </a:solidFill>
              </a:rPr>
              <a:t>SCIENTIFIC</a:t>
            </a:r>
            <a:endParaRPr lang="it-IT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417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1" indent="0" algn="ctr">
              <a:spcBef>
                <a:spcPts val="1000"/>
              </a:spcBef>
              <a:buNone/>
            </a:pPr>
            <a:r>
              <a:rPr lang="it-IT" sz="2800" b="1" dirty="0">
                <a:solidFill>
                  <a:schemeClr val="accent2"/>
                </a:solidFill>
              </a:rPr>
              <a:t>THE AGE OF COLONIAL ORDER (1919-44</a:t>
            </a:r>
            <a:r>
              <a:rPr lang="it-IT" sz="2800" b="1" dirty="0" smtClean="0">
                <a:solidFill>
                  <a:schemeClr val="accent2"/>
                </a:solidFill>
              </a:rPr>
              <a:t>)</a:t>
            </a:r>
          </a:p>
          <a:p>
            <a:pPr marL="228600" lvl="1">
              <a:spcBef>
                <a:spcPts val="1000"/>
              </a:spcBef>
            </a:pPr>
            <a:endParaRPr lang="it-IT" sz="2800" b="1" dirty="0">
              <a:solidFill>
                <a:schemeClr val="accent2"/>
              </a:solidFill>
            </a:endParaRPr>
          </a:p>
          <a:p>
            <a:pPr lvl="1"/>
            <a:r>
              <a:rPr lang="it-IT" dirty="0" smtClean="0">
                <a:solidFill>
                  <a:schemeClr val="accent2"/>
                </a:solidFill>
              </a:rPr>
              <a:t>FROM COMMERCIAL COMPANIES (BSAC -1923) TO COLONIAL STATE: SUBMISSION,EXPLOITATION &amp; SLAVERY: THEY WERE NO LONGER SUSTAINABLE</a:t>
            </a:r>
          </a:p>
          <a:p>
            <a:pPr lvl="1"/>
            <a:endParaRPr lang="it-IT" dirty="0">
              <a:solidFill>
                <a:schemeClr val="accent2"/>
              </a:solidFill>
            </a:endParaRPr>
          </a:p>
          <a:p>
            <a:pPr lvl="1"/>
            <a:r>
              <a:rPr lang="it-IT" dirty="0" smtClean="0">
                <a:solidFill>
                  <a:schemeClr val="accent2"/>
                </a:solidFill>
              </a:rPr>
              <a:t>THE PILLARS OF COLONIAL ORDER: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dirty="0" smtClean="0">
                <a:solidFill>
                  <a:schemeClr val="accent2"/>
                </a:solidFill>
              </a:rPr>
              <a:t>ADMINISTRATION (ADMINISTROCRACY) </a:t>
            </a:r>
            <a:r>
              <a:rPr lang="it-IT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DIRECT &amp; INDIRECT RULE</a:t>
            </a:r>
          </a:p>
          <a:p>
            <a:pPr marL="1371600" lvl="2" indent="-457200">
              <a:buFont typeface="+mj-lt"/>
              <a:buAutoNum type="alphaLcPeriod"/>
            </a:pPr>
            <a:r>
              <a:rPr lang="it-IT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TAXATION (SELF-SUSTAINED COLONIES)</a:t>
            </a:r>
          </a:p>
          <a:p>
            <a:pPr marL="1371600" lvl="2" indent="-457200">
              <a:buFont typeface="+mj-lt"/>
              <a:buAutoNum type="alphaLcPeriod"/>
            </a:pPr>
            <a:r>
              <a:rPr lang="it-IT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SECURITY &amp; ORDER</a:t>
            </a:r>
          </a:p>
          <a:p>
            <a:pPr marL="1371600" lvl="2" indent="-457200">
              <a:buFont typeface="+mj-lt"/>
              <a:buAutoNum type="alphaLcPeriod"/>
            </a:pPr>
            <a:r>
              <a:rPr lang="it-IT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CHEFFERIES &amp; CHIEFDOMS</a:t>
            </a:r>
          </a:p>
          <a:p>
            <a:pPr marL="1371600" lvl="2" indent="-457200">
              <a:buFont typeface="+mj-lt"/>
              <a:buAutoNum type="alphaLcPeriod"/>
            </a:pPr>
            <a:r>
              <a:rPr lang="it-IT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ECONOMIC IMPERATIVE (L’AFRIQUE UTILE)</a:t>
            </a:r>
            <a:endParaRPr lang="it-IT" dirty="0" smtClean="0">
              <a:solidFill>
                <a:schemeClr val="accent2"/>
              </a:solidFill>
            </a:endParaRPr>
          </a:p>
          <a:p>
            <a:pPr lvl="1"/>
            <a:endParaRPr lang="it-IT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6248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it-IT" dirty="0" smtClean="0">
                <a:solidFill>
                  <a:schemeClr val="accent2"/>
                </a:solidFill>
              </a:rPr>
              <a:t>THE GOVERNMENT</a:t>
            </a:r>
          </a:p>
          <a:p>
            <a:pPr marL="0" indent="0">
              <a:buNone/>
            </a:pPr>
            <a:endParaRPr lang="it-IT" dirty="0" smtClean="0">
              <a:solidFill>
                <a:schemeClr val="accent2"/>
              </a:solidFill>
            </a:endParaRPr>
          </a:p>
          <a:p>
            <a:pPr marL="971550" lvl="1" indent="-514350">
              <a:buFont typeface="+mj-lt"/>
              <a:buAutoNum type="alphaLcPeriod"/>
            </a:pPr>
            <a:r>
              <a:rPr lang="it-IT" dirty="0" smtClean="0">
                <a:solidFill>
                  <a:schemeClr val="accent2"/>
                </a:solidFill>
              </a:rPr>
              <a:t>AUTHORITARIAN (NATIVES WERE DENIED REPRESENTATION WITH THE EXCEPTION OF CHIEFS)</a:t>
            </a:r>
            <a:endParaRPr lang="it-IT" dirty="0">
              <a:solidFill>
                <a:schemeClr val="accent2"/>
              </a:solidFill>
            </a:endParaRPr>
          </a:p>
          <a:p>
            <a:pPr marL="971550" lvl="1" indent="-514350">
              <a:buFont typeface="+mj-lt"/>
              <a:buAutoNum type="alphaLcPeriod"/>
            </a:pPr>
            <a:r>
              <a:rPr lang="it-IT" dirty="0" smtClean="0">
                <a:solidFill>
                  <a:schemeClr val="accent2"/>
                </a:solidFill>
              </a:rPr>
              <a:t>PATERNALISM: THE PROTECTION OF NATIVES AGAINST COLONIAL COMPANIES (CONCESSIONS)</a:t>
            </a:r>
          </a:p>
          <a:p>
            <a:pPr marL="971550" lvl="1" indent="-514350">
              <a:buFont typeface="+mj-lt"/>
              <a:buAutoNum type="alphaLcPeriod"/>
            </a:pPr>
            <a:r>
              <a:rPr lang="it-IT" dirty="0" smtClean="0">
                <a:solidFill>
                  <a:schemeClr val="accent2"/>
                </a:solidFill>
              </a:rPr>
              <a:t>CO-OPTATION</a:t>
            </a:r>
          </a:p>
          <a:p>
            <a:pPr marL="971550" lvl="1" indent="-514350">
              <a:buFont typeface="+mj-lt"/>
              <a:buAutoNum type="alphaLcPeriod"/>
            </a:pPr>
            <a:r>
              <a:rPr lang="it-IT" dirty="0" smtClean="0">
                <a:solidFill>
                  <a:schemeClr val="accent2"/>
                </a:solidFill>
              </a:rPr>
              <a:t>EDUCATION (THE ROLE OF MISSIONARIES)</a:t>
            </a:r>
          </a:p>
        </p:txBody>
      </p:sp>
    </p:spTree>
    <p:extLst>
      <p:ext uri="{BB962C8B-B14F-4D97-AF65-F5344CB8AC3E}">
        <p14:creationId xmlns:p14="http://schemas.microsoft.com/office/powerpoint/2010/main" val="5121922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it-IT" dirty="0">
                <a:solidFill>
                  <a:schemeClr val="accent2"/>
                </a:solidFill>
              </a:rPr>
              <a:t>THE ECONOMY</a:t>
            </a:r>
          </a:p>
          <a:p>
            <a:pPr marL="971550" lvl="1" indent="-514350">
              <a:buFont typeface="+mj-lt"/>
              <a:buAutoNum type="alphaLcPeriod"/>
            </a:pPr>
            <a:r>
              <a:rPr lang="it-IT" dirty="0">
                <a:solidFill>
                  <a:schemeClr val="accent2"/>
                </a:solidFill>
              </a:rPr>
              <a:t>INFRASTRUCTURES</a:t>
            </a:r>
          </a:p>
          <a:p>
            <a:pPr marL="971550" lvl="1" indent="-514350">
              <a:buFont typeface="+mj-lt"/>
              <a:buAutoNum type="alphaLcPeriod"/>
            </a:pPr>
            <a:r>
              <a:rPr lang="it-IT" dirty="0">
                <a:solidFill>
                  <a:schemeClr val="accent2"/>
                </a:solidFill>
              </a:rPr>
              <a:t>THE WHOLE ECONOMY WAS INTENDED TO PRIMARILY SATISFY THE HOMELAND’S </a:t>
            </a:r>
            <a:r>
              <a:rPr lang="it-IT" dirty="0" smtClean="0">
                <a:solidFill>
                  <a:schemeClr val="accent2"/>
                </a:solidFill>
              </a:rPr>
              <a:t>NEEDS (</a:t>
            </a:r>
            <a:r>
              <a:rPr lang="it-IT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it-IT" dirty="0" err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it-IT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</a:t>
            </a:r>
            <a:r>
              <a:rPr lang="it-IT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it-IT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l’Afrique utile»)</a:t>
            </a:r>
            <a:endParaRPr lang="it-IT" dirty="0">
              <a:solidFill>
                <a:schemeClr val="accent2"/>
              </a:solidFill>
            </a:endParaRPr>
          </a:p>
          <a:p>
            <a:pPr marL="514350" indent="-514350">
              <a:buFont typeface="+mj-lt"/>
              <a:buAutoNum type="arabicPeriod" startAt="3"/>
            </a:pPr>
            <a:r>
              <a:rPr lang="it-IT" dirty="0">
                <a:solidFill>
                  <a:schemeClr val="accent2"/>
                </a:solidFill>
              </a:rPr>
              <a:t>IDEOLOGY</a:t>
            </a:r>
          </a:p>
          <a:p>
            <a:pPr marL="971550" lvl="1" indent="-514350">
              <a:buFont typeface="+mj-lt"/>
              <a:buAutoNum type="alphaLcPeriod"/>
            </a:pPr>
            <a:r>
              <a:rPr lang="it-IT" dirty="0">
                <a:solidFill>
                  <a:schemeClr val="accent2"/>
                </a:solidFill>
              </a:rPr>
              <a:t>COLONIALISM WAS INTENDED AS CIVILIZATION </a:t>
            </a:r>
            <a:r>
              <a:rPr lang="it-IT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endParaRPr lang="it-IT" dirty="0">
              <a:solidFill>
                <a:schemeClr val="accent2"/>
              </a:solidFill>
            </a:endParaRPr>
          </a:p>
          <a:p>
            <a:pPr marL="971550" lvl="1" indent="-514350">
              <a:buFont typeface="+mj-lt"/>
              <a:buAutoNum type="alphaLcPeriod"/>
            </a:pPr>
            <a:r>
              <a:rPr lang="it-IT" dirty="0">
                <a:solidFill>
                  <a:schemeClr val="accent2"/>
                </a:solidFill>
              </a:rPr>
              <a:t>CITIZEN &amp; SUBJECTS</a:t>
            </a:r>
          </a:p>
          <a:p>
            <a:pPr marL="971550" lvl="1" indent="-514350">
              <a:buFont typeface="+mj-lt"/>
              <a:buAutoNum type="alphaLcPeriod"/>
            </a:pPr>
            <a:endParaRPr lang="it-IT" dirty="0">
              <a:solidFill>
                <a:schemeClr val="accent2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3330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3200" b="1" dirty="0" smtClean="0">
                <a:solidFill>
                  <a:schemeClr val="accent2"/>
                </a:solidFill>
              </a:rPr>
              <a:t>VARIATIONS &amp; SEQUENCIES ABOUT COLONIAL ORDER</a:t>
            </a:r>
          </a:p>
          <a:p>
            <a:r>
              <a:rPr lang="it-IT" dirty="0" smtClean="0">
                <a:solidFill>
                  <a:schemeClr val="accent2"/>
                </a:solidFill>
              </a:rPr>
              <a:t>THE FRENCH MODEL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dirty="0" smtClean="0">
                <a:solidFill>
                  <a:schemeClr val="accent2"/>
                </a:solidFill>
              </a:rPr>
              <a:t>L’</a:t>
            </a:r>
            <a:r>
              <a:rPr lang="it-IT" b="1" dirty="0" smtClean="0">
                <a:solidFill>
                  <a:schemeClr val="accent2"/>
                </a:solidFill>
              </a:rPr>
              <a:t>ASSIMILATION</a:t>
            </a:r>
            <a:r>
              <a:rPr lang="it-IT" dirty="0" smtClean="0">
                <a:solidFill>
                  <a:schemeClr val="accent2"/>
                </a:solidFill>
              </a:rPr>
              <a:t>: THE GOVERNMENT WOULD PROMOT SUBJECTS (</a:t>
            </a:r>
            <a:r>
              <a:rPr lang="it-IT" i="1" dirty="0" smtClean="0">
                <a:solidFill>
                  <a:schemeClr val="accent2"/>
                </a:solidFill>
              </a:rPr>
              <a:t>SUJETS</a:t>
            </a:r>
            <a:r>
              <a:rPr lang="it-IT" dirty="0" smtClean="0">
                <a:solidFill>
                  <a:schemeClr val="accent2"/>
                </a:solidFill>
              </a:rPr>
              <a:t>) IN ORDER TO MAKE THEM CITIZENS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b="1" dirty="0" smtClean="0">
                <a:solidFill>
                  <a:schemeClr val="accent2"/>
                </a:solidFill>
              </a:rPr>
              <a:t>CENTRALIZATION</a:t>
            </a:r>
            <a:r>
              <a:rPr lang="it-IT" dirty="0" smtClean="0">
                <a:solidFill>
                  <a:schemeClr val="accent2"/>
                </a:solidFill>
              </a:rPr>
              <a:t>: AFRICAN SOCIETIES FORCED TO ADAPT TO THE ADMINISTRATIVE STRUCTURES</a:t>
            </a:r>
            <a:endParaRPr lang="it-IT" dirty="0">
              <a:solidFill>
                <a:schemeClr val="accent2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it-IT" dirty="0" smtClean="0">
                <a:solidFill>
                  <a:schemeClr val="accent2"/>
                </a:solidFill>
              </a:rPr>
              <a:t>LA </a:t>
            </a:r>
            <a:r>
              <a:rPr lang="it-IT" dirty="0">
                <a:solidFill>
                  <a:schemeClr val="accent2"/>
                </a:solidFill>
              </a:rPr>
              <a:t>MISE EN </a:t>
            </a:r>
            <a:r>
              <a:rPr lang="it-IT" dirty="0" smtClean="0">
                <a:solidFill>
                  <a:schemeClr val="accent2"/>
                </a:solidFill>
              </a:rPr>
              <a:t>VALEUR (ECONOMIC PRINCIPLE)</a:t>
            </a:r>
            <a:endParaRPr lang="it-IT" dirty="0">
              <a:solidFill>
                <a:schemeClr val="accent2"/>
              </a:solidFill>
            </a:endParaRPr>
          </a:p>
          <a:p>
            <a:pPr marL="457200" lvl="1" indent="0">
              <a:buNone/>
            </a:pPr>
            <a:r>
              <a:rPr lang="it-IT" dirty="0" smtClean="0">
                <a:solidFill>
                  <a:schemeClr val="accent2"/>
                </a:solidFill>
              </a:rPr>
              <a:t>FROM </a:t>
            </a:r>
            <a:r>
              <a:rPr lang="it-IT" b="1" dirty="0" smtClean="0">
                <a:solidFill>
                  <a:schemeClr val="accent2"/>
                </a:solidFill>
              </a:rPr>
              <a:t>ASSIMILATION</a:t>
            </a:r>
            <a:r>
              <a:rPr lang="it-IT" dirty="0" smtClean="0">
                <a:solidFill>
                  <a:schemeClr val="accent2"/>
                </a:solidFill>
              </a:rPr>
              <a:t> TO THE </a:t>
            </a:r>
            <a:r>
              <a:rPr lang="it-IT" b="1" dirty="0" smtClean="0">
                <a:solidFill>
                  <a:schemeClr val="accent2"/>
                </a:solidFill>
              </a:rPr>
              <a:t>INDIGENAT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it-IT" dirty="0" smtClean="0">
                <a:solidFill>
                  <a:schemeClr val="accent2"/>
                </a:solidFill>
              </a:rPr>
              <a:t>AFTER I WW CREATION OF </a:t>
            </a:r>
            <a:r>
              <a:rPr lang="it-IT" b="1" dirty="0" smtClean="0">
                <a:solidFill>
                  <a:schemeClr val="accent2"/>
                </a:solidFill>
              </a:rPr>
              <a:t>CONSEILS DE NOTABLES INDIGENES </a:t>
            </a:r>
            <a:r>
              <a:rPr lang="it-IT" dirty="0" smtClean="0">
                <a:solidFill>
                  <a:schemeClr val="accent2"/>
                </a:solidFill>
              </a:rPr>
              <a:t>(AT </a:t>
            </a:r>
            <a:r>
              <a:rPr lang="it-IT" b="1" dirty="0" smtClean="0">
                <a:solidFill>
                  <a:schemeClr val="accent2"/>
                </a:solidFill>
              </a:rPr>
              <a:t>CERCLE</a:t>
            </a:r>
            <a:r>
              <a:rPr lang="it-IT" dirty="0" smtClean="0">
                <a:solidFill>
                  <a:schemeClr val="accent2"/>
                </a:solidFill>
              </a:rPr>
              <a:t> LEVEL)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it-IT" dirty="0" smtClean="0">
                <a:solidFill>
                  <a:schemeClr val="accent2"/>
                </a:solidFill>
              </a:rPr>
              <a:t>1925 CREATION OF ELECTORAL COLLEGES OF NOTABLES (AEF/AOF)</a:t>
            </a:r>
          </a:p>
        </p:txBody>
      </p:sp>
    </p:spTree>
    <p:extLst>
      <p:ext uri="{BB962C8B-B14F-4D97-AF65-F5344CB8AC3E}">
        <p14:creationId xmlns:p14="http://schemas.microsoft.com/office/powerpoint/2010/main" val="32804815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-457200">
              <a:spcBef>
                <a:spcPts val="1000"/>
              </a:spcBef>
              <a:buFont typeface="+mj-lt"/>
              <a:buAutoNum type="arabicPeriod" startAt="5"/>
            </a:pPr>
            <a:r>
              <a:rPr lang="it-IT" dirty="0">
                <a:solidFill>
                  <a:schemeClr val="accent2"/>
                </a:solidFill>
              </a:rPr>
              <a:t>ORGANIZATION OF THE COLONIAL EMPIRE INTO TWO </a:t>
            </a:r>
            <a:r>
              <a:rPr lang="it-IT" dirty="0" smtClean="0">
                <a:solidFill>
                  <a:schemeClr val="accent2"/>
                </a:solidFill>
              </a:rPr>
              <a:t>REALMS: </a:t>
            </a:r>
            <a:r>
              <a:rPr lang="it-IT" dirty="0">
                <a:solidFill>
                  <a:schemeClr val="accent2"/>
                </a:solidFill>
              </a:rPr>
              <a:t>AEF &amp; </a:t>
            </a:r>
            <a:r>
              <a:rPr lang="it-IT" dirty="0" smtClean="0">
                <a:solidFill>
                  <a:schemeClr val="accent2"/>
                </a:solidFill>
              </a:rPr>
              <a:t>AOF</a:t>
            </a:r>
          </a:p>
          <a:p>
            <a:pPr marL="457200" lvl="1" indent="-457200">
              <a:spcBef>
                <a:spcPts val="1000"/>
              </a:spcBef>
              <a:buFont typeface="+mj-lt"/>
              <a:buAutoNum type="arabicPeriod" startAt="5"/>
            </a:pPr>
            <a:r>
              <a:rPr lang="it-IT" dirty="0" smtClean="0">
                <a:solidFill>
                  <a:schemeClr val="accent2"/>
                </a:solidFill>
              </a:rPr>
              <a:t>1944 BRAZZAVILLE CONFERENCE:</a:t>
            </a:r>
          </a:p>
          <a:p>
            <a:pPr marL="914400" lvl="2" indent="-457200">
              <a:spcBef>
                <a:spcPts val="1000"/>
              </a:spcBef>
              <a:buFont typeface="+mj-lt"/>
              <a:buAutoNum type="alphaLcPeriod"/>
            </a:pPr>
            <a:r>
              <a:rPr lang="it-IT" i="1" dirty="0" smtClean="0">
                <a:solidFill>
                  <a:schemeClr val="accent2"/>
                </a:solidFill>
              </a:rPr>
              <a:t>UNION FRANCAISE </a:t>
            </a:r>
            <a:r>
              <a:rPr lang="it-IT" dirty="0" smtClean="0">
                <a:solidFill>
                  <a:schemeClr val="accent2"/>
                </a:solidFill>
              </a:rPr>
              <a:t>(CONSULTIVE ASSEMBLY: 204 MEMBERS, 40 AFRICANS)</a:t>
            </a:r>
          </a:p>
          <a:p>
            <a:pPr marL="914400" lvl="2" indent="-457200">
              <a:spcBef>
                <a:spcPts val="1000"/>
              </a:spcBef>
              <a:buFont typeface="+mj-lt"/>
              <a:buAutoNum type="alphaLcPeriod"/>
            </a:pPr>
            <a:r>
              <a:rPr lang="it-IT" dirty="0" smtClean="0">
                <a:solidFill>
                  <a:schemeClr val="accent2"/>
                </a:solidFill>
              </a:rPr>
              <a:t>TERRITORIAL ASSEMBLIES IN THE TERRITORIES (CONSULTATIVE ROLE)</a:t>
            </a:r>
          </a:p>
          <a:p>
            <a:pPr marL="457200" lvl="1" indent="-457200">
              <a:spcBef>
                <a:spcPts val="1000"/>
              </a:spcBef>
              <a:buFont typeface="+mj-lt"/>
              <a:buAutoNum type="arabicPeriod" startAt="5"/>
            </a:pPr>
            <a:r>
              <a:rPr lang="it-IT" dirty="0" smtClean="0">
                <a:solidFill>
                  <a:schemeClr val="accent2"/>
                </a:solidFill>
              </a:rPr>
              <a:t>1956 LOI CADRE DEFFERRE:</a:t>
            </a:r>
          </a:p>
          <a:p>
            <a:pPr marL="914400" lvl="2" indent="-457200">
              <a:spcBef>
                <a:spcPts val="1000"/>
              </a:spcBef>
              <a:buFont typeface="+mj-lt"/>
              <a:buAutoNum type="alphaLcPeriod"/>
            </a:pPr>
            <a:r>
              <a:rPr lang="it-IT" dirty="0" smtClean="0">
                <a:solidFill>
                  <a:schemeClr val="accent2"/>
                </a:solidFill>
              </a:rPr>
              <a:t>ASSIMILATION IS GIVEN UP TO ASSOCIATIONISM </a:t>
            </a:r>
            <a:r>
              <a:rPr lang="it-IT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it-IT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SELF RULE IN THE TERRITORIES</a:t>
            </a:r>
          </a:p>
          <a:p>
            <a:pPr marL="457200" lvl="1" indent="-457200">
              <a:spcBef>
                <a:spcPts val="1000"/>
              </a:spcBef>
              <a:buFont typeface="+mj-lt"/>
              <a:buAutoNum type="arabicPeriod" startAt="5"/>
            </a:pPr>
            <a:r>
              <a:rPr lang="it-IT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1957 I EDF</a:t>
            </a:r>
          </a:p>
          <a:p>
            <a:pPr marL="457200" lvl="1" indent="-457200">
              <a:spcBef>
                <a:spcPts val="1000"/>
              </a:spcBef>
              <a:buFont typeface="+mj-lt"/>
              <a:buAutoNum type="arabicPeriod" startAt="5"/>
            </a:pPr>
            <a:r>
              <a:rPr lang="it-IT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1958 COMMUNAUTE’ FRANCAISE </a:t>
            </a:r>
            <a:r>
              <a:rPr lang="it-IT" dirty="0">
                <a:solidFill>
                  <a:schemeClr val="accent2"/>
                </a:solidFill>
                <a:cs typeface="Times New Roman" panose="02020603050405020304" pitchFamily="18" charset="0"/>
              </a:rPr>
              <a:t>→ </a:t>
            </a:r>
            <a:r>
              <a:rPr lang="it-IT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CONAKRY GUINEA BROKE UP </a:t>
            </a:r>
            <a:r>
              <a:rPr lang="it-IT" dirty="0">
                <a:solidFill>
                  <a:schemeClr val="accent2"/>
                </a:solidFill>
                <a:cs typeface="Times New Roman" panose="02020603050405020304" pitchFamily="18" charset="0"/>
              </a:rPr>
              <a:t>→ </a:t>
            </a:r>
            <a:r>
              <a:rPr lang="it-IT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 INDEPENDENCE (1960)</a:t>
            </a:r>
            <a:endParaRPr lang="it-IT" dirty="0">
              <a:solidFill>
                <a:schemeClr val="accent2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652527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solidFill>
                  <a:schemeClr val="accent2"/>
                </a:solidFill>
              </a:rPr>
              <a:t>THE </a:t>
            </a:r>
            <a:r>
              <a:rPr lang="it-IT" dirty="0" smtClean="0">
                <a:solidFill>
                  <a:schemeClr val="accent2"/>
                </a:solidFill>
              </a:rPr>
              <a:t>BRITISH MODEL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dirty="0" smtClean="0">
                <a:solidFill>
                  <a:schemeClr val="accent2"/>
                </a:solidFill>
              </a:rPr>
              <a:t>PRAGMATISM (INDIRECT RULE) VS UNIVERSALISM </a:t>
            </a:r>
            <a:r>
              <a:rPr lang="it-IT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it-IT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ADAPTATION TO LOCAL INSTITUTIONS </a:t>
            </a:r>
            <a:r>
              <a:rPr lang="it-IT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it-IT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EACH COLONY IS TREATED DIFFERENTLY ACCORDING TO LOCAL REALITIES &amp; THE ROLE OF SETTLERS</a:t>
            </a:r>
            <a:endParaRPr lang="it-IT" dirty="0">
              <a:solidFill>
                <a:schemeClr val="accent2"/>
              </a:solidFill>
              <a:cs typeface="Times New Roman" panose="02020603050405020304" pitchFamily="18" charset="0"/>
            </a:endParaRPr>
          </a:p>
          <a:p>
            <a:pPr marL="914400" lvl="1" indent="-457200">
              <a:buFont typeface="+mj-lt"/>
              <a:buAutoNum type="arabicPeriod"/>
            </a:pPr>
            <a:endParaRPr lang="it-IT" dirty="0" smtClean="0">
              <a:solidFill>
                <a:schemeClr val="accent2"/>
              </a:solidFill>
              <a:cs typeface="Times New Roman" panose="02020603050405020304" pitchFamily="18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it-IT" b="1" dirty="0" smtClean="0">
                <a:solidFill>
                  <a:schemeClr val="accent2"/>
                </a:solidFill>
              </a:rPr>
              <a:t>NATIVE AUTHORITIES </a:t>
            </a:r>
            <a:r>
              <a:rPr lang="it-IT" dirty="0" smtClean="0">
                <a:solidFill>
                  <a:schemeClr val="accent2"/>
                </a:solidFill>
              </a:rPr>
              <a:t>WITH DELEGATE AUTHORITY DEPENDING ON:</a:t>
            </a:r>
          </a:p>
          <a:p>
            <a:pPr marL="1371600" lvl="2" indent="-457200">
              <a:buFont typeface="+mj-lt"/>
              <a:buAutoNum type="alphaLcPeriod"/>
            </a:pPr>
            <a:r>
              <a:rPr lang="it-IT" dirty="0" smtClean="0">
                <a:solidFill>
                  <a:schemeClr val="accent2"/>
                </a:solidFill>
              </a:rPr>
              <a:t>HYERARCHICAL STRUCTURES (FROM WARRANT CHIEFS TO PARAMOUNT)</a:t>
            </a:r>
          </a:p>
          <a:p>
            <a:pPr marL="1371600" lvl="2" indent="-457200">
              <a:buFont typeface="+mj-lt"/>
              <a:buAutoNum type="alphaLcPeriod"/>
            </a:pPr>
            <a:r>
              <a:rPr lang="it-IT" dirty="0" smtClean="0">
                <a:solidFill>
                  <a:schemeClr val="accent2"/>
                </a:solidFill>
              </a:rPr>
              <a:t>ESTABLISHMENT OF ETHNIC BOUNDARIES (ETHNIC LABORATORY) </a:t>
            </a:r>
            <a:r>
              <a:rPr lang="it-IT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it-IT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ADMINISTRATIVE STRUCTURES ESTABLISHED ACCORDING TO ETHNICITY (EX. OF KENYA, UGANDA, NIGERIA)</a:t>
            </a:r>
          </a:p>
          <a:p>
            <a:pPr marL="914400" lvl="1" indent="-457200">
              <a:buFont typeface="+mj-lt"/>
              <a:buAutoNum type="arabicPeriod"/>
            </a:pPr>
            <a:endParaRPr lang="it-IT" dirty="0">
              <a:solidFill>
                <a:schemeClr val="accent2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340075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914400" lvl="1" indent="-457200">
              <a:buFont typeface="+mj-lt"/>
              <a:buAutoNum type="arabicPeriod" startAt="3"/>
            </a:pPr>
            <a:r>
              <a:rPr lang="it-IT" dirty="0">
                <a:solidFill>
                  <a:schemeClr val="accent2"/>
                </a:solidFill>
                <a:cs typeface="Times New Roman" panose="02020603050405020304" pitchFamily="18" charset="0"/>
              </a:rPr>
              <a:t>THE </a:t>
            </a:r>
            <a:r>
              <a:rPr lang="it-IT" b="1" dirty="0">
                <a:solidFill>
                  <a:schemeClr val="accent2"/>
                </a:solidFill>
                <a:cs typeface="Times New Roman" panose="02020603050405020304" pitchFamily="18" charset="0"/>
              </a:rPr>
              <a:t>UGANDA CASE</a:t>
            </a:r>
            <a:r>
              <a:rPr lang="it-IT" dirty="0">
                <a:solidFill>
                  <a:schemeClr val="accent2"/>
                </a:solidFill>
                <a:cs typeface="Times New Roman" panose="02020603050405020304" pitchFamily="18" charset="0"/>
              </a:rPr>
              <a:t>:</a:t>
            </a:r>
          </a:p>
          <a:p>
            <a:pPr marL="1371600" lvl="2" indent="-457200">
              <a:buFont typeface="+mj-lt"/>
              <a:buAutoNum type="alphaLcPeriod"/>
            </a:pPr>
            <a:r>
              <a:rPr lang="it-IT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BUGANDA AGREEMENT 1900</a:t>
            </a:r>
          </a:p>
          <a:p>
            <a:pPr marL="1371600" lvl="2" indent="-457200">
              <a:buFont typeface="+mj-lt"/>
              <a:buAutoNum type="alphaLcPeriod"/>
            </a:pPr>
            <a:r>
              <a:rPr lang="it-IT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BAGANDA MODEL:</a:t>
            </a:r>
          </a:p>
          <a:p>
            <a:pPr lvl="3"/>
            <a:r>
              <a:rPr lang="it-IT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DE-POLITICIZATION OF </a:t>
            </a:r>
            <a:r>
              <a:rPr lang="it-IT" i="1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KIBAKA</a:t>
            </a:r>
            <a:r>
              <a:rPr lang="it-IT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 ROLE </a:t>
            </a:r>
            <a:r>
              <a:rPr lang="it-IT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it-IT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RITUALIZATION</a:t>
            </a:r>
          </a:p>
          <a:p>
            <a:pPr lvl="3"/>
            <a:r>
              <a:rPr lang="it-IT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WEAKENING OF </a:t>
            </a:r>
            <a:r>
              <a:rPr lang="it-IT" i="1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BATAKA</a:t>
            </a:r>
            <a:r>
              <a:rPr lang="it-IT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 ROLE AGAINST </a:t>
            </a:r>
            <a:r>
              <a:rPr lang="it-IT" i="1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BAKUNGU</a:t>
            </a:r>
            <a:r>
              <a:rPr lang="it-IT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 THROUGH </a:t>
            </a:r>
            <a:r>
              <a:rPr lang="it-IT" i="1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MAILO</a:t>
            </a:r>
            <a:r>
              <a:rPr lang="it-IT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 SYSTEM (LAND TENURE SYSTEM: HEREDITARIAN TITLE? VS. CUSTOMARY LAND → IT WAS UP TO CHIEFS)</a:t>
            </a:r>
          </a:p>
          <a:p>
            <a:pPr lvl="3"/>
            <a:r>
              <a:rPr lang="it-IT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TRANSFORMATION </a:t>
            </a:r>
            <a:r>
              <a:rPr lang="it-IT" i="1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LUKIIKO</a:t>
            </a:r>
            <a:r>
              <a:rPr lang="it-IT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 INTO A PARLIAMENT</a:t>
            </a:r>
          </a:p>
          <a:p>
            <a:pPr lvl="3"/>
            <a:r>
              <a:rPr lang="it-IT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BUGANDA SUPREMACY OVER UGANDA</a:t>
            </a:r>
          </a:p>
          <a:p>
            <a:pPr lvl="3"/>
            <a:r>
              <a:rPr lang="it-IT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NORTHERN ADMINISTRATION ORGANIZED ALONG LINGUISTIC &amp; DEMOGRAPHIC CRITERIA</a:t>
            </a:r>
          </a:p>
          <a:p>
            <a:pPr lvl="3"/>
            <a:r>
              <a:rPr lang="it-IT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NORTHERN MIGRATION TO THE SOUTH</a:t>
            </a:r>
          </a:p>
          <a:p>
            <a:pPr lvl="3"/>
            <a:r>
              <a:rPr lang="it-IT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RECRUITMENT OF NORTHERN </a:t>
            </a:r>
            <a:r>
              <a:rPr lang="it-IT" b="1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BACKWARD TRIBES </a:t>
            </a:r>
            <a:r>
              <a:rPr lang="it-IT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INTO THE ARMY</a:t>
            </a:r>
          </a:p>
          <a:p>
            <a:pPr marL="914400" lvl="1" indent="-457200">
              <a:buFont typeface="+mj-lt"/>
              <a:buAutoNum type="arabicPeriod" startAt="4"/>
            </a:pPr>
            <a:r>
              <a:rPr lang="it-IT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CREECH-JONES REFORM (1947): </a:t>
            </a:r>
            <a:r>
              <a:rPr lang="it-IT" dirty="0" err="1" smtClean="0">
                <a:solidFill>
                  <a:schemeClr val="accent2"/>
                </a:solidFill>
                <a:cs typeface="Times New Roman" panose="02020603050405020304" pitchFamily="18" charset="0"/>
              </a:rPr>
              <a:t>NAs</a:t>
            </a:r>
            <a:r>
              <a:rPr lang="it-IT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 BECOME </a:t>
            </a:r>
            <a:r>
              <a:rPr lang="it-IT" dirty="0" err="1" smtClean="0">
                <a:solidFill>
                  <a:schemeClr val="accent2"/>
                </a:solidFill>
                <a:cs typeface="Times New Roman" panose="02020603050405020304" pitchFamily="18" charset="0"/>
              </a:rPr>
              <a:t>LAs</a:t>
            </a:r>
            <a:endParaRPr lang="it-IT" dirty="0" smtClean="0">
              <a:solidFill>
                <a:schemeClr val="accent2"/>
              </a:solidFill>
              <a:cs typeface="Times New Roman" panose="02020603050405020304" pitchFamily="18" charset="0"/>
            </a:endParaRPr>
          </a:p>
          <a:p>
            <a:pPr marL="1371600" lvl="2" indent="-457200">
              <a:buFont typeface="+mj-lt"/>
              <a:buAutoNum type="alphaLcPeriod"/>
            </a:pPr>
            <a:r>
              <a:rPr lang="it-IT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ELECTORAL PRINCIPLE</a:t>
            </a:r>
          </a:p>
          <a:p>
            <a:pPr marL="1371600" lvl="2" indent="-457200">
              <a:buFont typeface="+mj-lt"/>
              <a:buAutoNum type="alphaLcPeriod"/>
            </a:pPr>
            <a:r>
              <a:rPr lang="it-IT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ETHNIC CONSTITUENCIES</a:t>
            </a:r>
            <a:endParaRPr lang="it-IT" dirty="0">
              <a:solidFill>
                <a:schemeClr val="accent2"/>
              </a:solidFill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237829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 smtClean="0">
                <a:solidFill>
                  <a:schemeClr val="accent2"/>
                </a:solidFill>
              </a:rPr>
              <a:t>THE EFFECTS OF COLONIALISM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b="1" dirty="0" smtClean="0">
                <a:solidFill>
                  <a:schemeClr val="accent2"/>
                </a:solidFill>
              </a:rPr>
              <a:t>ADMINISTROCRACY:</a:t>
            </a:r>
          </a:p>
          <a:p>
            <a:pPr marL="1371600" lvl="2" indent="-457200">
              <a:buFont typeface="+mj-lt"/>
              <a:buAutoNum type="alphaLcPeriod"/>
            </a:pPr>
            <a:r>
              <a:rPr lang="it-IT" dirty="0" smtClean="0">
                <a:solidFill>
                  <a:schemeClr val="accent2"/>
                </a:solidFill>
              </a:rPr>
              <a:t>REPRESENTATION THROUGH CHIEFTANCIES</a:t>
            </a:r>
          </a:p>
          <a:p>
            <a:pPr marL="1371600" lvl="2" indent="-457200">
              <a:buFont typeface="+mj-lt"/>
              <a:buAutoNum type="alphaLcPeriod"/>
            </a:pPr>
            <a:r>
              <a:rPr lang="it-IT" dirty="0" smtClean="0">
                <a:solidFill>
                  <a:schemeClr val="accent2"/>
                </a:solidFill>
              </a:rPr>
              <a:t>CRISTALIZATION OF ETHNICITY </a:t>
            </a:r>
            <a:r>
              <a:rPr lang="it-IT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ETHNICITY BECOMES THE MEAN TO ACCESS RESOURCES</a:t>
            </a:r>
            <a:endParaRPr lang="it-IT" dirty="0" smtClean="0">
              <a:solidFill>
                <a:schemeClr val="accent2"/>
              </a:solidFill>
            </a:endParaRPr>
          </a:p>
          <a:p>
            <a:pPr marL="1371600" lvl="2" indent="-457200">
              <a:buFont typeface="+mj-lt"/>
              <a:buAutoNum type="alphaLcPeriod"/>
            </a:pPr>
            <a:r>
              <a:rPr lang="it-IT" dirty="0" smtClean="0">
                <a:solidFill>
                  <a:schemeClr val="accent2"/>
                </a:solidFill>
              </a:rPr>
              <a:t>ADAPTATION OF ETHNICITY TO NEW BORDERS (UP TO NOW)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b="1" dirty="0" smtClean="0">
                <a:solidFill>
                  <a:schemeClr val="accent2"/>
                </a:solidFill>
              </a:rPr>
              <a:t>NEW CLEAVAGES </a:t>
            </a:r>
            <a:r>
              <a:rPr lang="it-IT" dirty="0" smtClean="0">
                <a:solidFill>
                  <a:schemeClr val="accent2"/>
                </a:solidFill>
              </a:rPr>
              <a:t>CREATED BY:</a:t>
            </a:r>
          </a:p>
          <a:p>
            <a:pPr marL="1371600" lvl="2" indent="-457200">
              <a:buFont typeface="+mj-lt"/>
              <a:buAutoNum type="alphaLcPeriod"/>
            </a:pPr>
            <a:r>
              <a:rPr lang="it-IT" dirty="0" smtClean="0">
                <a:solidFill>
                  <a:schemeClr val="accent2"/>
                </a:solidFill>
              </a:rPr>
              <a:t>BORDERS</a:t>
            </a:r>
          </a:p>
          <a:p>
            <a:pPr marL="1371600" lvl="2" indent="-457200">
              <a:buFont typeface="+mj-lt"/>
              <a:buAutoNum type="alphaLcPeriod"/>
            </a:pPr>
            <a:r>
              <a:rPr lang="it-IT" dirty="0" smtClean="0">
                <a:solidFill>
                  <a:schemeClr val="accent2"/>
                </a:solidFill>
              </a:rPr>
              <a:t>COLONIAL TERRITORY AS NEW POLITICAL ARENA</a:t>
            </a:r>
          </a:p>
          <a:p>
            <a:pPr marL="1371600" lvl="2" indent="-457200">
              <a:buFont typeface="+mj-lt"/>
              <a:buAutoNum type="alphaLcPeriod"/>
            </a:pPr>
            <a:r>
              <a:rPr lang="it-IT" dirty="0" smtClean="0">
                <a:solidFill>
                  <a:schemeClr val="accent2"/>
                </a:solidFill>
              </a:rPr>
              <a:t>ECONOMIC TRANSFORMATION &amp; URBANIZATION (</a:t>
            </a:r>
            <a:r>
              <a:rPr lang="it-IT" dirty="0" err="1" smtClean="0">
                <a:solidFill>
                  <a:schemeClr val="accent2"/>
                </a:solidFill>
              </a:rPr>
              <a:t>see</a:t>
            </a:r>
            <a:r>
              <a:rPr lang="it-IT" dirty="0" smtClean="0">
                <a:solidFill>
                  <a:schemeClr val="accent2"/>
                </a:solidFill>
              </a:rPr>
              <a:t> COPPERBELT CASE)</a:t>
            </a:r>
          </a:p>
          <a:p>
            <a:pPr marL="1371600" lvl="2" indent="-457200">
              <a:buFont typeface="+mj-lt"/>
              <a:buAutoNum type="alphaLcPeriod"/>
            </a:pPr>
            <a:r>
              <a:rPr lang="it-IT" dirty="0" smtClean="0">
                <a:solidFill>
                  <a:schemeClr val="accent2"/>
                </a:solidFill>
              </a:rPr>
              <a:t>MISSIONARY ACTIVITIES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dirty="0" smtClean="0">
                <a:solidFill>
                  <a:schemeClr val="accent2"/>
                </a:solidFill>
              </a:rPr>
              <a:t> JURIDICAL DUALISM</a:t>
            </a:r>
            <a:endParaRPr lang="it-IT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795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accent2"/>
                </a:solidFill>
              </a:rPr>
              <a:t>KEY ISSUES:</a:t>
            </a:r>
          </a:p>
          <a:p>
            <a:pPr lvl="1"/>
            <a:r>
              <a:rPr lang="it-IT" dirty="0" smtClean="0">
                <a:solidFill>
                  <a:schemeClr val="accent2"/>
                </a:solidFill>
              </a:rPr>
              <a:t>DIVERSITY OF POLITICAL STRUCTURES</a:t>
            </a:r>
          </a:p>
          <a:p>
            <a:pPr lvl="1"/>
            <a:endParaRPr lang="it-IT" dirty="0" smtClean="0">
              <a:solidFill>
                <a:schemeClr val="accent2"/>
              </a:solidFill>
            </a:endParaRPr>
          </a:p>
          <a:p>
            <a:r>
              <a:rPr lang="it-IT" dirty="0" smtClean="0">
                <a:solidFill>
                  <a:schemeClr val="accent2"/>
                </a:solidFill>
              </a:rPr>
              <a:t>AFRICA &amp; HISTORY</a:t>
            </a:r>
          </a:p>
          <a:p>
            <a:r>
              <a:rPr lang="it-IT" dirty="0" smtClean="0">
                <a:solidFill>
                  <a:schemeClr val="accent2"/>
                </a:solidFill>
              </a:rPr>
              <a:t>PRE-COLONIAL POLITICAL STRUCTURES</a:t>
            </a:r>
          </a:p>
          <a:p>
            <a:r>
              <a:rPr lang="it-IT" dirty="0" smtClean="0">
                <a:solidFill>
                  <a:schemeClr val="accent2"/>
                </a:solidFill>
              </a:rPr>
              <a:t>THE IMPACT OF EXTERNAL TRADE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6439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1" indent="-457200">
              <a:buFont typeface="+mj-lt"/>
              <a:buAutoNum type="arabicPeriod" startAt="4"/>
            </a:pPr>
            <a:r>
              <a:rPr lang="it-IT" dirty="0" smtClean="0">
                <a:solidFill>
                  <a:schemeClr val="accent2"/>
                </a:solidFill>
              </a:rPr>
              <a:t>FAMILY CHANGES:</a:t>
            </a:r>
          </a:p>
          <a:p>
            <a:pPr marL="1371600" lvl="2" indent="-457200">
              <a:buFont typeface="+mj-lt"/>
              <a:buAutoNum type="alphaLcPeriod"/>
            </a:pPr>
            <a:r>
              <a:rPr lang="it-IT" dirty="0" smtClean="0">
                <a:solidFill>
                  <a:schemeClr val="accent2"/>
                </a:solidFill>
              </a:rPr>
              <a:t>WEAKENING OF EXOGAMY</a:t>
            </a:r>
          </a:p>
          <a:p>
            <a:pPr marL="1371600" lvl="2" indent="-457200">
              <a:buFont typeface="+mj-lt"/>
              <a:buAutoNum type="alphaLcPeriod"/>
            </a:pPr>
            <a:r>
              <a:rPr lang="it-IT" dirty="0" smtClean="0">
                <a:solidFill>
                  <a:schemeClr val="accent2"/>
                </a:solidFill>
              </a:rPr>
              <a:t>POLIGAMY</a:t>
            </a:r>
          </a:p>
          <a:p>
            <a:pPr marL="914400" lvl="1" indent="-457200">
              <a:buFont typeface="+mj-lt"/>
              <a:buAutoNum type="arabicPeriod" startAt="4"/>
            </a:pPr>
            <a:r>
              <a:rPr lang="it-IT" b="1" dirty="0" smtClean="0">
                <a:solidFill>
                  <a:schemeClr val="accent2"/>
                </a:solidFill>
              </a:rPr>
              <a:t>LAND TENURE</a:t>
            </a:r>
            <a:r>
              <a:rPr lang="it-IT" dirty="0" smtClean="0">
                <a:solidFill>
                  <a:schemeClr val="accent2"/>
                </a:solidFill>
              </a:rPr>
              <a:t>:</a:t>
            </a:r>
          </a:p>
          <a:p>
            <a:pPr marL="1371600" lvl="2" indent="-457200">
              <a:buFont typeface="+mj-lt"/>
              <a:buAutoNum type="alphaLcPeriod"/>
            </a:pPr>
            <a:r>
              <a:rPr lang="it-IT" dirty="0" smtClean="0">
                <a:solidFill>
                  <a:schemeClr val="accent2"/>
                </a:solidFill>
              </a:rPr>
              <a:t>INTRODUCTION OF </a:t>
            </a:r>
            <a:r>
              <a:rPr lang="it-IT" b="1" dirty="0" smtClean="0">
                <a:solidFill>
                  <a:schemeClr val="accent2"/>
                </a:solidFill>
              </a:rPr>
              <a:t>PRIVATE PROPERTY</a:t>
            </a:r>
            <a:r>
              <a:rPr lang="it-IT" dirty="0" smtClean="0">
                <a:solidFill>
                  <a:schemeClr val="accent2"/>
                </a:solidFill>
              </a:rPr>
              <a:t>:</a:t>
            </a:r>
          </a:p>
          <a:p>
            <a:pPr lvl="3"/>
            <a:r>
              <a:rPr lang="it-IT" dirty="0" smtClean="0">
                <a:solidFill>
                  <a:schemeClr val="accent2"/>
                </a:solidFill>
              </a:rPr>
              <a:t>DUALISM BETWEEN CUSTOMARY LAND &amp; LAND CONCESSIONS</a:t>
            </a:r>
          </a:p>
          <a:p>
            <a:pPr lvl="3"/>
            <a:r>
              <a:rPr lang="it-IT" dirty="0" smtClean="0">
                <a:solidFill>
                  <a:schemeClr val="accent2"/>
                </a:solidFill>
              </a:rPr>
              <a:t>TRANSFORMATION OF CHIEFS INTO LANDLORDS </a:t>
            </a:r>
            <a:r>
              <a:rPr lang="it-IT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it-IT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NEW CONFLICT BETWEEN CHIEFS &amp; COMMONERS</a:t>
            </a:r>
          </a:p>
          <a:p>
            <a:pPr lvl="3"/>
            <a:r>
              <a:rPr lang="it-IT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CONFLICT BETWEEN RIVAL CUSTOMARY RIGHTS</a:t>
            </a:r>
            <a:endParaRPr lang="it-IT" dirty="0" smtClean="0">
              <a:solidFill>
                <a:schemeClr val="accent2"/>
              </a:solidFill>
            </a:endParaRPr>
          </a:p>
          <a:p>
            <a:pPr marL="1371600" lvl="2" indent="-457200">
              <a:buFont typeface="+mj-lt"/>
              <a:buAutoNum type="alphaLcPeriod"/>
            </a:pPr>
            <a:r>
              <a:rPr lang="it-IT" dirty="0" smtClean="0">
                <a:solidFill>
                  <a:schemeClr val="accent2"/>
                </a:solidFill>
              </a:rPr>
              <a:t>CONFLICT BETWEEN URBAN &amp; RURAL LAND</a:t>
            </a:r>
          </a:p>
          <a:p>
            <a:pPr marL="914400" lvl="1" indent="-457200">
              <a:buFont typeface="+mj-lt"/>
              <a:buAutoNum type="arabicPeriod" startAt="4"/>
            </a:pPr>
            <a:r>
              <a:rPr lang="it-IT" dirty="0" smtClean="0">
                <a:solidFill>
                  <a:schemeClr val="accent2"/>
                </a:solidFill>
              </a:rPr>
              <a:t>CONFLICT BETWEEN </a:t>
            </a:r>
            <a:r>
              <a:rPr lang="it-IT" b="1" dirty="0" smtClean="0">
                <a:solidFill>
                  <a:schemeClr val="accent2"/>
                </a:solidFill>
              </a:rPr>
              <a:t>NEW MEN </a:t>
            </a:r>
            <a:r>
              <a:rPr lang="it-IT" dirty="0" smtClean="0">
                <a:solidFill>
                  <a:schemeClr val="accent2"/>
                </a:solidFill>
              </a:rPr>
              <a:t>(</a:t>
            </a:r>
            <a:r>
              <a:rPr lang="it-IT" i="1" dirty="0" smtClean="0">
                <a:solidFill>
                  <a:schemeClr val="accent2"/>
                </a:solidFill>
              </a:rPr>
              <a:t>EVOLUEE</a:t>
            </a:r>
            <a:r>
              <a:rPr lang="it-IT" dirty="0" smtClean="0">
                <a:solidFill>
                  <a:schemeClr val="accent2"/>
                </a:solidFill>
              </a:rPr>
              <a:t>) &amp; </a:t>
            </a:r>
            <a:r>
              <a:rPr lang="it-IT" b="1" dirty="0" smtClean="0">
                <a:solidFill>
                  <a:schemeClr val="accent2"/>
                </a:solidFill>
              </a:rPr>
              <a:t>CHIEFS </a:t>
            </a:r>
            <a:r>
              <a:rPr lang="it-IT" dirty="0" smtClean="0">
                <a:solidFill>
                  <a:schemeClr val="accent2"/>
                </a:solidFill>
              </a:rPr>
              <a:t>(</a:t>
            </a:r>
            <a:r>
              <a:rPr lang="it-IT" i="1" dirty="0" smtClean="0">
                <a:solidFill>
                  <a:schemeClr val="accent2"/>
                </a:solidFill>
              </a:rPr>
              <a:t>BANTU BUREAUCRACY</a:t>
            </a:r>
            <a:r>
              <a:rPr lang="it-IT" dirty="0" smtClean="0">
                <a:solidFill>
                  <a:schemeClr val="accent2"/>
                </a:solidFill>
              </a:rPr>
              <a:t>, FALLERS): </a:t>
            </a:r>
            <a:r>
              <a:rPr lang="it-IT" sz="2000" smtClean="0">
                <a:solidFill>
                  <a:schemeClr val="accent2"/>
                </a:solidFill>
              </a:rPr>
              <a:t>BETWEEN MERITOCRATIC PRINCIPLE </a:t>
            </a:r>
            <a:r>
              <a:rPr lang="it-IT" sz="2000" dirty="0" smtClean="0">
                <a:solidFill>
                  <a:schemeClr val="accent2"/>
                </a:solidFill>
              </a:rPr>
              <a:t>&amp; TRADITIONAL LEGITIMACY</a:t>
            </a:r>
            <a:endParaRPr lang="it-IT" sz="2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9429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MAMDANI</a:t>
            </a:r>
            <a:r>
              <a:rPr lang="en-US" dirty="0" smtClean="0">
                <a:solidFill>
                  <a:schemeClr val="accent2"/>
                </a:solidFill>
              </a:rPr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 smtClean="0">
                <a:solidFill>
                  <a:schemeClr val="accent2"/>
                </a:solidFill>
              </a:rPr>
              <a:t>IN ANALYZING THE OBSTACLES TO DEMOCRATIZATION IN POST- INDEPENDENCE AFRICA, MAMDANI OFFERS AN ACCOUNT OF COLONIALISM'S LEGACY- A BIFURCATED POWER THAT MEDIATED RACIAL DOMINATION THROUGH TRIBALLY ORGANIZED LOCAL AUTHORITIES, REPRODUCING RACIAL IDENTITY IN CITIZENS AND ETHNIC IDENTITY IN SUBJECTS.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 smtClean="0">
                <a:solidFill>
                  <a:schemeClr val="accent2"/>
                </a:solidFill>
              </a:rPr>
              <a:t>MANY WRITERS HAVE UNDERSTOOD COLONIAL RULE AS EITHER "DIRECT" (FRENCH) OR "INDIRECT" (BRITISH), WITH A THIRD VARIANT – APARTHEID- AS EXCEPTIONAL. THIS TERMINOLOGY, MASKS THE FACT THAT THESE WERE ACTUALLY VARIANTS OF A DESPOTISM. WHILE DIRECT RULE DENIED RIGHTS TO SUBJECTS ON RACIAL GROUNDS, INDIRECT RULE INCORPORATED THEM INTO A "CUSTOMARY" MODE OF RULE, WITH STATE-APPOINTED NATIVE AUTHORITIES DEFINING CUSTOM. BY GIVING CULTURE AN AUTHORITARIAN BENT, INDIRECT RULE (</a:t>
            </a:r>
            <a:r>
              <a:rPr lang="en-US" sz="2600" b="1" dirty="0" smtClean="0">
                <a:solidFill>
                  <a:schemeClr val="accent2"/>
                </a:solidFill>
              </a:rPr>
              <a:t>DECENTRALIZED DESPOTISM</a:t>
            </a:r>
            <a:r>
              <a:rPr lang="en-US" sz="2600" dirty="0" smtClean="0">
                <a:solidFill>
                  <a:schemeClr val="accent2"/>
                </a:solidFill>
              </a:rPr>
              <a:t>) SET THE PACE </a:t>
            </a:r>
            <a:r>
              <a:rPr lang="en-US" sz="2600" smtClean="0">
                <a:solidFill>
                  <a:schemeClr val="accent2"/>
                </a:solidFill>
              </a:rPr>
              <a:t>FOR </a:t>
            </a:r>
            <a:r>
              <a:rPr lang="en-US" sz="2600" smtClean="0">
                <a:solidFill>
                  <a:schemeClr val="accent2"/>
                </a:solidFill>
              </a:rPr>
              <a:t>AFRICA.</a:t>
            </a:r>
            <a:endParaRPr lang="it-IT" sz="2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11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solidFill>
                  <a:schemeClr val="accent2"/>
                </a:solidFill>
              </a:rPr>
              <a:t>KEY UNDERSTANDING:</a:t>
            </a:r>
          </a:p>
          <a:p>
            <a:pPr lvl="1"/>
            <a:r>
              <a:rPr lang="it-IT" dirty="0" smtClean="0">
                <a:solidFill>
                  <a:schemeClr val="accent2"/>
                </a:solidFill>
              </a:rPr>
              <a:t>PRIMITIVISM: POLITICAL STRUCTURES AS PRIMITIVE (UNACHIEVED STATES)</a:t>
            </a:r>
          </a:p>
          <a:p>
            <a:pPr lvl="1"/>
            <a:r>
              <a:rPr lang="it-IT" dirty="0" smtClean="0">
                <a:solidFill>
                  <a:schemeClr val="accent2"/>
                </a:solidFill>
              </a:rPr>
              <a:t>PATERNALISM: «</a:t>
            </a:r>
            <a:r>
              <a:rPr lang="it-IT" i="1" dirty="0" smtClean="0">
                <a:solidFill>
                  <a:schemeClr val="accent2"/>
                </a:solidFill>
              </a:rPr>
              <a:t>THE WHITE MAN’S BURDEN</a:t>
            </a:r>
            <a:r>
              <a:rPr lang="it-IT" dirty="0" smtClean="0">
                <a:solidFill>
                  <a:schemeClr val="accent2"/>
                </a:solidFill>
              </a:rPr>
              <a:t>» (R. Kipling)</a:t>
            </a:r>
          </a:p>
          <a:p>
            <a:pPr lvl="1"/>
            <a:r>
              <a:rPr lang="it-IT" dirty="0" smtClean="0">
                <a:solidFill>
                  <a:schemeClr val="accent2"/>
                </a:solidFill>
              </a:rPr>
              <a:t>RACISM: NEGRO INFERIORITY</a:t>
            </a:r>
          </a:p>
          <a:p>
            <a:pPr lvl="1"/>
            <a:r>
              <a:rPr lang="it-IT" dirty="0" smtClean="0">
                <a:solidFill>
                  <a:schemeClr val="accent2"/>
                </a:solidFill>
              </a:rPr>
              <a:t>AFTER THE SLAVE TRADE</a:t>
            </a:r>
          </a:p>
          <a:p>
            <a:pPr lvl="1"/>
            <a:r>
              <a:rPr lang="it-IT" dirty="0" smtClean="0">
                <a:solidFill>
                  <a:schemeClr val="accent2"/>
                </a:solidFill>
              </a:rPr>
              <a:t>AGE OF COMMERCIAL COMPANIES</a:t>
            </a:r>
          </a:p>
          <a:p>
            <a:pPr lvl="1"/>
            <a:r>
              <a:rPr lang="it-IT" dirty="0" smtClean="0">
                <a:solidFill>
                  <a:schemeClr val="accent2"/>
                </a:solidFill>
              </a:rPr>
              <a:t>BEFORE SCRAMBLE</a:t>
            </a:r>
          </a:p>
          <a:p>
            <a:pPr lvl="1"/>
            <a:r>
              <a:rPr lang="it-IT" dirty="0" smtClean="0">
                <a:solidFill>
                  <a:schemeClr val="accent2"/>
                </a:solidFill>
              </a:rPr>
              <a:t>ORAL HISTORY </a:t>
            </a:r>
            <a:r>
              <a:rPr lang="it-IT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→ MANIPULATION? </a:t>
            </a:r>
            <a:r>
              <a:rPr lang="it-IT" dirty="0" smtClean="0">
                <a:solidFill>
                  <a:schemeClr val="accent2"/>
                </a:solidFill>
              </a:rPr>
              <a:t>(VANSINA)</a:t>
            </a:r>
          </a:p>
          <a:p>
            <a:pPr lvl="1"/>
            <a:endParaRPr lang="it-IT" dirty="0" smtClean="0">
              <a:solidFill>
                <a:schemeClr val="accent2"/>
              </a:solidFill>
            </a:endParaRPr>
          </a:p>
          <a:p>
            <a:pPr lvl="1"/>
            <a:r>
              <a:rPr lang="it-IT" dirty="0" smtClean="0">
                <a:solidFill>
                  <a:schemeClr val="accent2"/>
                </a:solidFill>
              </a:rPr>
              <a:t>MAPPING STATES/POLITIES BEFORE THE SCRAMBLE (</a:t>
            </a:r>
            <a:r>
              <a:rPr lang="it-IT" dirty="0" err="1" smtClean="0">
                <a:solidFill>
                  <a:schemeClr val="accent2"/>
                </a:solidFill>
              </a:rPr>
              <a:t>see</a:t>
            </a:r>
            <a:r>
              <a:rPr lang="it-IT" dirty="0" smtClean="0">
                <a:solidFill>
                  <a:schemeClr val="accent2"/>
                </a:solidFill>
              </a:rPr>
              <a:t> </a:t>
            </a:r>
            <a:r>
              <a:rPr lang="it-IT" dirty="0" err="1" smtClean="0">
                <a:solidFill>
                  <a:schemeClr val="accent2"/>
                </a:solidFill>
              </a:rPr>
              <a:t>exemples</a:t>
            </a:r>
            <a:r>
              <a:rPr lang="it-IT" dirty="0" smtClean="0">
                <a:solidFill>
                  <a:schemeClr val="accent2"/>
                </a:solidFill>
              </a:rPr>
              <a:t> [</a:t>
            </a:r>
            <a:r>
              <a:rPr lang="it-IT" dirty="0" err="1" smtClean="0">
                <a:solidFill>
                  <a:schemeClr val="accent2"/>
                </a:solidFill>
              </a:rPr>
              <a:t>maps</a:t>
            </a:r>
            <a:r>
              <a:rPr lang="it-IT" dirty="0" smtClean="0">
                <a:solidFill>
                  <a:schemeClr val="accent2"/>
                </a:solidFill>
              </a:rPr>
              <a:t>])</a:t>
            </a:r>
          </a:p>
          <a:p>
            <a:pPr lvl="1"/>
            <a:endParaRPr lang="it-IT" dirty="0" smtClean="0">
              <a:solidFill>
                <a:schemeClr val="accent2"/>
              </a:solidFill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7407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solidFill>
                  <a:schemeClr val="accent2"/>
                </a:solidFill>
              </a:rPr>
              <a:t>WHAT POLITICAL STRUCTURES WE ENCOUNTERED IN AFRICA BEFORE THE SCRAMBLE?</a:t>
            </a:r>
          </a:p>
          <a:p>
            <a:pPr marL="685800" lvl="2">
              <a:spcBef>
                <a:spcPts val="1000"/>
              </a:spcBef>
            </a:pPr>
            <a:r>
              <a:rPr lang="it-IT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THE PROBLEM OF DEFINITION: TRIBES, CHIEFTANCIES, KINGDOMS, DOMINIONS, STATES</a:t>
            </a:r>
          </a:p>
          <a:p>
            <a:pPr marL="1143000" lvl="3">
              <a:spcBef>
                <a:spcPts val="1000"/>
              </a:spcBef>
            </a:pPr>
            <a:r>
              <a:rPr lang="it-IT" dirty="0">
                <a:solidFill>
                  <a:schemeClr val="accent2"/>
                </a:solidFill>
                <a:cs typeface="Times New Roman" panose="02020603050405020304" pitchFamily="18" charset="0"/>
              </a:rPr>
              <a:t>TRIBE: WEAK SOCIAL DIFFERENTIATION &amp; SPECIALIZATION, PARENTHOOD, POLITICAL RELATION GOVERNED BY KINSHIP</a:t>
            </a:r>
            <a:r>
              <a:rPr lang="it-IT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SOCIAL </a:t>
            </a:r>
            <a:r>
              <a:rPr lang="it-IT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 POLITICAL IMPLICATIONS</a:t>
            </a:r>
            <a:endParaRPr lang="it-IT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3">
              <a:spcBef>
                <a:spcPts val="1000"/>
              </a:spcBef>
            </a:pPr>
            <a:r>
              <a:rPr lang="it-IT" dirty="0">
                <a:solidFill>
                  <a:schemeClr val="accent2"/>
                </a:solidFill>
                <a:cs typeface="Times New Roman" panose="02020603050405020304" pitchFamily="18" charset="0"/>
              </a:rPr>
              <a:t>CHIEFTANCIES/KINGDOMS: WHO </a:t>
            </a:r>
            <a:r>
              <a:rPr lang="it-IT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RULE (THE DEGREE OF AUTHORITY)</a:t>
            </a:r>
            <a:endParaRPr lang="it-IT" dirty="0">
              <a:solidFill>
                <a:schemeClr val="accent2"/>
              </a:solidFill>
              <a:cs typeface="Times New Roman" panose="02020603050405020304" pitchFamily="18" charset="0"/>
            </a:endParaRPr>
          </a:p>
          <a:p>
            <a:pPr marL="1143000" lvl="3">
              <a:spcBef>
                <a:spcPts val="1000"/>
              </a:spcBef>
            </a:pPr>
            <a:r>
              <a:rPr lang="it-IT" dirty="0">
                <a:solidFill>
                  <a:schemeClr val="accent2"/>
                </a:solidFill>
                <a:cs typeface="Times New Roman" panose="02020603050405020304" pitchFamily="18" charset="0"/>
              </a:rPr>
              <a:t>DOMINION: POLITICAL STRATIFICATION/DOMINANCE</a:t>
            </a:r>
          </a:p>
          <a:p>
            <a:pPr marL="1143000" lvl="3">
              <a:spcBef>
                <a:spcPts val="1000"/>
              </a:spcBef>
            </a:pPr>
            <a:r>
              <a:rPr lang="it-IT" dirty="0">
                <a:solidFill>
                  <a:schemeClr val="accent2"/>
                </a:solidFill>
                <a:cs typeface="Times New Roman" panose="02020603050405020304" pitchFamily="18" charset="0"/>
              </a:rPr>
              <a:t>STATE </a:t>
            </a:r>
            <a:r>
              <a:rPr lang="it-IT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WEBER</a:t>
            </a:r>
            <a:endParaRPr lang="it-IT" dirty="0">
              <a:solidFill>
                <a:schemeClr val="accent2"/>
              </a:solidFill>
              <a:cs typeface="Times New Roman" panose="02020603050405020304" pitchFamily="18" charset="0"/>
            </a:endParaRPr>
          </a:p>
          <a:p>
            <a:pPr marL="685800" lvl="2">
              <a:spcBef>
                <a:spcPts val="1000"/>
              </a:spcBef>
            </a:pPr>
            <a:r>
              <a:rPr lang="it-IT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STATE/POLITY FORMATION: FORTES &amp; EVANS-PRITCHARD, KOPYTOFF, HERBST, NADEL, SAHLINS, LEACH, SOUTHALL </a:t>
            </a:r>
            <a:r>
              <a:rPr lang="it-IT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THE CONTROVERSIAL ROLE OF POLITICAL ANTHROPOLOGY: SEE BELOW</a:t>
            </a:r>
            <a:endParaRPr lang="it-IT" dirty="0" smtClean="0">
              <a:solidFill>
                <a:schemeClr val="accent2"/>
              </a:solidFill>
              <a:cs typeface="Times New Roman" panose="02020603050405020304" pitchFamily="18" charset="0"/>
            </a:endParaRPr>
          </a:p>
          <a:p>
            <a:endParaRPr lang="it-IT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14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>
                <a:solidFill>
                  <a:schemeClr val="accent2"/>
                </a:solidFill>
                <a:cs typeface="Times New Roman" panose="02020603050405020304" pitchFamily="18" charset="0"/>
              </a:rPr>
              <a:t>FORTES &amp; </a:t>
            </a:r>
            <a:r>
              <a:rPr lang="it-IT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EVANS-PRITCHARD </a:t>
            </a:r>
            <a:r>
              <a:rPr lang="it-IT" sz="2400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(</a:t>
            </a:r>
            <a:r>
              <a:rPr lang="it-IT" sz="2400" i="1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AFRICAN POLITICAL SYSTEMS</a:t>
            </a:r>
            <a:r>
              <a:rPr lang="it-IT" sz="2400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, 1940):</a:t>
            </a:r>
          </a:p>
          <a:p>
            <a:pPr lvl="1"/>
            <a:r>
              <a:rPr lang="it-IT" sz="2000" b="1" dirty="0" smtClean="0">
                <a:solidFill>
                  <a:schemeClr val="accent2"/>
                </a:solidFill>
              </a:rPr>
              <a:t>STATELESS SOCIETIES </a:t>
            </a:r>
            <a:r>
              <a:rPr lang="it-IT" sz="2000" dirty="0" smtClean="0">
                <a:solidFill>
                  <a:schemeClr val="accent2"/>
                </a:solidFill>
              </a:rPr>
              <a:t>&amp; </a:t>
            </a:r>
            <a:r>
              <a:rPr lang="it-IT" sz="2000" b="1" dirty="0" smtClean="0">
                <a:solidFill>
                  <a:schemeClr val="accent2"/>
                </a:solidFill>
              </a:rPr>
              <a:t>PRIMITIVE STATES</a:t>
            </a:r>
          </a:p>
          <a:p>
            <a:pPr lvl="1"/>
            <a:r>
              <a:rPr lang="it-IT" sz="2000" b="1" dirty="0" smtClean="0">
                <a:solidFill>
                  <a:schemeClr val="accent2"/>
                </a:solidFill>
              </a:rPr>
              <a:t>STATELESS SOCIETIES: </a:t>
            </a:r>
            <a:r>
              <a:rPr lang="it-IT" sz="2000" dirty="0" smtClean="0">
                <a:solidFill>
                  <a:schemeClr val="accent2"/>
                </a:solidFill>
              </a:rPr>
              <a:t>RULED BY THE SEGMENTARY PRINCIPLE (THE NUER); LOW INSTITUTIONALIZATION OF POLITICAL POWER; POWER IS DISPERSED</a:t>
            </a:r>
          </a:p>
          <a:p>
            <a:pPr lvl="1"/>
            <a:r>
              <a:rPr lang="it-IT" sz="2000" b="1" dirty="0" smtClean="0">
                <a:solidFill>
                  <a:schemeClr val="accent2"/>
                </a:solidFill>
              </a:rPr>
              <a:t>PRIMITIVE STATES</a:t>
            </a:r>
            <a:r>
              <a:rPr lang="it-IT" sz="2000" dirty="0" smtClean="0">
                <a:solidFill>
                  <a:schemeClr val="accent2"/>
                </a:solidFill>
              </a:rPr>
              <a:t>: POWER IS CENTRALIZED &amp; INSTITUTIONALIZED; THE STATE IS «UNACHIEVED» </a:t>
            </a:r>
            <a:r>
              <a:rPr lang="it-IT" sz="20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it-IT" sz="2000" dirty="0" smtClean="0">
                <a:solidFill>
                  <a:schemeClr val="accent2"/>
                </a:solidFill>
              </a:rPr>
              <a:t>SHARES THE SAME FEATURES OF MODERN-BUREAUCRATIC STATE BUT LACK THE MONOPOLY OF FORCE AND THE ABILITY TO EXERT AUTORITY WITH THE EXCEPTION OF A CORE AREA («BLACK BYZANTIUM» OF NADEL); EXTRACTION CAPACITY ARE LIMITED ON THE LONG DISTANCE (HERBST)</a:t>
            </a:r>
          </a:p>
          <a:p>
            <a:pPr lvl="1"/>
            <a:r>
              <a:rPr lang="it-IT" sz="2000" dirty="0" smtClean="0">
                <a:solidFill>
                  <a:schemeClr val="accent2"/>
                </a:solidFill>
              </a:rPr>
              <a:t>MODELS ARE DISSEMINATED BY IMITATION AND MIGRATION (KOPYTOFF)</a:t>
            </a:r>
          </a:p>
          <a:p>
            <a:pPr lvl="1"/>
            <a:endParaRPr lang="it-IT" sz="2000" dirty="0">
              <a:solidFill>
                <a:schemeClr val="accent2"/>
              </a:solidFill>
            </a:endParaRPr>
          </a:p>
          <a:p>
            <a:r>
              <a:rPr lang="it-IT" sz="2000" b="1" dirty="0" smtClean="0">
                <a:solidFill>
                  <a:schemeClr val="accent2"/>
                </a:solidFill>
              </a:rPr>
              <a:t>SAHLINS</a:t>
            </a:r>
            <a:r>
              <a:rPr lang="it-IT" sz="2000" dirty="0" smtClean="0">
                <a:solidFill>
                  <a:schemeClr val="accent2"/>
                </a:solidFill>
              </a:rPr>
              <a:t> (</a:t>
            </a:r>
            <a:r>
              <a:rPr lang="it-IT" sz="2000" i="1" dirty="0" smtClean="0">
                <a:solidFill>
                  <a:schemeClr val="accent2"/>
                </a:solidFill>
              </a:rPr>
              <a:t>SOCIAL STRATIFICATION IN POLINESIA</a:t>
            </a:r>
            <a:r>
              <a:rPr lang="it-IT" sz="2000" dirty="0" smtClean="0">
                <a:solidFill>
                  <a:schemeClr val="accent2"/>
                </a:solidFill>
              </a:rPr>
              <a:t>, 1958): KINGS &amp; BIG MEN (ON TYPE OF AUTHORITIES)</a:t>
            </a:r>
          </a:p>
          <a:p>
            <a:r>
              <a:rPr lang="it-IT" sz="2000" b="1" dirty="0" smtClean="0">
                <a:solidFill>
                  <a:schemeClr val="accent2"/>
                </a:solidFill>
              </a:rPr>
              <a:t>LEACH</a:t>
            </a:r>
            <a:r>
              <a:rPr lang="it-IT" sz="2000" dirty="0" smtClean="0">
                <a:solidFill>
                  <a:schemeClr val="accent2"/>
                </a:solidFill>
              </a:rPr>
              <a:t> (</a:t>
            </a:r>
            <a:r>
              <a:rPr lang="it-IT" sz="2000" i="1" dirty="0" smtClean="0">
                <a:solidFill>
                  <a:schemeClr val="accent2"/>
                </a:solidFill>
              </a:rPr>
              <a:t>POLITICAL SYSTEMS OF HIGHLAND BURMA</a:t>
            </a:r>
            <a:r>
              <a:rPr lang="it-IT" sz="2000" dirty="0" smtClean="0">
                <a:solidFill>
                  <a:schemeClr val="accent2"/>
                </a:solidFill>
              </a:rPr>
              <a:t>, 1954): OSCILLATION FROM ONE MODEL TO THE OTHER ACCORDING TO EXTERNAL THREATS &amp; FOR DEFENSIVE REASONS</a:t>
            </a:r>
          </a:p>
          <a:p>
            <a:r>
              <a:rPr lang="it-IT" sz="2000" b="1" dirty="0" smtClean="0">
                <a:solidFill>
                  <a:schemeClr val="accent2"/>
                </a:solidFill>
              </a:rPr>
              <a:t>SOUTHALL</a:t>
            </a:r>
            <a:r>
              <a:rPr lang="it-IT" sz="2000" dirty="0" smtClean="0">
                <a:solidFill>
                  <a:schemeClr val="accent2"/>
                </a:solidFill>
              </a:rPr>
              <a:t>: THE SEGMENTARY STATE</a:t>
            </a:r>
          </a:p>
          <a:p>
            <a:endParaRPr lang="it-IT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569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it-IT" sz="3000" dirty="0" smtClean="0">
                <a:solidFill>
                  <a:schemeClr val="accent2"/>
                </a:solidFill>
              </a:rPr>
              <a:t>VARIATION AMONG COMMON FEATURES BETWEEN POLITICAL SYSTEMS</a:t>
            </a:r>
            <a:r>
              <a:rPr lang="it-IT" dirty="0" smtClean="0">
                <a:solidFill>
                  <a:schemeClr val="accent2"/>
                </a:solidFill>
              </a:rPr>
              <a:t>:</a:t>
            </a:r>
          </a:p>
          <a:p>
            <a:pPr marL="514350" lvl="0" indent="-514350">
              <a:buFont typeface="+mj-lt"/>
              <a:buAutoNum type="arabicPeriod"/>
            </a:pPr>
            <a:r>
              <a:rPr lang="it-IT" dirty="0" smtClean="0">
                <a:solidFill>
                  <a:schemeClr val="accent2"/>
                </a:solidFill>
              </a:rPr>
              <a:t>POLITICAL RELATIONS EXPLAINED THROUGH </a:t>
            </a:r>
            <a:r>
              <a:rPr lang="it-IT" b="1" dirty="0" smtClean="0">
                <a:solidFill>
                  <a:schemeClr val="accent2"/>
                </a:solidFill>
              </a:rPr>
              <a:t>KINSHIP</a:t>
            </a:r>
            <a:r>
              <a:rPr lang="it-IT" dirty="0" smtClean="0">
                <a:solidFill>
                  <a:schemeClr val="accent2"/>
                </a:solidFill>
              </a:rPr>
              <a:t> </a:t>
            </a:r>
            <a:r>
              <a:rPr lang="it-IT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→ MANIPULATION OF KINSHIP AS FUNCTIONAL TO POLITICAL STRATEGIES</a:t>
            </a:r>
          </a:p>
          <a:p>
            <a:pPr marL="514350" lvl="0" indent="-514350">
              <a:buFont typeface="+mj-lt"/>
              <a:buAutoNum type="arabicPeriod"/>
            </a:pPr>
            <a:r>
              <a:rPr lang="it-IT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MYTH AS LEGITIMIZING FACTOR</a:t>
            </a:r>
          </a:p>
          <a:p>
            <a:pPr marL="514350" lvl="0" indent="-514350">
              <a:buFont typeface="+mj-lt"/>
              <a:buAutoNum type="arabicPeriod"/>
            </a:pPr>
            <a:r>
              <a:rPr lang="it-IT" b="1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PATRIMONIAL</a:t>
            </a:r>
            <a:r>
              <a:rPr lang="it-IT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 BASIS OF PRE-COLONIAL POLITIES</a:t>
            </a:r>
            <a:endParaRPr lang="it-IT" dirty="0">
              <a:solidFill>
                <a:schemeClr val="accent2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it-IT" dirty="0" smtClean="0">
                <a:solidFill>
                  <a:schemeClr val="accent2"/>
                </a:solidFill>
              </a:rPr>
              <a:t>IF WE COMPARE “PRIMITIVE” STATES WITH MODERN STATE:</a:t>
            </a:r>
            <a:endParaRPr lang="it-IT" dirty="0">
              <a:solidFill>
                <a:schemeClr val="accent2"/>
              </a:solidFill>
            </a:endParaRPr>
          </a:p>
          <a:p>
            <a:pPr lvl="2"/>
            <a:r>
              <a:rPr lang="it-IT" dirty="0" smtClean="0">
                <a:solidFill>
                  <a:schemeClr val="accent2"/>
                </a:solidFill>
              </a:rPr>
              <a:t>IT LACKS FULL MONOPOLY OF VIOLENCE</a:t>
            </a:r>
            <a:endParaRPr lang="it-IT" dirty="0">
              <a:solidFill>
                <a:schemeClr val="accent2"/>
              </a:solidFill>
            </a:endParaRPr>
          </a:p>
          <a:p>
            <a:pPr lvl="2"/>
            <a:r>
              <a:rPr lang="it-IT" dirty="0" smtClean="0">
                <a:solidFill>
                  <a:schemeClr val="accent2"/>
                </a:solidFill>
              </a:rPr>
              <a:t>TERRITORIAL SOVERIGNITY IS UNCOMPLETE</a:t>
            </a:r>
            <a:endParaRPr lang="it-IT" dirty="0">
              <a:solidFill>
                <a:schemeClr val="accent2"/>
              </a:solidFill>
            </a:endParaRPr>
          </a:p>
          <a:p>
            <a:pPr lvl="2"/>
            <a:r>
              <a:rPr lang="it-IT" dirty="0" smtClean="0">
                <a:solidFill>
                  <a:schemeClr val="accent2"/>
                </a:solidFill>
              </a:rPr>
              <a:t>IT LACKS FULL CENTRALIZATION OF GOVERNMENT &amp; A SPECIALIZED APPARATUS (BUREAUCRACY)</a:t>
            </a:r>
          </a:p>
          <a:p>
            <a:pPr lvl="2"/>
            <a:r>
              <a:rPr lang="it-IT" dirty="0" smtClean="0">
                <a:solidFill>
                  <a:schemeClr val="accent2"/>
                </a:solidFill>
              </a:rPr>
              <a:t>TRIBUTES INSTEAD OF REGULAR TAXATION</a:t>
            </a:r>
          </a:p>
          <a:p>
            <a:pPr lvl="2"/>
            <a:r>
              <a:rPr lang="it-IT" dirty="0" smtClean="0">
                <a:solidFill>
                  <a:schemeClr val="accent2"/>
                </a:solidFill>
              </a:rPr>
              <a:t>ARMIES ARE RECRUITED ACCORDING TO KINSHIP</a:t>
            </a:r>
          </a:p>
          <a:p>
            <a:pPr lvl="2"/>
            <a:r>
              <a:rPr lang="it-IT" dirty="0" smtClean="0">
                <a:solidFill>
                  <a:schemeClr val="accent2"/>
                </a:solidFill>
              </a:rPr>
              <a:t>LOYALTY IS FUNDED ON KINSHIP OR ON PATRIMONIAL RELATIONSHIP (CLIENTELISM)</a:t>
            </a:r>
            <a:endParaRPr lang="it-IT" dirty="0">
              <a:solidFill>
                <a:schemeClr val="accent2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5338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28600" lvl="2">
              <a:spcBef>
                <a:spcPts val="1000"/>
              </a:spcBef>
            </a:pPr>
            <a:r>
              <a:rPr lang="it-IT" dirty="0">
                <a:solidFill>
                  <a:schemeClr val="accent2"/>
                </a:solidFill>
                <a:cs typeface="Times New Roman" panose="02020603050405020304" pitchFamily="18" charset="0"/>
              </a:rPr>
              <a:t>POLITICAL ANTHROPOLOGY SETS THE FOUNDING TENETS OF THE UNDERSTANDING OF AFRICAN SOCIETY WHILE COLLABORATING WITH COLONIAL AUTHORITY CONTRIBUTED TO FOSTER COLONIAL-AFRICAN RELATIONS INTO STABLE </a:t>
            </a:r>
            <a:r>
              <a:rPr lang="it-IT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PATTERNS OF AUTHORITY &amp; DOMINANCE</a:t>
            </a:r>
          </a:p>
          <a:p>
            <a:pPr marL="228600" lvl="2">
              <a:spcBef>
                <a:spcPts val="1000"/>
              </a:spcBef>
            </a:pPr>
            <a:r>
              <a:rPr lang="it-IT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EFFECTS:</a:t>
            </a:r>
          </a:p>
          <a:p>
            <a:pPr marL="457200" lvl="2" indent="-457200">
              <a:spcBef>
                <a:spcPts val="1000"/>
              </a:spcBef>
              <a:buFont typeface="+mj-lt"/>
              <a:buAutoNum type="arabicPeriod"/>
            </a:pPr>
            <a:r>
              <a:rPr lang="it-IT" b="1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AFRICAN SOCIETY IS ORGANIZED IN «ETHNIC» GROUPS </a:t>
            </a:r>
            <a:r>
              <a:rPr lang="it-IT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WHICH ARE DRAWN FROM EXISTING POLITICAL/CULTURAL RELATIONSHIP </a:t>
            </a:r>
            <a:r>
              <a:rPr lang="it-IT" dirty="0">
                <a:solidFill>
                  <a:schemeClr val="accent2"/>
                </a:solidFill>
                <a:cs typeface="Times New Roman" panose="02020603050405020304" pitchFamily="18" charset="0"/>
              </a:rPr>
              <a:t>→ </a:t>
            </a:r>
            <a:r>
              <a:rPr lang="it-IT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ADMINISTRATIVE IMPERATIVES DEMAND A RE-ELABORATION OF «PRIMORDIAL» GROUPS (TRIBES, NATIVE AUTHORITIES, ETHNIC GROUPS) </a:t>
            </a:r>
            <a:r>
              <a:rPr lang="it-IT" b="1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INTO MORE MANAGEABLE &amp; STABLE GROUPS</a:t>
            </a:r>
          </a:p>
          <a:p>
            <a:pPr marL="457200" lvl="2" indent="-457200">
              <a:spcBef>
                <a:spcPts val="1000"/>
              </a:spcBef>
              <a:buFont typeface="+mj-lt"/>
              <a:buAutoNum type="arabicPeriod"/>
            </a:pPr>
            <a:r>
              <a:rPr lang="it-IT" dirty="0" smtClean="0">
                <a:solidFill>
                  <a:schemeClr val="accent2"/>
                </a:solidFill>
              </a:rPr>
              <a:t>WHAT WERE STATES, CULTURAL GROUPS (FOUNDED ON COMMON CULTS OR LINGUISTIC GROUPS) OR PROFESSIONAL GROUPS (</a:t>
            </a:r>
            <a:r>
              <a:rPr lang="it-IT" dirty="0">
                <a:solidFill>
                  <a:schemeClr val="accent2"/>
                </a:solidFill>
              </a:rPr>
              <a:t>DIOLA) </a:t>
            </a:r>
            <a:r>
              <a:rPr lang="it-IT" dirty="0" smtClean="0">
                <a:solidFill>
                  <a:schemeClr val="accent2"/>
                </a:solidFill>
              </a:rPr>
              <a:t>OR «CASTES» </a:t>
            </a:r>
            <a:r>
              <a:rPr lang="it-IT" dirty="0">
                <a:solidFill>
                  <a:schemeClr val="accent2"/>
                </a:solidFill>
              </a:rPr>
              <a:t>(TUTSI/HUTU</a:t>
            </a:r>
            <a:r>
              <a:rPr lang="it-IT" dirty="0" smtClean="0">
                <a:solidFill>
                  <a:schemeClr val="accent2"/>
                </a:solidFill>
              </a:rPr>
              <a:t>) ARE RE-GROUPED ACCORDING TO </a:t>
            </a:r>
            <a:r>
              <a:rPr lang="it-IT" b="1" dirty="0" smtClean="0">
                <a:solidFill>
                  <a:schemeClr val="accent2"/>
                </a:solidFill>
              </a:rPr>
              <a:t>COLONIAL ADMINISTRATIVE PRIORITIES</a:t>
            </a:r>
            <a:endParaRPr lang="it-IT" b="1" dirty="0" smtClean="0">
              <a:solidFill>
                <a:schemeClr val="accent2"/>
              </a:solidFill>
              <a:cs typeface="Times New Roman" panose="02020603050405020304" pitchFamily="18" charset="0"/>
            </a:endParaRPr>
          </a:p>
          <a:p>
            <a:pPr marL="457200" lvl="2" indent="-457200">
              <a:spcBef>
                <a:spcPts val="1000"/>
              </a:spcBef>
              <a:buFont typeface="+mj-lt"/>
              <a:buAutoNum type="arabicPeriod"/>
            </a:pPr>
            <a:r>
              <a:rPr lang="it-IT" b="1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CHIEFDOMS</a:t>
            </a:r>
            <a:r>
              <a:rPr lang="it-IT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 ARE CALLED AS </a:t>
            </a:r>
            <a:r>
              <a:rPr lang="it-IT" b="1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INTERMEDIATE</a:t>
            </a:r>
            <a:r>
              <a:rPr lang="it-IT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 </a:t>
            </a:r>
            <a:r>
              <a:rPr lang="it-IT" b="1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INSTITUTIONS</a:t>
            </a:r>
            <a:r>
              <a:rPr lang="it-IT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 BETWEEN COMMONERS AND COLONIAL AUTHORITIES</a:t>
            </a:r>
          </a:p>
          <a:p>
            <a:pPr marL="0" lvl="2" indent="0">
              <a:spcBef>
                <a:spcPts val="1000"/>
              </a:spcBef>
              <a:buNone/>
            </a:pPr>
            <a:r>
              <a:rPr lang="it-IT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it-IT" dirty="0" err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it-IT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LIST OF ETHNIC GROUPS/FROM TRIBE TO ETHNIC?/LINGUISTIC GROUPS</a:t>
            </a:r>
          </a:p>
          <a:p>
            <a:pPr marL="0" lvl="2" indent="0">
              <a:spcBef>
                <a:spcPts val="1000"/>
              </a:spcBef>
              <a:buNone/>
            </a:pPr>
            <a:r>
              <a:rPr lang="it-IT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MAMDANI (BELOW)</a:t>
            </a:r>
          </a:p>
          <a:p>
            <a:pPr marL="228600" lvl="2">
              <a:spcBef>
                <a:spcPts val="1000"/>
              </a:spcBef>
            </a:pPr>
            <a:endParaRPr lang="it-IT" dirty="0">
              <a:solidFill>
                <a:schemeClr val="accent2"/>
              </a:solidFill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43523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2">
              <a:spcBef>
                <a:spcPts val="1000"/>
              </a:spcBef>
            </a:pPr>
            <a:r>
              <a:rPr lang="it-IT" b="1" dirty="0">
                <a:solidFill>
                  <a:schemeClr val="accent2"/>
                </a:solidFill>
                <a:cs typeface="Times New Roman" panose="02020603050405020304" pitchFamily="18" charset="0"/>
              </a:rPr>
              <a:t>EFFECTS</a:t>
            </a:r>
            <a:r>
              <a:rPr lang="it-IT" dirty="0">
                <a:solidFill>
                  <a:schemeClr val="accent2"/>
                </a:solidFill>
                <a:cs typeface="Times New Roman" panose="02020603050405020304" pitchFamily="18" charset="0"/>
              </a:rPr>
              <a:t>:</a:t>
            </a:r>
          </a:p>
          <a:p>
            <a:pPr marL="457200" lvl="2" indent="-457200">
              <a:spcBef>
                <a:spcPts val="1000"/>
              </a:spcBef>
              <a:buFont typeface="+mj-lt"/>
              <a:buAutoNum type="arabicPeriod" startAt="4"/>
            </a:pPr>
            <a:r>
              <a:rPr lang="it-IT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ETHNICITY CHANGES: </a:t>
            </a:r>
            <a:r>
              <a:rPr lang="it-IT" smtClean="0">
                <a:solidFill>
                  <a:schemeClr val="accent2"/>
                </a:solidFill>
                <a:cs typeface="Times New Roman" panose="02020603050405020304" pitchFamily="18" charset="0"/>
              </a:rPr>
              <a:t>TWO DIMENSIONS, </a:t>
            </a:r>
            <a:r>
              <a:rPr lang="it-IT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«MICRO» &amp; «MACRO»:</a:t>
            </a:r>
          </a:p>
          <a:p>
            <a:pPr marL="914400" lvl="3" indent="-457200">
              <a:spcBef>
                <a:spcPts val="1000"/>
              </a:spcBef>
              <a:buFont typeface="+mj-lt"/>
              <a:buAutoNum type="alphaLcParenR"/>
            </a:pPr>
            <a:r>
              <a:rPr lang="it-IT" b="1" dirty="0" smtClean="0">
                <a:solidFill>
                  <a:schemeClr val="accent2"/>
                </a:solidFill>
              </a:rPr>
              <a:t>MICRO</a:t>
            </a:r>
            <a:r>
              <a:rPr lang="it-IT" dirty="0" smtClean="0">
                <a:solidFill>
                  <a:schemeClr val="accent2"/>
                </a:solidFill>
              </a:rPr>
              <a:t>: AT THE FOUNDATION OF SOCIAL RELATIONS (MARRIAGES, RELATIONS AT VILLAGE LEVEL, THE RELIGIOUS DIMENSION);</a:t>
            </a:r>
          </a:p>
          <a:p>
            <a:pPr marL="914400" lvl="3" indent="-457200">
              <a:spcBef>
                <a:spcPts val="1000"/>
              </a:spcBef>
              <a:buFont typeface="+mj-lt"/>
              <a:buAutoNum type="alphaLcParenR"/>
            </a:pPr>
            <a:r>
              <a:rPr lang="it-IT" b="1" dirty="0" smtClean="0">
                <a:solidFill>
                  <a:schemeClr val="accent2"/>
                </a:solidFill>
              </a:rPr>
              <a:t>MACRO</a:t>
            </a:r>
            <a:r>
              <a:rPr lang="it-IT" dirty="0" smtClean="0">
                <a:solidFill>
                  <a:schemeClr val="accent2"/>
                </a:solidFill>
              </a:rPr>
              <a:t>: POLITICAL RELATIONS AT STATE LEVEL (DURING LATE COLONIALISM &amp; AFTER INDEPENDANCE), FOSTERED BY: </a:t>
            </a:r>
          </a:p>
          <a:p>
            <a:pPr lvl="2"/>
            <a:r>
              <a:rPr lang="it-IT" dirty="0" smtClean="0">
                <a:solidFill>
                  <a:schemeClr val="accent2"/>
                </a:solidFill>
              </a:rPr>
              <a:t>ADMINISTRATIVE POLICIES (POSNER</a:t>
            </a:r>
            <a:r>
              <a:rPr lang="it-IT" dirty="0">
                <a:solidFill>
                  <a:schemeClr val="accent2"/>
                </a:solidFill>
              </a:rPr>
              <a:t>, </a:t>
            </a:r>
            <a:r>
              <a:rPr lang="it-IT" dirty="0" smtClean="0">
                <a:solidFill>
                  <a:schemeClr val="accent2"/>
                </a:solidFill>
              </a:rPr>
              <a:t>KALEENJIN CASE </a:t>
            </a:r>
            <a:r>
              <a:rPr lang="it-IT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it-IT" dirty="0" err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it-IT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«Kenya </a:t>
            </a:r>
            <a:r>
              <a:rPr lang="it-IT" dirty="0" err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tribes</a:t>
            </a:r>
            <a:r>
              <a:rPr lang="it-IT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it-IT" dirty="0" err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</a:t>
            </a:r>
            <a:r>
              <a:rPr lang="it-IT" dirty="0" smtClean="0">
                <a:solidFill>
                  <a:schemeClr val="accent2"/>
                </a:solidFill>
              </a:rPr>
              <a:t>)</a:t>
            </a:r>
          </a:p>
          <a:p>
            <a:pPr lvl="2"/>
            <a:r>
              <a:rPr lang="it-IT" sz="1800" dirty="0" smtClean="0">
                <a:solidFill>
                  <a:schemeClr val="accent2"/>
                </a:solidFill>
              </a:rPr>
              <a:t>DEVELOPMENT</a:t>
            </a:r>
            <a:endParaRPr lang="it-IT" sz="1800" dirty="0">
              <a:solidFill>
                <a:schemeClr val="accent2"/>
              </a:solidFill>
            </a:endParaRPr>
          </a:p>
          <a:p>
            <a:pPr lvl="2"/>
            <a:r>
              <a:rPr lang="it-IT" dirty="0" smtClean="0">
                <a:solidFill>
                  <a:schemeClr val="accent2"/>
                </a:solidFill>
              </a:rPr>
              <a:t>CLIENTELISM &amp; PATRONAGE (CHANDRA</a:t>
            </a:r>
            <a:r>
              <a:rPr lang="it-IT" dirty="0">
                <a:solidFill>
                  <a:schemeClr val="accent2"/>
                </a:solidFill>
              </a:rPr>
              <a:t>, </a:t>
            </a:r>
            <a:r>
              <a:rPr lang="it-IT" dirty="0" smtClean="0">
                <a:solidFill>
                  <a:schemeClr val="accent2"/>
                </a:solidFill>
              </a:rPr>
              <a:t>LUO CASE)</a:t>
            </a:r>
            <a:endParaRPr lang="it-IT" sz="1800" dirty="0">
              <a:solidFill>
                <a:schemeClr val="accent2"/>
              </a:solidFill>
            </a:endParaRPr>
          </a:p>
          <a:p>
            <a:pPr lvl="2"/>
            <a:r>
              <a:rPr lang="it-IT" dirty="0" smtClean="0">
                <a:solidFill>
                  <a:schemeClr val="accent2"/>
                </a:solidFill>
              </a:rPr>
              <a:t>INTRA- &amp; INTER-PARTY COMPETITION</a:t>
            </a:r>
          </a:p>
          <a:p>
            <a:pPr marL="914400" lvl="2" indent="0">
              <a:buNone/>
            </a:pPr>
            <a:r>
              <a:rPr lang="it-IT" sz="1800" dirty="0" smtClean="0">
                <a:solidFill>
                  <a:schemeClr val="accent2"/>
                </a:solidFill>
              </a:rPr>
              <a:t>WHICH REQUIRE NEW ACTORS: PROFESSIONAL POLITICIANS </a:t>
            </a:r>
            <a:r>
              <a:rPr lang="it-IT" dirty="0" smtClean="0">
                <a:solidFill>
                  <a:schemeClr val="accent2"/>
                </a:solidFill>
              </a:rPr>
              <a:t>(POWER BROKERS, PATRONS, POLITICAL BOSSES) </a:t>
            </a:r>
            <a:r>
              <a:rPr lang="it-IT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PEOPLE WHO ARE ABLE TO MOBILIZE VOTES OR SUPPORT AGAINST DEVELOPMENT PROMISES</a:t>
            </a:r>
            <a:endParaRPr lang="it-IT" sz="18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425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solidFill>
                  <a:schemeClr val="accent2"/>
                </a:solidFill>
              </a:rPr>
              <a:t>HISTORICAL SEQUENCES OF COLONIALISM </a:t>
            </a:r>
            <a:r>
              <a:rPr lang="it-IT" sz="2000" dirty="0" smtClean="0">
                <a:solidFill>
                  <a:schemeClr val="accent2"/>
                </a:solidFill>
              </a:rPr>
              <a:t>(</a:t>
            </a:r>
            <a:r>
              <a:rPr lang="it-IT" sz="2000" dirty="0" err="1" smtClean="0">
                <a:solidFill>
                  <a:schemeClr val="accent2"/>
                </a:solidFill>
              </a:rPr>
              <a:t>see</a:t>
            </a:r>
            <a:r>
              <a:rPr lang="it-IT" sz="2000" dirty="0" smtClean="0">
                <a:solidFill>
                  <a:schemeClr val="accent2"/>
                </a:solidFill>
              </a:rPr>
              <a:t> </a:t>
            </a:r>
            <a:r>
              <a:rPr lang="it-IT" sz="2000" dirty="0" err="1" smtClean="0">
                <a:solidFill>
                  <a:schemeClr val="accent2"/>
                </a:solidFill>
              </a:rPr>
              <a:t>map</a:t>
            </a:r>
            <a:r>
              <a:rPr lang="it-IT" sz="2000" dirty="0" smtClean="0">
                <a:solidFill>
                  <a:schemeClr val="accent2"/>
                </a:solidFill>
              </a:rPr>
              <a:t> 1.1)</a:t>
            </a:r>
            <a:r>
              <a:rPr lang="it-IT" dirty="0" smtClean="0">
                <a:solidFill>
                  <a:schemeClr val="accent2"/>
                </a:solidFill>
              </a:rPr>
              <a:t>:</a:t>
            </a:r>
          </a:p>
          <a:p>
            <a:pPr marL="0" indent="0">
              <a:buNone/>
            </a:pPr>
            <a:endParaRPr lang="it-IT" dirty="0" smtClean="0">
              <a:solidFill>
                <a:schemeClr val="accent2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it-IT" dirty="0" smtClean="0">
                <a:solidFill>
                  <a:schemeClr val="accent2"/>
                </a:solidFill>
              </a:rPr>
              <a:t>FROM COASTAL COMMERCIAL TERMINALS TO IMPERIAL CONQUEST (FIRST SLAVE TRADE POSTS – 1806):</a:t>
            </a:r>
          </a:p>
          <a:p>
            <a:pPr lvl="2"/>
            <a:r>
              <a:rPr lang="it-IT" dirty="0" smtClean="0">
                <a:solidFill>
                  <a:schemeClr val="accent2"/>
                </a:solidFill>
              </a:rPr>
              <a:t>1806 CAPE COLONY</a:t>
            </a:r>
          </a:p>
          <a:p>
            <a:pPr marL="914400" lvl="2" indent="0">
              <a:buNone/>
            </a:pPr>
            <a:r>
              <a:rPr lang="it-IT" dirty="0" smtClean="0">
                <a:solidFill>
                  <a:schemeClr val="accent2"/>
                </a:solidFill>
              </a:rPr>
              <a:t>AFRICA ACQUIRES A NEW STRATEGIC IMPORTANCE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dirty="0" smtClean="0">
                <a:solidFill>
                  <a:schemeClr val="accent2"/>
                </a:solidFill>
              </a:rPr>
              <a:t>AGE OF IMPERIALISM (1869-1919):</a:t>
            </a:r>
          </a:p>
          <a:p>
            <a:pPr lvl="2"/>
            <a:r>
              <a:rPr lang="it-IT" dirty="0" smtClean="0">
                <a:solidFill>
                  <a:schemeClr val="accent2"/>
                </a:solidFill>
              </a:rPr>
              <a:t>1869 SUEZ CHANNEL</a:t>
            </a:r>
          </a:p>
          <a:p>
            <a:pPr lvl="2"/>
            <a:r>
              <a:rPr lang="it-IT" dirty="0" smtClean="0">
                <a:solidFill>
                  <a:schemeClr val="accent2"/>
                </a:solidFill>
              </a:rPr>
              <a:t>1870 SEDAN</a:t>
            </a:r>
          </a:p>
          <a:p>
            <a:pPr lvl="2"/>
            <a:r>
              <a:rPr lang="it-IT" dirty="0" smtClean="0">
                <a:solidFill>
                  <a:schemeClr val="accent2"/>
                </a:solidFill>
              </a:rPr>
              <a:t>1884-85 BERLIN CONFERENCE </a:t>
            </a:r>
          </a:p>
          <a:p>
            <a:pPr lvl="2"/>
            <a:r>
              <a:rPr lang="it-IT" dirty="0" smtClean="0">
                <a:solidFill>
                  <a:schemeClr val="accent2"/>
                </a:solidFill>
              </a:rPr>
              <a:t>1919 END OF GERMAN COLONIAL EMPIRE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676360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981</TotalTime>
  <Words>1498</Words>
  <Application>Microsoft Office PowerPoint</Application>
  <PresentationFormat>Widescreen</PresentationFormat>
  <Paragraphs>175</Paragraphs>
  <Slides>21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Tema di Office</vt:lpstr>
      <vt:lpstr>         INTERNATIONAL RELATIONS AND POLITICAL  DEVELOPMENT IN AFRICA Academic year 2016-17 Lesson two: from pre-colonial Africa to colonial order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RELATIONS AND POLITICAL  DEVELOPMENT IN AFRICA Academic year 2016-17 Lesson two: pre-colonial Africa</dc:title>
  <dc:creator>BATTERA FEDERICO</dc:creator>
  <cp:lastModifiedBy>Utente</cp:lastModifiedBy>
  <cp:revision>53</cp:revision>
  <dcterms:created xsi:type="dcterms:W3CDTF">2016-12-14T12:30:11Z</dcterms:created>
  <dcterms:modified xsi:type="dcterms:W3CDTF">2019-10-18T04:45:23Z</dcterms:modified>
</cp:coreProperties>
</file>