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79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7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9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8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24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87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7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89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21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0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13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1580" y="1796776"/>
            <a:ext cx="9966960" cy="1924324"/>
          </a:xfrm>
        </p:spPr>
        <p:txBody>
          <a:bodyPr>
            <a:normAutofit fontScale="90000"/>
          </a:bodyPr>
          <a:lstStyle/>
          <a:p>
            <a:pPr algn="r"/>
            <a:r>
              <a:rPr lang="it-IT" sz="8800" dirty="0" smtClean="0">
                <a:solidFill>
                  <a:schemeClr val="accent6"/>
                </a:solidFill>
              </a:rPr>
              <a:t/>
            </a:r>
            <a:br>
              <a:rPr lang="it-IT" sz="8800" dirty="0" smtClean="0">
                <a:solidFill>
                  <a:schemeClr val="accent6"/>
                </a:solidFill>
              </a:rPr>
            </a:br>
            <a:r>
              <a:rPr lang="it-IT" sz="8800" dirty="0" smtClean="0">
                <a:solidFill>
                  <a:schemeClr val="accent6"/>
                </a:solidFill>
              </a:rPr>
              <a:t/>
            </a:r>
            <a:br>
              <a:rPr lang="it-IT" sz="8800" dirty="0" smtClean="0">
                <a:solidFill>
                  <a:schemeClr val="accent6"/>
                </a:solidFill>
              </a:rPr>
            </a:br>
            <a:r>
              <a:rPr lang="it-IT" sz="8800" dirty="0">
                <a:solidFill>
                  <a:schemeClr val="accent6"/>
                </a:solidFill>
              </a:rPr>
              <a:t/>
            </a:r>
            <a:br>
              <a:rPr lang="it-IT" sz="8800" dirty="0">
                <a:solidFill>
                  <a:schemeClr val="accent6"/>
                </a:solidFill>
              </a:rPr>
            </a:br>
            <a:r>
              <a:rPr lang="it-IT" sz="8800" dirty="0" smtClean="0">
                <a:solidFill>
                  <a:schemeClr val="accent6"/>
                </a:solidFill>
              </a:rPr>
              <a:t/>
            </a:r>
            <a:br>
              <a:rPr lang="it-IT" sz="8800" dirty="0" smtClean="0">
                <a:solidFill>
                  <a:schemeClr val="accent6"/>
                </a:solidFill>
              </a:rPr>
            </a:br>
            <a:r>
              <a:rPr lang="it-IT" dirty="0">
                <a:solidFill>
                  <a:schemeClr val="accent2"/>
                </a:solidFill>
              </a:rPr>
              <a:t/>
            </a:r>
            <a:br>
              <a:rPr lang="it-IT" dirty="0">
                <a:solidFill>
                  <a:schemeClr val="accent2"/>
                </a:solidFill>
              </a:rPr>
            </a:br>
            <a:r>
              <a:rPr lang="it-IT" sz="4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it-IT" sz="4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44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trieste</a:t>
            </a:r>
            <a:r>
              <a:rPr lang="it-IT" sz="4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44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6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it-IT" sz="36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36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political</a:t>
            </a:r>
            <a:r>
              <a:rPr lang="it-IT" sz="36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social </a:t>
            </a:r>
            <a:r>
              <a:rPr lang="it-IT" sz="36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sciences</a:t>
            </a:r>
            <a:endParaRPr lang="it-IT" sz="36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09530" y="4165600"/>
            <a:ext cx="8767860" cy="1866900"/>
          </a:xfrm>
        </p:spPr>
        <p:txBody>
          <a:bodyPr>
            <a:normAutofit/>
          </a:bodyPr>
          <a:lstStyle/>
          <a:p>
            <a:pPr algn="r"/>
            <a:r>
              <a:rPr lang="en-US" sz="2400" b="1" i="1" dirty="0">
                <a:solidFill>
                  <a:schemeClr val="accent6"/>
                </a:solidFill>
              </a:rPr>
              <a:t>INTERNATIONAL RELATIONS AND POLITICAL </a:t>
            </a:r>
            <a:br>
              <a:rPr lang="en-US" sz="2400" b="1" i="1" dirty="0">
                <a:solidFill>
                  <a:schemeClr val="accent6"/>
                </a:solidFill>
              </a:rPr>
            </a:br>
            <a:r>
              <a:rPr lang="en-US" sz="2400" b="1" i="1" dirty="0">
                <a:solidFill>
                  <a:schemeClr val="accent6"/>
                </a:solidFill>
              </a:rPr>
              <a:t>DEVELOPMENT IN AFRICA</a:t>
            </a:r>
            <a:br>
              <a:rPr lang="en-US" sz="2400" b="1" i="1" dirty="0">
                <a:solidFill>
                  <a:schemeClr val="accent6"/>
                </a:solidFill>
              </a:rPr>
            </a:br>
            <a:r>
              <a:rPr lang="it-IT" sz="2400" i="1" dirty="0" err="1">
                <a:solidFill>
                  <a:schemeClr val="accent6"/>
                </a:solidFill>
              </a:rPr>
              <a:t>Academic</a:t>
            </a:r>
            <a:r>
              <a:rPr lang="it-IT" sz="2400" i="1" dirty="0">
                <a:solidFill>
                  <a:schemeClr val="accent6"/>
                </a:solidFill>
              </a:rPr>
              <a:t> </a:t>
            </a:r>
            <a:r>
              <a:rPr lang="it-IT" sz="2400" i="1" dirty="0" err="1">
                <a:solidFill>
                  <a:schemeClr val="accent6"/>
                </a:solidFill>
              </a:rPr>
              <a:t>year</a:t>
            </a:r>
            <a:r>
              <a:rPr lang="it-IT" sz="2400" i="1" dirty="0">
                <a:solidFill>
                  <a:schemeClr val="accent6"/>
                </a:solidFill>
              </a:rPr>
              <a:t> 2016-17</a:t>
            </a:r>
            <a:br>
              <a:rPr lang="it-IT" sz="2400" i="1" dirty="0">
                <a:solidFill>
                  <a:schemeClr val="accent6"/>
                </a:solidFill>
              </a:rPr>
            </a:br>
            <a:r>
              <a:rPr lang="it-IT" sz="2400" i="1" dirty="0" err="1">
                <a:solidFill>
                  <a:schemeClr val="accent6"/>
                </a:solidFill>
              </a:rPr>
              <a:t>Lesson</a:t>
            </a:r>
            <a:r>
              <a:rPr lang="it-IT" sz="2400" i="1" dirty="0">
                <a:solidFill>
                  <a:schemeClr val="accent6"/>
                </a:solidFill>
              </a:rPr>
              <a:t> </a:t>
            </a:r>
            <a:r>
              <a:rPr lang="it-IT" sz="2400" i="1" dirty="0" err="1" smtClean="0">
                <a:solidFill>
                  <a:schemeClr val="accent6"/>
                </a:solidFill>
              </a:rPr>
              <a:t>three</a:t>
            </a:r>
            <a:r>
              <a:rPr lang="it-IT" sz="2400" i="1" dirty="0" smtClean="0">
                <a:solidFill>
                  <a:schemeClr val="accent6"/>
                </a:solidFill>
              </a:rPr>
              <a:t>: </a:t>
            </a:r>
            <a:r>
              <a:rPr lang="it-IT" sz="2400" i="1" dirty="0" err="1" smtClean="0">
                <a:solidFill>
                  <a:schemeClr val="accent6"/>
                </a:solidFill>
              </a:rPr>
              <a:t>nationalism</a:t>
            </a:r>
            <a:r>
              <a:rPr lang="it-IT" sz="2400" i="1" dirty="0" smtClean="0">
                <a:solidFill>
                  <a:schemeClr val="accent6"/>
                </a:solidFill>
              </a:rPr>
              <a:t> and de-</a:t>
            </a:r>
            <a:r>
              <a:rPr lang="it-IT" sz="2400" i="1" dirty="0" err="1" smtClean="0">
                <a:solidFill>
                  <a:schemeClr val="accent6"/>
                </a:solidFill>
              </a:rPr>
              <a:t>colonization</a:t>
            </a:r>
            <a:endParaRPr lang="it-IT" dirty="0">
              <a:solidFill>
                <a:schemeClr val="accent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8503" y="657671"/>
            <a:ext cx="1013114" cy="961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63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it-IT" sz="2400" b="1" dirty="0" smtClean="0"/>
              <a:t>NATIONALISM, SOCIALISM &amp; «TRIBALISM»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NATIONALIST PARTIES VS. PATRON PARTIES (</a:t>
            </a:r>
            <a:r>
              <a:rPr lang="it-IT" b="1" dirty="0" smtClean="0"/>
              <a:t>SCHACHTER-MORGENTHAU</a:t>
            </a:r>
            <a:r>
              <a:rPr lang="it-IT" dirty="0" smtClean="0"/>
              <a:t>):</a:t>
            </a:r>
          </a:p>
          <a:p>
            <a:pPr marL="731520" lvl="1" indent="-457200">
              <a:buFont typeface="+mj-lt"/>
              <a:buAutoNum type="alphaLcPeriod"/>
            </a:pPr>
            <a:r>
              <a:rPr lang="it-IT" dirty="0" smtClean="0"/>
              <a:t>NATIONALIST PARTIES AS MASS PARTIES</a:t>
            </a:r>
          </a:p>
          <a:p>
            <a:pPr marL="731520" lvl="1" indent="-457200">
              <a:buFont typeface="+mj-lt"/>
              <a:buAutoNum type="alphaLcPeriod"/>
            </a:pPr>
            <a:r>
              <a:rPr lang="it-IT" dirty="0" smtClean="0"/>
              <a:t>PATRON PARTIES AS ETHNIC PARTIES AND/OR ELITE PARTIES (BASED ON LOCAL NOTABLES AND CHIEFS)</a:t>
            </a:r>
          </a:p>
          <a:p>
            <a:pPr marL="502920" indent="-457200">
              <a:buFont typeface="+mj-lt"/>
              <a:buAutoNum type="arabicPeriod"/>
            </a:pPr>
            <a:r>
              <a:rPr lang="it-IT" b="1" dirty="0" smtClean="0"/>
              <a:t>ZOLBERG</a:t>
            </a:r>
            <a:r>
              <a:rPr lang="it-IT" dirty="0" smtClean="0"/>
              <a:t> THESIS:NATIONALIST PARTIES WON ELECTIONS BECAUSE THE FIRST TO ENTER THE ARENA</a:t>
            </a:r>
          </a:p>
          <a:p>
            <a:pPr marL="502920" indent="-457200">
              <a:buFont typeface="+mj-lt"/>
              <a:buAutoNum type="arabicPeriod"/>
            </a:pPr>
            <a:r>
              <a:rPr lang="it-IT" b="1" dirty="0" smtClean="0"/>
              <a:t>COLEMAN &amp; ROSBERG </a:t>
            </a:r>
            <a:r>
              <a:rPr lang="it-IT" dirty="0" smtClean="0"/>
              <a:t>THESIS: PLURALISTIC-PRAGMATIC VS. REVOLUTIONARY-CENTRALIZED PARTIES</a:t>
            </a:r>
          </a:p>
          <a:p>
            <a:pPr marL="502920" indent="-457200">
              <a:buFont typeface="+mj-lt"/>
              <a:buAutoNum type="arabicPeriod"/>
            </a:pPr>
            <a:r>
              <a:rPr lang="it-IT" b="1" dirty="0"/>
              <a:t>APTER</a:t>
            </a:r>
            <a:r>
              <a:rPr lang="it-IT" dirty="0"/>
              <a:t> THESIS: </a:t>
            </a:r>
            <a:r>
              <a:rPr lang="it-IT" dirty="0" smtClean="0"/>
              <a:t>RECONCILIATION </a:t>
            </a:r>
            <a:r>
              <a:rPr lang="it-IT" dirty="0"/>
              <a:t>VS. MOBILIZATION </a:t>
            </a:r>
            <a:r>
              <a:rPr lang="it-IT" dirty="0" smtClean="0"/>
              <a:t>SYSTEMS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THE </a:t>
            </a:r>
            <a:r>
              <a:rPr lang="it-IT" b="1" dirty="0" smtClean="0"/>
              <a:t>AMBIGUOUS RELATIONS </a:t>
            </a:r>
            <a:r>
              <a:rPr lang="it-IT" dirty="0" smtClean="0"/>
              <a:t>BETWEEN </a:t>
            </a:r>
            <a:r>
              <a:rPr lang="it-IT" b="1" dirty="0" smtClean="0"/>
              <a:t>TRIBALISM &amp; NATIONALISM: </a:t>
            </a:r>
            <a:r>
              <a:rPr lang="it-IT" dirty="0" smtClean="0"/>
              <a:t>THE IMPORTANCE OF LOCAL POLITICS TO ATTRACT SUPPORTERS (</a:t>
            </a:r>
            <a:r>
              <a:rPr lang="it-IT" dirty="0" smtClean="0">
                <a:latin typeface="Book Antiqua"/>
              </a:rPr>
              <a:t>→ THE RURALIZING EFFECTS OF ELECTIONS)</a:t>
            </a:r>
            <a:endParaRPr lang="it-IT" dirty="0" smtClean="0"/>
          </a:p>
          <a:p>
            <a:pPr marL="502920" indent="-457200">
              <a:buFont typeface="+mj-lt"/>
              <a:buAutoNum type="arabicPeriod"/>
            </a:pPr>
            <a:r>
              <a:rPr lang="it-IT" b="1" dirty="0" smtClean="0"/>
              <a:t>SKLAR</a:t>
            </a:r>
            <a:r>
              <a:rPr lang="it-IT" dirty="0" smtClean="0"/>
              <a:t> ON NIGERIAN PARTIES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KATANGA-CONGO: </a:t>
            </a:r>
            <a:r>
              <a:rPr lang="it-IT" b="1" dirty="0" smtClean="0"/>
              <a:t>CONAKAT</a:t>
            </a:r>
            <a:r>
              <a:rPr lang="it-IT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Confédération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associacionts</a:t>
            </a:r>
            <a:r>
              <a:rPr lang="it-IT" dirty="0" smtClean="0"/>
              <a:t> </a:t>
            </a:r>
            <a:r>
              <a:rPr lang="it-IT" dirty="0" err="1" smtClean="0"/>
              <a:t>tribales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smtClean="0"/>
              <a:t> Katanga) VS</a:t>
            </a:r>
            <a:r>
              <a:rPr lang="it-IT" dirty="0" smtClean="0"/>
              <a:t>. </a:t>
            </a:r>
            <a:r>
              <a:rPr lang="it-IT" b="1" dirty="0" smtClean="0"/>
              <a:t>BALUBAKAT-MNC</a:t>
            </a:r>
            <a:endParaRPr lang="it-IT" b="1" dirty="0"/>
          </a:p>
          <a:p>
            <a:pPr marL="502920" indent="-4572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42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/>
            <a:r>
              <a:rPr lang="it-IT" sz="2800" b="1" dirty="0"/>
              <a:t>DECOLONIZATION</a:t>
            </a:r>
            <a:r>
              <a:rPr lang="it-IT" sz="2800" dirty="0"/>
              <a:t> </a:t>
            </a:r>
            <a:r>
              <a:rPr lang="it-IT" dirty="0"/>
              <a:t>(1945-1994</a:t>
            </a:r>
            <a:r>
              <a:rPr lang="it-IT" dirty="0" smtClean="0"/>
              <a:t>), </a:t>
            </a:r>
            <a:r>
              <a:rPr lang="it-IT" sz="2800" b="1" dirty="0" smtClean="0"/>
              <a:t>HISTORICAL SEQUENCES</a:t>
            </a:r>
            <a:r>
              <a:rPr lang="it-IT" dirty="0" smtClean="0"/>
              <a:t>:</a:t>
            </a:r>
            <a:endParaRPr lang="it-IT" dirty="0"/>
          </a:p>
          <a:p>
            <a:pPr lvl="2"/>
            <a:r>
              <a:rPr lang="it-IT" sz="2400" dirty="0"/>
              <a:t>1944 BRAZZAVILLE DECLARATION</a:t>
            </a:r>
          </a:p>
          <a:p>
            <a:pPr lvl="2"/>
            <a:r>
              <a:rPr lang="it-IT" sz="2400" dirty="0"/>
              <a:t>1947 INDIA INDEPENDENCE</a:t>
            </a:r>
          </a:p>
          <a:p>
            <a:pPr lvl="2"/>
            <a:r>
              <a:rPr lang="it-IT" sz="2400" dirty="0"/>
              <a:t>1954 DIEN BIEN PHU</a:t>
            </a:r>
          </a:p>
          <a:p>
            <a:pPr lvl="2"/>
            <a:r>
              <a:rPr lang="it-IT" sz="2400" dirty="0"/>
              <a:t>1955 BANDUNG CONFERENCE</a:t>
            </a:r>
          </a:p>
          <a:p>
            <a:pPr lvl="2"/>
            <a:r>
              <a:rPr lang="it-IT" sz="2400" dirty="0"/>
              <a:t>1957 GHANA INDEPENDENCE</a:t>
            </a:r>
          </a:p>
          <a:p>
            <a:pPr lvl="2"/>
            <a:r>
              <a:rPr lang="it-IT" sz="2400" dirty="0"/>
              <a:t>1974-75 PORTUGUESE COLONIALISM ENDS</a:t>
            </a:r>
          </a:p>
          <a:p>
            <a:pPr lvl="2"/>
            <a:r>
              <a:rPr lang="it-IT" sz="2400" dirty="0"/>
              <a:t>1994 FIRST MULTI-RACIAL ELECTIONS IN SOUTH </a:t>
            </a:r>
            <a:r>
              <a:rPr lang="it-IT" sz="2400" dirty="0" smtClean="0"/>
              <a:t>AFRICA</a:t>
            </a:r>
          </a:p>
          <a:p>
            <a:pPr marL="548640" lvl="2" indent="0">
              <a:buNone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sse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3.1</a:t>
            </a: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8544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smtClean="0"/>
              <a:t>INDEPENDENCE</a:t>
            </a:r>
            <a:r>
              <a:rPr lang="it-IT" dirty="0" smtClean="0"/>
              <a:t> AS GROWING </a:t>
            </a:r>
            <a:r>
              <a:rPr lang="it-IT" b="1" dirty="0" smtClean="0"/>
              <a:t>POLITICIZATION</a:t>
            </a:r>
            <a:r>
              <a:rPr lang="it-IT" dirty="0" smtClean="0"/>
              <a:t> OF AFRICAN SOCIETY &amp; A CONSEQUENCE OF COLONIAL </a:t>
            </a:r>
            <a:r>
              <a:rPr lang="it-IT" b="1" dirty="0" smtClean="0"/>
              <a:t>TRANSFORMATION</a:t>
            </a:r>
            <a:r>
              <a:rPr lang="it-IT" dirty="0" smtClean="0"/>
              <a:t>:</a:t>
            </a:r>
          </a:p>
          <a:p>
            <a:pPr marL="45720" indent="0">
              <a:buNone/>
            </a:pPr>
            <a:r>
              <a:rPr lang="it-IT" dirty="0" smtClean="0"/>
              <a:t>ECONOMIC TRANSFORMATION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→ SOCIAL CHANGES → POLITICAL CHANGES</a:t>
            </a:r>
          </a:p>
          <a:p>
            <a:pPr marL="45720" indent="0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PHASES: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INADEQUACY OF CHIEFS AS POLITICAL REPRESENTATIVES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NEW AGENTS</a:t>
            </a: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ETHNIC ORGANIZATION (20s-30s)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NATIONAL TRADE UNIONS (30s)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NATIONAL PARTIES (40s)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ELECTIONS WITH RESTRICTED BASES (CONSULTATIVE ASSEMBLIES)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TERRITORIAL ELECTIONS WITH ENLARGED BASES (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LEGCOs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02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VARIATIONS ACROSS THE CONTINENT</a:t>
            </a:r>
            <a:r>
              <a:rPr lang="it-IT" dirty="0" smtClean="0"/>
              <a:t>:</a:t>
            </a:r>
          </a:p>
          <a:p>
            <a:pPr marL="731520" lvl="1" indent="-457200">
              <a:buFont typeface="+mj-lt"/>
              <a:buAutoNum type="arabicPeriod"/>
            </a:pPr>
            <a:r>
              <a:rPr lang="it-IT" dirty="0" smtClean="0"/>
              <a:t>BETWEEN COLONIAL EMPIRES</a:t>
            </a:r>
          </a:p>
          <a:p>
            <a:pPr marL="1005840" lvl="2" indent="-457200">
              <a:buFont typeface="+mj-lt"/>
              <a:buAutoNum type="alphaLcPeriod"/>
            </a:pPr>
            <a:r>
              <a:rPr lang="it-IT" dirty="0" smtClean="0"/>
              <a:t>FRENCH EMPIRE: FROM TOP TO THE BOTTOM</a:t>
            </a:r>
          </a:p>
          <a:p>
            <a:pPr lvl="3"/>
            <a:r>
              <a:rPr lang="it-IT" dirty="0" smtClean="0"/>
              <a:t>SINCE 40s</a:t>
            </a:r>
          </a:p>
          <a:p>
            <a:pPr lvl="3"/>
            <a:r>
              <a:rPr lang="it-IT" dirty="0" smtClean="0"/>
              <a:t>MORE SIMILARITIES THAN DIFFERENCES (EX. RDA)</a:t>
            </a:r>
          </a:p>
          <a:p>
            <a:pPr lvl="3"/>
            <a:r>
              <a:rPr lang="it-IT" dirty="0" smtClean="0"/>
              <a:t>DIFFERENCES RELATED TO THE DEGREE OF ECONOMIC &amp; SOCIAL DEVELOPMENT</a:t>
            </a:r>
          </a:p>
          <a:p>
            <a:pPr marL="1005840" lvl="2" indent="-457200">
              <a:buFont typeface="+mj-lt"/>
              <a:buAutoNum type="alphaLcPeriod"/>
            </a:pPr>
            <a:r>
              <a:rPr lang="it-IT" dirty="0" smtClean="0"/>
              <a:t>BRITISH EMPIRE: FROM THE BOTTOM TO THE TOP, IMPORTANT DIFFERENCES ACCORDING TO THE DEVELOPMENT OF </a:t>
            </a:r>
          </a:p>
          <a:p>
            <a:pPr lvl="3"/>
            <a:r>
              <a:rPr lang="it-IT" dirty="0" smtClean="0"/>
              <a:t>VERY EARLY IN CERTAIN CASES</a:t>
            </a:r>
          </a:p>
          <a:p>
            <a:pPr lvl="3"/>
            <a:r>
              <a:rPr lang="it-IT" dirty="0" smtClean="0"/>
              <a:t>TERRITORIES</a:t>
            </a:r>
          </a:p>
          <a:p>
            <a:pPr lvl="3"/>
            <a:r>
              <a:rPr lang="it-IT" dirty="0" smtClean="0"/>
              <a:t>THE ROLE OF ETHNICITY</a:t>
            </a:r>
          </a:p>
          <a:p>
            <a:pPr lvl="3"/>
            <a:r>
              <a:rPr lang="it-IT" dirty="0" smtClean="0"/>
              <a:t>THE ROLE OF SETTLERS</a:t>
            </a:r>
          </a:p>
        </p:txBody>
      </p:sp>
    </p:spTree>
    <p:extLst>
      <p:ext uri="{BB962C8B-B14F-4D97-AF65-F5344CB8AC3E}">
        <p14:creationId xmlns:p14="http://schemas.microsoft.com/office/powerpoint/2010/main" val="190496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05840" lvl="2" indent="-457200">
              <a:buFont typeface="+mj-lt"/>
              <a:buAutoNum type="alphaLcPeriod" startAt="3"/>
            </a:pPr>
            <a:r>
              <a:rPr lang="it-IT" dirty="0"/>
              <a:t>PORTUGUESE EMPIRE, VERY LATE DEPENDING ON:</a:t>
            </a:r>
          </a:p>
          <a:p>
            <a:pPr lvl="3"/>
            <a:r>
              <a:rPr lang="it-IT" sz="1800" dirty="0" smtClean="0"/>
              <a:t>POLITICAL SITUATION IN THE HOMELAND: TRANSITION FROM AUTHORITARIANISM TO DEMOCRACY</a:t>
            </a:r>
          </a:p>
          <a:p>
            <a:pPr lvl="3"/>
            <a:r>
              <a:rPr lang="it-IT" sz="1800" dirty="0" smtClean="0"/>
              <a:t>THE COLD WAR</a:t>
            </a:r>
          </a:p>
          <a:p>
            <a:pPr lvl="3"/>
            <a:r>
              <a:rPr lang="it-IT" sz="1800" dirty="0" smtClean="0"/>
              <a:t>FREEDOM MOVEMENTS</a:t>
            </a:r>
          </a:p>
          <a:p>
            <a:pPr marL="891540" lvl="2" indent="-342900">
              <a:buFont typeface="+mj-lt"/>
              <a:buAutoNum type="alphaLcPeriod" startAt="4"/>
            </a:pPr>
            <a:r>
              <a:rPr lang="it-IT" dirty="0" smtClean="0"/>
              <a:t>BELGIAN COLONIALISM, VERY LATE:</a:t>
            </a:r>
          </a:p>
          <a:p>
            <a:pPr lvl="3"/>
            <a:r>
              <a:rPr lang="it-IT" sz="1800" dirty="0" smtClean="0"/>
              <a:t>CONGO</a:t>
            </a:r>
          </a:p>
          <a:p>
            <a:pPr lvl="3"/>
            <a:r>
              <a:rPr lang="it-IT" sz="1800" dirty="0" smtClean="0"/>
              <a:t>RWANDA &amp; BURUNDI</a:t>
            </a:r>
          </a:p>
          <a:p>
            <a:pPr marL="891540" lvl="2" indent="-342900">
              <a:buFont typeface="+mj-lt"/>
              <a:buAutoNum type="alphaLcPeriod" startAt="5"/>
            </a:pPr>
            <a:r>
              <a:rPr lang="it-IT" dirty="0" smtClean="0"/>
              <a:t>ITALIAN COLONIALISM: AFIS &amp; ERITREA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872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02920" lvl="1" indent="-457200">
              <a:spcBef>
                <a:spcPts val="140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it-IT" b="1" dirty="0"/>
              <a:t>BETWEEN TERRITORIES</a:t>
            </a:r>
          </a:p>
          <a:p>
            <a:pPr lvl="1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CASES: CȎTE D’IVOIRE &amp; CONAKRY GUINEA; KENYA &amp; ZAMBIA</a:t>
            </a:r>
          </a:p>
          <a:p>
            <a:pPr lvl="1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CȎTE D’IVOIRE (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731520" lvl="1" indent="-457200">
              <a:buFont typeface="+mj-lt"/>
              <a:buAutoNum type="arabicPeriod"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SOCIO-ECONOMIC CONDITION: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PLANTATION SYSTEM &amp; IMMIGRATION</a:t>
            </a:r>
          </a:p>
          <a:p>
            <a:pPr marL="731520" lvl="1" indent="-457200">
              <a:buFont typeface="+mj-lt"/>
              <a:buAutoNum type="arabicPeriod"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1934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ASSOCIATION POUR LA DEFENSE DES INTERETS DES AUTOCHTONES DE LA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CȎTE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D’IVOIRE (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ADIACI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1944 SYNDICATE AGRICOLE AFRICAINE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(CERCLES BAOULE)</a:t>
            </a:r>
          </a:p>
          <a:p>
            <a:pPr marL="731520" lvl="1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1946 CREATION OF 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RDA-PDCI</a:t>
            </a:r>
          </a:p>
          <a:p>
            <a:pPr marL="731520" lvl="1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AGREEMENT WITH NORTHERN CHEFFERIES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OF NORTHERN IMMIGRANTS</a:t>
            </a: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1950 BREAK WITH PCF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MODERATE PLATFORM</a:t>
            </a: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1957 NEUTRALIZATION OF POLITICAL OPPOSITION (SANWI &amp; BETE)</a:t>
            </a:r>
          </a:p>
          <a:p>
            <a:pPr marL="731520" lvl="1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1960 INDEPENDENCE &amp; SINGLE PARTY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43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CONAKRY 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GUINEA (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see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maps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ECONOMIC, BUREAUCRATIC &amp; SOCIAL UNDERDEVELOPMENT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DEEP ETHNIC CLEAVAGES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AGV (FULANI) VS. PDG (MALINKE)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SEKOU TOURE: FROM THE UNION MANDINGUE TO THE CGT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MINING ACTIVITY IN THE 50s → GROWING IMPORTANCE OF THE CGT &amp; THE PDG</a:t>
            </a:r>
          </a:p>
          <a:p>
            <a:pPr marL="502920" indent="-457200">
              <a:buFont typeface="+mj-lt"/>
              <a:buAutoNum type="arabicPeriod"/>
            </a:pPr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PDG HEGEMONY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SINCE 1954 AGAINST FULANI CHEFFERIES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RADICALIZATION OF PDG AMONGST VIOLENCE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1958: INDEPENDENCE AGAINST FRANCE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32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it-IT" b="1" dirty="0" smtClean="0"/>
              <a:t>ZAMBIA 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b="1" dirty="0" err="1">
                <a:latin typeface="Calibri" panose="020F0502020204030204" pitchFamily="34" charset="0"/>
                <a:cs typeface="Calibri" panose="020F0502020204030204" pitchFamily="34" charset="0"/>
              </a:rPr>
              <a:t>see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cs typeface="Calibri" panose="020F0502020204030204" pitchFamily="34" charset="0"/>
              </a:rPr>
              <a:t>maps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it-IT" dirty="0" smtClean="0"/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1933, UNITED AFRICAN WELFARE ASSOCIATION OF NR (</a:t>
            </a:r>
            <a:r>
              <a:rPr lang="it-IT" dirty="0" err="1" smtClean="0"/>
              <a:t>Northern</a:t>
            </a:r>
            <a:r>
              <a:rPr lang="it-IT" dirty="0" smtClean="0"/>
              <a:t> Pr.)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BSAC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/>
              <a:t>FEDERATION OF RHODESIAS &amp; NYASALAND (1953)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THE ROLE OF COPPERBELT: MINING HUB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TRADEUNIONISM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(NRAMU, 1949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MUZ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THE ANC OF NKUMBULA (1951) &amp; THE UNIP OF KAUNDA (1959)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1959 MAJORITY OF LEGCO (FOUNDED IN 1924) MEMBERS </a:t>
            </a:r>
            <a:r>
              <a:rPr lang="it-IT" dirty="0" smtClean="0"/>
              <a:t>ELECTED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1964: CHIEFS ACT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INDEPENDENCE </a:t>
            </a:r>
            <a:r>
              <a:rPr lang="it-IT" dirty="0" smtClean="0"/>
              <a:t>(1964)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1972 ONE PARTY-STATE</a:t>
            </a:r>
          </a:p>
          <a:p>
            <a:pPr marL="502920" indent="-4572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280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it-IT" b="1" dirty="0" smtClean="0"/>
              <a:t>KENYA 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b="1" dirty="0" err="1">
                <a:latin typeface="Calibri" panose="020F0502020204030204" pitchFamily="34" charset="0"/>
                <a:cs typeface="Calibri" panose="020F0502020204030204" pitchFamily="34" charset="0"/>
              </a:rPr>
              <a:t>see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cs typeface="Calibri" panose="020F0502020204030204" pitchFamily="34" charset="0"/>
              </a:rPr>
              <a:t>maps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it-IT" dirty="0" smtClean="0"/>
              <a:t>:</a:t>
            </a:r>
            <a:endParaRPr lang="it-IT" dirty="0"/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THE ROLE OF SETTLERS &amp; THE POLICY OF RESETTLING </a:t>
            </a:r>
            <a:r>
              <a:rPr lang="it-IT" dirty="0" smtClean="0">
                <a:latin typeface="Century Gothic" panose="020B0502020202020204" pitchFamily="34" charset="0"/>
              </a:rPr>
              <a:t>→ KIKUYU CENTRAL ASSOCIATION (1924) (KIKUYU ASSOCIATION 1919-YKA 1921)</a:t>
            </a:r>
            <a:endParaRPr lang="it-IT" dirty="0" smtClean="0"/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KAU (1944-52)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1952-59 </a:t>
            </a:r>
            <a:r>
              <a:rPr lang="it-IT" i="1" dirty="0" smtClean="0"/>
              <a:t>MAU-MAU</a:t>
            </a:r>
            <a:r>
              <a:rPr lang="it-IT" dirty="0" smtClean="0"/>
              <a:t> UPRISING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1960 KANU (KENYATTA) &amp; KADU (R. NGALA &amp; ARAP MOI): THE STRUGGLE OVER FEDERALISM VS. CENTRALISM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1961 </a:t>
            </a:r>
            <a:r>
              <a:rPr lang="it-IT" dirty="0"/>
              <a:t>MAJORITY OF LEGCO </a:t>
            </a:r>
            <a:r>
              <a:rPr lang="it-IT" dirty="0" smtClean="0"/>
              <a:t>MEMBERS </a:t>
            </a:r>
            <a:r>
              <a:rPr lang="it-IT" dirty="0"/>
              <a:t>ELECTED</a:t>
            </a:r>
            <a:endParaRPr lang="it-IT" dirty="0" smtClean="0"/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1963 INDEPENDENCE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1966 KANU-KPU STRUGGLE &amp; THE MERGER BETWEEN KANU &amp; KADU 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1969 DE FACTO </a:t>
            </a:r>
            <a:r>
              <a:rPr lang="it-IT" dirty="0"/>
              <a:t>ONE-PARTY STATE</a:t>
            </a:r>
            <a:endParaRPr lang="it-IT" dirty="0" smtClean="0"/>
          </a:p>
          <a:p>
            <a:pPr marL="502920" indent="-457200">
              <a:buFont typeface="+mj-lt"/>
              <a:buAutoNum type="arabicPeriod"/>
            </a:pPr>
            <a:r>
              <a:rPr lang="it-IT" dirty="0" smtClean="0"/>
              <a:t>1982 ONE-PARTY STATE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072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Viol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732</TotalTime>
  <Words>673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Book Antiqua</vt:lpstr>
      <vt:lpstr>Calibri</vt:lpstr>
      <vt:lpstr>Century Gothic</vt:lpstr>
      <vt:lpstr>Corbel</vt:lpstr>
      <vt:lpstr>Times New Roman</vt:lpstr>
      <vt:lpstr>Base</vt:lpstr>
      <vt:lpstr>     University of trieste department of political &amp; social sciences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trieste department of political &amp; social sciences</dc:title>
  <dc:creator>BATTERA FEDERICO</dc:creator>
  <cp:lastModifiedBy>BATTERA FEDERICO</cp:lastModifiedBy>
  <cp:revision>38</cp:revision>
  <dcterms:created xsi:type="dcterms:W3CDTF">2016-12-16T14:42:44Z</dcterms:created>
  <dcterms:modified xsi:type="dcterms:W3CDTF">2021-10-19T08:42:53Z</dcterms:modified>
</cp:coreProperties>
</file>