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72" r:id="rId12"/>
    <p:sldId id="273" r:id="rId13"/>
    <p:sldId id="266" r:id="rId14"/>
    <p:sldId id="271" r:id="rId15"/>
    <p:sldId id="267" r:id="rId16"/>
    <p:sldId id="269" r:id="rId17"/>
    <p:sldId id="274" r:id="rId18"/>
    <p:sldId id="265" r:id="rId19"/>
    <p:sldId id="275" r:id="rId20"/>
    <p:sldId id="268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31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63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4347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974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8971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171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365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65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02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80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29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11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870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09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549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7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8FEB-3F00-4B6D-91FD-D186EEE4DFE0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650001-5201-4539-9F23-B9880482B0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25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it-IT" sz="72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it-IT" sz="72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Trieste</a:t>
            </a:r>
            <a:br>
              <a:rPr lang="it-IT" sz="72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4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it-IT" sz="4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4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it-IT" sz="4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&amp; social </a:t>
            </a:r>
            <a:r>
              <a:rPr lang="it-IT" sz="4000" dirty="0" err="1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sciences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b="1" i="1" dirty="0">
                <a:solidFill>
                  <a:schemeClr val="accent6"/>
                </a:solidFill>
              </a:rPr>
              <a:t>INTERNATIONAL RELATIONS AND POLITICAL </a:t>
            </a:r>
            <a:br>
              <a:rPr lang="en-US" b="1" i="1" dirty="0">
                <a:solidFill>
                  <a:schemeClr val="accent6"/>
                </a:solidFill>
              </a:rPr>
            </a:br>
            <a:r>
              <a:rPr lang="en-US" b="1" i="1" dirty="0">
                <a:solidFill>
                  <a:schemeClr val="accent6"/>
                </a:solidFill>
              </a:rPr>
              <a:t>DEVELOPMENT IN AFRICA</a:t>
            </a:r>
            <a:br>
              <a:rPr lang="en-US" b="1" i="1" dirty="0">
                <a:solidFill>
                  <a:schemeClr val="accent6"/>
                </a:solidFill>
              </a:rPr>
            </a:br>
            <a:r>
              <a:rPr lang="it-IT" sz="1400" i="1" dirty="0" err="1">
                <a:solidFill>
                  <a:schemeClr val="accent6"/>
                </a:solidFill>
              </a:rPr>
              <a:t>Academic</a:t>
            </a:r>
            <a:r>
              <a:rPr lang="it-IT" sz="1400" i="1" dirty="0">
                <a:solidFill>
                  <a:schemeClr val="accent6"/>
                </a:solidFill>
              </a:rPr>
              <a:t> </a:t>
            </a:r>
            <a:r>
              <a:rPr lang="it-IT" sz="1400" i="1" dirty="0" err="1">
                <a:solidFill>
                  <a:schemeClr val="accent6"/>
                </a:solidFill>
              </a:rPr>
              <a:t>year</a:t>
            </a:r>
            <a:r>
              <a:rPr lang="it-IT" sz="1400" i="1" dirty="0">
                <a:solidFill>
                  <a:schemeClr val="accent6"/>
                </a:solidFill>
              </a:rPr>
              <a:t> 2016-17</a:t>
            </a:r>
            <a:r>
              <a:rPr lang="it-IT" i="1" dirty="0">
                <a:solidFill>
                  <a:schemeClr val="accent6"/>
                </a:solidFill>
              </a:rPr>
              <a:t/>
            </a:r>
            <a:br>
              <a:rPr lang="it-IT" i="1" dirty="0">
                <a:solidFill>
                  <a:schemeClr val="accent6"/>
                </a:solidFill>
              </a:rPr>
            </a:br>
            <a:r>
              <a:rPr lang="it-IT" i="1" dirty="0" err="1">
                <a:solidFill>
                  <a:schemeClr val="accent6"/>
                </a:solidFill>
              </a:rPr>
              <a:t>Lesson</a:t>
            </a:r>
            <a:r>
              <a:rPr lang="it-IT" i="1" dirty="0">
                <a:solidFill>
                  <a:schemeClr val="accent6"/>
                </a:solidFill>
              </a:rPr>
              <a:t> </a:t>
            </a:r>
            <a:r>
              <a:rPr lang="it-IT" i="1" dirty="0" err="1" smtClean="0">
                <a:solidFill>
                  <a:schemeClr val="accent6"/>
                </a:solidFill>
              </a:rPr>
              <a:t>four</a:t>
            </a:r>
            <a:r>
              <a:rPr lang="it-IT" i="1" dirty="0" smtClean="0">
                <a:solidFill>
                  <a:schemeClr val="accent6"/>
                </a:solidFill>
              </a:rPr>
              <a:t>: </a:t>
            </a:r>
            <a:r>
              <a:rPr lang="it-IT" i="1" dirty="0" err="1" smtClean="0">
                <a:solidFill>
                  <a:schemeClr val="accent6"/>
                </a:solidFill>
              </a:rPr>
              <a:t>legacies</a:t>
            </a:r>
            <a:r>
              <a:rPr lang="it-IT" i="1" dirty="0" smtClean="0">
                <a:solidFill>
                  <a:schemeClr val="accent6"/>
                </a:solidFill>
              </a:rPr>
              <a:t> of </a:t>
            </a:r>
            <a:r>
              <a:rPr lang="it-IT" i="1" dirty="0" err="1" smtClean="0">
                <a:solidFill>
                  <a:schemeClr val="accent6"/>
                </a:solidFill>
              </a:rPr>
              <a:t>colonial</a:t>
            </a:r>
            <a:r>
              <a:rPr lang="it-IT" i="1" dirty="0" smtClean="0">
                <a:solidFill>
                  <a:schemeClr val="accent6"/>
                </a:solidFill>
              </a:rPr>
              <a:t> </a:t>
            </a:r>
            <a:r>
              <a:rPr lang="it-IT" i="1" dirty="0" err="1" smtClean="0">
                <a:solidFill>
                  <a:schemeClr val="accent6"/>
                </a:solidFill>
              </a:rPr>
              <a:t>rule</a:t>
            </a:r>
            <a:r>
              <a:rPr lang="it-IT" i="1" dirty="0" smtClean="0">
                <a:solidFill>
                  <a:schemeClr val="accent6"/>
                </a:solidFill>
              </a:rPr>
              <a:t> – state &amp; </a:t>
            </a:r>
            <a:r>
              <a:rPr lang="it-IT" i="1" dirty="0" err="1" smtClean="0">
                <a:solidFill>
                  <a:schemeClr val="accent6"/>
                </a:solidFill>
              </a:rPr>
              <a:t>power</a:t>
            </a:r>
            <a:r>
              <a:rPr lang="it-IT" i="1" dirty="0" smtClean="0">
                <a:solidFill>
                  <a:schemeClr val="accent6"/>
                </a:solidFill>
              </a:rPr>
              <a:t> (1)</a:t>
            </a:r>
            <a:endParaRPr lang="it-IT" dirty="0" smtClean="0">
              <a:solidFill>
                <a:schemeClr val="accent6"/>
              </a:solidFill>
            </a:endParaRPr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8503" y="657671"/>
            <a:ext cx="1013114" cy="961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5434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400" b="1" dirty="0" smtClean="0">
                <a:solidFill>
                  <a:schemeClr val="accent6"/>
                </a:solidFill>
              </a:rPr>
              <a:t>CHARACHTERISTICS OF SEMI-COMPETITIVE POLITICAL SYSTEMS</a:t>
            </a:r>
            <a:r>
              <a:rPr lang="it-IT" sz="2000" b="1" dirty="0" smtClean="0">
                <a:solidFill>
                  <a:schemeClr val="accent6"/>
                </a:solidFill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000" b="1" dirty="0">
                <a:solidFill>
                  <a:schemeClr val="accent6"/>
                </a:solidFill>
              </a:rPr>
              <a:t>LIMITED COMPETITION ADMITTED IN ONE-PARTY SYSTEM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000" b="1" dirty="0">
                <a:solidFill>
                  <a:schemeClr val="accent6"/>
                </a:solidFill>
              </a:rPr>
              <a:t>THE HYPER-PRESIDENTIALISM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6"/>
                </a:solidFill>
              </a:rPr>
              <a:t>THE INTEGRATIVE FUNCTION OF CLIENTELISM* </a:t>
            </a:r>
            <a:r>
              <a:rPr lang="it-IT" sz="2000" dirty="0" smtClean="0">
                <a:solidFill>
                  <a:schemeClr val="accent6"/>
                </a:solidFill>
              </a:rPr>
              <a:t>( LEMARCHAND; HUNTINGTON), THEORETICAL FOUNDATIONS:</a:t>
            </a:r>
          </a:p>
          <a:p>
            <a:pPr marL="1200150" lvl="2" indent="-342900"/>
            <a:r>
              <a:rPr lang="it-IT" sz="1800" dirty="0" smtClean="0">
                <a:solidFill>
                  <a:schemeClr val="accent6"/>
                </a:solidFill>
              </a:rPr>
              <a:t>LESS PAINFUL TRANSITION TO MODERNITY; SOCIAL STABILITY; HIGHER POLITICAL PARTICIPATION; ABSENCE OF CLASS STRUGGLE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000" b="1" dirty="0">
                <a:solidFill>
                  <a:schemeClr val="accent6"/>
                </a:solidFill>
              </a:rPr>
              <a:t>THE ROLE OF ETHNICITY IN ONE-PARTY SYSTEM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6"/>
                </a:solidFill>
              </a:rPr>
              <a:t>THE MILITARY KEPT OUTSIDE FROM POLITICS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6"/>
                </a:solidFill>
              </a:rPr>
              <a:t>AUTONOMOUS ASSOCIATIONISM TOLERATED OUTSIDE FORMAL POLITICAL STRUCTURES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6"/>
                </a:solidFill>
              </a:rPr>
              <a:t>A SMAL PRIVATE SECTOR DEPENDANT FROM A BIG PUBLIC ONE</a:t>
            </a:r>
          </a:p>
          <a:p>
            <a:pPr marL="0" indent="0">
              <a:buNone/>
            </a:pPr>
            <a:endParaRPr lang="it-IT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it-IT" sz="2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91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accent1"/>
                </a:solidFill>
              </a:rPr>
              <a:t>ARRIOLA’S </a:t>
            </a:r>
            <a:r>
              <a:rPr lang="it-IT" sz="2400" b="1" dirty="0" smtClean="0">
                <a:solidFill>
                  <a:schemeClr val="accent1"/>
                </a:solidFill>
              </a:rPr>
              <a:t>PATRONAGE</a:t>
            </a:r>
            <a:r>
              <a:rPr lang="it-IT" sz="2400" dirty="0" smtClean="0">
                <a:solidFill>
                  <a:schemeClr val="accent1"/>
                </a:solidFill>
              </a:rPr>
              <a:t> &amp; POLITICAL </a:t>
            </a:r>
            <a:r>
              <a:rPr lang="it-IT" sz="2400" b="1" dirty="0" smtClean="0">
                <a:solidFill>
                  <a:schemeClr val="accent1"/>
                </a:solidFill>
              </a:rPr>
              <a:t>STABILITY</a:t>
            </a:r>
            <a:r>
              <a:rPr lang="it-IT" sz="2400" dirty="0" smtClean="0">
                <a:solidFill>
                  <a:schemeClr val="accent1"/>
                </a:solidFill>
              </a:rPr>
              <a:t> IN AFRICA (2009)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The use of patronage </a:t>
            </a:r>
            <a:r>
              <a:rPr lang="en-US" sz="2000" dirty="0" smtClean="0">
                <a:solidFill>
                  <a:schemeClr val="accent1"/>
                </a:solidFill>
              </a:rPr>
              <a:t>makes </a:t>
            </a:r>
            <a:r>
              <a:rPr lang="en-US" sz="2000" dirty="0">
                <a:solidFill>
                  <a:schemeClr val="accent1"/>
                </a:solidFill>
              </a:rPr>
              <a:t>African regimes </a:t>
            </a:r>
            <a:r>
              <a:rPr lang="en-US" sz="2000" b="1" dirty="0">
                <a:solidFill>
                  <a:schemeClr val="accent1"/>
                </a:solidFill>
              </a:rPr>
              <a:t>exceptionally </a:t>
            </a:r>
            <a:r>
              <a:rPr lang="en-US" sz="2000" b="1" dirty="0" smtClean="0">
                <a:solidFill>
                  <a:schemeClr val="accent1"/>
                </a:solidFill>
              </a:rPr>
              <a:t>durable: </a:t>
            </a:r>
            <a:r>
              <a:rPr lang="en-US" sz="2000" dirty="0" smtClean="0">
                <a:solidFill>
                  <a:schemeClr val="accent1"/>
                </a:solidFill>
              </a:rPr>
              <a:t>High </a:t>
            </a:r>
            <a:r>
              <a:rPr lang="en-US" sz="2000" dirty="0">
                <a:solidFill>
                  <a:schemeClr val="accent1"/>
                </a:solidFill>
              </a:rPr>
              <a:t>degree of stability with </a:t>
            </a:r>
            <a:r>
              <a:rPr lang="en-US" sz="2000" b="1" dirty="0">
                <a:solidFill>
                  <a:schemeClr val="accent1"/>
                </a:solidFill>
              </a:rPr>
              <a:t>the use of state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Intra-Elite accommodation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THESIS: Leaders in Africa expand their patronage coalitions to minimize instability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Lowers the risk of a </a:t>
            </a:r>
            <a:r>
              <a:rPr lang="en-US" sz="2000" dirty="0" smtClean="0">
                <a:solidFill>
                  <a:schemeClr val="accent1"/>
                </a:solidFill>
              </a:rPr>
              <a:t>coup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/>
              </a:solidFill>
            </a:endParaRPr>
          </a:p>
          <a:p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4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Leader’s patronage’s coalition depends on:</a:t>
            </a:r>
          </a:p>
          <a:p>
            <a:pPr>
              <a:buFont typeface="Wingdings" charset="2"/>
              <a:buChar char="Ø"/>
            </a:pPr>
            <a:r>
              <a:rPr lang="en-US" dirty="0">
                <a:solidFill>
                  <a:schemeClr val="accent1"/>
                </a:solidFill>
              </a:rPr>
              <a:t>Regime type </a:t>
            </a:r>
            <a:endParaRPr lang="en-US" dirty="0" smtClean="0">
              <a:solidFill>
                <a:schemeClr val="accent1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dirty="0" smtClean="0">
                <a:solidFill>
                  <a:schemeClr val="accent1"/>
                </a:solidFill>
              </a:rPr>
              <a:t>Resources </a:t>
            </a:r>
            <a:r>
              <a:rPr lang="en-US" dirty="0">
                <a:solidFill>
                  <a:schemeClr val="accent1"/>
                </a:solidFill>
              </a:rPr>
              <a:t>constraints (abundant or scarce)</a:t>
            </a:r>
          </a:p>
          <a:p>
            <a:pPr>
              <a:buFont typeface="Wingdings" charset="2"/>
              <a:buChar char="Ø"/>
            </a:pPr>
            <a:r>
              <a:rPr lang="en-US" dirty="0">
                <a:solidFill>
                  <a:schemeClr val="accent1"/>
                </a:solidFill>
              </a:rPr>
              <a:t>Ethnic </a:t>
            </a:r>
            <a:r>
              <a:rPr lang="en-US" dirty="0" smtClean="0">
                <a:solidFill>
                  <a:schemeClr val="accent1"/>
                </a:solidFill>
              </a:rPr>
              <a:t>POLARIZATION </a:t>
            </a:r>
            <a:endParaRPr lang="en-US" dirty="0">
              <a:solidFill>
                <a:schemeClr val="accent1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dirty="0">
                <a:solidFill>
                  <a:schemeClr val="accent1"/>
                </a:solidFill>
              </a:rPr>
              <a:t>Total population amount (big or small)</a:t>
            </a:r>
          </a:p>
          <a:p>
            <a:pPr>
              <a:buFont typeface="Wingdings" charset="2"/>
              <a:buChar char="Ø"/>
            </a:pP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Patronage </a:t>
            </a:r>
            <a:r>
              <a:rPr lang="en-US" dirty="0">
                <a:solidFill>
                  <a:schemeClr val="accent1"/>
                </a:solidFill>
              </a:rPr>
              <a:t>appointments extend the leader’s </a:t>
            </a:r>
            <a:r>
              <a:rPr lang="en-US" dirty="0" smtClean="0">
                <a:solidFill>
                  <a:schemeClr val="accent1"/>
                </a:solidFill>
              </a:rPr>
              <a:t>tenure: </a:t>
            </a:r>
            <a:r>
              <a:rPr lang="en-US" b="1" dirty="0" smtClean="0">
                <a:solidFill>
                  <a:schemeClr val="accent1"/>
                </a:solidFill>
              </a:rPr>
              <a:t>Cabinet </a:t>
            </a:r>
            <a:r>
              <a:rPr lang="en-US" b="1" dirty="0">
                <a:solidFill>
                  <a:schemeClr val="accent1"/>
                </a:solidFill>
              </a:rPr>
              <a:t>expansion lowers the probability of being deposed by a coup</a:t>
            </a:r>
          </a:p>
          <a:p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73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accent1"/>
                </a:solidFill>
              </a:rPr>
              <a:t>*WHAT IS CLIENTELISM?: POLITICAL EXCHANGE </a:t>
            </a:r>
            <a:r>
              <a:rPr lang="it-IT" sz="240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DISTRIBUTION OF BENEFITS TO </a:t>
            </a:r>
            <a:r>
              <a:rPr lang="it-IT" sz="2400" b="1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INDIVIDUALS</a:t>
            </a:r>
            <a:r>
              <a:rPr lang="it-IT" sz="240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 (COLLECTIVE VS. INDIVIDUAL GOODS) IN RETURN FOR SUPPORT AND LOYALTY (DIFFERENCES WITH CORRUPTION → SEE </a:t>
            </a:r>
            <a:r>
              <a:rPr lang="it-IT" sz="2400" b="1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CPI MAP</a:t>
            </a:r>
            <a:r>
              <a:rPr lang="it-IT" sz="240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 marL="0" lvl="0" indent="0">
              <a:buNone/>
            </a:pPr>
            <a:r>
              <a:rPr lang="en-US" sz="2400" b="1" dirty="0" err="1">
                <a:solidFill>
                  <a:schemeClr val="accent1"/>
                </a:solidFill>
              </a:rPr>
              <a:t>Lemarchand</a:t>
            </a:r>
            <a:r>
              <a:rPr lang="en-US" sz="2400" dirty="0">
                <a:solidFill>
                  <a:schemeClr val="accent1"/>
                </a:solidFill>
              </a:rPr>
              <a:t>: “Patron-client ties are bonds between individuals of </a:t>
            </a:r>
            <a:r>
              <a:rPr lang="en-US" sz="2400" b="1" dirty="0">
                <a:solidFill>
                  <a:schemeClr val="accent1"/>
                </a:solidFill>
              </a:rPr>
              <a:t>unequal power and socioeconomic status </a:t>
            </a:r>
            <a:r>
              <a:rPr lang="en-US" sz="2400" dirty="0">
                <a:solidFill>
                  <a:schemeClr val="accent1"/>
                </a:solidFill>
              </a:rPr>
              <a:t>which derive their legitimacy from expectations of </a:t>
            </a:r>
            <a:r>
              <a:rPr lang="en-US" sz="2400" b="1" dirty="0">
                <a:solidFill>
                  <a:schemeClr val="accent1"/>
                </a:solidFill>
              </a:rPr>
              <a:t>mutual benefits</a:t>
            </a:r>
            <a:r>
              <a:rPr lang="en-US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34357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chemeClr val="accent1"/>
                </a:solidFill>
              </a:rPr>
              <a:t>CLIENTELISM, HOW IT WORKED: THE CASE OF SENEGAL: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b="1" i="1" dirty="0">
                <a:solidFill>
                  <a:schemeClr val="accent1"/>
                </a:solidFill>
              </a:rPr>
              <a:t>DE FACTO </a:t>
            </a:r>
            <a:r>
              <a:rPr lang="it-IT" b="1" dirty="0">
                <a:solidFill>
                  <a:schemeClr val="accent1"/>
                </a:solidFill>
              </a:rPr>
              <a:t>ONE PARTY SYSTEM: POLITICAL COMPETITION IN THE PS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b="1" dirty="0">
                <a:solidFill>
                  <a:schemeClr val="accent1"/>
                </a:solidFill>
              </a:rPr>
              <a:t>THE </a:t>
            </a:r>
            <a:r>
              <a:rPr lang="it-IT" b="1" i="1" dirty="0">
                <a:solidFill>
                  <a:schemeClr val="accent1"/>
                </a:solidFill>
              </a:rPr>
              <a:t>MARABOUT</a:t>
            </a:r>
            <a:r>
              <a:rPr lang="it-IT" b="1" dirty="0">
                <a:solidFill>
                  <a:schemeClr val="accent1"/>
                </a:solidFill>
              </a:rPr>
              <a:t> AS PILLARS OF THE SYSTEM:</a:t>
            </a:r>
          </a:p>
          <a:p>
            <a:pPr lvl="2"/>
            <a:r>
              <a:rPr lang="it-IT" dirty="0">
                <a:solidFill>
                  <a:schemeClr val="accent1"/>
                </a:solidFill>
              </a:rPr>
              <a:t>THEY ARE MUSLIM RELIGIOUS LEADERS IN SENEGAL</a:t>
            </a:r>
          </a:p>
          <a:p>
            <a:pPr lvl="2"/>
            <a:r>
              <a:rPr lang="it-IT" dirty="0">
                <a:solidFill>
                  <a:schemeClr val="accent1"/>
                </a:solidFill>
              </a:rPr>
              <a:t>INTERMEDIARIES BETWEEN THE COLONIAL ADMINISTRATION AND THEIR PEASANT/DISCIPLES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AS PATRONS, THEY EXTENDED TO THEIR CLIENTS MATERIAL AND SPIRITUAL </a:t>
            </a:r>
            <a:r>
              <a:rPr lang="it-IT" dirty="0">
                <a:solidFill>
                  <a:schemeClr val="accent1"/>
                </a:solidFill>
              </a:rPr>
              <a:t>SUPPORT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THEY EXPECTED IN RETURN DEVOTION, </a:t>
            </a:r>
            <a:r>
              <a:rPr lang="it-IT" dirty="0">
                <a:solidFill>
                  <a:schemeClr val="accent1"/>
                </a:solidFill>
              </a:rPr>
              <a:t>ALLEGIANCE, AND FREE LABOR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>
                <a:solidFill>
                  <a:schemeClr val="accent1"/>
                </a:solidFill>
              </a:rPr>
              <a:t>THE MARABOUTS HAD BEEN </a:t>
            </a:r>
            <a:r>
              <a:rPr lang="en-US" b="1" dirty="0">
                <a:solidFill>
                  <a:schemeClr val="accent1"/>
                </a:solidFill>
              </a:rPr>
              <a:t>THE CLIENT OF THE </a:t>
            </a:r>
            <a:r>
              <a:rPr lang="it-IT" b="1" dirty="0">
                <a:solidFill>
                  <a:schemeClr val="accent1"/>
                </a:solidFill>
              </a:rPr>
              <a:t>COLONIAL STATE </a:t>
            </a:r>
            <a:r>
              <a:rPr lang="it-IT" dirty="0">
                <a:solidFill>
                  <a:schemeClr val="accent1"/>
                </a:solidFill>
              </a:rPr>
              <a:t>ALTHOUGH MAINTAINING </a:t>
            </a:r>
            <a:r>
              <a:rPr lang="en-US" dirty="0">
                <a:solidFill>
                  <a:schemeClr val="accent1"/>
                </a:solidFill>
              </a:rPr>
              <a:t>A </a:t>
            </a:r>
            <a:r>
              <a:rPr lang="en-US" b="1" dirty="0">
                <a:solidFill>
                  <a:schemeClr val="accent1"/>
                </a:solidFill>
              </a:rPr>
              <a:t>CERTAIN INDEPENDENCE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MARABOUTS WERE ALSO </a:t>
            </a:r>
            <a:r>
              <a:rPr lang="en-US" b="1" dirty="0">
                <a:solidFill>
                  <a:schemeClr val="accent1"/>
                </a:solidFill>
              </a:rPr>
              <a:t>INTERMEDIARIES</a:t>
            </a:r>
            <a:r>
              <a:rPr lang="en-US" dirty="0">
                <a:solidFill>
                  <a:schemeClr val="accent1"/>
                </a:solidFill>
              </a:rPr>
              <a:t> BETWEEN THE URBAN CENTERS AND THE AGRICULTURAL PERIPHERY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020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00100" lvl="1" indent="-342900">
              <a:buFont typeface="+mj-lt"/>
              <a:buAutoNum type="arabicPeriod" startAt="5"/>
            </a:pPr>
            <a:r>
              <a:rPr lang="en-US" b="1" dirty="0">
                <a:solidFill>
                  <a:schemeClr val="accent1"/>
                </a:solidFill>
              </a:rPr>
              <a:t>THEY HELPED THE STATE TO PENETRATE </a:t>
            </a:r>
            <a:r>
              <a:rPr lang="en-US" dirty="0">
                <a:solidFill>
                  <a:schemeClr val="accent1"/>
                </a:solidFill>
              </a:rPr>
              <a:t>THE COUNTRYSIDE IN EXCHANGE OF BENEFITS GRANTED BY THE GVMT/PARTY </a:t>
            </a:r>
            <a:r>
              <a:rPr lang="it-IT" dirty="0">
                <a:solidFill>
                  <a:schemeClr val="accent1"/>
                </a:solidFill>
              </a:rPr>
              <a:t>BUT </a:t>
            </a:r>
            <a:r>
              <a:rPr lang="en-US" dirty="0">
                <a:solidFill>
                  <a:schemeClr val="accent1"/>
                </a:solidFill>
              </a:rPr>
              <a:t>THEY MANIPULATE THAT PENETRATION TO THEIR OWN </a:t>
            </a:r>
            <a:r>
              <a:rPr lang="it-IT" dirty="0">
                <a:solidFill>
                  <a:schemeClr val="accent1"/>
                </a:solidFill>
              </a:rPr>
              <a:t>ADVANTAGES MAINTAINING </a:t>
            </a:r>
            <a:r>
              <a:rPr lang="en-US" dirty="0">
                <a:solidFill>
                  <a:schemeClr val="accent1"/>
                </a:solidFill>
              </a:rPr>
              <a:t>A CERTAIN AUTONOMY FROM THE </a:t>
            </a:r>
            <a:r>
              <a:rPr lang="it-IT" dirty="0">
                <a:solidFill>
                  <a:schemeClr val="accent1"/>
                </a:solidFill>
              </a:rPr>
              <a:t>STATE</a:t>
            </a:r>
            <a:endParaRPr lang="it-IT" b="1" dirty="0">
              <a:solidFill>
                <a:schemeClr val="accent1"/>
              </a:solidFill>
            </a:endParaRPr>
          </a:p>
          <a:p>
            <a:pPr marL="800100" lvl="1" indent="-342900">
              <a:buFont typeface="+mj-lt"/>
              <a:buAutoNum type="arabicPeriod" startAt="5"/>
            </a:pPr>
            <a:r>
              <a:rPr lang="it-IT" b="1" dirty="0" smtClean="0">
                <a:solidFill>
                  <a:schemeClr val="accent1"/>
                </a:solidFill>
              </a:rPr>
              <a:t>THE REALITY OF PATRON/CLIENT RELATIONSHIP</a:t>
            </a:r>
            <a:r>
              <a:rPr lang="it-IT" dirty="0" smtClean="0">
                <a:solidFill>
                  <a:schemeClr val="accent1"/>
                </a:solidFill>
              </a:rPr>
              <a:t>:</a:t>
            </a:r>
          </a:p>
          <a:p>
            <a:pPr lvl="2"/>
            <a:r>
              <a:rPr lang="it-IT" dirty="0" smtClean="0">
                <a:solidFill>
                  <a:schemeClr val="accent1"/>
                </a:solidFill>
              </a:rPr>
              <a:t>REFLECTS INEQUALITIES (FROM SYMBOLIC TO ECONOMIC RESOURCES)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ENTAILS COERCIVE DEPENDENCE RATHER THAN GENUINE </a:t>
            </a:r>
            <a:r>
              <a:rPr lang="it-IT" dirty="0" smtClean="0">
                <a:solidFill>
                  <a:schemeClr val="accent1"/>
                </a:solidFill>
              </a:rPr>
              <a:t>RECIPROCITY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ESTABLISHED THE MORAL AUTHORITY OF </a:t>
            </a:r>
            <a:r>
              <a:rPr lang="it-IT" dirty="0" smtClean="0">
                <a:solidFill>
                  <a:schemeClr val="accent1"/>
                </a:solidFill>
              </a:rPr>
              <a:t>OBEDIENCE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AND HAVE FROZEN THE EMERGENCE OF CLASS CONFLICT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REINFORCE GROUPS SOLIDARITY AT THE BOTTOM (ETHNIC &amp;/OR RELIGIOUS) BUT SOMETIMES IMPLIES A DECLINE OF ETHNIC IDENTITIES BY CREATING INTER-ETHNIC NETWORKS AT THE TOP </a:t>
            </a:r>
            <a:r>
              <a:rPr lang="en-US" dirty="0" smtClean="0">
                <a:solidFill>
                  <a:schemeClr val="accent1"/>
                </a:solidFill>
                <a:latin typeface="Book Antiqua"/>
              </a:rPr>
              <a:t>→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“new identities do not wipe out old ones but are added to them”.</a:t>
            </a:r>
            <a:endParaRPr lang="en-US" dirty="0" smtClean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rabicPeriod" startAt="5"/>
            </a:pP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97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+mj-lt"/>
              <a:buAutoNum type="arabicPeriod" startAt="7"/>
            </a:pPr>
            <a:r>
              <a:rPr lang="en-US" sz="2000" b="1" dirty="0">
                <a:solidFill>
                  <a:schemeClr val="accent1"/>
                </a:solidFill>
              </a:rPr>
              <a:t>AGENTS OF CLIENTELISM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</a:p>
          <a:p>
            <a:pPr marL="1200150" lvl="2" indent="-342900"/>
            <a:r>
              <a:rPr lang="it-IT" sz="1800" dirty="0">
                <a:solidFill>
                  <a:schemeClr val="accent1"/>
                </a:solidFill>
              </a:rPr>
              <a:t>NEW LEADERSHIP: POLITICIANS/PARTY LEADERS AS POLITICAL ENTERPREUNERS &amp;/OR BROKERS ← REWARDED BY THE STATE &amp; THE PARTY (POSTS IN THE PARTY, PARLIAMENT IN THE BUREAUCRACY &amp; PARASTATALS)</a:t>
            </a:r>
          </a:p>
          <a:p>
            <a:pPr marL="1200150" lvl="2" indent="-342900"/>
            <a:r>
              <a:rPr lang="it-IT" sz="1800" dirty="0">
                <a:solidFill>
                  <a:schemeClr val="accent1"/>
                </a:solidFill>
              </a:rPr>
              <a:t>ECONOMIC ENTERPREUNERS ← REWARDED WITH TENDERS, LICENSES, ETC.</a:t>
            </a:r>
          </a:p>
          <a:p>
            <a:pPr marL="1200150" lvl="2" indent="-342900"/>
            <a:r>
              <a:rPr lang="it-IT" sz="1800" dirty="0">
                <a:solidFill>
                  <a:schemeClr val="accent1"/>
                </a:solidFill>
              </a:rPr>
              <a:t>OLD LEADERSHIP (CHIEFS/RELIGIOUS LEADERS) ← MONOPOLY ON FOLLOWERS BY EXCLUDING RIVALS &amp; ECONOMIC AND FISCAL PRIVILEGES, ETC</a:t>
            </a:r>
            <a:r>
              <a:rPr lang="it-IT" sz="1800" dirty="0" smtClean="0">
                <a:solidFill>
                  <a:schemeClr val="accent1"/>
                </a:solidFill>
              </a:rPr>
              <a:t>.</a:t>
            </a:r>
            <a:endParaRPr lang="it-IT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753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The impact of elite </a:t>
            </a:r>
            <a:r>
              <a:rPr lang="en-US" sz="2400" b="1" dirty="0" smtClean="0">
                <a:solidFill>
                  <a:schemeClr val="accent1"/>
                </a:solidFill>
              </a:rPr>
              <a:t>patronage: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Extensive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Patron-client </a:t>
            </a:r>
            <a:r>
              <a:rPr lang="en-US" dirty="0">
                <a:solidFill>
                  <a:schemeClr val="accent1"/>
                </a:solidFill>
              </a:rPr>
              <a:t>relationship </a:t>
            </a:r>
            <a:r>
              <a:rPr lang="en-US" dirty="0">
                <a:solidFill>
                  <a:schemeClr val="accent1"/>
                </a:solidFill>
                <a:sym typeface="Wingdings"/>
              </a:rPr>
              <a:t> principal mechanism for regulating political and economic life in Africa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  <a:sym typeface="Wingdings"/>
              </a:rPr>
              <a:t>Caused by </a:t>
            </a:r>
            <a:r>
              <a:rPr lang="en-US" b="1" dirty="0">
                <a:solidFill>
                  <a:schemeClr val="accent1"/>
                </a:solidFill>
                <a:sym typeface="Wingdings"/>
              </a:rPr>
              <a:t>weak institutions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PATRON </a:t>
            </a:r>
            <a:r>
              <a:rPr lang="en-US" dirty="0">
                <a:solidFill>
                  <a:schemeClr val="accent1"/>
                </a:solidFill>
                <a:sym typeface="Wingdings"/>
              </a:rPr>
              <a:t> resources in exchange for loyalty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  <a:sym typeface="Wingdings"/>
              </a:rPr>
              <a:t>CLIENT  support to access </a:t>
            </a:r>
            <a:r>
              <a:rPr lang="en-US" dirty="0" smtClean="0">
                <a:solidFill>
                  <a:schemeClr val="accent1"/>
                </a:solidFill>
                <a:sym typeface="Wingdings"/>
              </a:rPr>
              <a:t>rewards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  <a:sym typeface="Wingdings"/>
              </a:rPr>
              <a:t>REDISTRIBUTION </a:t>
            </a:r>
            <a:r>
              <a:rPr lang="en-US" dirty="0" smtClean="0">
                <a:solidFill>
                  <a:schemeClr val="accent1"/>
                </a:solidFill>
                <a:sym typeface="Wingdings"/>
              </a:rPr>
              <a:t>THROUGH PATRONAGE</a:t>
            </a:r>
            <a:endParaRPr lang="en-US" dirty="0">
              <a:solidFill>
                <a:schemeClr val="accent1"/>
              </a:solidFill>
              <a:sym typeface="Wingdings"/>
            </a:endParaRPr>
          </a:p>
          <a:p>
            <a:pPr lvl="1"/>
            <a:endParaRPr lang="it-IT" sz="2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51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>
                <a:solidFill>
                  <a:schemeClr val="accent6"/>
                </a:solidFill>
              </a:rPr>
              <a:t>THE COSTS OF STABILITY: NEO-PATRIMONIALISM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</a:rPr>
              <a:t>WHAT IS PATRIMONIALISM &amp; NEO-PATRIMONIALISM (MEDARD):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 GOVERNMENT BASED ON </a:t>
            </a:r>
            <a:r>
              <a:rPr lang="it-IT" sz="2000" b="1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PERSONAL RULE</a:t>
            </a:r>
            <a:r>
              <a:rPr lang="it-IT" sz="20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;</a:t>
            </a:r>
          </a:p>
          <a:p>
            <a:pPr marL="1200150" lvl="2" indent="-342900"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PATRON-CLIENT NETWORKS;</a:t>
            </a:r>
          </a:p>
          <a:p>
            <a:pPr marL="1200150" lvl="2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NO </a:t>
            </a:r>
            <a:r>
              <a:rPr lang="it-IT" sz="20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SEPARATION BETWEEN PUBLIC AND PRIVATE DOMAINS;</a:t>
            </a:r>
          </a:p>
          <a:p>
            <a:pPr marL="1200150" lvl="2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POLITICAL OFFICES AS FIEFDOMS;</a:t>
            </a:r>
          </a:p>
          <a:p>
            <a:pPr marL="1200150" lvl="2" indent="-342900"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PUBLIC </a:t>
            </a:r>
            <a:r>
              <a:rPr lang="it-IT" sz="20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AUTHORITY USED FOR PERSONAL INTERESTS: STATE OFFICERS APPROPRIATE STATE OFFICES FOR THEIR OWN PERSONAL BENEFITS (DECENTRALIZED NEO-PATRIMONIALISM)</a:t>
            </a:r>
          </a:p>
        </p:txBody>
      </p:sp>
    </p:spTree>
    <p:extLst>
      <p:ext uri="{BB962C8B-B14F-4D97-AF65-F5344CB8AC3E}">
        <p14:creationId xmlns:p14="http://schemas.microsoft.com/office/powerpoint/2010/main" val="962723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it-IT" sz="2200" dirty="0">
                <a:solidFill>
                  <a:schemeClr val="accent6"/>
                </a:solidFill>
              </a:rPr>
              <a:t>NEO-PATRIMONIALISM </a:t>
            </a: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→ LOW INSTITUTIONALIZATION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POLITICAL RATIONALISM VS. ECONOMIC RATIONALISM</a:t>
            </a:r>
            <a:r>
              <a:rPr lang="it-IT" sz="2200" b="1" dirty="0">
                <a:solidFill>
                  <a:schemeClr val="accent6"/>
                </a:solidFill>
                <a:cs typeface="Times New Roman" panose="02020603050405020304" pitchFamily="18" charset="0"/>
              </a:rPr>
              <a:t> (THE LIMITS OF REDISTRIBUTION </a:t>
            </a: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→ TO BE MAINTAINED MUST EXPAND</a:t>
            </a:r>
            <a:r>
              <a:rPr lang="it-IT" sz="2200" b="1" dirty="0">
                <a:solidFill>
                  <a:schemeClr val="accent6"/>
                </a:solidFill>
                <a:cs typeface="Times New Roman" panose="02020603050405020304" pitchFamily="18" charset="0"/>
              </a:rPr>
              <a:t>) </a:t>
            </a: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→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b="1" dirty="0">
                <a:solidFill>
                  <a:schemeClr val="accent6"/>
                </a:solidFill>
                <a:cs typeface="Times New Roman" panose="02020603050405020304" pitchFamily="18" charset="0"/>
              </a:rPr>
              <a:t>INSTABILITY HAS THE SAME SOURCE</a:t>
            </a:r>
          </a:p>
          <a:p>
            <a:r>
              <a:rPr lang="it-IT" dirty="0" smtClean="0">
                <a:solidFill>
                  <a:schemeClr val="accent1"/>
                </a:solidFill>
              </a:rPr>
              <a:t>THE </a:t>
            </a:r>
            <a:r>
              <a:rPr lang="it-IT" b="1" dirty="0" smtClean="0">
                <a:solidFill>
                  <a:schemeClr val="accent1"/>
                </a:solidFill>
              </a:rPr>
              <a:t>TRAP</a:t>
            </a:r>
            <a:r>
              <a:rPr lang="it-IT" dirty="0" smtClean="0">
                <a:solidFill>
                  <a:schemeClr val="accent1"/>
                </a:solidFill>
              </a:rPr>
              <a:t> OF PATRIMONIALISM: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A leader who wants to stay in power </a:t>
            </a:r>
            <a:r>
              <a:rPr lang="en-US" dirty="0" smtClean="0">
                <a:solidFill>
                  <a:schemeClr val="accent1"/>
                </a:solidFill>
              </a:rPr>
              <a:t>can:</a:t>
            </a:r>
            <a:endParaRPr lang="en-US" dirty="0">
              <a:solidFill>
                <a:schemeClr val="accent1"/>
              </a:solidFill>
            </a:endParaRPr>
          </a:p>
          <a:p>
            <a:pPr marL="571500" indent="-457200">
              <a:buFont typeface="+mj-lt"/>
              <a:buAutoNum type="alphaUcPeriod"/>
            </a:pPr>
            <a:r>
              <a:rPr lang="en-US" dirty="0">
                <a:solidFill>
                  <a:schemeClr val="accent1"/>
                </a:solidFill>
              </a:rPr>
              <a:t>Stimulate economic growth</a:t>
            </a:r>
          </a:p>
          <a:p>
            <a:pPr marL="571500" indent="-457200">
              <a:buFont typeface="+mj-lt"/>
              <a:buAutoNum type="alphaUcPeriod"/>
            </a:pPr>
            <a:r>
              <a:rPr lang="en-US" dirty="0">
                <a:solidFill>
                  <a:schemeClr val="accent1"/>
                </a:solidFill>
              </a:rPr>
              <a:t>Use state resources to buy off key elites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OPTION B IS HOWEVER THE OPTIMAL STRATEGY BECAUSE THE LEADER HAS </a:t>
            </a:r>
            <a:r>
              <a:rPr lang="en-US" b="1" dirty="0" smtClean="0">
                <a:solidFill>
                  <a:schemeClr val="accent1"/>
                </a:solidFill>
              </a:rPr>
              <a:t>DIRECT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CONTROL</a:t>
            </a:r>
            <a:r>
              <a:rPr lang="en-US" dirty="0" smtClean="0">
                <a:solidFill>
                  <a:schemeClr val="accent1"/>
                </a:solidFill>
              </a:rPr>
              <a:t> OF RESOURCES AND IS DEPENDENT ON POWERBROKERS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411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 smtClean="0">
                <a:solidFill>
                  <a:schemeClr val="accent6"/>
                </a:solidFill>
              </a:rPr>
              <a:t>IMPERATIVES AFTER INDEPENDANCE </a:t>
            </a:r>
            <a:r>
              <a:rPr lang="it-IT" sz="2400" dirty="0" smtClean="0">
                <a:solidFill>
                  <a:schemeClr val="accent6"/>
                </a:solidFill>
              </a:rPr>
              <a:t>(1960-70)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200" b="1" dirty="0" smtClean="0">
                <a:solidFill>
                  <a:schemeClr val="accent6"/>
                </a:solidFill>
              </a:rPr>
              <a:t>STATE BUILDING</a:t>
            </a:r>
            <a:r>
              <a:rPr lang="it-IT" sz="2200" dirty="0" smtClean="0">
                <a:solidFill>
                  <a:schemeClr val="accent6"/>
                </a:solidFill>
              </a:rPr>
              <a:t>: DEVELOPMENT OF STATE &amp; ECONOMY </a:t>
            </a:r>
            <a:r>
              <a:rPr lang="it-IT" sz="2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200" dirty="0" smtClean="0">
                <a:solidFill>
                  <a:schemeClr val="accent6"/>
                </a:solidFill>
              </a:rPr>
              <a:t>BUREAUCRACY &amp; BUREAUCRATIC CONTROL OVER RESOURCES (THE ROLE OF PARTIES) </a:t>
            </a:r>
            <a:r>
              <a:rPr lang="it-IT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200" b="1" dirty="0" smtClean="0">
                <a:solidFill>
                  <a:schemeClr val="accent6"/>
                </a:solidFill>
              </a:rPr>
              <a:t>CENTRALIZATION</a:t>
            </a:r>
            <a:r>
              <a:rPr lang="it-IT" sz="2200" dirty="0" smtClean="0">
                <a:solidFill>
                  <a:schemeClr val="accent6"/>
                </a:solidFill>
              </a:rPr>
              <a:t> (END OF FEDERAL EXPERIENCES, APART FROM NIGERIA/UGANDA</a:t>
            </a:r>
            <a:r>
              <a:rPr lang="it-IT" sz="2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it-IT" sz="2200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maps</a:t>
            </a:r>
            <a:r>
              <a:rPr lang="it-IT" sz="2200" dirty="0" smtClean="0">
                <a:solidFill>
                  <a:schemeClr val="accent6"/>
                </a:solidFill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200" b="1" dirty="0" smtClean="0">
                <a:solidFill>
                  <a:schemeClr val="accent6"/>
                </a:solidFill>
              </a:rPr>
              <a:t>NATION BUILDING</a:t>
            </a:r>
            <a:r>
              <a:rPr lang="it-IT" sz="2200" dirty="0" smtClean="0">
                <a:solidFill>
                  <a:schemeClr val="accent6"/>
                </a:solidFill>
              </a:rPr>
              <a:t>: AGAINST ETHNIC DIVISIONS </a:t>
            </a:r>
            <a:r>
              <a:rPr lang="it-IT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PARTY &amp; THE STATE</a:t>
            </a:r>
            <a:endParaRPr lang="it-IT" sz="2200" dirty="0" smtClean="0">
              <a:solidFill>
                <a:schemeClr val="accent6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it-IT" sz="2200" b="1" dirty="0" smtClean="0">
                <a:solidFill>
                  <a:schemeClr val="accent6"/>
                </a:solidFill>
              </a:rPr>
              <a:t>ECONOMIC DEVELOPMENT</a:t>
            </a:r>
            <a:r>
              <a:rPr lang="it-IT" sz="2200" dirty="0" smtClean="0">
                <a:solidFill>
                  <a:schemeClr val="accent6"/>
                </a:solidFill>
              </a:rPr>
              <a:t>: AVOIDING DEPENDANCE FROM DEVELOPED COUNTRIES </a:t>
            </a:r>
            <a:r>
              <a:rPr lang="it-IT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2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it-IT" sz="2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 KEY TO TAKE ADVANTAGE OF RESOURCES (→NATIONALIZATION &amp; THE PROBLEM OF INVESTMENTS)</a:t>
            </a:r>
            <a:endParaRPr lang="it-IT" sz="22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859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it-IT" sz="2200" b="1" dirty="0" smtClean="0">
                <a:solidFill>
                  <a:schemeClr val="accent6"/>
                </a:solidFill>
              </a:rPr>
              <a:t>VARIATIONS ON THE THEME: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</a:rPr>
              <a:t>THE </a:t>
            </a:r>
            <a:r>
              <a:rPr lang="it-IT" sz="2200" dirty="0">
                <a:solidFill>
                  <a:schemeClr val="accent6"/>
                </a:solidFill>
              </a:rPr>
              <a:t>«BELLY POLITICS» &amp; «EXTRAVERSION» (BAYART)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«</a:t>
            </a: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SULTANISM» AS AN EXTREME FORM OF </a:t>
            </a:r>
            <a:r>
              <a:rPr lang="it-IT" sz="22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PATRIMONIALISM:</a:t>
            </a:r>
            <a:endParaRPr lang="it-IT" sz="2200" dirty="0">
              <a:solidFill>
                <a:schemeClr val="accent6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THE </a:t>
            </a:r>
            <a:r>
              <a:rPr lang="it-IT" sz="22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UNREFORMABLE </a:t>
            </a: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STATE UNDER SULTANISM (LINZ &amp; STEPAN)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STATE CAPTURE (CHABAL &amp; DALOZ</a:t>
            </a:r>
            <a:r>
              <a:rPr lang="it-IT" sz="22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)</a:t>
            </a:r>
          </a:p>
          <a:p>
            <a:pPr marL="457200" lvl="1" indent="0" algn="ctr">
              <a:buNone/>
            </a:pPr>
            <a:r>
              <a:rPr lang="it-IT" sz="2200" dirty="0">
                <a:solidFill>
                  <a:schemeClr val="accent6"/>
                </a:solidFill>
                <a:cs typeface="Times New Roman" panose="02020603050405020304" pitchFamily="18" charset="0"/>
              </a:rPr>
              <a:t>↓</a:t>
            </a:r>
            <a:endParaRPr lang="it-IT" sz="2200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accent1"/>
                </a:solidFill>
              </a:rPr>
              <a:t>MAIN QUESTION: WAS THE SYSTEM TRULY UNREFORMABLE</a:t>
            </a:r>
            <a:r>
              <a:rPr lang="it-IT" b="1" dirty="0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9907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>
                <a:solidFill>
                  <a:schemeClr val="accent6"/>
                </a:solidFill>
              </a:rPr>
              <a:t>FROM MULTI-PARTITISM TO ONE-PARTY STATE, </a:t>
            </a:r>
            <a:r>
              <a:rPr lang="it-IT" sz="2400" dirty="0">
                <a:solidFill>
                  <a:schemeClr val="accent6"/>
                </a:solidFill>
              </a:rPr>
              <a:t>TRANSITION-VARIATIONS</a:t>
            </a:r>
            <a:r>
              <a:rPr lang="it-IT" sz="2400" b="1" dirty="0">
                <a:solidFill>
                  <a:schemeClr val="accent6"/>
                </a:solidFill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200" dirty="0">
                <a:solidFill>
                  <a:schemeClr val="accent6"/>
                </a:solidFill>
              </a:rPr>
              <a:t>BY </a:t>
            </a:r>
            <a:r>
              <a:rPr lang="it-IT" sz="2200" b="1" dirty="0" smtClean="0">
                <a:solidFill>
                  <a:schemeClr val="accent6"/>
                </a:solidFill>
              </a:rPr>
              <a:t>ABSORPTION</a:t>
            </a:r>
            <a:r>
              <a:rPr lang="it-IT" sz="2200" dirty="0" smtClean="0">
                <a:solidFill>
                  <a:schemeClr val="accent6"/>
                </a:solidFill>
              </a:rPr>
              <a:t>: </a:t>
            </a:r>
            <a:r>
              <a:rPr lang="it-IT" sz="2000" dirty="0" smtClean="0">
                <a:solidFill>
                  <a:schemeClr val="accent6"/>
                </a:solidFill>
              </a:rPr>
              <a:t>FEDERALIST MOVEMENTS RENOUNCED FEDERALISM AGAINST PARTICIPATION IN GOVERNMENTS</a:t>
            </a:r>
            <a:endParaRPr lang="it-IT" sz="2000" dirty="0">
              <a:solidFill>
                <a:schemeClr val="accent6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it-IT" sz="2200" dirty="0">
                <a:solidFill>
                  <a:schemeClr val="accent6"/>
                </a:solidFill>
              </a:rPr>
              <a:t>BY </a:t>
            </a:r>
            <a:r>
              <a:rPr lang="it-IT" sz="2200" b="1" dirty="0">
                <a:solidFill>
                  <a:schemeClr val="accent6"/>
                </a:solidFill>
              </a:rPr>
              <a:t>CONSTITUTIONAL CHANGE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200" dirty="0">
                <a:solidFill>
                  <a:schemeClr val="accent6"/>
                </a:solidFill>
              </a:rPr>
              <a:t>BY </a:t>
            </a:r>
            <a:r>
              <a:rPr lang="it-IT" sz="2200" b="1" dirty="0">
                <a:solidFill>
                  <a:schemeClr val="accent6"/>
                </a:solidFill>
              </a:rPr>
              <a:t>COUP </a:t>
            </a:r>
            <a:r>
              <a:rPr lang="it-IT" sz="2200" b="1" dirty="0" smtClean="0">
                <a:solidFill>
                  <a:schemeClr val="accent6"/>
                </a:solidFill>
              </a:rPr>
              <a:t>D’ETAT: </a:t>
            </a:r>
            <a:r>
              <a:rPr lang="it-IT" sz="2000" dirty="0" smtClean="0">
                <a:solidFill>
                  <a:schemeClr val="accent6"/>
                </a:solidFill>
              </a:rPr>
              <a:t>DURING TWO PHASES</a:t>
            </a:r>
            <a:endParaRPr lang="it-IT" sz="2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3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accent6"/>
                </a:solidFill>
              </a:rPr>
              <a:t>VARIATIONS ACCORDING TO THE TYPE OF NATIONALIST PARTY IN POWER </a:t>
            </a:r>
            <a:r>
              <a:rPr lang="it-IT" sz="2000" dirty="0" smtClean="0">
                <a:solidFill>
                  <a:schemeClr val="accent6"/>
                </a:solidFill>
              </a:rPr>
              <a:t>(</a:t>
            </a:r>
            <a:r>
              <a:rPr lang="it-IT" sz="2000" dirty="0" err="1" smtClean="0">
                <a:solidFill>
                  <a:schemeClr val="accent6"/>
                </a:solidFill>
              </a:rPr>
              <a:t>see</a:t>
            </a:r>
            <a:r>
              <a:rPr lang="it-IT" sz="2000" dirty="0" smtClean="0">
                <a:solidFill>
                  <a:schemeClr val="accent6"/>
                </a:solidFill>
              </a:rPr>
              <a:t> COLEMAN &amp; ROSBERG) &amp; </a:t>
            </a:r>
            <a:r>
              <a:rPr lang="it-IT" sz="2000" dirty="0">
                <a:solidFill>
                  <a:schemeClr val="accent6"/>
                </a:solidFill>
              </a:rPr>
              <a:t>THE DEGREE OF </a:t>
            </a:r>
            <a:r>
              <a:rPr lang="it-IT" sz="2000" dirty="0" smtClean="0">
                <a:solidFill>
                  <a:schemeClr val="accent6"/>
                </a:solidFill>
              </a:rPr>
              <a:t>ETHNO-REGIONAL POLARIZATION &amp; </a:t>
            </a:r>
            <a:r>
              <a:rPr lang="it-IT" sz="2000" dirty="0">
                <a:solidFill>
                  <a:schemeClr val="accent6"/>
                </a:solidFill>
              </a:rPr>
              <a:t>IDEOLOGICAL DIVIDES</a:t>
            </a:r>
          </a:p>
          <a:p>
            <a:r>
              <a:rPr lang="it-IT" sz="2000" dirty="0" smtClean="0">
                <a:solidFill>
                  <a:schemeClr val="accent6"/>
                </a:solidFill>
              </a:rPr>
              <a:t>IDEOLOGICAL DEGRADATION (APTER), EFFECTS: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accent6"/>
                </a:solidFill>
              </a:rPr>
              <a:t>CLIENTELISM IN </a:t>
            </a:r>
            <a:r>
              <a:rPr lang="it-IT" b="1" dirty="0" smtClean="0">
                <a:solidFill>
                  <a:schemeClr val="accent6"/>
                </a:solidFill>
              </a:rPr>
              <a:t>RECONCILIATION</a:t>
            </a:r>
            <a:r>
              <a:rPr lang="it-IT" dirty="0" smtClean="0">
                <a:solidFill>
                  <a:schemeClr val="accent6"/>
                </a:solidFill>
              </a:rPr>
              <a:t> SYSTEMS (LEMARCHAND)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chemeClr val="accent6"/>
                </a:solidFill>
              </a:rPr>
              <a:t>OPPRESSION &amp; DISSENT IN </a:t>
            </a:r>
            <a:r>
              <a:rPr lang="it-IT" b="1" dirty="0" smtClean="0">
                <a:solidFill>
                  <a:schemeClr val="accent6"/>
                </a:solidFill>
              </a:rPr>
              <a:t>MOBILIZATION</a:t>
            </a:r>
            <a:r>
              <a:rPr lang="it-IT" dirty="0" smtClean="0">
                <a:solidFill>
                  <a:schemeClr val="accent6"/>
                </a:solidFill>
              </a:rPr>
              <a:t> SYSTEMS: OPPOSITION MOVEMENTS ARE THROWN OUT OF THE SYSTEM</a:t>
            </a:r>
          </a:p>
          <a:p>
            <a:pPr marL="457200" lvl="1" indent="0">
              <a:buNone/>
            </a:pPr>
            <a:r>
              <a:rPr lang="it-IT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STABILITY &amp; FAILURES</a:t>
            </a:r>
          </a:p>
          <a:p>
            <a:pPr marL="457200" lvl="1" indent="0">
              <a:buNone/>
            </a:pPr>
            <a:r>
              <a:rPr lang="it-IT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WEAK STATES</a:t>
            </a:r>
          </a:p>
          <a:p>
            <a:pPr indent="-285750"/>
            <a:r>
              <a:rPr lang="it-IT" sz="2000" dirty="0" smtClean="0">
                <a:solidFill>
                  <a:schemeClr val="accent6"/>
                </a:solidFill>
                <a:latin typeface="+mj-lt"/>
                <a:cs typeface="Times New Roman" panose="02020603050405020304" pitchFamily="18" charset="0"/>
              </a:rPr>
              <a:t>MODERNIZING AUTOCRACIES &amp; THE ROLE OF PRESIDENCIES (MEDARD): PERSONALIZATION &amp; NEO-PATRIMONIALISM IN A ONE PARTY STATE FRAMEWORK</a:t>
            </a:r>
            <a:endParaRPr lang="it-IT" sz="2000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434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 smtClean="0">
                <a:solidFill>
                  <a:schemeClr val="accent6"/>
                </a:solidFill>
              </a:rPr>
              <a:t>THE UNACHIEVED CENTRALIZED STATE: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</a:rPr>
              <a:t>THE POLICY OF </a:t>
            </a:r>
            <a:r>
              <a:rPr lang="it-IT" sz="2200" b="1" dirty="0" smtClean="0">
                <a:solidFill>
                  <a:schemeClr val="accent6"/>
                </a:solidFill>
              </a:rPr>
              <a:t>NATIONALIZATION</a:t>
            </a:r>
            <a:r>
              <a:rPr lang="it-IT" sz="2200" dirty="0" smtClean="0">
                <a:solidFill>
                  <a:schemeClr val="accent6"/>
                </a:solidFill>
              </a:rPr>
              <a:t> &amp; ISI (</a:t>
            </a:r>
            <a:r>
              <a:rPr lang="it-IT" sz="1900" dirty="0" smtClean="0">
                <a:solidFill>
                  <a:schemeClr val="accent6"/>
                </a:solidFill>
              </a:rPr>
              <a:t>IMPORT SUBSTITUTION IND</a:t>
            </a:r>
            <a:r>
              <a:rPr lang="it-IT" sz="2200" dirty="0" smtClean="0">
                <a:solidFill>
                  <a:schemeClr val="accent6"/>
                </a:solidFill>
              </a:rPr>
              <a:t>.) STRATEGIES: ROUGH MATERIALS AGAINST TECHNOLOGY, INVESTMENT </a:t>
            </a:r>
            <a:r>
              <a:rPr lang="it-IT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DEBT, INFLATION </a:t>
            </a:r>
            <a:r>
              <a:rPr lang="it-IT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it-IT" sz="2200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SAPs</a:t>
            </a:r>
            <a:endParaRPr lang="it-IT" sz="2200" dirty="0" smtClean="0">
              <a:solidFill>
                <a:schemeClr val="accent6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</a:rPr>
              <a:t>STATISM &amp; THE ROLE OF MARKETS (ONLY INTERNATIONAL)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</a:rPr>
              <a:t>LAND ISSUES: NATIONALIZATION, CUSTOMARY LANDS &amp; VILLAGIZATION </a:t>
            </a:r>
            <a:r>
              <a:rPr lang="it-IT" sz="2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WEAK COERCIVE STATES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</a:rPr>
              <a:t>FROM GROWTH TO STAGNATION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</a:rPr>
              <a:t>AID DEPENDANCE &amp; THE FAILURE OF DIVERSIFICATION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200" dirty="0" smtClean="0">
                <a:solidFill>
                  <a:schemeClr val="accent6"/>
                </a:solidFill>
              </a:rPr>
              <a:t>PARASTATALS &amp; CLIENTELISM</a:t>
            </a:r>
            <a:endParaRPr lang="it-IT" sz="2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77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>
                <a:solidFill>
                  <a:schemeClr val="accent6"/>
                </a:solidFill>
              </a:rPr>
              <a:t>POST-COLONIAL STATE CRISIS </a:t>
            </a:r>
            <a:r>
              <a:rPr lang="it-IT" sz="2200" dirty="0" smtClean="0">
                <a:solidFill>
                  <a:schemeClr val="accent6"/>
                </a:solidFill>
              </a:rPr>
              <a:t>:</a:t>
            </a:r>
            <a:endParaRPr lang="it-IT" sz="2200" dirty="0">
              <a:solidFill>
                <a:schemeClr val="accent6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it-IT" sz="2400" dirty="0" smtClean="0">
                <a:solidFill>
                  <a:schemeClr val="accent6"/>
                </a:solidFill>
              </a:rPr>
              <a:t>NATIONAL IDENTITY (VS. «TRIBALISM»)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400" dirty="0" smtClean="0">
                <a:solidFill>
                  <a:schemeClr val="accent6"/>
                </a:solidFill>
              </a:rPr>
              <a:t>POLITICAL LEGITIMIZATION (VS. «TRADITIONAL» AUTH. &amp; POL. OPPOSITION)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400" dirty="0" smtClean="0">
                <a:solidFill>
                  <a:schemeClr val="accent6"/>
                </a:solidFill>
              </a:rPr>
              <a:t>POLITICAL PENETRATION («STATE CAPACITY»)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400" dirty="0">
                <a:solidFill>
                  <a:schemeClr val="accent6"/>
                </a:solidFill>
                <a:cs typeface="Times New Roman" panose="02020603050405020304" pitchFamily="18" charset="0"/>
              </a:rPr>
              <a:t>REDISTRIBUTION </a:t>
            </a:r>
            <a:r>
              <a:rPr lang="it-IT" sz="2400" dirty="0">
                <a:solidFill>
                  <a:schemeClr val="accent6"/>
                </a:solidFill>
              </a:rPr>
              <a:t>(«STATE CAPACITY»)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400" dirty="0" smtClean="0">
                <a:solidFill>
                  <a:schemeClr val="accent6"/>
                </a:solidFill>
              </a:rPr>
              <a:t>PARTICIPATION (ONE-PARTIES UNABLE TO MOBILIZE &amp; TO REPRESENT &amp; ANSWER TO GROWING DEMANDS)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400" dirty="0" smtClean="0">
                <a:solidFill>
                  <a:schemeClr val="accent6"/>
                </a:solidFill>
              </a:rPr>
              <a:t>INTEGRATION (</a:t>
            </a:r>
            <a:r>
              <a:rPr lang="it-IT" sz="24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→ FACTIONALISM)</a:t>
            </a:r>
          </a:p>
          <a:p>
            <a:pPr marL="914400" lvl="1" indent="-457200">
              <a:buFont typeface="+mj-lt"/>
              <a:buAutoNum type="arabicPeriod"/>
            </a:pPr>
            <a:endParaRPr lang="it-IT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16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solidFill>
                  <a:schemeClr val="accent6"/>
                </a:solidFill>
              </a:rPr>
              <a:t>EXPLANATION: </a:t>
            </a:r>
            <a:r>
              <a:rPr lang="it-IT" sz="2000" dirty="0" smtClean="0">
                <a:solidFill>
                  <a:schemeClr val="accent6"/>
                </a:solidFill>
              </a:rPr>
              <a:t>1968 </a:t>
            </a:r>
            <a:r>
              <a:rPr lang="it-IT" sz="2000" i="1" dirty="0" smtClean="0">
                <a:solidFill>
                  <a:schemeClr val="accent6"/>
                </a:solidFill>
              </a:rPr>
              <a:t>POLITICAL ORDER IN CHANGING SOCIETIES </a:t>
            </a:r>
            <a:r>
              <a:rPr lang="it-IT" sz="2000" dirty="0" smtClean="0">
                <a:solidFill>
                  <a:schemeClr val="accent6"/>
                </a:solidFill>
              </a:rPr>
              <a:t>(HUNTINGTON)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accent6"/>
                </a:solidFill>
              </a:rPr>
              <a:t>POLITICAL GAP </a:t>
            </a:r>
            <a:r>
              <a:rPr lang="it-IT" sz="18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→ POLITICAL INSTABILITY (POLITICAL DECAY)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LOW INSTITUTIONALIZATION </a:t>
            </a:r>
            <a:r>
              <a:rPr lang="it-IT" sz="1800" b="1" dirty="0">
                <a:solidFill>
                  <a:schemeClr val="accent6"/>
                </a:solidFill>
                <a:cs typeface="Times New Roman" panose="02020603050405020304" pitchFamily="18" charset="0"/>
              </a:rPr>
              <a:t>→ </a:t>
            </a:r>
            <a:r>
              <a:rPr lang="it-IT" sz="18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POLITIZATION OUTSIDE POLITICAL INSTITUTIONS </a:t>
            </a:r>
            <a:r>
              <a:rPr lang="it-IT" sz="1800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(EX. THE MILITARY)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SOLUTIONS:</a:t>
            </a:r>
          </a:p>
          <a:p>
            <a:pPr marL="1257300" lvl="2" indent="-342900">
              <a:buFont typeface="+mj-lt"/>
              <a:buAutoNum type="arabicPeriod"/>
            </a:pPr>
            <a:r>
              <a:rPr lang="it-IT" dirty="0" smtClean="0">
                <a:solidFill>
                  <a:schemeClr val="accent6"/>
                </a:solidFill>
              </a:rPr>
              <a:t>REFORM (DEMOCRATIC?)</a:t>
            </a:r>
          </a:p>
          <a:p>
            <a:pPr marL="1257300" lvl="2" indent="-342900">
              <a:buFont typeface="+mj-lt"/>
              <a:buAutoNum type="arabicPeriod"/>
            </a:pPr>
            <a:r>
              <a:rPr lang="it-IT" dirty="0" smtClean="0">
                <a:solidFill>
                  <a:schemeClr val="accent6"/>
                </a:solidFill>
              </a:rPr>
              <a:t>REVOLUTION </a:t>
            </a:r>
          </a:p>
          <a:p>
            <a:pPr marL="1257300" lvl="2" indent="-342900">
              <a:buFont typeface="+mj-lt"/>
              <a:buAutoNum type="arabicPeriod"/>
            </a:pPr>
            <a:r>
              <a:rPr lang="it-IT" dirty="0" smtClean="0">
                <a:solidFill>
                  <a:schemeClr val="accent6"/>
                </a:solidFill>
              </a:rPr>
              <a:t>COUP D’ETAT (PRETORIANISM) : PEAK BETWEEN 1965-75 (</a:t>
            </a:r>
            <a:r>
              <a:rPr lang="it-IT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→SEE TAB 4.1); </a:t>
            </a:r>
            <a:r>
              <a:rPr lang="it-IT" dirty="0" err="1">
                <a:solidFill>
                  <a:schemeClr val="accent1"/>
                </a:solidFill>
              </a:rPr>
              <a:t>Statistically</a:t>
            </a:r>
            <a:r>
              <a:rPr lang="it-IT" dirty="0">
                <a:solidFill>
                  <a:schemeClr val="accent1"/>
                </a:solidFill>
              </a:rPr>
              <a:t> </a:t>
            </a:r>
            <a:r>
              <a:rPr lang="it-IT" dirty="0" smtClean="0">
                <a:solidFill>
                  <a:schemeClr val="accent1"/>
                </a:solidFill>
              </a:rPr>
              <a:t>the </a:t>
            </a:r>
            <a:r>
              <a:rPr lang="it-IT" dirty="0" err="1" smtClean="0">
                <a:solidFill>
                  <a:schemeClr val="accent1"/>
                </a:solidFill>
              </a:rPr>
              <a:t>highest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>
                <a:solidFill>
                  <a:schemeClr val="accent1"/>
                </a:solidFill>
              </a:rPr>
              <a:t>in Third World </a:t>
            </a:r>
            <a:r>
              <a:rPr lang="it-IT" dirty="0" err="1" smtClean="0">
                <a:solidFill>
                  <a:schemeClr val="accent1"/>
                </a:solidFill>
              </a:rPr>
              <a:t>countries</a:t>
            </a:r>
            <a:endParaRPr lang="it-IT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02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 indent="-342900"/>
            <a:r>
              <a:rPr lang="it-IT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 SOLUTIONS </a:t>
            </a:r>
            <a:r>
              <a:rPr lang="it-IT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GENERALLY FOUND BY </a:t>
            </a:r>
            <a:r>
              <a:rPr lang="it-IT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COOPTATION</a:t>
            </a:r>
            <a:r>
              <a:rPr lang="it-IT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BY KEEPING THE MILITARY OUTSIDE POLITICS OR ENSURING REGULAR SUCCESSION (</a:t>
            </a:r>
            <a:r>
              <a:rPr lang="it-IT" sz="2000" b="1" dirty="0">
                <a:solidFill>
                  <a:schemeClr val="accent6"/>
                </a:solidFill>
                <a:cs typeface="Times New Roman" panose="02020603050405020304" pitchFamily="18" charset="0"/>
              </a:rPr>
              <a:t>→ THEREFORE MAINTAINIG ADHERENCE TO PROCEDURES); HOWEVER GENERALLY SUCCESSION WERE PROBLEMATIC AND LED TO </a:t>
            </a:r>
            <a:r>
              <a:rPr lang="it-IT" sz="20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CRISIS</a:t>
            </a:r>
          </a:p>
          <a:p>
            <a:pPr marL="342900" lvl="1" indent="-342900"/>
            <a:r>
              <a:rPr lang="it-IT" sz="2000" dirty="0" err="1">
                <a:solidFill>
                  <a:schemeClr val="accent6"/>
                </a:solidFill>
              </a:rPr>
              <a:t>Correlation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between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national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prosperity</a:t>
            </a:r>
            <a:r>
              <a:rPr lang="it-IT" sz="2000" dirty="0">
                <a:solidFill>
                  <a:schemeClr val="accent6"/>
                </a:solidFill>
              </a:rPr>
              <a:t> and </a:t>
            </a:r>
            <a:r>
              <a:rPr lang="it-IT" sz="2000" i="1" dirty="0">
                <a:solidFill>
                  <a:schemeClr val="accent6"/>
                </a:solidFill>
              </a:rPr>
              <a:t>regular</a:t>
            </a:r>
            <a:r>
              <a:rPr lang="it-IT" sz="2000" dirty="0">
                <a:solidFill>
                  <a:schemeClr val="accent6"/>
                </a:solidFill>
              </a:rPr>
              <a:t> transfer of </a:t>
            </a:r>
            <a:r>
              <a:rPr lang="it-IT" sz="2000" dirty="0" err="1" smtClean="0">
                <a:solidFill>
                  <a:schemeClr val="accent6"/>
                </a:solidFill>
              </a:rPr>
              <a:t>power</a:t>
            </a:r>
            <a:r>
              <a:rPr lang="it-IT" sz="2000" dirty="0" smtClean="0">
                <a:solidFill>
                  <a:schemeClr val="accent6"/>
                </a:solidFill>
              </a:rPr>
              <a:t> &amp; </a:t>
            </a:r>
            <a:r>
              <a:rPr lang="it-IT" sz="2000" dirty="0" err="1">
                <a:solidFill>
                  <a:schemeClr val="accent6"/>
                </a:solidFill>
              </a:rPr>
              <a:t>Low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level</a:t>
            </a:r>
            <a:r>
              <a:rPr lang="it-IT" sz="2000" dirty="0">
                <a:solidFill>
                  <a:schemeClr val="accent6"/>
                </a:solidFill>
              </a:rPr>
              <a:t> of </a:t>
            </a:r>
            <a:r>
              <a:rPr lang="it-IT" sz="2000" dirty="0" err="1">
                <a:solidFill>
                  <a:schemeClr val="accent6"/>
                </a:solidFill>
              </a:rPr>
              <a:t>economic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development</a:t>
            </a:r>
            <a:r>
              <a:rPr lang="it-IT" sz="2000" dirty="0">
                <a:solidFill>
                  <a:schemeClr val="accent6"/>
                </a:solidFill>
              </a:rPr>
              <a:t> with high </a:t>
            </a:r>
            <a:r>
              <a:rPr lang="it-IT" sz="2000" dirty="0" err="1">
                <a:solidFill>
                  <a:schemeClr val="accent6"/>
                </a:solidFill>
              </a:rPr>
              <a:t>incidence</a:t>
            </a:r>
            <a:r>
              <a:rPr lang="it-IT" sz="2000" dirty="0">
                <a:solidFill>
                  <a:schemeClr val="accent6"/>
                </a:solidFill>
              </a:rPr>
              <a:t> of </a:t>
            </a:r>
            <a:r>
              <a:rPr lang="it-IT" sz="2000" i="1" dirty="0" err="1">
                <a:solidFill>
                  <a:schemeClr val="accent6"/>
                </a:solidFill>
              </a:rPr>
              <a:t>irregular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political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succession</a:t>
            </a:r>
            <a:r>
              <a:rPr lang="it-IT" sz="2000" dirty="0" smtClean="0">
                <a:solidFill>
                  <a:schemeClr val="accent6"/>
                </a:solidFill>
              </a:rPr>
              <a:t> (</a:t>
            </a:r>
            <a:r>
              <a:rPr lang="it-IT" sz="2000" b="1" dirty="0" smtClean="0">
                <a:solidFill>
                  <a:schemeClr val="accent6"/>
                </a:solidFill>
              </a:rPr>
              <a:t>ECONOMIC EXPLANATION</a:t>
            </a:r>
            <a:r>
              <a:rPr lang="it-IT" sz="2000" dirty="0" smtClean="0">
                <a:solidFill>
                  <a:schemeClr val="accent6"/>
                </a:solidFill>
              </a:rPr>
              <a:t>)</a:t>
            </a:r>
          </a:p>
          <a:p>
            <a:pPr marL="342900" lvl="1" indent="-342900"/>
            <a:r>
              <a:rPr lang="it-IT" sz="2000" dirty="0" err="1">
                <a:solidFill>
                  <a:schemeClr val="accent6"/>
                </a:solidFill>
              </a:rPr>
              <a:t>Correlation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between</a:t>
            </a:r>
            <a:r>
              <a:rPr lang="it-IT" sz="2000" dirty="0">
                <a:solidFill>
                  <a:schemeClr val="accent6"/>
                </a:solidFill>
              </a:rPr>
              <a:t> high </a:t>
            </a:r>
            <a:r>
              <a:rPr lang="it-IT" sz="2000" dirty="0" err="1">
                <a:solidFill>
                  <a:schemeClr val="accent6"/>
                </a:solidFill>
              </a:rPr>
              <a:t>level</a:t>
            </a:r>
            <a:r>
              <a:rPr lang="it-IT" sz="2000" dirty="0">
                <a:solidFill>
                  <a:schemeClr val="accent6"/>
                </a:solidFill>
              </a:rPr>
              <a:t> of </a:t>
            </a:r>
            <a:r>
              <a:rPr lang="it-IT" sz="2000" dirty="0" err="1">
                <a:solidFill>
                  <a:schemeClr val="accent6"/>
                </a:solidFill>
              </a:rPr>
              <a:t>national</a:t>
            </a:r>
            <a:r>
              <a:rPr lang="it-IT" sz="2000" dirty="0">
                <a:solidFill>
                  <a:schemeClr val="accent6"/>
                </a:solidFill>
              </a:rPr>
              <a:t> and social </a:t>
            </a:r>
            <a:r>
              <a:rPr lang="it-IT" sz="2000" dirty="0" err="1">
                <a:solidFill>
                  <a:schemeClr val="accent6"/>
                </a:solidFill>
              </a:rPr>
              <a:t>integration</a:t>
            </a:r>
            <a:r>
              <a:rPr lang="it-IT" sz="2000" dirty="0">
                <a:solidFill>
                  <a:schemeClr val="accent6"/>
                </a:solidFill>
              </a:rPr>
              <a:t> and </a:t>
            </a:r>
            <a:r>
              <a:rPr lang="it-IT" sz="2000" i="1" dirty="0">
                <a:solidFill>
                  <a:schemeClr val="accent6"/>
                </a:solidFill>
              </a:rPr>
              <a:t>regular </a:t>
            </a:r>
            <a:r>
              <a:rPr lang="it-IT" sz="2000" dirty="0" err="1" smtClean="0">
                <a:solidFill>
                  <a:schemeClr val="accent6"/>
                </a:solidFill>
              </a:rPr>
              <a:t>succession</a:t>
            </a:r>
            <a:r>
              <a:rPr lang="it-IT" sz="2000" dirty="0" smtClean="0">
                <a:solidFill>
                  <a:schemeClr val="accent6"/>
                </a:solidFill>
              </a:rPr>
              <a:t>; </a:t>
            </a:r>
            <a:r>
              <a:rPr lang="it-IT" sz="2000" dirty="0" err="1" smtClean="0">
                <a:solidFill>
                  <a:schemeClr val="accent6"/>
                </a:solidFill>
              </a:rPr>
              <a:t>ethnicism</a:t>
            </a:r>
            <a:r>
              <a:rPr lang="it-IT" sz="2000" dirty="0" smtClean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contributed</a:t>
            </a:r>
            <a:r>
              <a:rPr lang="it-IT" sz="2000" dirty="0" smtClean="0">
                <a:solidFill>
                  <a:schemeClr val="accent6"/>
                </a:solidFill>
              </a:rPr>
              <a:t> </a:t>
            </a:r>
            <a:r>
              <a:rPr lang="it-IT" sz="2000" dirty="0">
                <a:solidFill>
                  <a:schemeClr val="accent6"/>
                </a:solidFill>
              </a:rPr>
              <a:t>to </a:t>
            </a:r>
            <a:r>
              <a:rPr lang="it-IT" sz="2000" dirty="0" err="1">
                <a:solidFill>
                  <a:schemeClr val="accent6"/>
                </a:solidFill>
              </a:rPr>
              <a:t>political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instability</a:t>
            </a:r>
            <a:r>
              <a:rPr lang="it-IT" sz="2000" dirty="0" smtClean="0">
                <a:solidFill>
                  <a:schemeClr val="accent6"/>
                </a:solidFill>
              </a:rPr>
              <a:t> (</a:t>
            </a:r>
            <a:r>
              <a:rPr lang="it-IT" sz="2000" b="1" dirty="0" smtClean="0">
                <a:solidFill>
                  <a:schemeClr val="accent6"/>
                </a:solidFill>
              </a:rPr>
              <a:t>SOCIAL EXPLANATION</a:t>
            </a:r>
            <a:r>
              <a:rPr lang="it-IT" sz="2000" dirty="0" smtClean="0">
                <a:solidFill>
                  <a:schemeClr val="accent6"/>
                </a:solidFill>
              </a:rPr>
              <a:t>)</a:t>
            </a:r>
          </a:p>
          <a:p>
            <a:pPr marL="342900" lvl="1" indent="-342900"/>
            <a:r>
              <a:rPr lang="it-IT" sz="2000" dirty="0" err="1" smtClean="0">
                <a:solidFill>
                  <a:schemeClr val="accent6"/>
                </a:solidFill>
              </a:rPr>
              <a:t>Correlation</a:t>
            </a:r>
            <a:r>
              <a:rPr lang="it-IT" sz="2000" dirty="0" smtClean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between</a:t>
            </a:r>
            <a:r>
              <a:rPr lang="it-IT" sz="2000" dirty="0" smtClean="0">
                <a:solidFill>
                  <a:schemeClr val="accent6"/>
                </a:solidFill>
              </a:rPr>
              <a:t> the </a:t>
            </a:r>
            <a:r>
              <a:rPr lang="it-IT" sz="2000" b="1" dirty="0" err="1" smtClean="0">
                <a:solidFill>
                  <a:schemeClr val="accent6"/>
                </a:solidFill>
              </a:rPr>
              <a:t>degree</a:t>
            </a:r>
            <a:r>
              <a:rPr lang="it-IT" sz="2000" b="1" dirty="0" smtClean="0">
                <a:solidFill>
                  <a:schemeClr val="accent6"/>
                </a:solidFill>
              </a:rPr>
              <a:t> of </a:t>
            </a:r>
            <a:r>
              <a:rPr lang="it-IT" sz="2000" b="1" dirty="0" err="1" smtClean="0">
                <a:solidFill>
                  <a:schemeClr val="accent6"/>
                </a:solidFill>
              </a:rPr>
              <a:t>authoritarianism</a:t>
            </a:r>
            <a:r>
              <a:rPr lang="it-IT" sz="2000" b="1" dirty="0" smtClean="0">
                <a:solidFill>
                  <a:schemeClr val="accent6"/>
                </a:solidFill>
              </a:rPr>
              <a:t> </a:t>
            </a:r>
            <a:r>
              <a:rPr lang="it-IT" sz="2000" dirty="0" smtClean="0">
                <a:solidFill>
                  <a:schemeClr val="accent6"/>
                </a:solidFill>
              </a:rPr>
              <a:t>&amp; </a:t>
            </a:r>
            <a:r>
              <a:rPr lang="it-IT" sz="2000" dirty="0" err="1" smtClean="0">
                <a:solidFill>
                  <a:schemeClr val="accent6"/>
                </a:solidFill>
              </a:rPr>
              <a:t>coercion</a:t>
            </a:r>
            <a:r>
              <a:rPr lang="it-IT" sz="2000" dirty="0" smtClean="0">
                <a:solidFill>
                  <a:schemeClr val="accent6"/>
                </a:solidFill>
              </a:rPr>
              <a:t> and </a:t>
            </a:r>
            <a:r>
              <a:rPr lang="it-IT" sz="2000" dirty="0" err="1" smtClean="0">
                <a:solidFill>
                  <a:schemeClr val="accent6"/>
                </a:solidFill>
              </a:rPr>
              <a:t>violent</a:t>
            </a:r>
            <a:r>
              <a:rPr lang="it-IT" sz="2000" dirty="0" smtClean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succession</a:t>
            </a:r>
            <a:r>
              <a:rPr lang="it-IT" sz="2000" dirty="0" smtClean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unless</a:t>
            </a:r>
            <a:r>
              <a:rPr lang="it-IT" sz="2000" dirty="0" smtClean="0">
                <a:solidFill>
                  <a:schemeClr val="accent6"/>
                </a:solidFill>
              </a:rPr>
              <a:t> authority </a:t>
            </a:r>
            <a:r>
              <a:rPr lang="it-IT" sz="2000" dirty="0" err="1" smtClean="0">
                <a:solidFill>
                  <a:schemeClr val="accent6"/>
                </a:solidFill>
              </a:rPr>
              <a:t>is</a:t>
            </a:r>
            <a:r>
              <a:rPr lang="it-IT" sz="2000" dirty="0" smtClean="0">
                <a:solidFill>
                  <a:schemeClr val="accent6"/>
                </a:solidFill>
              </a:rPr>
              <a:t> </a:t>
            </a:r>
            <a:r>
              <a:rPr lang="it-IT" sz="2000" b="1" dirty="0" err="1" smtClean="0">
                <a:solidFill>
                  <a:schemeClr val="accent6"/>
                </a:solidFill>
              </a:rPr>
              <a:t>collegial</a:t>
            </a:r>
            <a:r>
              <a:rPr lang="it-IT" sz="2000" dirty="0" smtClean="0">
                <a:solidFill>
                  <a:schemeClr val="accent6"/>
                </a:solidFill>
              </a:rPr>
              <a:t> (</a:t>
            </a:r>
            <a:r>
              <a:rPr lang="it-IT" sz="2000" b="1" dirty="0" smtClean="0">
                <a:solidFill>
                  <a:schemeClr val="accent6"/>
                </a:solidFill>
              </a:rPr>
              <a:t>POLITICAL EXPLANATION</a:t>
            </a:r>
            <a:r>
              <a:rPr lang="it-IT" sz="2000" dirty="0" smtClean="0">
                <a:solidFill>
                  <a:schemeClr val="accent6"/>
                </a:solidFill>
              </a:rPr>
              <a:t>)</a:t>
            </a:r>
          </a:p>
          <a:p>
            <a:pPr marL="342900" lvl="1" indent="-342900"/>
            <a:r>
              <a:rPr lang="en-GB" sz="1800" dirty="0">
                <a:solidFill>
                  <a:schemeClr val="accent6"/>
                </a:solidFill>
              </a:rPr>
              <a:t>All the successful changes in leadership involved individuals with considerable political and administrative </a:t>
            </a:r>
            <a:r>
              <a:rPr lang="en-GB" sz="1800" dirty="0" smtClean="0">
                <a:solidFill>
                  <a:schemeClr val="accent6"/>
                </a:solidFill>
              </a:rPr>
              <a:t>experience </a:t>
            </a:r>
            <a:r>
              <a:rPr lang="en-GB" sz="1800" b="1" dirty="0" smtClean="0">
                <a:solidFill>
                  <a:schemeClr val="accent6"/>
                </a:solidFill>
              </a:rPr>
              <a:t>(THE ROLE OF BUREAUCRACIES</a:t>
            </a:r>
            <a:r>
              <a:rPr lang="en-GB" sz="1800" dirty="0" smtClean="0">
                <a:solidFill>
                  <a:schemeClr val="accent6"/>
                </a:solidFill>
              </a:rPr>
              <a:t>)</a:t>
            </a:r>
            <a:endParaRPr lang="it-IT" sz="2000" dirty="0" smtClean="0">
              <a:solidFill>
                <a:schemeClr val="accent6"/>
              </a:solidFill>
            </a:endParaRPr>
          </a:p>
          <a:p>
            <a:pPr marL="342900" lvl="1" indent="-342900"/>
            <a:r>
              <a:rPr lang="it-IT" sz="2000" dirty="0" err="1">
                <a:solidFill>
                  <a:schemeClr val="accent6"/>
                </a:solidFill>
              </a:rPr>
              <a:t>Internal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political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>
                <a:solidFill>
                  <a:schemeClr val="accent6"/>
                </a:solidFill>
              </a:rPr>
              <a:t>forces</a:t>
            </a:r>
            <a:r>
              <a:rPr lang="it-IT" sz="2000" dirty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were</a:t>
            </a:r>
            <a:r>
              <a:rPr lang="it-IT" sz="2000" dirty="0" smtClean="0">
                <a:solidFill>
                  <a:schemeClr val="accent6"/>
                </a:solidFill>
              </a:rPr>
              <a:t> major </a:t>
            </a:r>
            <a:r>
              <a:rPr lang="it-IT" sz="2000" dirty="0" err="1">
                <a:solidFill>
                  <a:schemeClr val="accent6"/>
                </a:solidFill>
              </a:rPr>
              <a:t>determinants</a:t>
            </a:r>
            <a:r>
              <a:rPr lang="it-IT" sz="2000" dirty="0">
                <a:solidFill>
                  <a:schemeClr val="accent6"/>
                </a:solidFill>
              </a:rPr>
              <a:t> in the </a:t>
            </a:r>
            <a:r>
              <a:rPr lang="it-IT" sz="2000" dirty="0" err="1">
                <a:solidFill>
                  <a:schemeClr val="accent6"/>
                </a:solidFill>
              </a:rPr>
              <a:t>selection</a:t>
            </a:r>
            <a:r>
              <a:rPr lang="it-IT" sz="2000" dirty="0">
                <a:solidFill>
                  <a:schemeClr val="accent6"/>
                </a:solidFill>
              </a:rPr>
              <a:t> of the </a:t>
            </a:r>
            <a:r>
              <a:rPr lang="it-IT" sz="2000" dirty="0" smtClean="0">
                <a:solidFill>
                  <a:schemeClr val="accent6"/>
                </a:solidFill>
              </a:rPr>
              <a:t>successor (</a:t>
            </a:r>
            <a:r>
              <a:rPr lang="it-IT" sz="2000" dirty="0" err="1" smtClean="0">
                <a:solidFill>
                  <a:schemeClr val="accent6"/>
                </a:solidFill>
              </a:rPr>
              <a:t>external</a:t>
            </a:r>
            <a:r>
              <a:rPr lang="it-IT" sz="2000" dirty="0" smtClean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patrons</a:t>
            </a:r>
            <a:r>
              <a:rPr lang="it-IT" sz="2000" dirty="0" smtClean="0">
                <a:solidFill>
                  <a:schemeClr val="accent6"/>
                </a:solidFill>
              </a:rPr>
              <a:t> </a:t>
            </a:r>
            <a:r>
              <a:rPr lang="it-IT" sz="2000" dirty="0" err="1" smtClean="0">
                <a:solidFill>
                  <a:schemeClr val="accent6"/>
                </a:solidFill>
              </a:rPr>
              <a:t>endorsed</a:t>
            </a:r>
            <a:r>
              <a:rPr lang="it-IT" sz="2000" dirty="0" smtClean="0">
                <a:solidFill>
                  <a:schemeClr val="accent6"/>
                </a:solidFill>
              </a:rPr>
              <a:t> the coups)</a:t>
            </a:r>
            <a:endParaRPr lang="it-IT" sz="2000" dirty="0">
              <a:solidFill>
                <a:schemeClr val="accent6"/>
              </a:solidFill>
            </a:endParaRPr>
          </a:p>
          <a:p>
            <a:pPr marL="342900" lvl="1" indent="-342900"/>
            <a:endParaRPr lang="en-US" sz="2000" dirty="0">
              <a:solidFill>
                <a:schemeClr val="accent6"/>
              </a:solidFill>
            </a:endParaRPr>
          </a:p>
          <a:p>
            <a:pPr marL="342900" lvl="1" indent="-342900"/>
            <a:endParaRPr lang="en-US" sz="2000" dirty="0">
              <a:solidFill>
                <a:schemeClr val="accent6"/>
              </a:solidFill>
            </a:endParaRPr>
          </a:p>
          <a:p>
            <a:pPr marL="342900" lvl="1" indent="-342900"/>
            <a:endParaRPr lang="en-US" sz="2000" dirty="0"/>
          </a:p>
          <a:p>
            <a:pPr marL="342900" lvl="1" indent="-342900"/>
            <a:endParaRPr lang="it-IT" sz="2000" dirty="0">
              <a:solidFill>
                <a:schemeClr val="accent6"/>
              </a:solidFill>
            </a:endParaRPr>
          </a:p>
          <a:p>
            <a:endParaRPr lang="it-IT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6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400" b="1" dirty="0">
                <a:solidFill>
                  <a:schemeClr val="accent6"/>
                </a:solidFill>
              </a:rPr>
              <a:t>REGIME TYPES IN THE 80s </a:t>
            </a:r>
            <a:r>
              <a:rPr lang="it-IT" sz="2400" dirty="0">
                <a:solidFill>
                  <a:schemeClr val="accent6"/>
                </a:solidFill>
              </a:rPr>
              <a:t>(</a:t>
            </a:r>
            <a:r>
              <a:rPr lang="it-IT" sz="2400" dirty="0" err="1">
                <a:solidFill>
                  <a:schemeClr val="accent6"/>
                </a:solidFill>
              </a:rPr>
              <a:t>see</a:t>
            </a:r>
            <a:r>
              <a:rPr lang="it-IT" sz="2400" dirty="0">
                <a:solidFill>
                  <a:schemeClr val="accent6"/>
                </a:solidFill>
              </a:rPr>
              <a:t> TAB. 4.2)</a:t>
            </a:r>
          </a:p>
          <a:p>
            <a:r>
              <a:rPr lang="it-IT" sz="2400" dirty="0">
                <a:solidFill>
                  <a:schemeClr val="accent6"/>
                </a:solidFill>
              </a:rPr>
              <a:t>WEAK STATES: STABLE VS. </a:t>
            </a:r>
            <a:r>
              <a:rPr lang="it-IT" sz="2400" dirty="0" smtClean="0">
                <a:solidFill>
                  <a:schemeClr val="accent6"/>
                </a:solidFill>
              </a:rPr>
              <a:t>UNSTABLE</a:t>
            </a:r>
          </a:p>
          <a:p>
            <a:pPr lvl="1"/>
            <a:r>
              <a:rPr lang="it-IT" sz="2200" dirty="0" smtClean="0">
                <a:solidFill>
                  <a:schemeClr val="accent6"/>
                </a:solidFill>
              </a:rPr>
              <a:t>THE INDICATORS: TAX EXTRACTIONS; SECURITY (CRIME; GUERRILLA WARFARE,..); TRANSPARENCY</a:t>
            </a:r>
            <a:endParaRPr lang="it-IT" sz="2200" dirty="0">
              <a:solidFill>
                <a:schemeClr val="accent6"/>
              </a:solidFill>
            </a:endParaRPr>
          </a:p>
          <a:p>
            <a:r>
              <a:rPr lang="it-IT" sz="2400" dirty="0">
                <a:solidFill>
                  <a:schemeClr val="accent6"/>
                </a:solidFill>
              </a:rPr>
              <a:t>UNSTABILITY: THE INDICATORS: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200" dirty="0">
                <a:solidFill>
                  <a:schemeClr val="accent6"/>
                </a:solidFill>
              </a:rPr>
              <a:t>FREQUENCY OF COUP D’ETAT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200" dirty="0">
                <a:solidFill>
                  <a:schemeClr val="accent6"/>
                </a:solidFill>
              </a:rPr>
              <a:t>CIVIL WAR (</a:t>
            </a:r>
            <a:r>
              <a:rPr lang="it-IT" sz="2200" dirty="0" err="1">
                <a:solidFill>
                  <a:schemeClr val="accent6"/>
                </a:solidFill>
              </a:rPr>
              <a:t>see</a:t>
            </a:r>
            <a:r>
              <a:rPr lang="it-IT" sz="2200" dirty="0">
                <a:solidFill>
                  <a:schemeClr val="accent6"/>
                </a:solidFill>
              </a:rPr>
              <a:t> GRA4.1-4.3)</a:t>
            </a:r>
          </a:p>
          <a:p>
            <a:r>
              <a:rPr lang="it-IT" sz="2400" dirty="0">
                <a:solidFill>
                  <a:schemeClr val="accent6"/>
                </a:solidFill>
              </a:rPr>
              <a:t>EXPLANATION FOR STABILITY: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200" dirty="0">
                <a:solidFill>
                  <a:schemeClr val="accent6"/>
                </a:solidFill>
              </a:rPr>
              <a:t>THE ROLE OF THE INTERNATIONAL SYSTEMS DURING THE COLD WAR: BILATERAL &amp; MILITARY AID (CLAPHAM): THE FLOATING STATE (JACKSON: STATEHOOD ONLY IN THE NAME)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200" dirty="0">
                <a:solidFill>
                  <a:schemeClr val="accent6"/>
                </a:solidFill>
              </a:rPr>
              <a:t>SEMI-COMPETITIVE SYSTEM (BRATTON</a:t>
            </a:r>
            <a:r>
              <a:rPr lang="it-IT" sz="2200" dirty="0" smtClean="0">
                <a:solidFill>
                  <a:schemeClr val="accent6"/>
                </a:solidFill>
              </a:rPr>
              <a:t>)</a:t>
            </a:r>
            <a:endParaRPr lang="it-IT" sz="2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6200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1218</TotalTime>
  <Words>1337</Words>
  <Application>Microsoft Office PowerPoint</Application>
  <PresentationFormat>Widescreen</PresentationFormat>
  <Paragraphs>128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Arial</vt:lpstr>
      <vt:lpstr>Book Antiqua</vt:lpstr>
      <vt:lpstr>Calibri</vt:lpstr>
      <vt:lpstr>Century Gothic</vt:lpstr>
      <vt:lpstr>Times New Roman</vt:lpstr>
      <vt:lpstr>Wingdings</vt:lpstr>
      <vt:lpstr>Wingdings 3</vt:lpstr>
      <vt:lpstr>Filo</vt:lpstr>
      <vt:lpstr>University of Trieste department of political &amp; social sciences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Trieste department of political &amp; social sciences</dc:title>
  <dc:creator>BATTERA FEDERICO</dc:creator>
  <cp:lastModifiedBy>BATTERA FEDERICO</cp:lastModifiedBy>
  <cp:revision>59</cp:revision>
  <dcterms:created xsi:type="dcterms:W3CDTF">2016-12-16T14:54:46Z</dcterms:created>
  <dcterms:modified xsi:type="dcterms:W3CDTF">2019-10-29T09:46:15Z</dcterms:modified>
</cp:coreProperties>
</file>