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52" r:id="rId2"/>
  </p:sldMasterIdLst>
  <p:sldIdLst>
    <p:sldId id="256" r:id="rId3"/>
    <p:sldId id="257" r:id="rId4"/>
    <p:sldId id="263" r:id="rId5"/>
    <p:sldId id="264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A8224893-DBDA-4BFA-9CE1-4BFE7CD0F8CF}" type="datetime1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144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1247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6189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979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10/30/2019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5836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t>10/30/2019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43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t>10/30/2019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28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00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710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63488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695681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442433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69880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t>10/30/2019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229135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t>10/30/2019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946516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F4E5243-F52A-4D37-9694-EB26C6C31910}" type="datetime1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8425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586B75A-687E-405C-8A0B-8D00578BA2C3}" type="datetime1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64865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10/30/2019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t>10/30/2019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t>10/30/2019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25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5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586B75A-687E-405C-8A0B-8D00578BA2C3}" type="datetime1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76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54955" y="2533712"/>
            <a:ext cx="8825658" cy="1568388"/>
          </a:xfrm>
        </p:spPr>
        <p:txBody>
          <a:bodyPr/>
          <a:lstStyle/>
          <a:p>
            <a:pPr algn="r"/>
            <a:r>
              <a:rPr lang="it-IT" sz="4800" dirty="0" err="1">
                <a:solidFill>
                  <a:schemeClr val="accent2"/>
                </a:solidFill>
              </a:rPr>
              <a:t>University</a:t>
            </a:r>
            <a:r>
              <a:rPr lang="it-IT" sz="4800" dirty="0">
                <a:solidFill>
                  <a:schemeClr val="accent2"/>
                </a:solidFill>
              </a:rPr>
              <a:t> of Trieste</a:t>
            </a:r>
            <a:r>
              <a:rPr lang="it-IT" dirty="0">
                <a:solidFill>
                  <a:schemeClr val="accent2"/>
                </a:solidFill>
              </a:rPr>
              <a:t/>
            </a:r>
            <a:br>
              <a:rPr lang="it-IT" dirty="0">
                <a:solidFill>
                  <a:schemeClr val="accent2"/>
                </a:solidFill>
              </a:rPr>
            </a:br>
            <a:r>
              <a:rPr lang="it-IT" sz="3200" dirty="0" err="1">
                <a:solidFill>
                  <a:schemeClr val="accent2"/>
                </a:solidFill>
              </a:rPr>
              <a:t>Department</a:t>
            </a:r>
            <a:r>
              <a:rPr lang="it-IT" sz="3200" dirty="0">
                <a:solidFill>
                  <a:schemeClr val="accent2"/>
                </a:solidFill>
              </a:rPr>
              <a:t> of </a:t>
            </a:r>
            <a:r>
              <a:rPr lang="it-IT" sz="3200" dirty="0" err="1">
                <a:solidFill>
                  <a:schemeClr val="accent2"/>
                </a:solidFill>
              </a:rPr>
              <a:t>Political</a:t>
            </a:r>
            <a:r>
              <a:rPr lang="it-IT" sz="3200" dirty="0">
                <a:solidFill>
                  <a:schemeClr val="accent2"/>
                </a:solidFill>
              </a:rPr>
              <a:t> and Social </a:t>
            </a:r>
            <a:r>
              <a:rPr lang="it-IT" sz="3200" dirty="0" err="1">
                <a:solidFill>
                  <a:schemeClr val="accent2"/>
                </a:solidFill>
              </a:rPr>
              <a:t>Sciences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54955" y="4318000"/>
            <a:ext cx="8825658" cy="1320800"/>
          </a:xfrm>
        </p:spPr>
        <p:txBody>
          <a:bodyPr>
            <a:normAutofit/>
          </a:bodyPr>
          <a:lstStyle/>
          <a:p>
            <a:pPr algn="r"/>
            <a:r>
              <a:rPr lang="en-US" b="1" i="1" dirty="0">
                <a:solidFill>
                  <a:schemeClr val="accent2"/>
                </a:solidFill>
              </a:rPr>
              <a:t>INTERNATIONAL RELATIONS AND POLITICAL </a:t>
            </a:r>
            <a:br>
              <a:rPr lang="en-US" b="1" i="1" dirty="0">
                <a:solidFill>
                  <a:schemeClr val="accent2"/>
                </a:solidFill>
              </a:rPr>
            </a:br>
            <a:r>
              <a:rPr lang="en-US" b="1" i="1" dirty="0">
                <a:solidFill>
                  <a:schemeClr val="accent2"/>
                </a:solidFill>
              </a:rPr>
              <a:t>DEVELOPMENT IN AFRICA</a:t>
            </a:r>
            <a:br>
              <a:rPr lang="en-US" b="1" i="1" dirty="0">
                <a:solidFill>
                  <a:schemeClr val="accent2"/>
                </a:solidFill>
              </a:rPr>
            </a:br>
            <a:r>
              <a:rPr lang="it-IT" i="1" dirty="0" err="1">
                <a:solidFill>
                  <a:schemeClr val="accent2"/>
                </a:solidFill>
              </a:rPr>
              <a:t>Academic</a:t>
            </a:r>
            <a:r>
              <a:rPr lang="it-IT" i="1" dirty="0">
                <a:solidFill>
                  <a:schemeClr val="accent2"/>
                </a:solidFill>
              </a:rPr>
              <a:t> </a:t>
            </a:r>
            <a:r>
              <a:rPr lang="it-IT" i="1" dirty="0" err="1">
                <a:solidFill>
                  <a:schemeClr val="accent2"/>
                </a:solidFill>
              </a:rPr>
              <a:t>year</a:t>
            </a:r>
            <a:r>
              <a:rPr lang="it-IT" i="1" dirty="0">
                <a:solidFill>
                  <a:schemeClr val="accent2"/>
                </a:solidFill>
              </a:rPr>
              <a:t> 2016-17</a:t>
            </a:r>
            <a:br>
              <a:rPr lang="it-IT" i="1" dirty="0">
                <a:solidFill>
                  <a:schemeClr val="accent2"/>
                </a:solidFill>
              </a:rPr>
            </a:br>
            <a:r>
              <a:rPr lang="it-IT" i="1" dirty="0" err="1">
                <a:solidFill>
                  <a:schemeClr val="accent2"/>
                </a:solidFill>
              </a:rPr>
              <a:t>Lesson</a:t>
            </a:r>
            <a:r>
              <a:rPr lang="it-IT" i="1" dirty="0">
                <a:solidFill>
                  <a:schemeClr val="accent2"/>
                </a:solidFill>
              </a:rPr>
              <a:t> </a:t>
            </a:r>
            <a:r>
              <a:rPr lang="it-IT" i="1" dirty="0" smtClean="0">
                <a:solidFill>
                  <a:schemeClr val="accent2"/>
                </a:solidFill>
              </a:rPr>
              <a:t>FIVE: </a:t>
            </a:r>
            <a:r>
              <a:rPr lang="it-IT" i="1" dirty="0" err="1">
                <a:solidFill>
                  <a:schemeClr val="accent2"/>
                </a:solidFill>
              </a:rPr>
              <a:t>legacies</a:t>
            </a:r>
            <a:r>
              <a:rPr lang="it-IT" i="1" dirty="0">
                <a:solidFill>
                  <a:schemeClr val="accent2"/>
                </a:solidFill>
              </a:rPr>
              <a:t> of </a:t>
            </a:r>
            <a:r>
              <a:rPr lang="it-IT" i="1" dirty="0" err="1">
                <a:solidFill>
                  <a:schemeClr val="accent2"/>
                </a:solidFill>
              </a:rPr>
              <a:t>colonial</a:t>
            </a:r>
            <a:r>
              <a:rPr lang="it-IT" i="1" dirty="0">
                <a:solidFill>
                  <a:schemeClr val="accent2"/>
                </a:solidFill>
              </a:rPr>
              <a:t> </a:t>
            </a:r>
            <a:r>
              <a:rPr lang="it-IT" i="1" dirty="0" err="1" smtClean="0">
                <a:solidFill>
                  <a:schemeClr val="accent2"/>
                </a:solidFill>
              </a:rPr>
              <a:t>rule</a:t>
            </a:r>
            <a:r>
              <a:rPr lang="it-IT" i="1" dirty="0" smtClean="0">
                <a:solidFill>
                  <a:schemeClr val="accent2"/>
                </a:solidFill>
              </a:rPr>
              <a:t> – THE COLD WAR (2)</a:t>
            </a:r>
            <a:endParaRPr lang="it-IT" dirty="0">
              <a:solidFill>
                <a:schemeClr val="accent2"/>
              </a:solidFill>
            </a:endParaRPr>
          </a:p>
          <a:p>
            <a:endParaRPr lang="it-I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8503" y="657671"/>
            <a:ext cx="1013114" cy="961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7579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sz="2400" b="1" dirty="0" smtClean="0">
                <a:solidFill>
                  <a:schemeClr val="accent6"/>
                </a:solidFill>
              </a:rPr>
              <a:t>COLD WAR IMPACT: ENDOGENOUS ROOTS &amp; EXTERNAL INFLUENCES</a:t>
            </a:r>
          </a:p>
          <a:p>
            <a:r>
              <a:rPr lang="it-IT" sz="2400" b="1" dirty="0" smtClean="0">
                <a:solidFill>
                  <a:schemeClr val="accent6"/>
                </a:solidFill>
              </a:rPr>
              <a:t>TWO PHASES</a:t>
            </a:r>
            <a:r>
              <a:rPr lang="it-IT" sz="2400" dirty="0" smtClean="0">
                <a:solidFill>
                  <a:schemeClr val="accent6"/>
                </a:solidFill>
              </a:rPr>
              <a:t>: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sz="2400" dirty="0" smtClean="0">
                <a:solidFill>
                  <a:schemeClr val="accent6"/>
                </a:solidFill>
              </a:rPr>
              <a:t>BEFORE 1974 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sz="2400" dirty="0" smtClean="0">
                <a:solidFill>
                  <a:schemeClr val="accent6"/>
                </a:solidFill>
              </a:rPr>
              <a:t>BETWEEN 1974 -86 </a:t>
            </a:r>
            <a:r>
              <a:rPr lang="it-IT" sz="2400" dirty="0">
                <a:solidFill>
                  <a:schemeClr val="accent6"/>
                </a:solidFill>
              </a:rPr>
              <a:t>(THE INDEPENDENCE OF PORTUGUESE AFRICA &amp; ETHIOPIAN REVOLUTION)</a:t>
            </a:r>
          </a:p>
          <a:p>
            <a:pPr marL="514350" indent="-457200"/>
            <a:r>
              <a:rPr lang="it-IT" sz="2400" b="1" dirty="0" smtClean="0">
                <a:solidFill>
                  <a:schemeClr val="accent6"/>
                </a:solidFill>
              </a:rPr>
              <a:t>BEFORE 1974: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it-IT" sz="2200" dirty="0" smtClean="0">
                <a:solidFill>
                  <a:schemeClr val="accent6"/>
                </a:solidFill>
              </a:rPr>
              <a:t>FEEBLE ENGAGEMENT OF SOVIET UNION (ONLY INDIRECTLY) &amp; THE ROLE OF CHINA (BY 1960 DETERIORATION OF RELATION BETWEEN THE TWO)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it-IT" sz="2200" dirty="0" smtClean="0">
                <a:solidFill>
                  <a:schemeClr val="accent6"/>
                </a:solidFill>
              </a:rPr>
              <a:t>THE POLITICS OF NON-ALLIGNMENT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it-IT" sz="2200" dirty="0" smtClean="0">
                <a:solidFill>
                  <a:schemeClr val="accent6"/>
                </a:solidFill>
              </a:rPr>
              <a:t>CIVIL WARS IN CONGO &amp; NIGERIA: DIVERGENT PATH OF FORMER COLONIAL POWERS</a:t>
            </a:r>
          </a:p>
          <a:p>
            <a:pPr marL="914400" lvl="1" indent="-457200"/>
            <a:endParaRPr lang="it-IT" sz="2200" b="1" dirty="0" smtClean="0">
              <a:solidFill>
                <a:schemeClr val="accent6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endParaRPr lang="it-IT" sz="24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79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 typeface="+mj-lt"/>
              <a:buAutoNum type="arabicPeriod"/>
            </a:pPr>
            <a:r>
              <a:rPr lang="it-IT" sz="2400" b="1" dirty="0" smtClean="0">
                <a:solidFill>
                  <a:schemeClr val="accent6"/>
                </a:solidFill>
              </a:rPr>
              <a:t>CONGO CRISIS→ COLLAPSE OF THE STATE &amp; SECESSIONIST MOVEMENTS: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200" dirty="0" smtClean="0">
                <a:solidFill>
                  <a:schemeClr val="accent6"/>
                </a:solidFill>
              </a:rPr>
              <a:t>INDEPENDENCE &amp; ELECTIONS(1960) UNDER LUMUMBA (MNC): POLITICAL INSTABILITY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200" dirty="0" smtClean="0">
                <a:solidFill>
                  <a:schemeClr val="accent6"/>
                </a:solidFill>
              </a:rPr>
              <a:t>BELGIUM SEND TROOPS TO PROTECT EUROPEANS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200" dirty="0" smtClean="0">
                <a:solidFill>
                  <a:schemeClr val="accent6"/>
                </a:solidFill>
              </a:rPr>
              <a:t>KATANGA DECLARES INDEPENDENCE UNDER TSHOMBE (CONAKAT)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200" dirty="0" smtClean="0">
                <a:solidFill>
                  <a:schemeClr val="accent6"/>
                </a:solidFill>
              </a:rPr>
              <a:t>SOUTH KASAI DECLARES AUTONOMY UNDER KALONJI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200" dirty="0" smtClean="0">
                <a:solidFill>
                  <a:schemeClr val="accent6"/>
                </a:solidFill>
              </a:rPr>
              <a:t>ONUC DEPLOYS TROOPS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200" dirty="0" smtClean="0">
                <a:solidFill>
                  <a:schemeClr val="accent6"/>
                </a:solidFill>
              </a:rPr>
              <a:t>CENTRAL GVMT SPLIT BETWEEN LUMUMBA &amp; KASA-VUBU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200" dirty="0" smtClean="0">
                <a:solidFill>
                  <a:schemeClr val="accent6"/>
                </a:solidFill>
              </a:rPr>
              <a:t>FIRST MOBUTU COUP (1960)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200" dirty="0" smtClean="0">
                <a:solidFill>
                  <a:schemeClr val="accent6"/>
                </a:solidFill>
              </a:rPr>
              <a:t>EXECUTION OF LUMUMBA (1961)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200" dirty="0" smtClean="0">
                <a:solidFill>
                  <a:schemeClr val="accent6"/>
                </a:solidFill>
              </a:rPr>
              <a:t>END OF KATANGA SECESSION (1961)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200" dirty="0" smtClean="0">
                <a:solidFill>
                  <a:schemeClr val="accent6"/>
                </a:solidFill>
              </a:rPr>
              <a:t>SIMBA REBELLION (1964)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200" dirty="0" smtClean="0">
                <a:solidFill>
                  <a:schemeClr val="accent6"/>
                </a:solidFill>
              </a:rPr>
              <a:t>SECOND MOBUTU COUP (1965)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it-IT" sz="2200" dirty="0" smtClean="0">
              <a:solidFill>
                <a:schemeClr val="accent6"/>
              </a:solidFill>
            </a:endParaRPr>
          </a:p>
          <a:p>
            <a:pPr>
              <a:buFont typeface="+mj-lt"/>
              <a:buAutoNum type="arabicPeriod"/>
            </a:pPr>
            <a:endParaRPr lang="it-IT" sz="24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79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2"/>
            </a:pPr>
            <a:r>
              <a:rPr lang="it-IT" b="1" dirty="0" smtClean="0">
                <a:solidFill>
                  <a:schemeClr val="accent6"/>
                </a:solidFill>
              </a:rPr>
              <a:t>BIAFRA WAR →THE STATE DID NOT COLLAPSE + SECESSIONIST MOVEMENT: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chemeClr val="accent6"/>
                </a:solidFill>
              </a:rPr>
              <a:t>NIGERIA INDEPENDENCE 1960 UNDER THE ALLIANCE BETWEEN NPC &amp; NCNC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chemeClr val="accent6"/>
                </a:solidFill>
              </a:rPr>
              <a:t>1966 COUP BY IGBO OFFICERS &amp; KILLING OF AHMADU BELLO &amp; TAFAWA BALEWA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chemeClr val="accent6"/>
                </a:solidFill>
              </a:rPr>
              <a:t>COUNTER-COUP LED BY GOWON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chemeClr val="accent6"/>
                </a:solidFill>
              </a:rPr>
              <a:t>IGBO POGROMS IN THE NORTH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chemeClr val="accent6"/>
                </a:solidFill>
              </a:rPr>
              <a:t>1967 ADMINISTRATIVE REFORM BY GOWON </a:t>
            </a:r>
            <a:r>
              <a:rPr lang="it-IT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OIL RESOURCES CONTROL</a:t>
            </a:r>
            <a:endParaRPr lang="it-IT" dirty="0" smtClean="0">
              <a:solidFill>
                <a:schemeClr val="accent6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chemeClr val="accent6"/>
                </a:solidFill>
              </a:rPr>
              <a:t>BIAFRA BREAK AWAY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chemeClr val="accent6"/>
                </a:solidFill>
              </a:rPr>
              <a:t>1970 END OF THE BIAFRA WAR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it-IT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24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400" b="1" dirty="0">
                <a:solidFill>
                  <a:schemeClr val="accent6"/>
                </a:solidFill>
              </a:rPr>
              <a:t>THE </a:t>
            </a:r>
            <a:r>
              <a:rPr lang="it-IT" sz="2400" b="1" u="sng" dirty="0">
                <a:solidFill>
                  <a:schemeClr val="accent6"/>
                </a:solidFill>
              </a:rPr>
              <a:t>STRATEGIC</a:t>
            </a:r>
            <a:r>
              <a:rPr lang="it-IT" sz="2400" b="1" dirty="0">
                <a:solidFill>
                  <a:schemeClr val="accent6"/>
                </a:solidFill>
              </a:rPr>
              <a:t> IMPACT OF COLD WAR AFTER </a:t>
            </a:r>
            <a:r>
              <a:rPr lang="it-IT" sz="2400" b="1" dirty="0" smtClean="0">
                <a:solidFill>
                  <a:schemeClr val="accent6"/>
                </a:solidFill>
              </a:rPr>
              <a:t>1974 </a:t>
            </a:r>
            <a:r>
              <a:rPr lang="it-IT" sz="2000" dirty="0" smtClean="0">
                <a:solidFill>
                  <a:schemeClr val="accent6"/>
                </a:solidFill>
              </a:rPr>
              <a:t>(</a:t>
            </a:r>
            <a:r>
              <a:rPr lang="it-IT" sz="2000" dirty="0" err="1" smtClean="0">
                <a:solidFill>
                  <a:schemeClr val="accent6"/>
                </a:solidFill>
              </a:rPr>
              <a:t>see</a:t>
            </a:r>
            <a:r>
              <a:rPr lang="it-IT" sz="2000" dirty="0" smtClean="0">
                <a:solidFill>
                  <a:schemeClr val="accent6"/>
                </a:solidFill>
              </a:rPr>
              <a:t> COLD WAR </a:t>
            </a:r>
            <a:r>
              <a:rPr lang="it-IT" sz="2000" dirty="0" err="1" smtClean="0">
                <a:solidFill>
                  <a:schemeClr val="accent6"/>
                </a:solidFill>
              </a:rPr>
              <a:t>Maps</a:t>
            </a:r>
            <a:r>
              <a:rPr lang="it-IT" sz="2000" dirty="0" smtClean="0">
                <a:solidFill>
                  <a:schemeClr val="accent6"/>
                </a:solidFill>
              </a:rPr>
              <a:t>)</a:t>
            </a:r>
            <a:r>
              <a:rPr lang="it-IT" sz="2400" b="1" dirty="0" smtClean="0">
                <a:solidFill>
                  <a:schemeClr val="accent6"/>
                </a:solidFill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accent6"/>
                </a:solidFill>
              </a:rPr>
              <a:t>NOT ONLY POLITICAL BUT STRATEGIC &amp; ECONOMIC (THE PERSIAN GULF)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sz="2000" b="1" dirty="0" smtClean="0">
                <a:solidFill>
                  <a:schemeClr val="accent6"/>
                </a:solidFill>
              </a:rPr>
              <a:t>EASTERN AFRICA:</a:t>
            </a:r>
          </a:p>
          <a:p>
            <a:pPr marL="1200150" lvl="2" indent="-342900">
              <a:buFont typeface="+mj-lt"/>
              <a:buAutoNum type="alphaLcPeriod"/>
            </a:pPr>
            <a:r>
              <a:rPr lang="it-IT" sz="1800" dirty="0" smtClean="0">
                <a:solidFill>
                  <a:schemeClr val="accent6"/>
                </a:solidFill>
              </a:rPr>
              <a:t>SOMALIA: 1969 COUP OF BARRE, THE INVOLVEMENT OF SAUDI ARABIA</a:t>
            </a:r>
          </a:p>
          <a:p>
            <a:pPr marL="1200150" lvl="2" indent="-342900">
              <a:buFont typeface="+mj-lt"/>
              <a:buAutoNum type="alphaLcPeriod"/>
            </a:pPr>
            <a:r>
              <a:rPr lang="it-IT" sz="1800" dirty="0" smtClean="0">
                <a:solidFill>
                  <a:schemeClr val="accent6"/>
                </a:solidFill>
              </a:rPr>
              <a:t>ETHIOPIA:1974 HAYLE SELLASSE MONARCHY OVERTHROWN</a:t>
            </a:r>
          </a:p>
          <a:p>
            <a:pPr marL="1200150" lvl="2" indent="-342900">
              <a:buFont typeface="+mj-lt"/>
              <a:buAutoNum type="alphaLcPeriod"/>
            </a:pPr>
            <a:r>
              <a:rPr lang="it-IT" sz="1800" dirty="0" smtClean="0">
                <a:solidFill>
                  <a:schemeClr val="accent6"/>
                </a:solidFill>
              </a:rPr>
              <a:t>SUDAN: 1969 COUP OF NUMEYRI (IN POWER UNTIL 1985; 1983 PROCLAMATION OF SHARI’A)</a:t>
            </a:r>
          </a:p>
          <a:p>
            <a:pPr marL="1200150" lvl="2" indent="-342900">
              <a:buFont typeface="+mj-lt"/>
              <a:buAutoNum type="alphaLcPeriod"/>
            </a:pPr>
            <a:r>
              <a:rPr lang="it-IT" sz="1800" dirty="0" smtClean="0">
                <a:solidFill>
                  <a:schemeClr val="accent6"/>
                </a:solidFill>
              </a:rPr>
              <a:t>THE ROLE OF SAUDI ARABIA (1973-)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036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1" indent="-457200">
              <a:buFont typeface="+mj-lt"/>
              <a:buAutoNum type="arabicPeriod" startAt="2"/>
            </a:pPr>
            <a:r>
              <a:rPr lang="it-IT" sz="2400" b="1" dirty="0">
                <a:solidFill>
                  <a:schemeClr val="accent6"/>
                </a:solidFill>
              </a:rPr>
              <a:t>SOUTHERN </a:t>
            </a:r>
            <a:r>
              <a:rPr lang="it-IT" sz="2400" b="1" dirty="0" smtClean="0">
                <a:solidFill>
                  <a:schemeClr val="accent6"/>
                </a:solidFill>
              </a:rPr>
              <a:t>AFRICA</a:t>
            </a:r>
            <a:r>
              <a:rPr lang="it-IT" sz="2000" b="1" dirty="0" smtClean="0">
                <a:solidFill>
                  <a:schemeClr val="accent6"/>
                </a:solidFill>
              </a:rPr>
              <a:t>:</a:t>
            </a:r>
          </a:p>
          <a:p>
            <a:pPr marL="1314450" lvl="2" indent="-457200">
              <a:buFont typeface="+mj-lt"/>
              <a:buAutoNum type="alphaLcPeriod"/>
            </a:pPr>
            <a:r>
              <a:rPr lang="it-IT" sz="2000" dirty="0" smtClean="0">
                <a:solidFill>
                  <a:schemeClr val="accent6"/>
                </a:solidFill>
              </a:rPr>
              <a:t>ANGOLA: MPLA vs UNITA (</a:t>
            </a:r>
            <a:r>
              <a:rPr lang="it-IT" sz="1600" dirty="0" smtClean="0">
                <a:solidFill>
                  <a:schemeClr val="accent6"/>
                </a:solidFill>
              </a:rPr>
              <a:t>AND</a:t>
            </a:r>
            <a:r>
              <a:rPr lang="it-IT" sz="2000" dirty="0" smtClean="0">
                <a:solidFill>
                  <a:schemeClr val="accent6"/>
                </a:solidFill>
              </a:rPr>
              <a:t> FNLA)</a:t>
            </a:r>
          </a:p>
          <a:p>
            <a:pPr marL="1314450" lvl="2" indent="-457200">
              <a:buFont typeface="+mj-lt"/>
              <a:buAutoNum type="alphaLcPeriod"/>
            </a:pPr>
            <a:r>
              <a:rPr lang="it-IT" sz="2000" dirty="0" smtClean="0">
                <a:solidFill>
                  <a:schemeClr val="accent6"/>
                </a:solidFill>
              </a:rPr>
              <a:t>MOZAMBIQUE: FRELIMO vs RENAMO (1975)</a:t>
            </a:r>
          </a:p>
          <a:p>
            <a:pPr marL="1314450" lvl="2" indent="-457200">
              <a:buFont typeface="+mj-lt"/>
              <a:buAutoNum type="alphaLcPeriod"/>
            </a:pPr>
            <a:r>
              <a:rPr lang="it-IT" sz="2000" dirty="0" smtClean="0">
                <a:solidFill>
                  <a:schemeClr val="accent6"/>
                </a:solidFill>
              </a:rPr>
              <a:t>SOUTH-AFRICA: ANC &amp; SWAPO (1966 SOUTH AFRICA REJECTED UN DECLARATION TO END TRUSTESHEEP)</a:t>
            </a:r>
          </a:p>
          <a:p>
            <a:pPr marL="1314450" lvl="2" indent="-457200">
              <a:buFont typeface="+mj-lt"/>
              <a:buAutoNum type="alphaLcPeriod"/>
            </a:pPr>
            <a:r>
              <a:rPr lang="it-IT" sz="2000" dirty="0" smtClean="0">
                <a:solidFill>
                  <a:schemeClr val="accent6"/>
                </a:solidFill>
              </a:rPr>
              <a:t>THE ROLE OF USA (SINCE REAGAN,1981-)</a:t>
            </a:r>
            <a:endParaRPr lang="it-IT" sz="2000" dirty="0">
              <a:solidFill>
                <a:schemeClr val="accent6"/>
              </a:solidFill>
            </a:endParaRPr>
          </a:p>
          <a:p>
            <a:pPr marL="914400" lvl="1" indent="-457200">
              <a:buFont typeface="+mj-lt"/>
              <a:buAutoNum type="arabicPeriod" startAt="2"/>
            </a:pPr>
            <a:endParaRPr lang="it-IT" sz="2000" b="1" dirty="0">
              <a:solidFill>
                <a:schemeClr val="accent6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3639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Font typeface="+mj-lt"/>
              <a:buAutoNum type="arabicPeriod" startAt="3"/>
            </a:pPr>
            <a:r>
              <a:rPr lang="it-IT" sz="2400" b="1" dirty="0">
                <a:solidFill>
                  <a:schemeClr val="accent6"/>
                </a:solidFill>
              </a:rPr>
              <a:t>CENTRAL AFRICA</a:t>
            </a:r>
            <a:r>
              <a:rPr lang="it-IT" sz="2000" b="1" dirty="0">
                <a:solidFill>
                  <a:schemeClr val="accent6"/>
                </a:solidFill>
              </a:rPr>
              <a:t>: </a:t>
            </a:r>
          </a:p>
          <a:p>
            <a:pPr marL="1314450" lvl="2" indent="-457200">
              <a:buFont typeface="+mj-lt"/>
              <a:buAutoNum type="alphaLcPeriod"/>
            </a:pPr>
            <a:r>
              <a:rPr lang="it-IT" sz="2000" dirty="0" smtClean="0">
                <a:solidFill>
                  <a:schemeClr val="accent6"/>
                </a:solidFill>
              </a:rPr>
              <a:t>ZIMBABWE</a:t>
            </a:r>
            <a:r>
              <a:rPr lang="it-IT" sz="2000" dirty="0">
                <a:solidFill>
                  <a:schemeClr val="accent6"/>
                </a:solidFill>
              </a:rPr>
              <a:t>: 1965 UNILATERAL DECLARATION OF </a:t>
            </a:r>
            <a:r>
              <a:rPr lang="it-IT" sz="2000" dirty="0" smtClean="0">
                <a:solidFill>
                  <a:schemeClr val="accent6"/>
                </a:solidFill>
              </a:rPr>
              <a:t>INDEPENDENCE; ZANU (1963 R. MUGABE) &amp; ZAPU (1961 J. NKOMO); 1979 LANCASTER HOUSE AGREEMENT; 1983 CRISIS: MERGING OF ZANU &amp; ZAPU</a:t>
            </a:r>
            <a:endParaRPr lang="it-IT" sz="2000" dirty="0">
              <a:solidFill>
                <a:schemeClr val="accent6"/>
              </a:solidFill>
            </a:endParaRPr>
          </a:p>
          <a:p>
            <a:pPr marL="1314450" lvl="2" indent="-457200">
              <a:buFont typeface="+mj-lt"/>
              <a:buAutoNum type="alphaLcPeriod"/>
            </a:pPr>
            <a:r>
              <a:rPr lang="it-IT" sz="2000" dirty="0" smtClean="0">
                <a:solidFill>
                  <a:schemeClr val="accent6"/>
                </a:solidFill>
              </a:rPr>
              <a:t>ZAIRE: MOBUTU (1965-1997)</a:t>
            </a:r>
            <a:endParaRPr lang="it-IT" sz="2000" dirty="0">
              <a:solidFill>
                <a:schemeClr val="accent6"/>
              </a:solidFill>
            </a:endParaRPr>
          </a:p>
          <a:p>
            <a:pPr marL="1314450" lvl="2" indent="-457200">
              <a:buFont typeface="+mj-lt"/>
              <a:buAutoNum type="alphaLcPeriod"/>
            </a:pPr>
            <a:r>
              <a:rPr lang="it-IT" sz="2000" dirty="0" smtClean="0">
                <a:solidFill>
                  <a:schemeClr val="accent6"/>
                </a:solidFill>
              </a:rPr>
              <a:t>UGANDA: 1971 IDI AMIN COUP (UNTIL 1979); NRM &amp; THE WAR IN THE BUSH (1981-86)</a:t>
            </a:r>
            <a:endParaRPr lang="it-IT" sz="2000" dirty="0">
              <a:solidFill>
                <a:schemeClr val="accent6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35710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000" b="1" dirty="0" smtClean="0">
                <a:solidFill>
                  <a:schemeClr val="accent6"/>
                </a:solidFill>
                <a:latin typeface="+mj-lt"/>
              </a:rPr>
              <a:t>1986 GORBACHEV &amp; DISENGAGEMENT </a:t>
            </a:r>
            <a:r>
              <a:rPr lang="it-IT" sz="2000" b="1" dirty="0" smtClean="0">
                <a:solidFill>
                  <a:schemeClr val="accent6"/>
                </a:solidFill>
                <a:latin typeface="+mj-lt"/>
                <a:cs typeface="Times New Roman" panose="02020603050405020304" pitchFamily="18" charset="0"/>
              </a:rPr>
              <a:t>→ END OF COLD WAR</a:t>
            </a:r>
          </a:p>
          <a:p>
            <a:r>
              <a:rPr lang="it-IT" sz="2400" b="1" dirty="0" smtClean="0">
                <a:solidFill>
                  <a:schemeClr val="accent6"/>
                </a:solidFill>
                <a:latin typeface="+mj-lt"/>
                <a:cs typeface="Times New Roman" panose="02020603050405020304" pitchFamily="18" charset="0"/>
              </a:rPr>
              <a:t>THE EFFECTS OF THE END OF COLD WAR</a:t>
            </a:r>
            <a:r>
              <a:rPr lang="it-IT" sz="2000" b="1" dirty="0" smtClean="0">
                <a:solidFill>
                  <a:schemeClr val="accent6"/>
                </a:solidFill>
                <a:latin typeface="+mj-lt"/>
                <a:cs typeface="Times New Roman" panose="02020603050405020304" pitchFamily="18" charset="0"/>
              </a:rPr>
              <a:t>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it-IT" sz="1800" dirty="0" smtClean="0">
                <a:solidFill>
                  <a:schemeClr val="accent6"/>
                </a:solidFill>
                <a:latin typeface="+mj-lt"/>
                <a:cs typeface="Times New Roman" panose="02020603050405020304" pitchFamily="18" charset="0"/>
              </a:rPr>
              <a:t>MILITARY AID ENDED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it-IT" sz="1800" dirty="0" smtClean="0">
                <a:solidFill>
                  <a:schemeClr val="accent6"/>
                </a:solidFill>
                <a:latin typeface="+mj-lt"/>
              </a:rPr>
              <a:t>SUB-SAHARAN AFRICA CEASED TO BE STRATEGIC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it-IT" sz="1800" dirty="0" smtClean="0">
                <a:solidFill>
                  <a:schemeClr val="accent6"/>
                </a:solidFill>
                <a:latin typeface="+mj-lt"/>
              </a:rPr>
              <a:t>ECONOMIC AID REDUCED BY THE BEGINNING OF THE 90s (</a:t>
            </a:r>
            <a:r>
              <a:rPr lang="it-IT" sz="18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SEE FIG 5.1)</a:t>
            </a:r>
            <a:endParaRPr lang="it-IT" sz="1800" dirty="0" smtClean="0">
              <a:solidFill>
                <a:schemeClr val="accent6"/>
              </a:solidFill>
              <a:latin typeface="+mj-lt"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it-IT" sz="1800" dirty="0" smtClean="0">
                <a:solidFill>
                  <a:schemeClr val="accent6"/>
                </a:solidFill>
                <a:latin typeface="+mj-lt"/>
              </a:rPr>
              <a:t>FROM BI-LATERALISM TO MULTI-LATERALISM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it-IT" sz="1800" dirty="0" smtClean="0">
                <a:solidFill>
                  <a:schemeClr val="accent6"/>
                </a:solidFill>
                <a:latin typeface="+mj-lt"/>
              </a:rPr>
              <a:t>THE ROLE OF </a:t>
            </a:r>
            <a:r>
              <a:rPr lang="it-IT" sz="1800" dirty="0" err="1" smtClean="0">
                <a:solidFill>
                  <a:schemeClr val="accent6"/>
                </a:solidFill>
                <a:latin typeface="+mj-lt"/>
              </a:rPr>
              <a:t>SAPs</a:t>
            </a:r>
            <a:r>
              <a:rPr lang="it-IT" sz="1800" dirty="0" smtClean="0">
                <a:solidFill>
                  <a:schemeClr val="accent6"/>
                </a:solidFill>
                <a:latin typeface="+mj-lt"/>
              </a:rPr>
              <a:t> &amp; OF </a:t>
            </a:r>
            <a:r>
              <a:rPr lang="it-IT" sz="1800" dirty="0" err="1" smtClean="0">
                <a:solidFill>
                  <a:schemeClr val="accent6"/>
                </a:solidFill>
                <a:latin typeface="+mj-lt"/>
              </a:rPr>
              <a:t>IFIs</a:t>
            </a:r>
            <a:endParaRPr lang="it-IT" sz="1800" dirty="0" smtClean="0">
              <a:solidFill>
                <a:schemeClr val="accent6"/>
              </a:solidFill>
              <a:latin typeface="+mj-lt"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it-IT" sz="1800" dirty="0" smtClean="0">
                <a:solidFill>
                  <a:schemeClr val="accent6"/>
                </a:solidFill>
                <a:latin typeface="+mj-lt"/>
              </a:rPr>
              <a:t>RE-ALLIGNMENT OF OIL ECONOMIES (EX.: ANGOLA)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it-IT" sz="1800" dirty="0" smtClean="0">
                <a:solidFill>
                  <a:schemeClr val="accent6"/>
                </a:solidFill>
                <a:latin typeface="+mj-lt"/>
              </a:rPr>
              <a:t>REFORM OR COLLAPSE</a:t>
            </a:r>
            <a:endParaRPr lang="it-IT" sz="1800" dirty="0">
              <a:solidFill>
                <a:schemeClr val="accent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05751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b="1" dirty="0" smtClean="0">
                <a:solidFill>
                  <a:schemeClr val="accent6"/>
                </a:solidFill>
              </a:rPr>
              <a:t>CIVIL WARS &amp; COLLAPSES</a:t>
            </a:r>
            <a:r>
              <a:rPr lang="it-IT" b="1" dirty="0" smtClean="0">
                <a:solidFill>
                  <a:schemeClr val="accent6"/>
                </a:solidFill>
              </a:rPr>
              <a:t>:</a:t>
            </a:r>
          </a:p>
          <a:p>
            <a:pPr marL="0" indent="0">
              <a:buNone/>
            </a:pPr>
            <a:endParaRPr lang="it-IT" b="1" dirty="0" smtClean="0">
              <a:solidFill>
                <a:schemeClr val="accent6"/>
              </a:solidFill>
            </a:endParaRPr>
          </a:p>
          <a:p>
            <a:pPr lvl="1"/>
            <a:r>
              <a:rPr lang="it-IT" sz="1800" dirty="0" smtClean="0">
                <a:solidFill>
                  <a:schemeClr val="accent6"/>
                </a:solidFill>
              </a:rPr>
              <a:t>ENDURING CIVIL WARS THAT BEGUN DURING COLD WAR (ANGOLA, -2002; SUDAN -2011 [SOUTH SUDAN 2013-])</a:t>
            </a:r>
          </a:p>
          <a:p>
            <a:pPr lvl="1"/>
            <a:r>
              <a:rPr lang="it-IT" sz="1800" dirty="0" smtClean="0">
                <a:solidFill>
                  <a:schemeClr val="accent6"/>
                </a:solidFill>
              </a:rPr>
              <a:t>CIVIL WARS THAT ENDED WITH SOVIET WITHDRAWAL (MOZAMBIQUE, 1992; ETHIOPIA -1991)</a:t>
            </a:r>
          </a:p>
          <a:p>
            <a:pPr lvl="1"/>
            <a:r>
              <a:rPr lang="it-IT" sz="1800" dirty="0" smtClean="0">
                <a:solidFill>
                  <a:schemeClr val="accent6"/>
                </a:solidFill>
              </a:rPr>
              <a:t>NEW CIVIL WARS (SOMALIA, 1991-; LIBERIA, 1989-97/1999-2003; SIERRA LEONE, 1991-2002; ZAIRE/RDC, 1996-2003; CONGO BRAZZAVILLE, 1997-99; COTE D’IVOIRE, 2002-2004/2011; CENTRAFRIQUE 2012-14)</a:t>
            </a:r>
            <a:endParaRPr lang="it-IT" sz="18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499068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ala riunioni ione">
  <a:themeElements>
    <a:clrScheme name="Sala riunioni ione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Sala riunioni 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riunioni 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Sezione</Template>
  <TotalTime>567</TotalTime>
  <Words>545</Words>
  <Application>Microsoft Office PowerPoint</Application>
  <PresentationFormat>Widescreen</PresentationFormat>
  <Paragraphs>60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9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Times New Roman</vt:lpstr>
      <vt:lpstr>Wingdings</vt:lpstr>
      <vt:lpstr>Wingdings 2</vt:lpstr>
      <vt:lpstr>Wingdings 3</vt:lpstr>
      <vt:lpstr>HDOfficeLightV0</vt:lpstr>
      <vt:lpstr>Sala riunioni ione</vt:lpstr>
      <vt:lpstr>University of Trieste Department of Political and Social Sciences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Trieste Department of Political and Social Sciences</dc:title>
  <dc:creator>BATTERA FEDERICO</dc:creator>
  <cp:lastModifiedBy>BATTERA FEDERICO</cp:lastModifiedBy>
  <cp:revision>40</cp:revision>
  <dcterms:created xsi:type="dcterms:W3CDTF">2016-12-16T15:02:33Z</dcterms:created>
  <dcterms:modified xsi:type="dcterms:W3CDTF">2019-10-30T11:26:53Z</dcterms:modified>
</cp:coreProperties>
</file>