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76" r:id="rId3"/>
    <p:sldId id="277" r:id="rId4"/>
    <p:sldId id="257" r:id="rId5"/>
    <p:sldId id="258" r:id="rId6"/>
    <p:sldId id="260" r:id="rId7"/>
    <p:sldId id="261" r:id="rId8"/>
    <p:sldId id="259" r:id="rId9"/>
    <p:sldId id="262" r:id="rId10"/>
    <p:sldId id="279" r:id="rId11"/>
    <p:sldId id="268" r:id="rId12"/>
    <p:sldId id="263" r:id="rId13"/>
    <p:sldId id="274" r:id="rId14"/>
    <p:sldId id="264" r:id="rId15"/>
    <p:sldId id="265" r:id="rId16"/>
    <p:sldId id="266" r:id="rId17"/>
    <p:sldId id="275" r:id="rId18"/>
    <p:sldId id="267" r:id="rId19"/>
    <p:sldId id="269" r:id="rId20"/>
    <p:sldId id="270" r:id="rId21"/>
    <p:sldId id="271" r:id="rId22"/>
    <p:sldId id="272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30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8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3420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099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519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75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222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30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05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63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59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66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48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41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3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71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A90CA-95E3-4FBE-A208-C76EDF730BFA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E575D5-FF42-4D73-AF18-38EDCACC7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40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it-IT" sz="6600" dirty="0" err="1">
                <a:solidFill>
                  <a:schemeClr val="tx2"/>
                </a:solidFill>
              </a:rPr>
              <a:t>University</a:t>
            </a:r>
            <a:r>
              <a:rPr lang="it-IT" sz="6600" dirty="0">
                <a:solidFill>
                  <a:schemeClr val="tx2"/>
                </a:solidFill>
              </a:rPr>
              <a:t> of Trieste</a:t>
            </a:r>
            <a:br>
              <a:rPr lang="it-IT" sz="6600" dirty="0">
                <a:solidFill>
                  <a:schemeClr val="tx2"/>
                </a:solidFill>
              </a:rPr>
            </a:br>
            <a:r>
              <a:rPr lang="it-IT" sz="3200" dirty="0" err="1">
                <a:solidFill>
                  <a:schemeClr val="tx2"/>
                </a:solidFill>
              </a:rPr>
              <a:t>Department</a:t>
            </a:r>
            <a:r>
              <a:rPr lang="it-IT" sz="3200" dirty="0">
                <a:solidFill>
                  <a:schemeClr val="tx2"/>
                </a:solidFill>
              </a:rPr>
              <a:t> of </a:t>
            </a:r>
            <a:r>
              <a:rPr lang="it-IT" sz="3200" dirty="0" err="1">
                <a:solidFill>
                  <a:schemeClr val="tx2"/>
                </a:solidFill>
              </a:rPr>
              <a:t>Political</a:t>
            </a:r>
            <a:r>
              <a:rPr lang="it-IT" sz="3200" dirty="0">
                <a:solidFill>
                  <a:schemeClr val="tx2"/>
                </a:solidFill>
              </a:rPr>
              <a:t> and Social </a:t>
            </a:r>
            <a:r>
              <a:rPr lang="it-IT" sz="3200" dirty="0" err="1">
                <a:solidFill>
                  <a:schemeClr val="tx2"/>
                </a:solidFill>
              </a:rPr>
              <a:t>Sciences</a:t>
            </a:r>
            <a:endParaRPr lang="it-IT" sz="3200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n-US" b="1" i="1" dirty="0" smtClean="0">
                <a:solidFill>
                  <a:schemeClr val="tx2"/>
                </a:solidFill>
              </a:rPr>
              <a:t>INTERNATIONAL RELATIONS AND POLITICAL </a:t>
            </a:r>
            <a:br>
              <a:rPr lang="en-US" b="1" i="1" dirty="0" smtClean="0">
                <a:solidFill>
                  <a:schemeClr val="tx2"/>
                </a:solidFill>
              </a:rPr>
            </a:br>
            <a:r>
              <a:rPr lang="en-US" b="1" i="1" dirty="0" smtClean="0">
                <a:solidFill>
                  <a:schemeClr val="tx2"/>
                </a:solidFill>
              </a:rPr>
              <a:t>DEVELOPMENT IN AFRICA</a:t>
            </a:r>
            <a:br>
              <a:rPr lang="en-US" b="1" i="1" dirty="0" smtClean="0">
                <a:solidFill>
                  <a:schemeClr val="tx2"/>
                </a:solidFill>
              </a:rPr>
            </a:br>
            <a:r>
              <a:rPr lang="it-IT" i="1" dirty="0" err="1" smtClean="0">
                <a:solidFill>
                  <a:schemeClr val="tx2"/>
                </a:solidFill>
              </a:rPr>
              <a:t>Academic</a:t>
            </a:r>
            <a:r>
              <a:rPr lang="it-IT" i="1" dirty="0" smtClean="0">
                <a:solidFill>
                  <a:schemeClr val="tx2"/>
                </a:solidFill>
              </a:rPr>
              <a:t> </a:t>
            </a:r>
            <a:r>
              <a:rPr lang="it-IT" i="1" dirty="0" err="1" smtClean="0">
                <a:solidFill>
                  <a:schemeClr val="tx2"/>
                </a:solidFill>
              </a:rPr>
              <a:t>year</a:t>
            </a:r>
            <a:r>
              <a:rPr lang="it-IT" i="1" dirty="0" smtClean="0">
                <a:solidFill>
                  <a:schemeClr val="tx2"/>
                </a:solidFill>
              </a:rPr>
              <a:t> 2016-17</a:t>
            </a:r>
            <a:br>
              <a:rPr lang="it-IT" i="1" dirty="0" smtClean="0">
                <a:solidFill>
                  <a:schemeClr val="tx2"/>
                </a:solidFill>
              </a:rPr>
            </a:br>
            <a:r>
              <a:rPr lang="it-IT" i="1" dirty="0" err="1" smtClean="0">
                <a:solidFill>
                  <a:schemeClr val="tx2"/>
                </a:solidFill>
              </a:rPr>
              <a:t>Lesson</a:t>
            </a:r>
            <a:r>
              <a:rPr lang="it-IT" i="1" dirty="0" smtClean="0">
                <a:solidFill>
                  <a:schemeClr val="tx2"/>
                </a:solidFill>
              </a:rPr>
              <a:t> SEVEN: the </a:t>
            </a:r>
            <a:r>
              <a:rPr lang="it-IT" i="1" dirty="0" err="1" smtClean="0">
                <a:solidFill>
                  <a:schemeClr val="tx2"/>
                </a:solidFill>
              </a:rPr>
              <a:t>African</a:t>
            </a:r>
            <a:r>
              <a:rPr lang="it-IT" i="1" dirty="0" smtClean="0">
                <a:solidFill>
                  <a:schemeClr val="tx2"/>
                </a:solidFill>
              </a:rPr>
              <a:t> state &amp; </a:t>
            </a:r>
            <a:r>
              <a:rPr lang="it-IT" i="1" dirty="0" err="1" smtClean="0">
                <a:solidFill>
                  <a:schemeClr val="tx2"/>
                </a:solidFill>
              </a:rPr>
              <a:t>reform</a:t>
            </a:r>
            <a:r>
              <a:rPr lang="it-IT" i="1" dirty="0" smtClean="0">
                <a:solidFill>
                  <a:schemeClr val="tx2"/>
                </a:solidFill>
              </a:rPr>
              <a:t> – ECONOMIC REFORMS (2)</a:t>
            </a:r>
            <a:endParaRPr lang="it-IT" dirty="0" smtClean="0">
              <a:solidFill>
                <a:schemeClr val="accent2"/>
              </a:solidFill>
            </a:endParaRPr>
          </a:p>
          <a:p>
            <a:pPr algn="r"/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8503" y="657671"/>
            <a:ext cx="1013114" cy="96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5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accent1"/>
                </a:solidFill>
              </a:rPr>
              <a:t>CAUSES OF FAILURE, AS FAR AS </a:t>
            </a:r>
            <a:r>
              <a:rPr lang="it-IT" sz="1800" b="1" dirty="0">
                <a:solidFill>
                  <a:schemeClr val="accent1"/>
                </a:solidFill>
              </a:rPr>
              <a:t>POVERTY REDUCTION </a:t>
            </a:r>
            <a:r>
              <a:rPr lang="it-IT" sz="1800" b="1" dirty="0" smtClean="0">
                <a:solidFill>
                  <a:schemeClr val="accent1"/>
                </a:solidFill>
              </a:rPr>
              <a:t>, THE CONTROVERSY</a:t>
            </a:r>
            <a:r>
              <a:rPr lang="it-IT" sz="1800" dirty="0" smtClean="0">
                <a:solidFill>
                  <a:schemeClr val="accent1"/>
                </a:solidFill>
              </a:rPr>
              <a:t>:</a:t>
            </a:r>
            <a:endParaRPr lang="it-IT" sz="1800" dirty="0">
              <a:solidFill>
                <a:schemeClr val="accent1"/>
              </a:solidFill>
            </a:endParaRPr>
          </a:p>
          <a:p>
            <a:pPr marL="800100" lvl="3" indent="-342900">
              <a:buFont typeface="+mj-lt"/>
              <a:buAutoNum type="arabicPeriod"/>
            </a:pPr>
            <a:r>
              <a:rPr lang="it-IT" sz="1600" dirty="0">
                <a:solidFill>
                  <a:schemeClr val="accent1"/>
                </a:solidFill>
              </a:rPr>
              <a:t>THERE IS </a:t>
            </a:r>
            <a:r>
              <a:rPr lang="it-IT" sz="1600" b="1" dirty="0">
                <a:solidFill>
                  <a:schemeClr val="accent1"/>
                </a:solidFill>
              </a:rPr>
              <a:t>NO DIRECT CORRELATION BETWEEN GROWTH &amp; POVERTY REDUCTION</a:t>
            </a:r>
            <a:r>
              <a:rPr lang="it-IT" sz="1600" dirty="0">
                <a:solidFill>
                  <a:schemeClr val="accent1"/>
                </a:solidFill>
              </a:rPr>
              <a:t>: POVERTY IS MULTI-DIMENSIONAL AND GROWTH ALONE MAY NOT AFFECT IT</a:t>
            </a:r>
          </a:p>
          <a:p>
            <a:pPr marL="800100" lvl="3" indent="-342900">
              <a:buFont typeface="+mj-lt"/>
              <a:buAutoNum type="arabicPeriod"/>
            </a:pPr>
            <a:r>
              <a:rPr lang="it-IT" sz="1600" b="1" dirty="0">
                <a:solidFill>
                  <a:schemeClr val="accent1"/>
                </a:solidFill>
              </a:rPr>
              <a:t>POVERTY WAS NOT THE PRIMARY OBJECTIVE OF </a:t>
            </a:r>
            <a:r>
              <a:rPr lang="it-IT" sz="1600" b="1" dirty="0" err="1">
                <a:solidFill>
                  <a:schemeClr val="accent1"/>
                </a:solidFill>
              </a:rPr>
              <a:t>SAPs</a:t>
            </a:r>
            <a:r>
              <a:rPr lang="it-IT" sz="1600" dirty="0">
                <a:solidFill>
                  <a:schemeClr val="accent1"/>
                </a:solidFill>
              </a:rPr>
              <a:t>. POLICIES «ONE-SIZE-FITS-ALL» WERE PROPOSED WITHOUT CONSIDERING SPECIFIC COUNTRY ASSESSMENT, THE NEO-LIBERALAPPROACH </a:t>
            </a:r>
            <a:r>
              <a:rPr lang="it-IT" sz="1600" dirty="0" smtClean="0">
                <a:solidFill>
                  <a:schemeClr val="accent1"/>
                </a:solidFill>
              </a:rPr>
              <a:t>IMPLIED </a:t>
            </a:r>
            <a:r>
              <a:rPr lang="it-IT" sz="1600" dirty="0">
                <a:solidFill>
                  <a:schemeClr val="accent1"/>
                </a:solidFill>
              </a:rPr>
              <a:t>PRIVATIZATION &amp; MARKET OPENESS ALSO WHEN COUNTRIES WERE NOT READY FOR </a:t>
            </a:r>
            <a:r>
              <a:rPr lang="it-IT" sz="1600" dirty="0" smtClean="0">
                <a:solidFill>
                  <a:schemeClr val="accent1"/>
                </a:solidFill>
              </a:rPr>
              <a:t>THAT</a:t>
            </a:r>
          </a:p>
          <a:p>
            <a:pPr marL="800100" lvl="3" indent="-342900">
              <a:buFont typeface="+mj-lt"/>
              <a:buAutoNum type="arabicPeriod" startAt="3"/>
            </a:pPr>
            <a:r>
              <a:rPr lang="it-IT" sz="1600" dirty="0">
                <a:solidFill>
                  <a:schemeClr val="accent1"/>
                </a:solidFill>
              </a:rPr>
              <a:t>POLICIES WERE IMPOSED THROUGH </a:t>
            </a:r>
            <a:r>
              <a:rPr lang="it-IT" sz="1600" b="1" dirty="0">
                <a:solidFill>
                  <a:schemeClr val="accent1"/>
                </a:solidFill>
              </a:rPr>
              <a:t>CONDITIONALITIES</a:t>
            </a:r>
            <a:r>
              <a:rPr lang="it-IT" sz="1600" dirty="0">
                <a:solidFill>
                  <a:schemeClr val="accent1"/>
                </a:solidFill>
              </a:rPr>
              <a:t> AND NOT DISCUSSED WITH GOVERNMENTS NOR PARLIAMENTS OR </a:t>
            </a:r>
            <a:r>
              <a:rPr lang="it-IT" sz="1600" dirty="0" err="1">
                <a:solidFill>
                  <a:schemeClr val="accent1"/>
                </a:solidFill>
              </a:rPr>
              <a:t>CSOs</a:t>
            </a:r>
            <a:endParaRPr lang="it-IT" sz="1600" dirty="0">
              <a:solidFill>
                <a:schemeClr val="accent1"/>
              </a:solidFill>
            </a:endParaRPr>
          </a:p>
          <a:p>
            <a:pPr marL="800100" lvl="3" indent="-342900">
              <a:buFont typeface="+mj-lt"/>
              <a:buAutoNum type="arabicPeriod" startAt="3"/>
            </a:pPr>
            <a:r>
              <a:rPr lang="it-IT" sz="1600" dirty="0" err="1">
                <a:solidFill>
                  <a:schemeClr val="accent1"/>
                </a:solidFill>
              </a:rPr>
              <a:t>SAPs</a:t>
            </a:r>
            <a:r>
              <a:rPr lang="it-IT" sz="1600" dirty="0">
                <a:solidFill>
                  <a:schemeClr val="accent1"/>
                </a:solidFill>
              </a:rPr>
              <a:t> DID NOT SERIOUSLY ADDRESSED PROBLEM SUCH AS CORRUPTION OR INEFFICIENCIES </a:t>
            </a:r>
            <a:r>
              <a:rPr lang="it-IT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SUMS WERE DIVERTED AND NOT SERIOUSLY EMPLOYED TO REDUCE INEQUALITIES</a:t>
            </a:r>
            <a:endParaRPr lang="it-IT" sz="1600" dirty="0">
              <a:solidFill>
                <a:schemeClr val="accent1"/>
              </a:solidFill>
            </a:endParaRPr>
          </a:p>
          <a:p>
            <a:pPr marL="800100" lvl="3" indent="-342900">
              <a:buFont typeface="+mj-lt"/>
              <a:buAutoNum type="arabicPeriod"/>
            </a:pPr>
            <a:endParaRPr lang="it-IT" sz="1600" dirty="0">
              <a:solidFill>
                <a:schemeClr val="accent1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1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chemeClr val="accent1"/>
                </a:solidFill>
              </a:rPr>
              <a:t>EXEMPLES</a:t>
            </a:r>
            <a:r>
              <a:rPr lang="it-IT" sz="2000" dirty="0" smtClean="0">
                <a:solidFill>
                  <a:schemeClr val="accent1"/>
                </a:solidFill>
              </a:rPr>
              <a:t> FROM </a:t>
            </a:r>
            <a:r>
              <a:rPr lang="it-IT" sz="2000" b="1" dirty="0" smtClean="0">
                <a:solidFill>
                  <a:schemeClr val="accent1"/>
                </a:solidFill>
              </a:rPr>
              <a:t>GHANIAN &amp; ZAMBIAN </a:t>
            </a:r>
            <a:r>
              <a:rPr lang="it-IT" sz="2000" dirty="0" smtClean="0">
                <a:solidFill>
                  <a:schemeClr val="accent1"/>
                </a:solidFill>
              </a:rPr>
              <a:t>MINE SECTOR REFORM</a:t>
            </a:r>
            <a:r>
              <a:rPr lang="it-IT" dirty="0" smtClean="0">
                <a:solidFill>
                  <a:schemeClr val="accent1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 smtClean="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/>
                </a:solidFill>
              </a:rPr>
              <a:t>WHILE REFORM IMPROVE EFFICIENCY AND LED TO AN IMPORTANT INCREASE OF GAINS, SUCH BENEFITTED MORE MULTINATIONAL ENTERPRISES THAT THE GOVERNMENT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/>
                </a:solidFill>
              </a:rPr>
              <a:t>AT THE SAME TIME POLLUTION WORSENED, WAGE EARNINGS DID NOT IMPROVE AS WELL, WORKERS CONDITIONS DID NOT IMPROVE SIGNIFICANTLY</a:t>
            </a:r>
            <a:endParaRPr lang="it-IT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it-IT" sz="1800" dirty="0">
                <a:solidFill>
                  <a:schemeClr val="accent1"/>
                </a:solidFill>
              </a:rPr>
              <a:t>THE POLITICAL CONSEQUENCES ON GOVERNMENTS: POPULAR PRESSURES </a:t>
            </a:r>
            <a:r>
              <a:rPr lang="it-IT" sz="1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1800" b="1" dirty="0">
                <a:solidFill>
                  <a:schemeClr val="accent1"/>
                </a:solidFill>
              </a:rPr>
              <a:t>INSTABILITY</a:t>
            </a:r>
            <a:r>
              <a:rPr lang="it-IT" sz="1800" dirty="0">
                <a:solidFill>
                  <a:schemeClr val="accent1"/>
                </a:solidFill>
              </a:rPr>
              <a:t> &amp; POLITICAL CHANGES VS. RESISTANCE TO </a:t>
            </a:r>
            <a:r>
              <a:rPr lang="it-IT" sz="1800" dirty="0" smtClean="0">
                <a:solidFill>
                  <a:schemeClr val="accent1"/>
                </a:solidFill>
              </a:rPr>
              <a:t>CHANGE, THREE-WAY OUTCOMES:</a:t>
            </a:r>
          </a:p>
          <a:p>
            <a:pPr marL="800100" lvl="3" indent="-342900">
              <a:buFont typeface="+mj-lt"/>
              <a:buAutoNum type="arabicPeriod"/>
            </a:pPr>
            <a:r>
              <a:rPr lang="it-IT" sz="1600" dirty="0" smtClean="0">
                <a:solidFill>
                  <a:schemeClr val="accent1"/>
                </a:solidFill>
              </a:rPr>
              <a:t>AUTHORITARIAN REGIMES UNDER PRESSURES FROM OPPOSITION INITIATED POLITICAL LIBERALIZATION AFTER ECONOMIC LIBERALIZATION</a:t>
            </a:r>
          </a:p>
          <a:p>
            <a:pPr marL="800100" lvl="3" indent="-342900">
              <a:buFont typeface="+mj-lt"/>
              <a:buAutoNum type="arabicPeriod"/>
            </a:pPr>
            <a:r>
              <a:rPr lang="it-IT" sz="1600" dirty="0" smtClean="0">
                <a:solidFill>
                  <a:schemeClr val="accent1"/>
                </a:solidFill>
              </a:rPr>
              <a:t>AUTHORITARIAN REGIMES RESISTED OPPOSITION PRESSURES. THEY DID NOT CHANGE WHILE AT THE SAME TIME BENT TO EXTERNAL PRESSURES TO ECONOMIC LIBERALIZATION </a:t>
            </a:r>
            <a:r>
              <a:rPr lang="it-IT" sz="1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ECONOMIC LIBERALIZATION BENEFITTED THOSE IN POWER</a:t>
            </a:r>
            <a:endParaRPr lang="it-IT" dirty="0" smtClean="0"/>
          </a:p>
          <a:p>
            <a:pPr marL="800100" lvl="3" indent="-342900">
              <a:buFont typeface="+mj-lt"/>
              <a:buAutoNum type="arabicPeriod"/>
            </a:pPr>
            <a:r>
              <a:rPr lang="it-IT" sz="1600" dirty="0" smtClean="0">
                <a:solidFill>
                  <a:schemeClr val="accent1"/>
                </a:solidFill>
              </a:rPr>
              <a:t>NEO-DEMOCRATIC REGIMES WERE JEOPARDIZED BY ECONOMIC LIBERALIZATION</a:t>
            </a:r>
          </a:p>
          <a:p>
            <a:pPr marL="342900" lvl="2" indent="-342900"/>
            <a:r>
              <a:rPr lang="it-IT" sz="1800" dirty="0" smtClean="0">
                <a:solidFill>
                  <a:schemeClr val="accent1"/>
                </a:solidFill>
              </a:rPr>
              <a:t>SEE NEXT LESSONS</a:t>
            </a:r>
            <a:endParaRPr lang="it-IT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8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b="1" dirty="0" smtClean="0">
                <a:solidFill>
                  <a:schemeClr val="tx2"/>
                </a:solidFill>
              </a:rPr>
              <a:t>CONTROVERSIES ON </a:t>
            </a:r>
            <a:r>
              <a:rPr lang="it-IT" sz="2000" b="1" u="sng" dirty="0" smtClean="0">
                <a:solidFill>
                  <a:schemeClr val="tx2"/>
                </a:solidFill>
              </a:rPr>
              <a:t>AID EFFECTIVNESS </a:t>
            </a:r>
            <a:r>
              <a:rPr lang="it-IT" sz="2000" b="1" dirty="0" smtClean="0">
                <a:solidFill>
                  <a:schemeClr val="tx2"/>
                </a:solidFill>
              </a:rPr>
              <a:t>AFTER COLD WAR: 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tx2"/>
                </a:solidFill>
              </a:rPr>
              <a:t>DOES AID PROMOTE GROWTH?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tx2"/>
                </a:solidFill>
              </a:rPr>
              <a:t>DOES AID REDUCE INEQUALITIES?</a:t>
            </a:r>
          </a:p>
          <a:p>
            <a:pPr marL="0" indent="0">
              <a:buNone/>
            </a:pPr>
            <a:endParaRPr lang="it-IT" sz="2000" b="1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DURING THE COLD WAR, WESTERN GOVERNMENTS OFFERED FINANCIAL ASSISTANCE TO LESS DEVELOPED COUNTRIES TO ACHIEVE CERTAIN STRATEGIC, MILITARY AND/OR POLITICAL GOALS (ECONOMIC GOALS WERE NOT A PRIORITY).</a:t>
            </a:r>
          </a:p>
          <a:p>
            <a:r>
              <a:rPr lang="it-IT" sz="2000" dirty="0" smtClean="0">
                <a:solidFill>
                  <a:schemeClr val="tx2"/>
                </a:solidFill>
              </a:rPr>
              <a:t>FOREIGN AID </a:t>
            </a:r>
            <a:r>
              <a:rPr lang="it-IT" sz="2000" u="sng" dirty="0" smtClean="0">
                <a:solidFill>
                  <a:schemeClr val="tx2"/>
                </a:solidFill>
              </a:rPr>
              <a:t>COULD</a:t>
            </a:r>
            <a:r>
              <a:rPr lang="it-IT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PROMOTE ECONOMIC GROWTH IN RECIPIENT NATIONAL ECONOMIES, WHEN PROPERLY INVESTED &amp; IF PROMOTE DIVERSIFICATION → SEE THE RESOURCE CURSE</a:t>
            </a:r>
            <a:endParaRPr lang="it-IT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chemeClr val="accent1"/>
                </a:solidFill>
              </a:rPr>
              <a:t>AT THE END OF THE 90s THE CONTROVERSIAL RESULTS OF </a:t>
            </a:r>
            <a:r>
              <a:rPr lang="it-IT" dirty="0" err="1" smtClean="0">
                <a:solidFill>
                  <a:schemeClr val="accent1"/>
                </a:solidFill>
              </a:rPr>
              <a:t>SAPs</a:t>
            </a:r>
            <a:r>
              <a:rPr lang="it-IT" dirty="0" smtClean="0">
                <a:solidFill>
                  <a:schemeClr val="accent1"/>
                </a:solidFill>
              </a:rPr>
              <a:t> LED TO INTERNATIONAL PRESSURE TO TACKLE </a:t>
            </a:r>
            <a:r>
              <a:rPr lang="it-IT" b="1" dirty="0" smtClean="0">
                <a:solidFill>
                  <a:schemeClr val="accent1"/>
                </a:solidFill>
              </a:rPr>
              <a:t>POVERTY, INEQUALITIES &amp; THE DEBT BURDEN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AT THE </a:t>
            </a:r>
            <a:r>
              <a:rPr lang="en-US" b="1" dirty="0" smtClean="0">
                <a:solidFill>
                  <a:schemeClr val="accent1"/>
                </a:solidFill>
              </a:rPr>
              <a:t>MILLENNIUM SUMMIT</a:t>
            </a:r>
            <a:r>
              <a:rPr lang="en-US" dirty="0" smtClean="0">
                <a:solidFill>
                  <a:schemeClr val="accent1"/>
                </a:solidFill>
              </a:rPr>
              <a:t> OF THE </a:t>
            </a:r>
            <a:r>
              <a:rPr lang="en-US" b="1" dirty="0" smtClean="0">
                <a:solidFill>
                  <a:schemeClr val="accent1"/>
                </a:solidFill>
              </a:rPr>
              <a:t>UNITED NATIONS</a:t>
            </a:r>
            <a:r>
              <a:rPr lang="en-US" dirty="0" smtClean="0">
                <a:solidFill>
                  <a:schemeClr val="accent1"/>
                </a:solidFill>
              </a:rPr>
              <a:t> IN 2000, FOLLOWING THE ADOPTION OF THE UNITED NATIONS </a:t>
            </a:r>
            <a:r>
              <a:rPr lang="en-US" b="1" dirty="0" smtClean="0">
                <a:solidFill>
                  <a:schemeClr val="accent1"/>
                </a:solidFill>
              </a:rPr>
              <a:t>MILLENNIUM DECLARATION, </a:t>
            </a:r>
            <a:r>
              <a:rPr lang="en-US" dirty="0" smtClean="0">
                <a:solidFill>
                  <a:schemeClr val="accent1"/>
                </a:solidFill>
              </a:rPr>
              <a:t>189 NATIONS COMMITTED TO HELP ACHIEVE THE FOLLOWING </a:t>
            </a:r>
            <a:r>
              <a:rPr lang="en-US" b="1" dirty="0" smtClean="0">
                <a:solidFill>
                  <a:schemeClr val="accent1"/>
                </a:solidFill>
              </a:rPr>
              <a:t>MDG</a:t>
            </a:r>
            <a:r>
              <a:rPr lang="en-US" dirty="0" smtClean="0">
                <a:solidFill>
                  <a:schemeClr val="accent1"/>
                </a:solidFill>
              </a:rPr>
              <a:t> BY 2015: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ERADICATE </a:t>
            </a:r>
            <a:r>
              <a:rPr lang="en-US" b="1" dirty="0" smtClean="0">
                <a:solidFill>
                  <a:schemeClr val="accent1"/>
                </a:solidFill>
              </a:rPr>
              <a:t>EXTREME POVERTY</a:t>
            </a:r>
            <a:r>
              <a:rPr lang="en-US" dirty="0" smtClean="0">
                <a:solidFill>
                  <a:schemeClr val="accent1"/>
                </a:solidFill>
              </a:rPr>
              <a:t> AND HUNGER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ACHIEVE UNIVERSAL PRIMARY EDUCATION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PROMOTE GENDER EQUALITY AND EMPOWER WOMEN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REDUCE </a:t>
            </a:r>
            <a:r>
              <a:rPr lang="en-US" u="sng" dirty="0" smtClean="0">
                <a:solidFill>
                  <a:schemeClr val="accent1"/>
                </a:solidFill>
              </a:rPr>
              <a:t>CHILD MORTALITY</a:t>
            </a:r>
            <a:endParaRPr lang="en-US" dirty="0" smtClean="0">
              <a:solidFill>
                <a:schemeClr val="accent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IMPROVE MATERNAL HEALTH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COMBAT HIV/AIDS, MALARIA, AND OTHER DISEASES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ENSURE ENVIRONMENTAL SUSTAINABILITY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TO DEVELOP A GLOBAL PARTNERSHIP FOR DEVELOPMENT</a:t>
            </a:r>
            <a:endParaRPr lang="en-US" dirty="0"/>
          </a:p>
          <a:p>
            <a:endParaRPr lang="it-IT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5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THE GOALS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EACH GOAL HAD SPECIFIC TARGETS, AND DATES FOR ACHIEVING THOSE TARGETS. TO ACCELERATE PROGRESS, THE G8 FINANCE MINISTERS AGREED IN JUNE 2005 TO PROVIDE ENOUGH FUNDS TO THE </a:t>
            </a:r>
            <a:r>
              <a:rPr lang="en-US" b="1" dirty="0" smtClean="0">
                <a:solidFill>
                  <a:schemeClr val="accent1"/>
                </a:solidFill>
              </a:rPr>
              <a:t>WB</a:t>
            </a:r>
            <a:r>
              <a:rPr lang="en-US" dirty="0" smtClean="0">
                <a:solidFill>
                  <a:schemeClr val="accent1"/>
                </a:solidFill>
              </a:rPr>
              <a:t>, THE </a:t>
            </a:r>
            <a:r>
              <a:rPr lang="en-US" b="1" dirty="0" smtClean="0">
                <a:solidFill>
                  <a:schemeClr val="accent1"/>
                </a:solidFill>
              </a:rPr>
              <a:t>IMF</a:t>
            </a:r>
            <a:r>
              <a:rPr lang="en-US" dirty="0" smtClean="0">
                <a:solidFill>
                  <a:schemeClr val="accent1"/>
                </a:solidFill>
              </a:rPr>
              <a:t> AND THE </a:t>
            </a:r>
            <a:r>
              <a:rPr lang="en-US" b="1" dirty="0" err="1" smtClean="0">
                <a:solidFill>
                  <a:schemeClr val="accent1"/>
                </a:solidFill>
              </a:rPr>
              <a:t>AfDB</a:t>
            </a:r>
            <a:r>
              <a:rPr lang="en-US" dirty="0" smtClean="0">
                <a:solidFill>
                  <a:schemeClr val="accent1"/>
                </a:solidFill>
              </a:rPr>
              <a:t> TO CANCEL $40 TO $55 BILLION IN DEBT OWED BY MEMBERS OF THE HEAVILY INDEBTED POOR COUNTRIES (</a:t>
            </a:r>
            <a:r>
              <a:rPr lang="en-US" b="1" dirty="0" smtClean="0">
                <a:solidFill>
                  <a:schemeClr val="accent1"/>
                </a:solidFill>
              </a:rPr>
              <a:t>HIPC</a:t>
            </a:r>
            <a:r>
              <a:rPr lang="en-US" dirty="0" smtClean="0">
                <a:solidFill>
                  <a:schemeClr val="accent1"/>
                </a:solidFill>
              </a:rPr>
              <a:t>) TO ALLOW THEM TO REDIRECT RESOURCES TO PROGRAMS FOR IMPROVING HEALTH AND EDUCATION AND FOR ALLEVIATING POVERTY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CRITICS OF THE MDGs </a:t>
            </a:r>
            <a:r>
              <a:rPr lang="en-US" dirty="0" smtClean="0">
                <a:solidFill>
                  <a:schemeClr val="accent1"/>
                </a:solidFill>
              </a:rPr>
              <a:t>COMPLAINED OF A LACK OF ANALYSIS AND JUSTIFICATION BEHIND THE CHOSEN OBJECTIVES, AND THE DIFFICULTY OR LACK OF MEASUREMENTS FOR SOME GOALS AND UNEVEN PROGRESS.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1011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NOTWITHSTANDING, DEVELOPED COUNTRIES' AID FOR ACHIEVING THE MDGs </a:t>
            </a:r>
            <a:r>
              <a:rPr lang="en-US" b="1" dirty="0">
                <a:solidFill>
                  <a:schemeClr val="accent1"/>
                </a:solidFill>
              </a:rPr>
              <a:t>ROSE</a:t>
            </a:r>
            <a:r>
              <a:rPr lang="en-US" dirty="0">
                <a:solidFill>
                  <a:schemeClr val="accent1"/>
                </a:solidFill>
              </a:rPr>
              <a:t> DURING THE CHALLENGE PERIOD. MORE THAN </a:t>
            </a:r>
            <a:r>
              <a:rPr lang="en-US" b="1" dirty="0">
                <a:solidFill>
                  <a:schemeClr val="accent1"/>
                </a:solidFill>
              </a:rPr>
              <a:t>HALF WENT FOR DEBT RELIEF.</a:t>
            </a:r>
          </a:p>
          <a:p>
            <a:r>
              <a:rPr lang="en-US" dirty="0">
                <a:solidFill>
                  <a:schemeClr val="accent1"/>
                </a:solidFill>
              </a:rPr>
              <a:t>AS OF 2013, </a:t>
            </a:r>
            <a:r>
              <a:rPr lang="en-US" b="1" dirty="0">
                <a:solidFill>
                  <a:schemeClr val="accent1"/>
                </a:solidFill>
              </a:rPr>
              <a:t>PROGRESS</a:t>
            </a:r>
            <a:r>
              <a:rPr lang="en-US" dirty="0">
                <a:solidFill>
                  <a:schemeClr val="accent1"/>
                </a:solidFill>
              </a:rPr>
              <a:t> TOWARDS THE GOALS WAS </a:t>
            </a:r>
            <a:r>
              <a:rPr lang="en-US" b="1" dirty="0">
                <a:solidFill>
                  <a:schemeClr val="accent1"/>
                </a:solidFill>
              </a:rPr>
              <a:t>UNEVEN</a:t>
            </a:r>
            <a:r>
              <a:rPr lang="en-US" dirty="0">
                <a:solidFill>
                  <a:schemeClr val="accent1"/>
                </a:solidFill>
              </a:rPr>
              <a:t>. BUT MANY IMPORTANT SSA COUNTRIES ACHIEVED MANY GOALS, WHILE OTHERS WERE NOT ON TRACK TO REALIZE ANY. MOST OF THESE ARE COUNTRIES WENT UNDER </a:t>
            </a:r>
            <a:r>
              <a:rPr lang="en-US" b="1" dirty="0">
                <a:solidFill>
                  <a:schemeClr val="accent1"/>
                </a:solidFill>
              </a:rPr>
              <a:t>POLITICAL INSTABILITY </a:t>
            </a:r>
            <a:r>
              <a:rPr lang="en-US" dirty="0">
                <a:solidFill>
                  <a:schemeClr val="accent1"/>
                </a:solidFill>
              </a:rPr>
              <a:t>OR ARE THOSE WHICH SUFFERED FROM VERY SERIOUS UNDERDEVELOPMENT, </a:t>
            </a:r>
            <a:r>
              <a:rPr lang="en-US" b="1" dirty="0">
                <a:solidFill>
                  <a:schemeClr val="accent1"/>
                </a:solidFill>
              </a:rPr>
              <a:t>LACK COMPARATIVE ADVANTAGES </a:t>
            </a:r>
            <a:r>
              <a:rPr lang="en-US" dirty="0">
                <a:solidFill>
                  <a:schemeClr val="accent1"/>
                </a:solidFill>
              </a:rPr>
              <a:t>ON THE INTERNATIONAL MARKET OR ARE </a:t>
            </a:r>
            <a:r>
              <a:rPr lang="en-US" b="1" dirty="0">
                <a:solidFill>
                  <a:schemeClr val="accent1"/>
                </a:solidFill>
              </a:rPr>
              <a:t>LAND-LOCKED COUNTRIES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52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THE 17 SUSTAINABLE DEVELOPMENT GOALS (</a:t>
            </a:r>
            <a:r>
              <a:rPr lang="it-IT" b="1" dirty="0" err="1" smtClean="0">
                <a:solidFill>
                  <a:srgbClr val="0070C0"/>
                </a:solidFill>
              </a:rPr>
              <a:t>SDGs</a:t>
            </a:r>
            <a:r>
              <a:rPr lang="it-IT" b="1" dirty="0" smtClean="0">
                <a:solidFill>
                  <a:srgbClr val="0070C0"/>
                </a:solidFill>
              </a:rPr>
              <a:t>)!</a:t>
            </a:r>
          </a:p>
          <a:p>
            <a:r>
              <a:rPr lang="it-IT" b="1" dirty="0" smtClean="0">
                <a:solidFill>
                  <a:srgbClr val="0070C0"/>
                </a:solidFill>
              </a:rPr>
              <a:t>(</a:t>
            </a:r>
            <a:r>
              <a:rPr lang="it-IT" dirty="0" smtClean="0">
                <a:solidFill>
                  <a:srgbClr val="0070C0"/>
                </a:solidFill>
              </a:rPr>
              <a:t>NO POVERTY, ZERO HUNGER!; </a:t>
            </a:r>
            <a:r>
              <a:rPr lang="it-IT" b="1" dirty="0" smtClean="0">
                <a:solidFill>
                  <a:srgbClr val="0070C0"/>
                </a:solidFill>
              </a:rPr>
              <a:t>THE ADJECTIVES: </a:t>
            </a:r>
            <a:r>
              <a:rPr lang="it-IT" dirty="0" smtClean="0">
                <a:solidFill>
                  <a:srgbClr val="0070C0"/>
                </a:solidFill>
              </a:rPr>
              <a:t>SUSTAINABLE, AFFORDABLE, RESPONSIBLE, ETC…)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GOAL 16: </a:t>
            </a:r>
            <a:r>
              <a:rPr lang="it-IT" b="1" dirty="0" smtClean="0">
                <a:solidFill>
                  <a:srgbClr val="0070C0"/>
                </a:solidFill>
              </a:rPr>
              <a:t>PEACE, JUSTICE &amp; STRONG INSTITUTIONS (THE </a:t>
            </a:r>
            <a:r>
              <a:rPr lang="it-IT" b="1" u="sng" dirty="0" smtClean="0">
                <a:solidFill>
                  <a:srgbClr val="0070C0"/>
                </a:solidFill>
              </a:rPr>
              <a:t>POLITICAL</a:t>
            </a:r>
            <a:r>
              <a:rPr lang="it-IT" b="1" dirty="0" smtClean="0">
                <a:solidFill>
                  <a:srgbClr val="0070C0"/>
                </a:solidFill>
              </a:rPr>
              <a:t> GOAL!!)</a:t>
            </a:r>
          </a:p>
          <a:p>
            <a:endParaRPr lang="it-IT" b="1" dirty="0">
              <a:solidFill>
                <a:srgbClr val="0070C0"/>
              </a:solidFill>
            </a:endParaRPr>
          </a:p>
          <a:p>
            <a:r>
              <a:rPr lang="it-IT" b="1" dirty="0" smtClean="0">
                <a:solidFill>
                  <a:srgbClr val="0070C0"/>
                </a:solidFill>
              </a:rPr>
              <a:t>CRITICISM: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rgbClr val="0070C0"/>
                </a:solidFill>
              </a:rPr>
              <a:t>TOO MANY GOALS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rgbClr val="0070C0"/>
                </a:solidFill>
              </a:rPr>
              <a:t>CONTRADICTORY GOALS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rgbClr val="0070C0"/>
                </a:solidFill>
              </a:rPr>
              <a:t>THE NEED OF EFFECTIVE POLICIES (→ </a:t>
            </a:r>
            <a:r>
              <a:rPr lang="it-IT" sz="1800" dirty="0" smtClean="0">
                <a:solidFill>
                  <a:srgbClr val="0070C0"/>
                </a:solidFill>
              </a:rPr>
              <a:t>REQUIRE A </a:t>
            </a:r>
            <a:r>
              <a:rPr lang="it-IT" sz="1800" b="1" dirty="0" smtClean="0">
                <a:solidFill>
                  <a:srgbClr val="0070C0"/>
                </a:solidFill>
              </a:rPr>
              <a:t>STATE</a:t>
            </a:r>
            <a:r>
              <a:rPr lang="it-IT" dirty="0" smtClean="0">
                <a:solidFill>
                  <a:srgbClr val="0070C0"/>
                </a:solidFill>
              </a:rPr>
              <a:t>!!)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b="1" dirty="0" smtClean="0">
                <a:solidFill>
                  <a:srgbClr val="0070C0"/>
                </a:solidFill>
              </a:rPr>
              <a:t>THE GREAT ABSENT </a:t>
            </a:r>
            <a:r>
              <a:rPr lang="it-IT" dirty="0" smtClean="0">
                <a:solidFill>
                  <a:srgbClr val="0070C0"/>
                </a:solidFill>
              </a:rPr>
              <a:t>FROM NEO-LIBERAL DISCOURSE &amp; LEFTIST CIVIL-SOCIETY ONE IS </a:t>
            </a:r>
            <a:r>
              <a:rPr lang="it-IT" b="1" dirty="0" smtClean="0">
                <a:solidFill>
                  <a:srgbClr val="0070C0"/>
                </a:solidFill>
              </a:rPr>
              <a:t>THE STATE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67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chemeClr val="accent1"/>
              </a:solidFill>
            </a:endParaRPr>
          </a:p>
          <a:p>
            <a:r>
              <a:rPr lang="it-IT" dirty="0" smtClean="0">
                <a:solidFill>
                  <a:schemeClr val="accent1"/>
                </a:solidFill>
              </a:rPr>
              <a:t>BY THE MID-90S </a:t>
            </a:r>
            <a:r>
              <a:rPr lang="it-IT" b="1" dirty="0" smtClean="0">
                <a:solidFill>
                  <a:schemeClr val="accent1"/>
                </a:solidFill>
              </a:rPr>
              <a:t>WB &amp; THE IMF </a:t>
            </a:r>
            <a:r>
              <a:rPr lang="it-IT" dirty="0" smtClean="0">
                <a:solidFill>
                  <a:schemeClr val="accent1"/>
                </a:solidFill>
              </a:rPr>
              <a:t>DECIDED TO COMMITT THEMSELVES TO ISSUES LIKE POVERTY</a:t>
            </a:r>
            <a:r>
              <a:rPr lang="it-IT" dirty="0">
                <a:solidFill>
                  <a:schemeClr val="accent1"/>
                </a:solidFill>
              </a:rPr>
              <a:t>, INEQUALITIES &amp; THE DEBT </a:t>
            </a:r>
            <a:r>
              <a:rPr lang="it-IT" dirty="0" smtClean="0">
                <a:solidFill>
                  <a:schemeClr val="accent1"/>
                </a:solidFill>
              </a:rPr>
              <a:t>BURDEN, </a:t>
            </a:r>
            <a:r>
              <a:rPr lang="it-IT" dirty="0" err="1" smtClean="0">
                <a:solidFill>
                  <a:schemeClr val="accent1"/>
                </a:solidFill>
              </a:rPr>
              <a:t>SAPs</a:t>
            </a:r>
            <a:r>
              <a:rPr lang="it-IT" dirty="0">
                <a:solidFill>
                  <a:schemeClr val="accent1"/>
                </a:solidFill>
              </a:rPr>
              <a:t> </a:t>
            </a:r>
            <a:r>
              <a:rPr lang="it-IT" dirty="0" smtClean="0">
                <a:solidFill>
                  <a:schemeClr val="accent1"/>
                </a:solidFill>
              </a:rPr>
              <a:t>CHANGED TO </a:t>
            </a:r>
            <a:r>
              <a:rPr lang="it-IT" b="1" dirty="0" smtClean="0">
                <a:solidFill>
                  <a:schemeClr val="accent1"/>
                </a:solidFill>
              </a:rPr>
              <a:t>PRSP </a:t>
            </a:r>
            <a:r>
              <a:rPr lang="it-IT" dirty="0" smtClean="0">
                <a:solidFill>
                  <a:schemeClr val="accent1"/>
                </a:solidFill>
              </a:rPr>
              <a:t>(POVERTY REDUCTION STRATEGY </a:t>
            </a:r>
            <a:r>
              <a:rPr lang="it-IT" dirty="0" err="1" smtClean="0">
                <a:solidFill>
                  <a:schemeClr val="accent1"/>
                </a:solidFill>
              </a:rPr>
              <a:t>PAPERs</a:t>
            </a:r>
            <a:r>
              <a:rPr lang="it-IT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it-IT" dirty="0" smtClean="0">
                <a:solidFill>
                  <a:schemeClr val="accent1"/>
                </a:solidFill>
              </a:rPr>
              <a:t>IN </a:t>
            </a:r>
            <a:r>
              <a:rPr lang="it-IT" b="1" dirty="0" smtClean="0">
                <a:solidFill>
                  <a:schemeClr val="accent1"/>
                </a:solidFill>
              </a:rPr>
              <a:t>1996</a:t>
            </a:r>
            <a:r>
              <a:rPr lang="it-IT" dirty="0" smtClean="0">
                <a:solidFill>
                  <a:schemeClr val="accent1"/>
                </a:solidFill>
              </a:rPr>
              <a:t> THE HEAVILY INDEBTED POOR COUNTRY INITIATIVE (</a:t>
            </a:r>
            <a:r>
              <a:rPr lang="it-IT" b="1" dirty="0" smtClean="0">
                <a:solidFill>
                  <a:schemeClr val="accent1"/>
                </a:solidFill>
              </a:rPr>
              <a:t>HIPC</a:t>
            </a:r>
            <a:r>
              <a:rPr lang="it-IT" dirty="0" smtClean="0">
                <a:solidFill>
                  <a:schemeClr val="accent1"/>
                </a:solidFill>
              </a:rPr>
              <a:t>) WAS ANNOUNCED: THE PROGRAM SHOULD ALLOW HEAVILY INDEBTED COUNTRIES TO REDUCE OR CANCELLED THEIR DEBT AGAINST ADOPTION OF SOCIAL POLICIES</a:t>
            </a:r>
          </a:p>
          <a:p>
            <a:r>
              <a:rPr lang="it-IT" b="1" dirty="0" smtClean="0">
                <a:solidFill>
                  <a:schemeClr val="accent1"/>
                </a:solidFill>
              </a:rPr>
              <a:t>IN 1999</a:t>
            </a:r>
            <a:r>
              <a:rPr lang="it-IT" dirty="0" smtClean="0">
                <a:solidFill>
                  <a:schemeClr val="accent1"/>
                </a:solidFill>
              </a:rPr>
              <a:t>, THROUGH THE </a:t>
            </a:r>
            <a:r>
              <a:rPr lang="it-IT" dirty="0">
                <a:solidFill>
                  <a:schemeClr val="accent1"/>
                </a:solidFill>
              </a:rPr>
              <a:t>ENHANCED HEAVILY INDEBTED POOR COUNTRY INITIATIVE (EHIPC</a:t>
            </a:r>
            <a:r>
              <a:rPr lang="it-IT" dirty="0" smtClean="0">
                <a:solidFill>
                  <a:schemeClr val="accent1"/>
                </a:solidFill>
              </a:rPr>
              <a:t>) </a:t>
            </a:r>
            <a:r>
              <a:rPr lang="it-IT" b="1" dirty="0" smtClean="0">
                <a:solidFill>
                  <a:schemeClr val="accent1"/>
                </a:solidFill>
              </a:rPr>
              <a:t>PRSP ARE ADOPTED</a:t>
            </a:r>
          </a:p>
          <a:p>
            <a:endParaRPr lang="it-IT" dirty="0" smtClean="0">
              <a:solidFill>
                <a:schemeClr val="accent1"/>
              </a:solidFill>
            </a:endParaRPr>
          </a:p>
          <a:p>
            <a:endParaRPr lang="it-IT" dirty="0" smtClean="0">
              <a:solidFill>
                <a:schemeClr val="accent1"/>
              </a:solidFill>
            </a:endParaRP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42589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>
                <a:solidFill>
                  <a:schemeClr val="accent1"/>
                </a:solidFill>
              </a:rPr>
              <a:t>WHAT </a:t>
            </a:r>
            <a:r>
              <a:rPr lang="it-IT" sz="2000" b="1" dirty="0" smtClean="0">
                <a:solidFill>
                  <a:schemeClr val="accent1"/>
                </a:solidFill>
              </a:rPr>
              <a:t>PRSP</a:t>
            </a:r>
            <a:r>
              <a:rPr lang="it-IT" sz="2000" dirty="0" smtClean="0">
                <a:solidFill>
                  <a:schemeClr val="accent1"/>
                </a:solidFill>
              </a:rPr>
              <a:t> ARE: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dirty="0" smtClean="0">
                <a:solidFill>
                  <a:schemeClr val="accent1"/>
                </a:solidFill>
              </a:rPr>
              <a:t>COUNTRIES WHICH WANT TO BENEFIT FROM EHIPC MUST PRESENT A PLAN (PRSP) WHICH RE-ADDRESS RESOURCES DESTINED TO DEBT TO SPECIFIC PROGRAMMES INTENDED TO REDUCE POVERTY, PRIMARY THROUGH EDUCATIONAL &amp; HEALTH PROGRAMMES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dirty="0" smtClean="0">
                <a:solidFill>
                  <a:schemeClr val="accent1"/>
                </a:solidFill>
              </a:rPr>
              <a:t>PRSP ARE GUIDED BY THE </a:t>
            </a:r>
            <a:r>
              <a:rPr lang="it-IT" sz="1800" b="1" dirty="0" smtClean="0">
                <a:solidFill>
                  <a:schemeClr val="accent1"/>
                </a:solidFill>
              </a:rPr>
              <a:t>SELECTIVITY</a:t>
            </a:r>
            <a:r>
              <a:rPr lang="it-IT" sz="1800" dirty="0" smtClean="0">
                <a:solidFill>
                  <a:schemeClr val="accent1"/>
                </a:solidFill>
              </a:rPr>
              <a:t> &amp; </a:t>
            </a:r>
            <a:r>
              <a:rPr lang="it-IT" sz="1800" b="1" dirty="0" smtClean="0">
                <a:solidFill>
                  <a:schemeClr val="accent1"/>
                </a:solidFill>
              </a:rPr>
              <a:t>NEW CONDITIONALITY </a:t>
            </a:r>
            <a:r>
              <a:rPr lang="it-IT" sz="1800" dirty="0" smtClean="0">
                <a:solidFill>
                  <a:schemeClr val="accent1"/>
                </a:solidFill>
              </a:rPr>
              <a:t>PRINCIPLES</a:t>
            </a:r>
            <a:r>
              <a:rPr lang="it-IT" dirty="0" smtClean="0">
                <a:solidFill>
                  <a:schemeClr val="accent1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chemeClr val="accent1"/>
                </a:solidFill>
              </a:rPr>
              <a:t>SELECTVITY: COUNTRIES ARE PRIORITIZED IF THEY HAVE </a:t>
            </a:r>
            <a:r>
              <a:rPr lang="it-IT" sz="1600" b="1" dirty="0" smtClean="0">
                <a:solidFill>
                  <a:schemeClr val="accent1"/>
                </a:solidFill>
              </a:rPr>
              <a:t>PRO-POOR POLICIES </a:t>
            </a:r>
            <a:r>
              <a:rPr lang="it-IT" sz="1600" dirty="0" smtClean="0">
                <a:solidFill>
                  <a:schemeClr val="accent1"/>
                </a:solidFill>
              </a:rPr>
              <a:t>ALREADY IN PLACE</a:t>
            </a:r>
            <a:endParaRPr lang="it-IT" sz="1600" dirty="0">
              <a:solidFill>
                <a:schemeClr val="accent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chemeClr val="accent1"/>
                </a:solidFill>
              </a:rPr>
              <a:t>NEW </a:t>
            </a:r>
            <a:r>
              <a:rPr lang="it-IT" sz="1600" b="1" dirty="0" smtClean="0">
                <a:solidFill>
                  <a:schemeClr val="accent1"/>
                </a:solidFill>
              </a:rPr>
              <a:t>CONDITIONALITY</a:t>
            </a:r>
            <a:r>
              <a:rPr lang="it-IT" sz="1600" dirty="0" smtClean="0">
                <a:solidFill>
                  <a:schemeClr val="accent1"/>
                </a:solidFill>
              </a:rPr>
              <a:t>: IT MEANS A FLEXIBLE&amp; MULTI-DIMENTIONAL PACKAGE OF PRO-POOR AID. IT ENVISAGES AN </a:t>
            </a:r>
            <a:r>
              <a:rPr lang="it-IT" sz="1600" b="1" dirty="0" smtClean="0">
                <a:solidFill>
                  <a:schemeClr val="accent1"/>
                </a:solidFill>
              </a:rPr>
              <a:t>EMPOWEREMENT OF BENEFICIARY GOVERNMENTS AND A PRO-ACTIVE ROLE LOCAL </a:t>
            </a:r>
            <a:r>
              <a:rPr lang="it-IT" sz="1600" b="1" dirty="0" err="1" smtClean="0">
                <a:solidFill>
                  <a:schemeClr val="accent1"/>
                </a:solidFill>
              </a:rPr>
              <a:t>CSOs</a:t>
            </a:r>
            <a:r>
              <a:rPr lang="it-IT" sz="1600" b="1" dirty="0" smtClean="0">
                <a:solidFill>
                  <a:schemeClr val="accent1"/>
                </a:solidFill>
              </a:rPr>
              <a:t> </a:t>
            </a:r>
            <a:r>
              <a:rPr lang="it-IT" sz="1600" dirty="0" smtClean="0">
                <a:solidFill>
                  <a:schemeClr val="accent1"/>
                </a:solidFill>
              </a:rPr>
              <a:t>IN ORDER TO TACKLE CORRUPTION &amp; INEFFICIENCIES</a:t>
            </a:r>
            <a:endParaRPr lang="it-IT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3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accent1"/>
                </a:solidFill>
              </a:rPr>
              <a:t>ECONOMIC COLONIAL INHERITANCES</a:t>
            </a:r>
            <a:r>
              <a:rPr lang="it-IT" b="1" dirty="0" smtClean="0">
                <a:solidFill>
                  <a:schemeClr val="accent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b="1" dirty="0" smtClean="0">
              <a:solidFill>
                <a:schemeClr val="accent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MONO-PRODUCTION→ DEPENDANCE FROM RICH </a:t>
            </a:r>
            <a:r>
              <a:rPr lang="it-IT" b="1" dirty="0">
                <a:solidFill>
                  <a:schemeClr val="accent1"/>
                </a:solidFill>
              </a:rPr>
              <a:t>COUNTRIES → </a:t>
            </a:r>
            <a:r>
              <a:rPr lang="it-IT" b="1" dirty="0" smtClean="0">
                <a:solidFill>
                  <a:schemeClr val="accent1"/>
                </a:solidFill>
              </a:rPr>
              <a:t>IMPORTATION OF COSTLY KNOW HOW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WEAK INDUSTRIALIZATION &amp; POOR INFRASTRUCTURES → NEED FOR INVESTMENTS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LARGELY RURAL : SUSBSITENCE FARMING DETACHED FROM MARKETS VS. LARGE PRODUCTIVE LANDS IN THE HAND OF FOREIGN COMPANIES → NATIONALIZATION &amp; THE ESTABLISHING OF NATIONAL MONOPOLIES ON MONO-PRODUCTION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WEAK INTERNAL MARKETS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WEAK TAXATION → POOR WELFARE STATES</a:t>
            </a:r>
            <a:endParaRPr lang="it-IT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accent1"/>
                </a:solidFill>
              </a:rPr>
              <a:t>PRSP ARE GUIDED BY </a:t>
            </a:r>
            <a:r>
              <a:rPr lang="it-IT" b="1" dirty="0" smtClean="0">
                <a:solidFill>
                  <a:schemeClr val="accent1"/>
                </a:solidFill>
              </a:rPr>
              <a:t>FIVE PRINCIPLES </a:t>
            </a:r>
            <a:r>
              <a:rPr lang="it-IT" dirty="0" smtClean="0">
                <a:solidFill>
                  <a:schemeClr val="accent1"/>
                </a:solidFill>
              </a:rPr>
              <a:t>(SEE THE WB’S COMPREHENSIVE DEVELOPMENT FRAMEWORK (2001):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1"/>
                </a:solidFill>
              </a:rPr>
              <a:t>PRSP ARE LED BY NATIONAL </a:t>
            </a:r>
            <a:r>
              <a:rPr lang="it-IT" dirty="0" err="1" smtClean="0">
                <a:solidFill>
                  <a:schemeClr val="accent1"/>
                </a:solidFill>
              </a:rPr>
              <a:t>GVMTs</a:t>
            </a:r>
            <a:r>
              <a:rPr lang="it-IT" dirty="0" smtClean="0">
                <a:solidFill>
                  <a:schemeClr val="accent1"/>
                </a:solidFill>
              </a:rPr>
              <a:t> (</a:t>
            </a:r>
            <a:r>
              <a:rPr lang="it-IT" b="1" dirty="0" smtClean="0">
                <a:solidFill>
                  <a:schemeClr val="accent1"/>
                </a:solidFill>
              </a:rPr>
              <a:t>OWNERSHIP</a:t>
            </a:r>
            <a:r>
              <a:rPr lang="it-IT" dirty="0" smtClean="0">
                <a:solidFill>
                  <a:schemeClr val="accent1"/>
                </a:solidFill>
              </a:rPr>
              <a:t>). </a:t>
            </a:r>
            <a:r>
              <a:rPr lang="it-IT" b="1" dirty="0" smtClean="0">
                <a:solidFill>
                  <a:schemeClr val="accent1"/>
                </a:solidFill>
              </a:rPr>
              <a:t>CIVIL SOCIETY </a:t>
            </a:r>
            <a:r>
              <a:rPr lang="it-IT" dirty="0" smtClean="0">
                <a:solidFill>
                  <a:schemeClr val="accent1"/>
                </a:solidFill>
              </a:rPr>
              <a:t>IS INVOLVED DURING THE ENTIRE DISCUSSION CYCLE;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1"/>
                </a:solidFill>
              </a:rPr>
              <a:t>PRSP MUST BE </a:t>
            </a:r>
            <a:r>
              <a:rPr lang="it-IT" b="1" dirty="0" smtClean="0">
                <a:solidFill>
                  <a:schemeClr val="accent1"/>
                </a:solidFill>
              </a:rPr>
              <a:t>RESULT</a:t>
            </a:r>
            <a:r>
              <a:rPr lang="it-IT" dirty="0" smtClean="0">
                <a:solidFill>
                  <a:schemeClr val="accent1"/>
                </a:solidFill>
              </a:rPr>
              <a:t> ORIENTED;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1"/>
                </a:solidFill>
              </a:rPr>
              <a:t>PRSP MUST HAVE A LONG-TERM GLOBAL PERSPECTIVE WHICH INTEGRATE MACRO-ECONOMIC &amp; STRUCTURAL FACTORS WITH SOCIAL PRIORITIES;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1"/>
                </a:solidFill>
              </a:rPr>
              <a:t>MEASURE MUST BE PRIORITIZED IN ORDER TO FAVOR A </a:t>
            </a:r>
            <a:r>
              <a:rPr lang="it-IT" b="1" dirty="0" smtClean="0">
                <a:solidFill>
                  <a:schemeClr val="accent1"/>
                </a:solidFill>
              </a:rPr>
              <a:t>FISCAL &amp; INSTITUTIONAL </a:t>
            </a:r>
            <a:r>
              <a:rPr lang="it-IT" dirty="0" smtClean="0">
                <a:solidFill>
                  <a:schemeClr val="accent1"/>
                </a:solidFill>
              </a:rPr>
              <a:t>MANAGEMENT &amp; IMPLEMENTATION;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1"/>
                </a:solidFill>
              </a:rPr>
              <a:t>PRSP MUST STRENGHTEN </a:t>
            </a:r>
            <a:r>
              <a:rPr lang="it-IT" b="1" dirty="0" smtClean="0">
                <a:solidFill>
                  <a:schemeClr val="accent1"/>
                </a:solidFill>
              </a:rPr>
              <a:t>PARTNERSHIP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smtClean="0">
                <a:solidFill>
                  <a:schemeClr val="accent1"/>
                </a:solidFill>
              </a:rPr>
              <a:t>&amp; DIALOGUE </a:t>
            </a:r>
            <a:r>
              <a:rPr lang="it-IT" dirty="0" smtClean="0">
                <a:solidFill>
                  <a:schemeClr val="accent1"/>
                </a:solidFill>
              </a:rPr>
              <a:t>BETWEEN DONORS </a:t>
            </a:r>
            <a:r>
              <a:rPr lang="it-IT" dirty="0" err="1" smtClean="0">
                <a:solidFill>
                  <a:schemeClr val="accent1"/>
                </a:solidFill>
              </a:rPr>
              <a:t>GVMTs</a:t>
            </a:r>
            <a:r>
              <a:rPr lang="it-IT" dirty="0" smtClean="0">
                <a:solidFill>
                  <a:schemeClr val="accent1"/>
                </a:solidFill>
              </a:rPr>
              <a:t> AND </a:t>
            </a:r>
            <a:r>
              <a:rPr lang="it-IT" dirty="0" err="1" smtClean="0">
                <a:solidFill>
                  <a:schemeClr val="accent1"/>
                </a:solidFill>
              </a:rPr>
              <a:t>CSOs</a:t>
            </a:r>
            <a:r>
              <a:rPr lang="it-IT" dirty="0" smtClean="0">
                <a:solidFill>
                  <a:schemeClr val="accent1"/>
                </a:solidFill>
              </a:rPr>
              <a:t> (</a:t>
            </a:r>
            <a:r>
              <a:rPr lang="it-IT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THEY INCORPORATE A DEMOCRATIC PRINCIPLE)</a:t>
            </a:r>
            <a:endParaRPr lang="it-IT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0907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accent1"/>
                </a:solidFill>
              </a:rPr>
              <a:t>PRSP RESULTS &amp; CRITICISM</a:t>
            </a:r>
            <a:r>
              <a:rPr lang="it-IT" sz="2000" dirty="0" smtClean="0">
                <a:solidFill>
                  <a:schemeClr val="accent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accent1"/>
                </a:solidFill>
              </a:rPr>
              <a:t>AFTER 15 YEARS PRSP MAY HAVE BEEN RESPONSIBLE OF CERTAIN PROGRESSES, HOWEVER THEY PROMPTED SOME CRITICISM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accent1"/>
                </a:solidFill>
              </a:rPr>
              <a:t>CRITICISM</a:t>
            </a:r>
            <a:r>
              <a:rPr lang="it-IT" dirty="0" smtClean="0">
                <a:solidFill>
                  <a:schemeClr val="accent1"/>
                </a:solidFill>
              </a:rPr>
              <a:t>:</a:t>
            </a:r>
            <a:endParaRPr lang="it-IT" dirty="0">
              <a:solidFill>
                <a:schemeClr val="accent1"/>
              </a:solidFill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accent1"/>
                </a:solidFill>
              </a:rPr>
              <a:t>OWNERSHIP</a:t>
            </a:r>
            <a:r>
              <a:rPr lang="it-IT" dirty="0" smtClean="0">
                <a:solidFill>
                  <a:schemeClr val="accent1"/>
                </a:solidFill>
              </a:rPr>
              <a:t>:  NOTWITHSTANDING THE INCREASED ROLE OF BENEFICIARIES DONORS HAVE A LEAD IN THE DECISIONAL PROCESS;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accent1"/>
                </a:solidFill>
              </a:rPr>
              <a:t>PARTNERSHIP &amp; </a:t>
            </a:r>
            <a:r>
              <a:rPr lang="it-IT" b="1" dirty="0" smtClean="0">
                <a:solidFill>
                  <a:schemeClr val="accent1"/>
                </a:solidFill>
              </a:rPr>
              <a:t>DIALOGUE: </a:t>
            </a:r>
            <a:r>
              <a:rPr lang="it-IT" dirty="0" smtClean="0">
                <a:solidFill>
                  <a:schemeClr val="accent1"/>
                </a:solidFill>
              </a:rPr>
              <a:t>IN PARTICULAR, PARTICIPATION LOCAL </a:t>
            </a:r>
            <a:r>
              <a:rPr lang="it-IT" dirty="0" err="1" smtClean="0">
                <a:solidFill>
                  <a:schemeClr val="accent1"/>
                </a:solidFill>
              </a:rPr>
              <a:t>CSOs</a:t>
            </a:r>
            <a:r>
              <a:rPr lang="it-IT" dirty="0" smtClean="0">
                <a:solidFill>
                  <a:schemeClr val="accent1"/>
                </a:solidFill>
              </a:rPr>
              <a:t> CAN BE WEAK (IN PARTICULAR IN NEO-AUTHORITARIAN REGIMES)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accent1"/>
                </a:solidFill>
              </a:rPr>
              <a:t>POVERTY DEFINITION</a:t>
            </a:r>
            <a:r>
              <a:rPr lang="it-IT" dirty="0" smtClean="0">
                <a:solidFill>
                  <a:schemeClr val="accent1"/>
                </a:solidFill>
              </a:rPr>
              <a:t>: POVERTY IS MULTI-DIMENSIONAL, BUT IT IS BARELY DEFINED. DATA ON POVERTY CAN BE POOR. BOTH DATA &amp; DEFINITION COULD BE POLITICALLY ORIENTED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782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accent1"/>
                </a:solidFill>
              </a:rPr>
              <a:t>FUNDS EMPLOYMENT RECORD</a:t>
            </a:r>
            <a:r>
              <a:rPr lang="it-IT" dirty="0" smtClean="0">
                <a:solidFill>
                  <a:schemeClr val="accent1"/>
                </a:solidFill>
              </a:rPr>
              <a:t>: CORRUPTION &amp; INEFFICIENCIES ARE A SERIOUS PROBLEM. SSA COUNTRIES COULD LACK OF AN ADEQUATE INSTITUTIONAL FRAMEWORK WHICH IMPACT ON RESULTS.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accent1"/>
                </a:solidFill>
              </a:rPr>
              <a:t>AID DEPENDENCY</a:t>
            </a:r>
            <a:r>
              <a:rPr lang="it-IT" dirty="0" smtClean="0">
                <a:solidFill>
                  <a:schemeClr val="accent1"/>
                </a:solidFill>
              </a:rPr>
              <a:t>: PRSP HAVE NOT SERIOUSLY AFFECTED AID DEPENDENCY AND THEY COULD NOT HAVE A SERIOUS IMPACT ON ECONOMIC DIFFERENTIATION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accent1"/>
                </a:solidFill>
              </a:rPr>
              <a:t>RECORDED IMPROVEMENT MAY HAVE BEEN DUE MORE TO GROWTH ENHANCEMENT WHICH ARE MORE LIKELY AFFECTED BY THE INTERNATIONAL MARKET &amp; DEMANDS, INVESTMENT (WHICH REQUIRE AN ADEQUATE FRAMEWORK) AND RESOURCE ATTRACTION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24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THE IMPACT OF AUTHORITARIANISM &amp; MONO-PARTITISM</a:t>
            </a:r>
            <a:r>
              <a:rPr lang="it-IT" b="1" dirty="0">
                <a:solidFill>
                  <a:schemeClr val="accent1"/>
                </a:solidFill>
              </a:rPr>
              <a:t>: NATIONALIZATION OF PRODUCTION &amp; CREATION OF BIG PARA-STATALS → </a:t>
            </a:r>
            <a:endParaRPr lang="it-IT" b="1" dirty="0" smtClean="0">
              <a:solidFill>
                <a:schemeClr val="accent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INEFFICIENCIES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CLIENTELISM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CORRUPTION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THE IMPACT OF THE COLD WAR: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AID DEPENDANCE &amp; DEBT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/>
                </a:solidFill>
              </a:rPr>
              <a:t>THE PERSISTENCE OF AUTHORITARIANISM</a:t>
            </a:r>
            <a:endParaRPr lang="it-IT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accent1"/>
                </a:solidFill>
              </a:rPr>
              <a:t>THE ECONOMIC SITUATION AT THE BEGINNING OF THE 90s: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accent1"/>
                </a:solidFill>
              </a:rPr>
              <a:t>THE PRIVATE SECTOR &amp; STATE CONTROL: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1"/>
                </a:solidFill>
              </a:rPr>
              <a:t>WEAK PRIVATE SECTOR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1"/>
                </a:solidFill>
              </a:rPr>
              <a:t>CORRUPTION &amp; INEFFICIENCES OF A HUGE PUBLIC SECTOR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accent1"/>
                </a:solidFill>
              </a:rPr>
              <a:t>THE PROBLEM OF GROWTH: </a:t>
            </a:r>
            <a:r>
              <a:rPr lang="it-IT" dirty="0" smtClean="0">
                <a:solidFill>
                  <a:schemeClr val="accent1"/>
                </a:solidFill>
              </a:rPr>
              <a:t>REDUCED GROWTH BY1973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accent1"/>
                </a:solidFill>
              </a:rPr>
              <a:t>DEMOGRAPHIC PRESSURES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accent1"/>
                </a:solidFill>
              </a:rPr>
              <a:t>THE DUAL ECONOMY &amp; THE PROBLEM OF COMMODITIES INTERNATIONAL PRICES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accent1"/>
                </a:solidFill>
              </a:rPr>
              <a:t>THE PROBLEM OF DEBT</a:t>
            </a:r>
            <a:endParaRPr lang="it-IT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3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chemeClr val="accent1"/>
                </a:solidFill>
              </a:rPr>
              <a:t>FROM BILATERALISM TO MULTILATERALISM BY THE END OF COLD WAR</a:t>
            </a:r>
            <a:r>
              <a:rPr lang="it-IT" b="1" dirty="0" smtClean="0">
                <a:solidFill>
                  <a:schemeClr val="accent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/>
                </a:solidFill>
              </a:rPr>
              <a:t>REDUCED BILATERALISM &amp; THE INTERVENTION OF </a:t>
            </a:r>
            <a:r>
              <a:rPr lang="it-IT" sz="2000" dirty="0" err="1" smtClean="0">
                <a:solidFill>
                  <a:schemeClr val="accent1"/>
                </a:solidFill>
              </a:rPr>
              <a:t>IFIs</a:t>
            </a:r>
            <a:endParaRPr lang="it-IT" sz="2000" dirty="0" smtClean="0">
              <a:solidFill>
                <a:schemeClr val="accent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/>
                </a:solidFill>
              </a:rPr>
              <a:t>THE SAP MODEL: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800" dirty="0" err="1" smtClean="0">
                <a:solidFill>
                  <a:schemeClr val="accent1"/>
                </a:solidFill>
              </a:rPr>
              <a:t>SAPs</a:t>
            </a:r>
            <a:r>
              <a:rPr lang="it-IT" sz="1800" dirty="0" smtClean="0">
                <a:solidFill>
                  <a:schemeClr val="accent1"/>
                </a:solidFill>
              </a:rPr>
              <a:t> STARTED FIRST IN LATIN AMERICA. IN SUB-SAHARAN AFRICA STARTED WITH GHANA (1983); DURING 1987-1991, 29 SSA STATES EXPERIENCED </a:t>
            </a:r>
            <a:r>
              <a:rPr lang="it-IT" sz="1800" dirty="0" err="1" smtClean="0">
                <a:solidFill>
                  <a:schemeClr val="accent1"/>
                </a:solidFill>
              </a:rPr>
              <a:t>SAPs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accent1"/>
                </a:solidFill>
              </a:rPr>
              <a:t>DURING THE 80s THE IMF AND WB CREATED </a:t>
            </a:r>
            <a:r>
              <a:rPr lang="en-US" sz="1800" b="1" dirty="0" smtClean="0">
                <a:solidFill>
                  <a:schemeClr val="accent1"/>
                </a:solidFill>
              </a:rPr>
              <a:t>LOAN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smtClean="0">
                <a:solidFill>
                  <a:schemeClr val="accent1"/>
                </a:solidFill>
              </a:rPr>
              <a:t>PACKAGES</a:t>
            </a:r>
            <a:r>
              <a:rPr lang="en-US" sz="1800" dirty="0" smtClean="0">
                <a:solidFill>
                  <a:schemeClr val="accent1"/>
                </a:solidFill>
              </a:rPr>
              <a:t> FOR THE MAJORITY OF COUNTRIES IN SUB-SAHARAN AFRICA AS THEY EXPERIENCED ECONOMIC CRISES</a:t>
            </a:r>
          </a:p>
        </p:txBody>
      </p:sp>
    </p:spTree>
    <p:extLst>
      <p:ext uri="{BB962C8B-B14F-4D97-AF65-F5344CB8AC3E}">
        <p14:creationId xmlns:p14="http://schemas.microsoft.com/office/powerpoint/2010/main" val="38968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/>
                </a:solidFill>
              </a:rPr>
              <a:t>PACKAGES </a:t>
            </a:r>
            <a:r>
              <a:rPr lang="en-US" sz="1800" dirty="0" smtClean="0">
                <a:solidFill>
                  <a:schemeClr val="accent1"/>
                </a:solidFill>
              </a:rPr>
              <a:t>IMPLIED: </a:t>
            </a:r>
            <a:endParaRPr lang="en-US" sz="1800" dirty="0">
              <a:solidFill>
                <a:schemeClr val="accent1"/>
              </a:solidFill>
            </a:endParaRPr>
          </a:p>
          <a:p>
            <a:pPr lvl="3">
              <a:buFont typeface="+mj-lt"/>
              <a:buAutoNum type="arabicPeriod"/>
            </a:pPr>
            <a:r>
              <a:rPr lang="en-US" sz="1700" dirty="0">
                <a:solidFill>
                  <a:schemeClr val="accent1"/>
                </a:solidFill>
              </a:rPr>
              <a:t>SHORT-TERM STABILIZATION</a:t>
            </a:r>
          </a:p>
          <a:p>
            <a:pPr lvl="3">
              <a:buFont typeface="+mj-lt"/>
              <a:buAutoNum type="arabicPeriod"/>
            </a:pPr>
            <a:r>
              <a:rPr lang="en-US" sz="1700" dirty="0">
                <a:solidFill>
                  <a:schemeClr val="accent1"/>
                </a:solidFill>
              </a:rPr>
              <a:t>LONG-TERM ADJUSTMENT POLICIES</a:t>
            </a:r>
            <a:endParaRPr lang="it-IT" sz="1700" dirty="0">
              <a:solidFill>
                <a:schemeClr val="accent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it-IT" sz="1800" dirty="0" smtClean="0">
                <a:solidFill>
                  <a:schemeClr val="accent1"/>
                </a:solidFill>
              </a:rPr>
              <a:t>SHORT TERM STABILIZATION MAY IMPLIED: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BALANCE OF PAYMENTS DEFICITS REDUCTION THROUGH </a:t>
            </a:r>
            <a:r>
              <a:rPr lang="en-US" sz="1400" b="1" dirty="0" smtClean="0">
                <a:solidFill>
                  <a:schemeClr val="accent1"/>
                </a:solidFill>
              </a:rPr>
              <a:t>CURRENCY</a:t>
            </a:r>
            <a:r>
              <a:rPr lang="en-US" sz="1400" dirty="0" smtClean="0">
                <a:solidFill>
                  <a:schemeClr val="accent1"/>
                </a:solidFill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</a:rPr>
              <a:t>DEVALUATION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BUDGET </a:t>
            </a:r>
            <a:r>
              <a:rPr lang="en-US" sz="1400" b="1" dirty="0" smtClean="0">
                <a:solidFill>
                  <a:schemeClr val="accent1"/>
                </a:solidFill>
              </a:rPr>
              <a:t>DEFICIT REDUCTION </a:t>
            </a:r>
            <a:r>
              <a:rPr lang="en-US" sz="1400" dirty="0" smtClean="0">
                <a:solidFill>
                  <a:schemeClr val="accent1"/>
                </a:solidFill>
              </a:rPr>
              <a:t>THROUGH HIGHER TAXES AND LOWER GOVERNMENT SPENDING (</a:t>
            </a:r>
            <a:r>
              <a:rPr lang="en-US" sz="1400" b="1" dirty="0" smtClean="0">
                <a:solidFill>
                  <a:schemeClr val="accent1"/>
                </a:solidFill>
              </a:rPr>
              <a:t>AUSTERITY</a:t>
            </a:r>
            <a:r>
              <a:rPr lang="en-US" sz="1400" dirty="0" smtClean="0">
                <a:solidFill>
                  <a:schemeClr val="accent1"/>
                </a:solidFill>
              </a:rPr>
              <a:t>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accent1"/>
                </a:solidFill>
              </a:rPr>
              <a:t>TO CUT THE BURDEN OF </a:t>
            </a:r>
            <a:r>
              <a:rPr lang="en-US" sz="1400" b="1" dirty="0" smtClean="0">
                <a:solidFill>
                  <a:schemeClr val="accent1"/>
                </a:solidFill>
              </a:rPr>
              <a:t>SUBSIDIES →</a:t>
            </a:r>
            <a:r>
              <a:rPr lang="en-US" sz="1400" dirty="0">
                <a:solidFill>
                  <a:schemeClr val="accent1"/>
                </a:solidFill>
              </a:rPr>
              <a:t> RAISING FOOD PRICES </a:t>
            </a:r>
            <a:endParaRPr lang="en-US" sz="1400" b="1" dirty="0">
              <a:solidFill>
                <a:schemeClr val="accent1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RAISING THE PRICE OF PUBLIC SERVICES → REDUCED WELFARE PROGRAMMES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chemeClr val="accent1"/>
                </a:solidFill>
              </a:rPr>
              <a:t>CUTTING</a:t>
            </a:r>
            <a:r>
              <a:rPr lang="en-US" sz="1400" dirty="0" smtClean="0">
                <a:solidFill>
                  <a:schemeClr val="accent1"/>
                </a:solidFill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</a:rPr>
              <a:t>WAGES</a:t>
            </a:r>
          </a:p>
          <a:p>
            <a:pPr marL="1257300" lvl="2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63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57300" lvl="2" indent="-342900">
              <a:buFont typeface="+mj-lt"/>
              <a:buAutoNum type="arabicPeriod" startAt="2"/>
            </a:pPr>
            <a:r>
              <a:rPr lang="it-IT" sz="1800" dirty="0" smtClean="0">
                <a:solidFill>
                  <a:schemeClr val="accent1"/>
                </a:solidFill>
              </a:rPr>
              <a:t>LONG TERM ADJUSTMENT POLICIES IMPLIED</a:t>
            </a:r>
            <a:r>
              <a:rPr lang="it-IT" sz="1800" dirty="0">
                <a:solidFill>
                  <a:schemeClr val="accent1"/>
                </a:solidFill>
              </a:rPr>
              <a:t>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chemeClr val="accent1"/>
                </a:solidFill>
              </a:rPr>
              <a:t>LIBERALISATION</a:t>
            </a:r>
            <a:r>
              <a:rPr lang="en-US" sz="1400" dirty="0" smtClean="0">
                <a:solidFill>
                  <a:schemeClr val="accent1"/>
                </a:solidFill>
              </a:rPr>
              <a:t> OF MARKETS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chemeClr val="accent1"/>
                </a:solidFill>
              </a:rPr>
              <a:t>PRIVATIZATION</a:t>
            </a:r>
            <a:r>
              <a:rPr lang="en-US" sz="1400" dirty="0" smtClean="0">
                <a:solidFill>
                  <a:schemeClr val="accent1"/>
                </a:solidFill>
              </a:rPr>
              <a:t> OF ALL OR PART OF STATE-OWNED ENTERPRISES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INDEPENDENCE OF FINANCIAL INSTITUTIONS (CENTRAL BANKS)</a:t>
            </a:r>
            <a:endParaRPr lang="en-US" sz="1400" dirty="0">
              <a:solidFill>
                <a:schemeClr val="accent1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MEASURES TO IMPROVE GOVERNANCE AND FIGHTING </a:t>
            </a:r>
            <a:r>
              <a:rPr lang="en-US" sz="1400" b="1" dirty="0" smtClean="0">
                <a:solidFill>
                  <a:schemeClr val="accent1"/>
                </a:solidFill>
              </a:rPr>
              <a:t>CORRUPTION</a:t>
            </a:r>
            <a:endParaRPr lang="en-US" sz="1400" b="1" dirty="0">
              <a:solidFill>
                <a:schemeClr val="accent1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ENHANCING THE RIGHTS OF FOREIGN INVESTORS VIS-À-VIS NATIONAL LAWS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accent1"/>
                </a:solidFill>
              </a:rPr>
              <a:t>THE OPENING OF DOMESTIC STOCK MARKETS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THESE CONDITIONS HAVE BEEN BRANDED AS THE </a:t>
            </a:r>
            <a:r>
              <a:rPr lang="en-US" b="1" dirty="0" smtClean="0">
                <a:solidFill>
                  <a:schemeClr val="accent1"/>
                </a:solidFill>
              </a:rPr>
              <a:t>WASHINGTON CONSENSUS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0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chemeClr val="accent1"/>
                </a:solidFill>
              </a:rPr>
              <a:t>THE </a:t>
            </a:r>
            <a:r>
              <a:rPr lang="it-IT" sz="2200" b="1" dirty="0" smtClean="0">
                <a:solidFill>
                  <a:schemeClr val="accent1"/>
                </a:solidFill>
              </a:rPr>
              <a:t>CONTROVERSIAL CONSEQUENCES </a:t>
            </a:r>
            <a:r>
              <a:rPr lang="it-IT" sz="2200" b="1" dirty="0">
                <a:solidFill>
                  <a:schemeClr val="accent1"/>
                </a:solidFill>
              </a:rPr>
              <a:t>OF THE </a:t>
            </a:r>
            <a:r>
              <a:rPr lang="it-IT" sz="2200" b="1" dirty="0" err="1">
                <a:solidFill>
                  <a:schemeClr val="accent1"/>
                </a:solidFill>
              </a:rPr>
              <a:t>SAPs</a:t>
            </a:r>
            <a:r>
              <a:rPr lang="it-IT" sz="1800" dirty="0">
                <a:solidFill>
                  <a:schemeClr val="accent1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900" dirty="0" smtClean="0">
                <a:solidFill>
                  <a:schemeClr val="accent1"/>
                </a:solidFill>
              </a:rPr>
              <a:t>ON </a:t>
            </a:r>
            <a:r>
              <a:rPr lang="it-IT" sz="1900" dirty="0">
                <a:solidFill>
                  <a:schemeClr val="accent1"/>
                </a:solidFill>
              </a:rPr>
              <a:t>THE </a:t>
            </a:r>
            <a:r>
              <a:rPr lang="it-IT" sz="1900" dirty="0" smtClean="0">
                <a:solidFill>
                  <a:schemeClr val="accent1"/>
                </a:solidFill>
              </a:rPr>
              <a:t>STRUCTURE OF THE ECONOMY: SOME COUNTRIES INITIATED A HUGE POLICY OF PRIVATIZATION (ZAMBIA), BUT RESOURCE RICH COUNTRIES GENERALLY FAILED TO </a:t>
            </a:r>
            <a:r>
              <a:rPr lang="it-IT" sz="1900" b="1" dirty="0" smtClean="0">
                <a:solidFill>
                  <a:schemeClr val="accent1"/>
                </a:solidFill>
              </a:rPr>
              <a:t>DIVERSIFY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900" dirty="0" err="1" smtClean="0">
                <a:solidFill>
                  <a:schemeClr val="accent1"/>
                </a:solidFill>
              </a:rPr>
              <a:t>SAPs</a:t>
            </a:r>
            <a:r>
              <a:rPr lang="it-IT" sz="1900" dirty="0" smtClean="0">
                <a:solidFill>
                  <a:schemeClr val="accent1"/>
                </a:solidFill>
              </a:rPr>
              <a:t> WERE DOOMED TO FAILURE: T</a:t>
            </a:r>
            <a:r>
              <a:rPr lang="en-US" sz="1900" dirty="0" smtClean="0">
                <a:solidFill>
                  <a:schemeClr val="accent1"/>
                </a:solidFill>
              </a:rPr>
              <a:t>HE OBLIGATION OF GOVERNMENTS TO SERVICE DEBT PAYMENTS MADE IT IMPOSSIBLE FOR SAPs TO SUCCEED: AFRICAN STATES WOULD NEVER BE ABLE TO PAY-OFF THEIR DEBTS</a:t>
            </a:r>
            <a:endParaRPr lang="it-IT" sz="1900" dirty="0" smtClean="0">
              <a:solidFill>
                <a:schemeClr val="accent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900" dirty="0" smtClean="0">
                <a:solidFill>
                  <a:schemeClr val="accent1"/>
                </a:solidFill>
              </a:rPr>
              <a:t>ON </a:t>
            </a:r>
            <a:r>
              <a:rPr lang="it-IT" sz="1900" dirty="0">
                <a:solidFill>
                  <a:schemeClr val="accent1"/>
                </a:solidFill>
              </a:rPr>
              <a:t>GROWTH: </a:t>
            </a:r>
            <a:r>
              <a:rPr lang="it-IT" sz="19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1900" dirty="0" smtClean="0">
                <a:solidFill>
                  <a:schemeClr val="accent1"/>
                </a:solidFill>
              </a:rPr>
              <a:t>WEAK </a:t>
            </a:r>
            <a:r>
              <a:rPr lang="it-IT" sz="1900" dirty="0">
                <a:solidFill>
                  <a:schemeClr val="accent1"/>
                </a:solidFill>
              </a:rPr>
              <a:t>RESULTS: </a:t>
            </a:r>
            <a:r>
              <a:rPr lang="en-US" sz="1900" dirty="0">
                <a:solidFill>
                  <a:schemeClr val="accent1"/>
                </a:solidFill>
              </a:rPr>
              <a:t>CONTINENT’S AVERAGE ANNUAL GROWTH RATE DECLINED FROM 4.7% </a:t>
            </a:r>
            <a:r>
              <a:rPr lang="en-US" sz="1900" dirty="0" smtClean="0">
                <a:solidFill>
                  <a:schemeClr val="accent1"/>
                </a:solidFill>
              </a:rPr>
              <a:t>(</a:t>
            </a:r>
            <a:r>
              <a:rPr lang="en-US" sz="1900" b="1" dirty="0" smtClean="0">
                <a:solidFill>
                  <a:schemeClr val="accent1"/>
                </a:solidFill>
              </a:rPr>
              <a:t>GDP GROWTH</a:t>
            </a:r>
            <a:r>
              <a:rPr lang="en-US" sz="1900" dirty="0" smtClean="0">
                <a:solidFill>
                  <a:schemeClr val="accent1"/>
                </a:solidFill>
              </a:rPr>
              <a:t>) IN </a:t>
            </a:r>
            <a:r>
              <a:rPr lang="en-US" sz="1900" dirty="0">
                <a:solidFill>
                  <a:schemeClr val="accent1"/>
                </a:solidFill>
              </a:rPr>
              <a:t>1961-1970 TO 2.7% IN 1980-2000 BEFORE RISING TO 4.6% IN 2001-2012</a:t>
            </a:r>
            <a:r>
              <a:rPr lang="en-US" sz="1900" dirty="0" smtClean="0">
                <a:solidFill>
                  <a:schemeClr val="accent1"/>
                </a:solidFill>
              </a:rPr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accent1"/>
                </a:solidFill>
              </a:rPr>
              <a:t>ON POVERTY REDUCTION: SEE BELOW</a:t>
            </a:r>
            <a:endParaRPr lang="it-IT" sz="1900" dirty="0">
              <a:solidFill>
                <a:schemeClr val="accent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10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accent1"/>
                </a:solidFill>
              </a:rPr>
              <a:t>ON </a:t>
            </a:r>
            <a:r>
              <a:rPr lang="it-IT" sz="2000" b="1" dirty="0">
                <a:solidFill>
                  <a:schemeClr val="accent1"/>
                </a:solidFill>
              </a:rPr>
              <a:t>INEQUALITIES &amp; POVERTY</a:t>
            </a:r>
            <a:r>
              <a:rPr lang="it-IT" sz="1800" dirty="0">
                <a:solidFill>
                  <a:schemeClr val="accent1"/>
                </a:solidFill>
              </a:rPr>
              <a:t>: 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marL="800100" lvl="3" indent="-342900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1"/>
                </a:solidFill>
              </a:rPr>
              <a:t>EVEN </a:t>
            </a:r>
            <a:r>
              <a:rPr lang="it-IT" sz="1800" dirty="0">
                <a:solidFill>
                  <a:schemeClr val="accent1"/>
                </a:solidFill>
              </a:rPr>
              <a:t>WHEN </a:t>
            </a:r>
            <a:r>
              <a:rPr lang="it-IT" sz="1800" dirty="0" err="1">
                <a:solidFill>
                  <a:schemeClr val="accent1"/>
                </a:solidFill>
              </a:rPr>
              <a:t>SAPs</a:t>
            </a:r>
            <a:r>
              <a:rPr lang="it-IT" sz="1800" dirty="0">
                <a:solidFill>
                  <a:schemeClr val="accent1"/>
                </a:solidFill>
              </a:rPr>
              <a:t> FAVORED GROWTH, POVERTY GENERALLY WORSENED. 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marL="800100" lvl="3" indent="-342900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1"/>
                </a:solidFill>
              </a:rPr>
              <a:t>IN </a:t>
            </a:r>
            <a:r>
              <a:rPr lang="it-IT" sz="1800" dirty="0">
                <a:solidFill>
                  <a:schemeClr val="accent1"/>
                </a:solidFill>
              </a:rPr>
              <a:t>PARTICULAR, GIVEN THE MEASURES REQUIRED TO BENEFIT FROM </a:t>
            </a:r>
            <a:r>
              <a:rPr lang="it-IT" sz="1800" dirty="0" err="1">
                <a:solidFill>
                  <a:schemeClr val="accent1"/>
                </a:solidFill>
              </a:rPr>
              <a:t>SAPs</a:t>
            </a:r>
            <a:r>
              <a:rPr lang="it-IT" sz="1800" dirty="0">
                <a:solidFill>
                  <a:schemeClr val="accent1"/>
                </a:solidFill>
              </a:rPr>
              <a:t>, </a:t>
            </a:r>
            <a:r>
              <a:rPr lang="it-IT" sz="1800" b="1" dirty="0">
                <a:solidFill>
                  <a:schemeClr val="accent1"/>
                </a:solidFill>
              </a:rPr>
              <a:t>URBAN AREAS </a:t>
            </a:r>
            <a:r>
              <a:rPr lang="it-IT" sz="1800" dirty="0">
                <a:solidFill>
                  <a:schemeClr val="accent1"/>
                </a:solidFill>
              </a:rPr>
              <a:t>WERE PARTICOLARLY AFFECTED WHILE POVERTY IN RURAL AREAS REMAINED ROUGHLY THE </a:t>
            </a:r>
            <a:r>
              <a:rPr lang="it-IT" sz="1800" dirty="0" smtClean="0">
                <a:solidFill>
                  <a:schemeClr val="accent1"/>
                </a:solidFill>
              </a:rPr>
              <a:t>SAME. </a:t>
            </a:r>
          </a:p>
          <a:p>
            <a:pPr marL="800100" lvl="3" indent="-342900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1"/>
                </a:solidFill>
              </a:rPr>
              <a:t>POOR COUNTRIES FAILED TO ATTRACT INVESTMENTS (ESPECIALLY LANDLOCKED ONES</a:t>
            </a:r>
          </a:p>
          <a:p>
            <a:pPr marL="800100" lvl="3" indent="-342900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1"/>
                </a:solidFill>
              </a:rPr>
              <a:t>GENERALLY, AFRICAN ECONOMIES FAILED TO DIVERSIFY: IN ORDER TO SOLVE THE DEBT BURDEN THEY STILL CONCENTRATED ON MONO-PRODUCTION, BUT ADVERSE INTERNATIONAL PRICES DOOMED THE PROSPECTIVE FOR GROWTH</a:t>
            </a:r>
          </a:p>
          <a:p>
            <a:pPr marL="800100" lvl="3" indent="-342900">
              <a:buFont typeface="Wingdings" panose="05000000000000000000" pitchFamily="2" charset="2"/>
              <a:buChar char="q"/>
            </a:pPr>
            <a:endParaRPr lang="it-IT" sz="16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594</TotalTime>
  <Words>1371</Words>
  <Application>Microsoft Office PowerPoint</Application>
  <PresentationFormat>Widescreen</PresentationFormat>
  <Paragraphs>128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3</vt:lpstr>
      <vt:lpstr>Filo</vt:lpstr>
      <vt:lpstr>University of Trieste Department of Political and Social Sciences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Trieste Department of Political and Social Sciences</dc:title>
  <dc:creator>BATTERA FEDERICO</dc:creator>
  <cp:lastModifiedBy>BATTERA FEDERICO</cp:lastModifiedBy>
  <cp:revision>45</cp:revision>
  <dcterms:created xsi:type="dcterms:W3CDTF">2016-12-16T15:21:43Z</dcterms:created>
  <dcterms:modified xsi:type="dcterms:W3CDTF">2019-04-01T13:05:29Z</dcterms:modified>
</cp:coreProperties>
</file>