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81" r:id="rId12"/>
    <p:sldId id="283" r:id="rId13"/>
    <p:sldId id="282" r:id="rId14"/>
    <p:sldId id="284" r:id="rId15"/>
    <p:sldId id="259" r:id="rId16"/>
    <p:sldId id="273" r:id="rId17"/>
    <p:sldId id="260" r:id="rId18"/>
    <p:sldId id="261" r:id="rId19"/>
    <p:sldId id="262" r:id="rId20"/>
    <p:sldId id="263" r:id="rId21"/>
    <p:sldId id="264" r:id="rId22"/>
    <p:sldId id="268" r:id="rId23"/>
    <p:sldId id="265" r:id="rId24"/>
    <p:sldId id="269" r:id="rId25"/>
    <p:sldId id="266" r:id="rId26"/>
    <p:sldId id="267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1689100"/>
            <a:ext cx="8676222" cy="1511300"/>
          </a:xfrm>
        </p:spPr>
        <p:txBody>
          <a:bodyPr>
            <a:normAutofit/>
          </a:bodyPr>
          <a:lstStyle/>
          <a:p>
            <a:pPr algn="r"/>
            <a:r>
              <a:rPr lang="it-IT" dirty="0" err="1">
                <a:solidFill>
                  <a:schemeClr val="tx2"/>
                </a:solidFill>
              </a:rPr>
              <a:t>University</a:t>
            </a:r>
            <a:r>
              <a:rPr lang="it-IT" dirty="0">
                <a:solidFill>
                  <a:schemeClr val="tx2"/>
                </a:solidFill>
              </a:rPr>
              <a:t> of Trieste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sz="2400" dirty="0" err="1">
                <a:solidFill>
                  <a:schemeClr val="tx2"/>
                </a:solidFill>
              </a:rPr>
              <a:t>Department</a:t>
            </a:r>
            <a:r>
              <a:rPr lang="it-IT" sz="2400" dirty="0">
                <a:solidFill>
                  <a:schemeClr val="tx2"/>
                </a:solidFill>
              </a:rPr>
              <a:t> of </a:t>
            </a:r>
            <a:r>
              <a:rPr lang="it-IT" sz="2400" dirty="0" err="1">
                <a:solidFill>
                  <a:schemeClr val="tx2"/>
                </a:solidFill>
              </a:rPr>
              <a:t>Political</a:t>
            </a:r>
            <a:r>
              <a:rPr lang="it-IT" sz="2400" dirty="0">
                <a:solidFill>
                  <a:schemeClr val="tx2"/>
                </a:solidFill>
              </a:rPr>
              <a:t> and Social </a:t>
            </a:r>
            <a:r>
              <a:rPr lang="it-IT" sz="2400" dirty="0" err="1">
                <a:solidFill>
                  <a:schemeClr val="tx2"/>
                </a:solidFill>
              </a:rPr>
              <a:t>Sciences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1512" y="3683000"/>
            <a:ext cx="8676222" cy="1905000"/>
          </a:xfrm>
        </p:spPr>
        <p:txBody>
          <a:bodyPr/>
          <a:lstStyle/>
          <a:p>
            <a:pPr algn="r"/>
            <a:r>
              <a:rPr lang="en-US" b="1" i="1" dirty="0">
                <a:solidFill>
                  <a:schemeClr val="tx2"/>
                </a:solidFill>
              </a:rPr>
              <a:t>INTERNATIONAL RELATIONS AND POLITICAL </a:t>
            </a:r>
            <a:br>
              <a:rPr lang="en-US" b="1" i="1" dirty="0">
                <a:solidFill>
                  <a:schemeClr val="tx2"/>
                </a:solidFill>
              </a:rPr>
            </a:br>
            <a:r>
              <a:rPr lang="en-US" b="1" i="1" dirty="0">
                <a:solidFill>
                  <a:schemeClr val="tx2"/>
                </a:solidFill>
              </a:rPr>
              <a:t>DEVELOPMENT IN AFRICA</a:t>
            </a:r>
            <a:br>
              <a:rPr lang="en-US" b="1" i="1" dirty="0">
                <a:solidFill>
                  <a:schemeClr val="tx2"/>
                </a:solidFill>
              </a:rPr>
            </a:br>
            <a:r>
              <a:rPr lang="it-IT" i="1" dirty="0" err="1">
                <a:solidFill>
                  <a:schemeClr val="tx2"/>
                </a:solidFill>
              </a:rPr>
              <a:t>Academic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1" dirty="0" err="1">
                <a:solidFill>
                  <a:schemeClr val="tx2"/>
                </a:solidFill>
              </a:rPr>
              <a:t>year</a:t>
            </a:r>
            <a:r>
              <a:rPr lang="it-IT" i="1" dirty="0">
                <a:solidFill>
                  <a:schemeClr val="tx2"/>
                </a:solidFill>
              </a:rPr>
              <a:t> 2016-17</a:t>
            </a:r>
            <a:br>
              <a:rPr lang="it-IT" i="1" dirty="0">
                <a:solidFill>
                  <a:schemeClr val="tx2"/>
                </a:solidFill>
              </a:rPr>
            </a:br>
            <a:r>
              <a:rPr lang="it-IT" i="1" dirty="0" err="1">
                <a:solidFill>
                  <a:schemeClr val="tx2"/>
                </a:solidFill>
              </a:rPr>
              <a:t>Lesson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1" dirty="0" err="1" smtClean="0">
                <a:solidFill>
                  <a:schemeClr val="tx2"/>
                </a:solidFill>
              </a:rPr>
              <a:t>eight</a:t>
            </a:r>
            <a:r>
              <a:rPr lang="it-IT" i="1" dirty="0" smtClean="0">
                <a:solidFill>
                  <a:schemeClr val="tx2"/>
                </a:solidFill>
              </a:rPr>
              <a:t>: </a:t>
            </a:r>
            <a:r>
              <a:rPr lang="it-IT" i="1" dirty="0">
                <a:solidFill>
                  <a:schemeClr val="tx2"/>
                </a:solidFill>
              </a:rPr>
              <a:t>the </a:t>
            </a:r>
            <a:r>
              <a:rPr lang="it-IT" i="1" dirty="0" err="1">
                <a:solidFill>
                  <a:schemeClr val="tx2"/>
                </a:solidFill>
              </a:rPr>
              <a:t>African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1">
                <a:solidFill>
                  <a:schemeClr val="tx2"/>
                </a:solidFill>
              </a:rPr>
              <a:t>state </a:t>
            </a:r>
            <a:r>
              <a:rPr lang="it-IT" i="1" smtClean="0">
                <a:solidFill>
                  <a:schemeClr val="tx2"/>
                </a:solidFill>
              </a:rPr>
              <a:t>REMAKING – </a:t>
            </a:r>
            <a:r>
              <a:rPr lang="it-IT" i="1" dirty="0" smtClean="0">
                <a:solidFill>
                  <a:schemeClr val="tx2"/>
                </a:solidFill>
              </a:rPr>
              <a:t>POLITICAL REFORMS (3)</a:t>
            </a:r>
            <a:endParaRPr lang="it-IT" dirty="0">
              <a:solidFill>
                <a:schemeClr val="accent2"/>
              </a:solidFill>
            </a:endParaRPr>
          </a:p>
          <a:p>
            <a:pPr algn="r"/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503" y="657671"/>
            <a:ext cx="1013114" cy="9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12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CHAD: 1992 NC CONTROLLED BY DEBY REGIME (HAS NOT BE SERIOUSLY THREAT APART FROM (2008)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CAR: SVERAL MILITARY COUPS; 1992 ELECTIONS PATASSE; 2003 REBELS IMPOSED BOZIZE; 2013 BOZIZE OVERTHROWN BY SELEKA; 2016 ELECTIONS (TOUADERA)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RWANDA: 1994 TUTSI GENOCIDE; RPF REGIME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BURUNDI: 1993 ELECTIONS END OF TUTSI MILITARI REGIME START (NDADAYE PRESIDENT); NDADAYE KILLED; 1994 NTARYAMIRA PRESIDENT (KILLED); CIVIL CONFLICT RESUME; FOLLOWING THE ARUSHA PEACE ACCORD (2000), 2005 NKURUNZIZA ELECTIONS (FDD)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86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EXPERIENCES OF TRANSITION IN </a:t>
            </a:r>
            <a:r>
              <a:rPr lang="it-IT" dirty="0" smtClean="0"/>
              <a:t>BRITISH, ITALIAN &amp; PORTUGUESE AFRICA</a:t>
            </a:r>
          </a:p>
          <a:p>
            <a:pPr marL="457200" indent="-457200">
              <a:buAutoNum type="alphaUcPeriod"/>
            </a:pPr>
            <a:r>
              <a:rPr lang="it-IT" b="1" dirty="0" smtClean="0"/>
              <a:t>SUCCESSES</a:t>
            </a:r>
            <a:r>
              <a:rPr lang="it-IT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NAMIBIA: 1989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GHANA: 1992 FREE BUT NOT FAIR ELECTIONS; 2000 NPP WON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ZAMBIA: 1991 MMD TO ESTABLISH POLITICAL DOMINANCE UP TO 2011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MALAWI: 1994 END OF MCP DOMINANCE AND FRAGMENTATION OF PARTY SYSTEM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SOUTHAFRICA: 1994 END OF APARTHEID &amp; BEGINNING OF ANC DOMINANCE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6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B</a:t>
            </a:r>
            <a:r>
              <a:rPr lang="it-IT" b="1" dirty="0"/>
              <a:t>. TROUBLED TRANSITIONS: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NIGERIA</a:t>
            </a:r>
            <a:r>
              <a:rPr lang="it-IT" dirty="0"/>
              <a:t>: 1993 ABIOLA WON (SDP), ABACHA COUP; 1999 MILITARY COUP &amp; DEMOCRATIC RESTORATION, OBASANJO ELECTION (PDP); 2015 BUHARI (APC)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KENYA (?): 1991 MULTIPARTITISM; 1992- KANU WON &amp; STAY IN POWER; 2002 NARC (KIBAKI); 2007-8 ELECTORAL </a:t>
            </a:r>
            <a:r>
              <a:rPr lang="it-IT" dirty="0" smtClean="0"/>
              <a:t>VIOLENCE; 2012 ADMINISTRATIVE REFORM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MOCAMBIQUE: END OF CIVIL WAR; 1994 ELECTIONS &amp; DOMINANCE BY FRELIMO; 2013 LOW INTENSITY CONFLICT RESUME UP TO AGREEMENT OF 2019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902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C. </a:t>
            </a:r>
            <a:r>
              <a:rPr lang="it-IT" b="1" dirty="0"/>
              <a:t>FAILURES </a:t>
            </a:r>
            <a:r>
              <a:rPr lang="it-IT" b="1" dirty="0" smtClean="0"/>
              <a:t>(OR CONTROLLED TRANSITIONS)</a:t>
            </a:r>
            <a:r>
              <a:rPr lang="it-IT" dirty="0" smtClean="0"/>
              <a:t>: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UGANDA: 1986 MUSEVENI &amp; «NO-PARTY DEMOCRACY»; CONTROLLED MULTIPARTITISM BY THE SECOND HALF OF 00s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ZIMBABWE (COMPARE TO SENEGAL): ZANU-PF UNDER MUGABE HEGEMONY ESTABLISHED UP TO 2017 WHEN HE WAS OUSTED; BY 1999 MOUNTING OF OPPOSITION UNDER MDC; POWER-SHARING WITH MDC 2008-13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TANZANIA: 1992 RETURN TO MULTIPARTITISM </a:t>
            </a:r>
            <a:r>
              <a:rPr lang="it-IT" dirty="0" smtClean="0">
                <a:latin typeface="Century Gothic" panose="020B0502020202020204" pitchFamily="34" charset="0"/>
              </a:rPr>
              <a:t>→ CCM HEGEMONIC (← CHADEMA FROM 2010 ELECTIONS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70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latin typeface="Century Gothic" panose="020B0502020202020204" pitchFamily="34" charset="0"/>
              </a:rPr>
              <a:t>ETHIOPIA: 1991 END OF MENGHISTU REGIME → TPLF (EPRDF) REGIME; ETHNIC FEDERALISM; OPPOSITION PROTESTS BY 2005; 2018 ABYI AHMED PRIME MINISTER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latin typeface="Century Gothic" panose="020B0502020202020204" pitchFamily="34" charset="0"/>
              </a:rPr>
              <a:t>SOMALIA: 1991 BARRE REGIME COLLAPSE; BEGINNING 2000s ISLAMIC COURT; 2006 </a:t>
            </a:r>
            <a:r>
              <a:rPr lang="it-IT" dirty="0" smtClean="0">
                <a:latin typeface="Century Gothic" panose="020B0502020202020204" pitchFamily="34" charset="0"/>
              </a:rPr>
              <a:t>ETHIOPIAN </a:t>
            </a:r>
            <a:r>
              <a:rPr lang="it-IT" dirty="0">
                <a:latin typeface="Century Gothic" panose="020B0502020202020204" pitchFamily="34" charset="0"/>
              </a:rPr>
              <a:t>INVASION → AL SHABAAB; 2012 FG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62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it-IT" sz="2400" dirty="0" smtClean="0"/>
              <a:t>NOTWITHSTANDING MOVEMENTS TOWARDS DEMOCRACY, A CERTAIN NUMBER OF COUNTRIES </a:t>
            </a:r>
            <a:r>
              <a:rPr lang="it-IT" sz="2400" b="1" dirty="0" smtClean="0"/>
              <a:t>RESISTED</a:t>
            </a:r>
            <a:r>
              <a:rPr lang="it-IT" sz="2400" dirty="0" smtClean="0"/>
              <a:t> FULL POLITICAL REFORM 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incumbent rulers at the beginning of the democratization surge, no less than seventeen were still in power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NEW FORM AUTHORITATIANISM APPEARED (SEMI-DEMOCRACIES/AUTHORITARIANISMS), CHARACTERIZED BY AN INCOMPLETE &amp; CONTROLLED FREEDOM OF ASSOCIATION &amp; EXPRESSION AND ELECTIONS WHICH ARE SUBSTANTIALLY UNFREE AND UNFAIR</a:t>
            </a:r>
          </a:p>
        </p:txBody>
      </p:sp>
    </p:spTree>
    <p:extLst>
      <p:ext uri="{BB962C8B-B14F-4D97-AF65-F5344CB8AC3E}">
        <p14:creationId xmlns:p14="http://schemas.microsoft.com/office/powerpoint/2010/main" val="84061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OTHER COUNTRIES EXPERIENCED PROLONGED POLITICAL CRISIS SLIDING INTO OPEN CIVIL CONFLICT OR WARS AS THE EFFECT OF THEIR INABILITY TO REFORM OR BECAUSE MISMANAGEMENT OF POLITICAL REFORM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THEY COULD OSCILLATE BETWEEN ELECTIONS AND POLITICAL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(EXEMPLES OF COUNTRIES THAT GOT OUT FROM CONFLICTS THROUGH ELECTIONS)</a:t>
            </a:r>
            <a:endParaRPr lang="it-IT" sz="2400" dirty="0">
              <a:latin typeface="Century Gothic" panose="020B0502020202020204" pitchFamily="34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5009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THREE TYPE OF </a:t>
            </a:r>
            <a:r>
              <a:rPr lang="it-IT" b="1" dirty="0" smtClean="0"/>
              <a:t>TRANSITION </a:t>
            </a:r>
            <a:r>
              <a:rPr lang="it-IT" dirty="0" smtClean="0"/>
              <a:t>OCCURRED: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TRANSITION COMPLETED: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it-IT" dirty="0" smtClean="0"/>
              <a:t>THE COUNTRY BECAME DEMOCRATIC &amp; EXPERIENCED A CHANGE IN GOVERNMENT</a:t>
            </a:r>
          </a:p>
          <a:p>
            <a:pPr marL="1257300" lvl="2" indent="-342900">
              <a:buFont typeface="+mj-lt"/>
              <a:buAutoNum type="alphaLcPeriod"/>
            </a:pPr>
            <a:r>
              <a:rPr lang="it-IT" dirty="0"/>
              <a:t>THE COUNTRY BECAME </a:t>
            </a:r>
            <a:r>
              <a:rPr lang="it-IT" dirty="0" smtClean="0"/>
              <a:t>DEMOCRATIC BUT DID NOT EXPERIENCED A CHANGE IN GOVERNMENT &amp;/ OR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 PARTY SYSTEM</a:t>
            </a:r>
            <a:endParaRPr lang="it-IT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BLOCKED TRANSITION WITHOUT COLLAPSE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COLLAPSE &amp; CIVIL WAR</a:t>
            </a:r>
          </a:p>
          <a:p>
            <a:r>
              <a:rPr lang="it-IT" dirty="0" smtClean="0"/>
              <a:t>WE CONCENTRATE ON TYPE (1)</a:t>
            </a:r>
          </a:p>
        </p:txBody>
      </p:sp>
    </p:spTree>
    <p:extLst>
      <p:ext uri="{BB962C8B-B14F-4D97-AF65-F5344CB8AC3E}">
        <p14:creationId xmlns:p14="http://schemas.microsoft.com/office/powerpoint/2010/main" val="164437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 smtClean="0"/>
              <a:t>DEMOCRATIC TRANSITION</a:t>
            </a:r>
          </a:p>
          <a:p>
            <a:pPr marL="0" indent="0" algn="just">
              <a:buNone/>
            </a:pPr>
            <a:r>
              <a:rPr lang="it-IT" b="1" dirty="0" smtClean="0"/>
              <a:t>WHAT DEMOCRATIC TRANSITION IS </a:t>
            </a:r>
            <a:r>
              <a:rPr lang="it-IT" dirty="0" smtClean="0"/>
              <a:t>A THREE-PHASES PROCESS: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POLITICAL LIBERALIZATION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REGIME CHANGE (WITH OR WITHOUT GOVERNMENT CHANGE): </a:t>
            </a:r>
            <a:r>
              <a:rPr lang="it-IT" sz="1800" dirty="0" smtClean="0"/>
              <a:t>PREVIOUS GVMTS MAY STAY IN POWER THROUGH ELECTIONS, USUALLY DOVES TAKE OVER FORMER ONE-PARTY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 smtClean="0"/>
              <a:t>DEMOCRATIC CONSOLIDATION: </a:t>
            </a:r>
            <a:r>
              <a:rPr lang="it-IT" sz="1800" dirty="0" smtClean="0"/>
              <a:t>AT LEAST AFTER 20 YEARS (THREE TO FOUR ELECTORAL CYCLES), A DEMOCRATIC REGIME COULD BE DOMINATED BY A SINGLE PARTY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7492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REGIME CHANGE MAY BE: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INAUGURATED BY PREVIOUS REGIME MEMBERS (</a:t>
            </a:r>
            <a:r>
              <a:rPr lang="it-IT" b="1" dirty="0" smtClean="0"/>
              <a:t>TRANSFORMATION</a:t>
            </a:r>
            <a:r>
              <a:rPr lang="it-IT" dirty="0" smtClean="0"/>
              <a:t>; EX. GHANA)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PROMPTED BY POLITICAL PROTESTS (</a:t>
            </a:r>
            <a:r>
              <a:rPr lang="it-IT" b="1" dirty="0" smtClean="0"/>
              <a:t>SUBSTITUTION</a:t>
            </a:r>
            <a:r>
              <a:rPr lang="it-IT" dirty="0" smtClean="0"/>
              <a:t>; EX. ZAMBIA): AS A RESULT INCUMBENT ARE OVERTHROWN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BOTH ACTORS – OPPOSITION AND INCUMBENTS – ARE RESPONSIBLE OF REGIME CHANGE (</a:t>
            </a:r>
            <a:r>
              <a:rPr lang="it-IT" b="1" dirty="0" smtClean="0"/>
              <a:t>TRANS-SUBSTITUTION</a:t>
            </a:r>
            <a:r>
              <a:rPr lang="it-IT" dirty="0" smtClean="0"/>
              <a:t>; EX. SOUTH AFRICA)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8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DURING THE 80s THE AFRICAN STATE EXPERIENCED: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ECONOMIC STAGNATION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SOCIAL CONDITIONS DETERIORATED DUE TO ECONOMIC STAGNATION, DEBT BURDEN &amp; DEMOGRAPHIC PRESSURES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A LOW DEGREE OF STATE INSTITUTIONALIZATION DUE TO CORRUPTION, MALPRACTICES &amp; INNEFICIENCIES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BOTH A DIMINISHING HORIZONTAL (BETWEEN COMMUNITIES) &amp; VERTICAL LEGITIMIZATION (CITIZENS VS. </a:t>
            </a:r>
            <a:r>
              <a:rPr lang="it-IT" dirty="0" smtClean="0"/>
              <a:t>RULERS)</a:t>
            </a:r>
          </a:p>
          <a:p>
            <a:r>
              <a:rPr lang="it-IT" dirty="0" smtClean="0"/>
              <a:t>PRESSURES FOR REFORM INCREASED BOTH EXTERNALLY (AFTER THE END OF THE COLD WAR) &amp; INTERNALLY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33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u="sng" dirty="0" smtClean="0"/>
              <a:t>FACILITATING FACTORS </a:t>
            </a:r>
            <a:r>
              <a:rPr lang="it-IT" sz="2400" b="1" dirty="0" smtClean="0"/>
              <a:t>FOR REGIME CHANGE</a:t>
            </a:r>
            <a:r>
              <a:rPr lang="it-IT" dirty="0" smtClean="0"/>
              <a:t>:</a:t>
            </a:r>
          </a:p>
          <a:p>
            <a:pPr marL="457200" lvl="1" indent="0">
              <a:buNone/>
            </a:pPr>
            <a:r>
              <a:rPr lang="it-IT" dirty="0" smtClean="0"/>
              <a:t>IN LITERATURE: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A SUFFICIENT DEGREE OF ECONOMIC &amp; SOCIAL DEVELOPMENT (LIPSET; HUNTINGTON)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INSTITUTIONALIZATION OF POLITICAL POWER (VS. PATRIMONIALISM, LINZ &amp; STEPAN)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NATIONAL COHESION &amp; THE RELIGIOUS FACTOR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A FAVOURABLE INTERNATIONAL CONTEXT</a:t>
            </a:r>
            <a:endParaRPr lang="it-IT" dirty="0" smtClean="0"/>
          </a:p>
          <a:p>
            <a:pPr marL="457200" indent="-457200">
              <a:buFont typeface="+mj-lt"/>
              <a:buAutoNum type="alphaL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44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effectLst/>
              </a:rPr>
              <a:t>ECONOMIC &amp; SOCIAL </a:t>
            </a:r>
            <a:r>
              <a:rPr lang="it-IT" b="1" dirty="0" smtClean="0">
                <a:effectLst/>
              </a:rPr>
              <a:t>DEVELOPMENT</a:t>
            </a:r>
            <a:r>
              <a:rPr lang="it-IT" dirty="0" smtClean="0">
                <a:effectLst/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 smtClean="0">
                <a:effectLst/>
              </a:rPr>
              <a:t>LOW EVIDENCES BETWEEN THEORY &amp; REALITY (INDIA), HOWEVER…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 smtClean="0">
                <a:effectLst/>
              </a:rPr>
              <a:t>COUNTRIES THAT EXPERIENCED TRANSITION ARE THOSE WITH BETTER SOCIAL INDICATORS</a:t>
            </a:r>
          </a:p>
        </p:txBody>
      </p:sp>
    </p:spTree>
    <p:extLst>
      <p:ext uri="{BB962C8B-B14F-4D97-AF65-F5344CB8AC3E}">
        <p14:creationId xmlns:p14="http://schemas.microsoft.com/office/powerpoint/2010/main" val="38191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INSTITUTIONALIZATION OF POLITICAL POWER</a:t>
            </a:r>
            <a:r>
              <a:rPr lang="it-IT" dirty="0">
                <a:effectLst/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>
                <a:effectLst/>
              </a:rPr>
              <a:t>COUNTRIES THAT EXPERIENCED TRANSITION ARE THOSE WHERE </a:t>
            </a:r>
            <a:r>
              <a:rPr lang="it-IT" b="1" dirty="0">
                <a:effectLst/>
              </a:rPr>
              <a:t>STATE</a:t>
            </a:r>
            <a:r>
              <a:rPr lang="it-IT" dirty="0">
                <a:effectLst/>
              </a:rPr>
              <a:t> &amp;  </a:t>
            </a:r>
            <a:r>
              <a:rPr lang="it-IT" b="1" dirty="0">
                <a:effectLst/>
              </a:rPr>
              <a:t>BUREAUCRACY</a:t>
            </a:r>
            <a:r>
              <a:rPr lang="it-IT" dirty="0">
                <a:effectLst/>
              </a:rPr>
              <a:t> WERE </a:t>
            </a:r>
            <a:r>
              <a:rPr lang="it-IT" b="1" dirty="0">
                <a:effectLst/>
              </a:rPr>
              <a:t>STRONGER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>
                <a:effectLst/>
              </a:rPr>
              <a:t>COUNTRIES THAT EXPERIENCED TRANSITION ARE THOSE WHERE </a:t>
            </a:r>
            <a:r>
              <a:rPr lang="it-IT" b="1" dirty="0">
                <a:effectLst/>
              </a:rPr>
              <a:t>CIVIL SOCIETY </a:t>
            </a:r>
            <a:r>
              <a:rPr lang="it-IT" dirty="0">
                <a:effectLst/>
              </a:rPr>
              <a:t>WAS STRONGER, JUDICIARY BENEFITTED FROM A RELATIVE INDEPENDENCE &amp; PRESS A CERTAIN DEGREE OF FREEDOM (FORMER BRITISH COLONIES MORE THAN THE OTHER)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>
                <a:effectLst/>
              </a:rPr>
              <a:t>COUNTRIES THAT EXPERIENCED TRANSITION ARE THOSE WHERE </a:t>
            </a:r>
            <a:r>
              <a:rPr lang="it-IT" b="1" dirty="0">
                <a:effectLst/>
              </a:rPr>
              <a:t>PARLIAMENTS</a:t>
            </a:r>
            <a:r>
              <a:rPr lang="it-IT" dirty="0">
                <a:effectLst/>
              </a:rPr>
              <a:t> ENJOYED A CERTAIN DEGREE OF AUTONOMY (SEMI-COMPETITIVE AUTHORITARIANISM)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619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it-IT" b="1" dirty="0">
                <a:effectLst/>
              </a:rPr>
              <a:t>NATIONAL COHESION &amp; THE RELIGIOUS </a:t>
            </a:r>
            <a:r>
              <a:rPr lang="it-IT" b="1" dirty="0" smtClean="0">
                <a:effectLst/>
              </a:rPr>
              <a:t>FACTOR</a:t>
            </a:r>
            <a:r>
              <a:rPr lang="it-IT" dirty="0" smtClean="0">
                <a:effectLst/>
              </a:rPr>
              <a:t>:</a:t>
            </a: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 smtClean="0">
                <a:effectLst/>
              </a:rPr>
              <a:t>ETHNIC DIVERSITY PERCEIVED AS DISFUNCTIONAL (HOROWITZ, DAHL, ..) …BUT SOME STATE EXPERIENCED NATIONAL COHESION THROUGH INTRA-ELITE CLIENTELISM </a:t>
            </a:r>
            <a:r>
              <a:rPr lang="it-IT" dirty="0" smtClean="0">
                <a:effectLst/>
                <a:latin typeface="Century Gothic" panose="020B0502020202020204" pitchFamily="34" charset="0"/>
              </a:rPr>
              <a:t>→ THE </a:t>
            </a:r>
            <a:r>
              <a:rPr lang="it-IT" b="1" dirty="0" smtClean="0">
                <a:effectLst/>
                <a:latin typeface="Century Gothic" panose="020B0502020202020204" pitchFamily="34" charset="0"/>
              </a:rPr>
              <a:t>INDIAN</a:t>
            </a:r>
            <a:r>
              <a:rPr lang="it-IT" dirty="0" smtClean="0">
                <a:effectLst/>
                <a:latin typeface="Century Gothic" panose="020B0502020202020204" pitchFamily="34" charset="0"/>
              </a:rPr>
              <a:t> CASE</a:t>
            </a:r>
            <a:endParaRPr lang="it-IT" dirty="0" smtClean="0">
              <a:effectLst/>
            </a:endParaRP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 smtClean="0">
                <a:effectLst/>
              </a:rPr>
              <a:t>INTEGRATIVE FUNCTION OF INTERMEDIATE INSTITUTIONS (SENEGAL)</a:t>
            </a: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 err="1" smtClean="0">
                <a:effectLst/>
              </a:rPr>
              <a:t>CleaVAGES</a:t>
            </a:r>
            <a:r>
              <a:rPr lang="it-IT" dirty="0" smtClean="0">
                <a:effectLst/>
              </a:rPr>
              <a:t> CHANGED ACCORDING TO SOCIO-ECONOMIC DIFFERENCIATION (ZAMBIA, COTE D’IVOIRE)</a:t>
            </a: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 smtClean="0">
                <a:effectLst/>
              </a:rPr>
              <a:t>UNTIL RECENTLY THERE WAS NO </a:t>
            </a:r>
            <a:r>
              <a:rPr lang="it-IT" dirty="0" err="1" smtClean="0">
                <a:effectLst/>
              </a:rPr>
              <a:t>agreed</a:t>
            </a:r>
            <a:r>
              <a:rPr lang="it-IT" dirty="0" smtClean="0">
                <a:effectLst/>
              </a:rPr>
              <a:t> CORRELATION BETWEEN RELIGION &amp; PRO-DEMOCRATIC ATTITUDES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067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THE </a:t>
            </a:r>
            <a:r>
              <a:rPr lang="it-IT" b="1" dirty="0">
                <a:effectLst/>
              </a:rPr>
              <a:t>INTERNATIONAL CONTEXT</a:t>
            </a:r>
            <a:r>
              <a:rPr lang="it-IT" dirty="0">
                <a:effectLst/>
              </a:rPr>
              <a:t>:</a:t>
            </a: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>
                <a:effectLst/>
              </a:rPr>
              <a:t>AFTER THE COLD WAR DONORS PRESSED FOR DEMOCRATIC CHANGE (INITIALLY USA &amp; NORTH-EUROPE)</a:t>
            </a:r>
          </a:p>
          <a:p>
            <a:pPr marL="742950" lvl="2">
              <a:buFont typeface="Wingdings" panose="05000000000000000000" pitchFamily="2" charset="2"/>
              <a:buChar char="v"/>
            </a:pPr>
            <a:r>
              <a:rPr lang="it-IT" dirty="0">
                <a:effectLst/>
              </a:rPr>
              <a:t>NEW SECURITY EMERGENCY (WAR ON TERROR, INSTABILITY IN THE HORN AND ALONG THE ISLAMIC-CHRISTIAN FRINGE), TOGETHER WITH COMPETION WITH NEW ACTORS (CHINA), ALL PRESSED TO A DEMISE OF DEMOCRATIC CHANGE IMPERATIVES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37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97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2324101"/>
            <a:ext cx="9905998" cy="3517900"/>
          </a:xfrm>
        </p:spPr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smtClean="0"/>
              <a:t>LITERATURE, THERE </a:t>
            </a:r>
            <a:r>
              <a:rPr lang="it-IT" dirty="0" err="1" smtClean="0"/>
              <a:t>EVIDENCEs</a:t>
            </a:r>
            <a:r>
              <a:rPr lang="it-IT" dirty="0" smtClean="0"/>
              <a:t> THAT </a:t>
            </a:r>
            <a:r>
              <a:rPr lang="it-IT" dirty="0" err="1" smtClean="0"/>
              <a:t>those</a:t>
            </a:r>
            <a:r>
              <a:rPr lang="it-IT" dirty="0" smtClean="0"/>
              <a:t> FACILITATING FACTORS LED TO TRANSITION TO DEMOCRACY IN SSA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solidly</a:t>
            </a:r>
            <a:r>
              <a:rPr lang="it-IT" dirty="0" smtClean="0"/>
              <a:t> </a:t>
            </a:r>
            <a:r>
              <a:rPr lang="it-IT" dirty="0" err="1" smtClean="0"/>
              <a:t>established</a:t>
            </a:r>
            <a:r>
              <a:rPr lang="it-IT" dirty="0" smtClean="0"/>
              <a:t>, BUT THEY COULD HAVE A LONG-TERM EFFECT AFFECTING </a:t>
            </a:r>
            <a:r>
              <a:rPr lang="it-IT" b="1" dirty="0" smtClean="0"/>
              <a:t>CONSOLIDATION</a:t>
            </a:r>
            <a:r>
              <a:rPr lang="it-IT" dirty="0" smtClean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DEMOCRATIC INAUGURATION HAPPENED NOTWITHSTANDING AMPLE POVERTY &amp; LOW SOCIAL DEVELOPMENT, HOWEVER AFTER DEMOCRATIZATION MIDDLE CLASS HAS WIDEN (</a:t>
            </a:r>
            <a:r>
              <a:rPr lang="it-IT" dirty="0" err="1" smtClean="0">
                <a:effectLst/>
              </a:rPr>
              <a:t>where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growth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has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been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recorded</a:t>
            </a:r>
            <a:r>
              <a:rPr lang="it-IT" dirty="0" smtClean="0">
                <a:effectLst/>
              </a:rPr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b="1" dirty="0" smtClean="0">
                <a:effectLst/>
              </a:rPr>
              <a:t>STATE </a:t>
            </a:r>
            <a:r>
              <a:rPr lang="it-IT" b="1" dirty="0" err="1" smtClean="0">
                <a:effectLst/>
              </a:rPr>
              <a:t>was</a:t>
            </a:r>
            <a:r>
              <a:rPr lang="it-IT" b="1" dirty="0" smtClean="0">
                <a:effectLst/>
              </a:rPr>
              <a:t> LESS STRONG (in </a:t>
            </a:r>
            <a:r>
              <a:rPr lang="it-IT" b="1" dirty="0" err="1" smtClean="0">
                <a:effectLst/>
              </a:rPr>
              <a:t>terms</a:t>
            </a:r>
            <a:r>
              <a:rPr lang="it-IT" b="1" dirty="0" smtClean="0">
                <a:effectLst/>
              </a:rPr>
              <a:t> of </a:t>
            </a:r>
            <a:r>
              <a:rPr lang="it-IT" b="1" dirty="0" err="1" smtClean="0">
                <a:effectLst/>
              </a:rPr>
              <a:t>coercion</a:t>
            </a:r>
            <a:r>
              <a:rPr lang="it-IT" b="1" dirty="0" smtClean="0">
                <a:effectLst/>
              </a:rPr>
              <a:t> &amp; performances) THAN IN ASIAN COUNTRIES </a:t>
            </a:r>
            <a:r>
              <a:rPr lang="it-IT" dirty="0" smtClean="0">
                <a:effectLst/>
              </a:rPr>
              <a:t>WHICH EXPERIENCED DEMOCRATIC TRANSITION.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dirty="0" smtClean="0">
                <a:effectLst/>
              </a:rPr>
              <a:t>TRANSITION HAPPENED BY MAINTAINING STRONG PRESIDENTIAL SYSTEMS BUT PARLIAMENTS ARE IMPROVING</a:t>
            </a:r>
          </a:p>
          <a:p>
            <a:pPr marL="914400" lvl="1" indent="-457200">
              <a:buFont typeface="+mj-lt"/>
              <a:buAutoNum type="alphaL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07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+mj-lt"/>
              <a:buAutoNum type="alphaLcPeriod" startAt="4"/>
            </a:pPr>
            <a:r>
              <a:rPr lang="it-IT" dirty="0">
                <a:effectLst/>
              </a:rPr>
              <a:t>AFTER TWENTY YEARS FROM TRANSITION SUPPORT FOR DEMOCRACY IS GOOD NOTWITHSTANDING LOW </a:t>
            </a:r>
            <a:r>
              <a:rPr lang="it-IT" i="1" dirty="0" smtClean="0">
                <a:effectLst/>
              </a:rPr>
              <a:t>RESPONSIVNESS</a:t>
            </a:r>
          </a:p>
          <a:p>
            <a:pPr marL="457200" lvl="1" indent="-457200">
              <a:buFont typeface="+mj-lt"/>
              <a:buAutoNum type="alphaLcPeriod" startAt="4"/>
            </a:pPr>
            <a:r>
              <a:rPr lang="it-IT" i="1" dirty="0" err="1" smtClean="0">
                <a:effectLst/>
              </a:rPr>
              <a:t>Civil</a:t>
            </a:r>
            <a:r>
              <a:rPr lang="it-IT" i="1" dirty="0" smtClean="0">
                <a:effectLst/>
              </a:rPr>
              <a:t> society </a:t>
            </a:r>
            <a:r>
              <a:rPr lang="it-IT" i="1" dirty="0" err="1" smtClean="0">
                <a:effectLst/>
              </a:rPr>
              <a:t>generally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is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also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improving</a:t>
            </a:r>
            <a:endParaRPr lang="it-IT" i="1" dirty="0">
              <a:effectLst/>
            </a:endParaRPr>
          </a:p>
          <a:p>
            <a:pPr marL="457200" indent="-457200">
              <a:buFont typeface="+mj-lt"/>
              <a:buAutoNum type="alphaLcPeriod" startAt="6"/>
            </a:pPr>
            <a:r>
              <a:rPr lang="it-IT" dirty="0" smtClean="0"/>
              <a:t>MOST OF TRANSITIONS HAPPENED PEACEFULLY, SUCH CONDITION FAVOURS CONSOLIDATION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dirty="0" smtClean="0"/>
              <a:t>(THE LEARNING EFFECT OF SUBSEQUENT ELECTIONS, LINDBERG)</a:t>
            </a:r>
          </a:p>
          <a:p>
            <a:pPr marL="457200" indent="-457200">
              <a:buFont typeface="+mj-lt"/>
              <a:buAutoNum type="alphaLcPeriod" startAt="6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75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LcPeriod" startAt="6"/>
            </a:pPr>
            <a:r>
              <a:rPr lang="it-IT" dirty="0"/>
              <a:t>FOR INSTANCE,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scholars seem to indicate that participatory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opposition in autocracies furthers a development towards a democratic regime. One way to explore this association is to look at the  relationship between opposition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constituent parts of democracy, that are: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participation or Voter Turnout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competition or Winner’s share of the votes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Legitimacy of democratic outcomes</a:t>
            </a:r>
            <a:endParaRPr lang="it-IT" dirty="0"/>
          </a:p>
          <a:p>
            <a:pPr marL="457200" indent="-457200">
              <a:buFont typeface="+mj-lt"/>
              <a:buAutoNum type="alphaLcPeriod" startAt="6"/>
            </a:pPr>
            <a:r>
              <a:rPr lang="it-IT" dirty="0" smtClean="0"/>
              <a:t>THE RELATION BETWEEN </a:t>
            </a:r>
            <a:r>
              <a:rPr lang="it-IT" b="1" dirty="0" smtClean="0"/>
              <a:t>POLITICAL VIOLENCE </a:t>
            </a:r>
            <a:r>
              <a:rPr lang="it-IT" dirty="0" smtClean="0"/>
              <a:t>&amp; </a:t>
            </a:r>
            <a:r>
              <a:rPr lang="it-IT" b="1" dirty="0" smtClean="0"/>
              <a:t>DEMOCRATIZATION</a:t>
            </a:r>
            <a:r>
              <a:rPr lang="it-IT" dirty="0" smtClean="0"/>
              <a:t> («THE INVERTED U</a:t>
            </a:r>
            <a:r>
              <a:rPr lang="it-IT" smtClean="0"/>
              <a:t>»): POLITICAL VIOLENCE INCREASES AT THE START OF DEMOCRATIZATION TO DECREASE AS DEMOCRATIZATION TAKES ROOTS</a:t>
            </a:r>
            <a:endParaRPr lang="it-IT" dirty="0" smtClean="0"/>
          </a:p>
          <a:p>
            <a:pPr marL="457200" indent="-457200">
              <a:buFont typeface="+mj-lt"/>
              <a:buAutoNum type="alphaLcPeriod" startAt="6"/>
            </a:pPr>
            <a:r>
              <a:rPr lang="it-IT" dirty="0" smtClean="0"/>
              <a:t>THE </a:t>
            </a:r>
            <a:r>
              <a:rPr lang="it-IT" b="1" dirty="0"/>
              <a:t>MILITARY FACTOR </a:t>
            </a:r>
            <a:r>
              <a:rPr lang="it-IT" dirty="0"/>
              <a:t>HAS GENERALLY BEEN CONTAINED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45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-25400"/>
            <a:ext cx="9905998" cy="19050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2171701"/>
            <a:ext cx="9905998" cy="36195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POLITICAL REFORMS STARTED IN BENIN 1990 AFTER A CONFERENCE WAS CALLED WHICH GATHERED BOTH OUTSTANDING MEMBERS OF THE REGIME &amp; CIVIL SOCIETY ORGANIZATIONS</a:t>
            </a:r>
          </a:p>
          <a:p>
            <a:r>
              <a:rPr lang="it-IT" dirty="0" smtClean="0"/>
              <a:t>BETWEEN 1990 &amp; 2000 ALMOST THE ENTIRE CONTINENT ENDURED A CERTAIN MEASURES OF POLITICAL LIBERALIZATION WITH MIXED RESULTS (SEE TAB. 1.1)</a:t>
            </a:r>
          </a:p>
          <a:p>
            <a:r>
              <a:rPr lang="it-IT" dirty="0" smtClean="0"/>
              <a:t>HOWEVER AFTER 25 YEARS THE CONTINENT EXPERIENCED SIGNIFICATIVE DEMOCRATIC PROGRESSES AND THE REDUCTION OF AUTHORITARIANISM ON CONTINENT SCALE: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TODAYS REGULAR ELECTIONS ARE HELD IN MOST OF THE COUNTRIES. A GREAT PART OF THEM ARE FREE, ALTHOUGH UNFAIRNESS TEND TO PREVAIL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ASSOCIATION IS LARGELY FREE IN MOST OF THE COUNTRIES WHICH HELD REGULAR ELECTIONS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FREE PRESS IMPROVED SIGNIFICANTLY (SEE FIGURE)</a:t>
            </a:r>
          </a:p>
          <a:p>
            <a:r>
              <a:rPr lang="it-IT" dirty="0" smtClean="0"/>
              <a:t>MOST DEMOCRATIC PROGRESSES CONCENTRATED BETWEEN 1990-95 AND 2000-05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60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257" y="2579317"/>
            <a:ext cx="9905998" cy="3124201"/>
          </a:xfrm>
        </p:spPr>
        <p:txBody>
          <a:bodyPr>
            <a:normAutofit/>
          </a:bodyPr>
          <a:lstStyle/>
          <a:p>
            <a:r>
              <a:rPr lang="it-IT" b="1" dirty="0" smtClean="0"/>
              <a:t>WHAT IS DEMOCRACY</a:t>
            </a:r>
            <a:r>
              <a:rPr lang="it-IT" dirty="0" smtClean="0"/>
              <a:t>? WHAT KIND OF DEMOCRACY DEFINITION WE </a:t>
            </a:r>
            <a:r>
              <a:rPr lang="it-IT" dirty="0"/>
              <a:t>C</a:t>
            </a:r>
            <a:r>
              <a:rPr lang="it-IT" dirty="0" smtClean="0"/>
              <a:t>AN CONSIDER </a:t>
            </a:r>
            <a:r>
              <a:rPr lang="it-IT" b="1" dirty="0" smtClean="0"/>
              <a:t>ACCEPTABLE</a:t>
            </a:r>
            <a:r>
              <a:rPr lang="it-IT" dirty="0" smtClean="0"/>
              <a:t>? → SCHUMPETER IN </a:t>
            </a:r>
            <a:r>
              <a:rPr lang="it-IT" i="1" dirty="0" smtClean="0"/>
              <a:t>CAPITALISM, SOCIALISM &amp; DEMOCRACY (1942)</a:t>
            </a:r>
            <a:r>
              <a:rPr lang="it-IT" dirty="0" smtClean="0"/>
              <a:t> (MINIMAL DEFINITION)</a:t>
            </a:r>
          </a:p>
          <a:p>
            <a:r>
              <a:rPr lang="it-IT" dirty="0" smtClean="0"/>
              <a:t>FROM THE ‘CLASSICAL IDEALISTIC DEFINITION’: </a:t>
            </a:r>
            <a:r>
              <a:rPr lang="en-US" dirty="0" smtClean="0">
                <a:effectLst/>
              </a:rPr>
              <a:t>“the </a:t>
            </a:r>
            <a:r>
              <a:rPr lang="en-US" dirty="0">
                <a:effectLst/>
              </a:rPr>
              <a:t>democratic method is that </a:t>
            </a:r>
            <a:r>
              <a:rPr lang="en-US" dirty="0" smtClean="0">
                <a:effectLst/>
              </a:rPr>
              <a:t>institutional arrangement </a:t>
            </a:r>
            <a:r>
              <a:rPr lang="en-US" dirty="0">
                <a:effectLst/>
              </a:rPr>
              <a:t>for arriving at political decisions which realizes the </a:t>
            </a:r>
            <a:r>
              <a:rPr lang="en-US" u="sng" dirty="0">
                <a:effectLst/>
              </a:rPr>
              <a:t>common </a:t>
            </a:r>
            <a:r>
              <a:rPr lang="en-US" u="sng" dirty="0" smtClean="0">
                <a:effectLst/>
              </a:rPr>
              <a:t>good </a:t>
            </a:r>
            <a:r>
              <a:rPr lang="en-US" dirty="0" smtClean="0">
                <a:effectLst/>
              </a:rPr>
              <a:t>by </a:t>
            </a:r>
            <a:r>
              <a:rPr lang="en-US" dirty="0">
                <a:effectLst/>
              </a:rPr>
              <a:t>making the people itself decide issues through the election of </a:t>
            </a:r>
            <a:r>
              <a:rPr lang="en-US" dirty="0" smtClean="0">
                <a:effectLst/>
              </a:rPr>
              <a:t>individuals who </a:t>
            </a:r>
            <a:r>
              <a:rPr lang="en-US" dirty="0">
                <a:effectLst/>
              </a:rPr>
              <a:t>are to assemble in order to carry out its </a:t>
            </a:r>
            <a:r>
              <a:rPr lang="en-US" dirty="0" smtClean="0">
                <a:effectLst/>
              </a:rPr>
              <a:t>will”</a:t>
            </a:r>
          </a:p>
        </p:txBody>
      </p:sp>
    </p:spTree>
    <p:extLst>
      <p:ext uri="{BB962C8B-B14F-4D97-AF65-F5344CB8AC3E}">
        <p14:creationId xmlns:p14="http://schemas.microsoft.com/office/powerpoint/2010/main" val="405568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PROBLEMS WITH IT: </a:t>
            </a:r>
            <a:endParaRPr lang="en-US" dirty="0" smtClean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effectLst/>
              </a:rPr>
              <a:t>people </a:t>
            </a:r>
            <a:r>
              <a:rPr lang="en-US" dirty="0">
                <a:effectLst/>
              </a:rPr>
              <a:t>tend to disagree over </a:t>
            </a:r>
            <a:r>
              <a:rPr lang="en-US" b="1" dirty="0" smtClean="0">
                <a:effectLst/>
              </a:rPr>
              <a:t>HOW TO REALIZE (“THE COMMON GOOD”)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effectLst/>
              </a:rPr>
              <a:t>THE CONNECTION BETWEEN ELECTORS AND ELECTED IS SOMETIMES PROBLEMATIC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TO SCHUMPETER’S MINIMAL DEFINITION: “the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democratic method is that institutional arrangement for arriving at political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decisions in which individuals acquire the power to decide by means of a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competitive struggle </a:t>
            </a:r>
            <a:r>
              <a:rPr lang="en-US" dirty="0">
                <a:effectLst/>
              </a:rPr>
              <a:t>for the people’s vote</a:t>
            </a:r>
            <a:r>
              <a:rPr lang="en-US" dirty="0" smtClean="0">
                <a:effectLst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4363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SO IT IS NOT ABOUT THE </a:t>
            </a:r>
            <a:r>
              <a:rPr lang="en-US" b="1" dirty="0">
                <a:effectLst/>
              </a:rPr>
              <a:t>QUALITY</a:t>
            </a:r>
            <a:r>
              <a:rPr lang="en-US" dirty="0">
                <a:effectLst/>
              </a:rPr>
              <a:t> OF DEMOCRACY – CAPACITY TO RESPOND TO PEOPLE’S NEEDS, PERFORMANCES, ETC</a:t>
            </a:r>
            <a:r>
              <a:rPr lang="en-US" dirty="0" smtClean="0">
                <a:effectLst/>
              </a:rPr>
              <a:t>. (</a:t>
            </a:r>
            <a:r>
              <a:rPr lang="en-US" b="1" dirty="0" smtClean="0">
                <a:effectLst/>
              </a:rPr>
              <a:t>RESPONSIVNESS </a:t>
            </a:r>
            <a:r>
              <a:rPr lang="en-US" dirty="0" smtClean="0">
                <a:effectLst/>
              </a:rPr>
              <a:t>OF A POLITICAL SYSTEM) </a:t>
            </a:r>
            <a:r>
              <a:rPr lang="en-US" dirty="0">
                <a:effectLst/>
              </a:rPr>
              <a:t>– BUT THE </a:t>
            </a:r>
            <a:r>
              <a:rPr lang="en-US" dirty="0" smtClean="0">
                <a:effectLst/>
              </a:rPr>
              <a:t>POWER </a:t>
            </a:r>
            <a:r>
              <a:rPr lang="en-US" dirty="0">
                <a:effectLst/>
              </a:rPr>
              <a:t>OF THE PEOPLE TO CHANGE GOVERNMENTS WITHOUT CHANGING THE REGIME</a:t>
            </a:r>
          </a:p>
          <a:p>
            <a:r>
              <a:rPr lang="en-US" dirty="0" smtClean="0">
                <a:effectLst/>
              </a:rPr>
              <a:t>HOWEVER, DEMOCRACY </a:t>
            </a:r>
            <a:r>
              <a:rPr lang="en-US" b="1" dirty="0">
                <a:effectLst/>
              </a:rPr>
              <a:t>CONSOLIDATION</a:t>
            </a:r>
            <a:r>
              <a:rPr lang="en-US" dirty="0">
                <a:effectLst/>
              </a:rPr>
              <a:t> MUST LED TO A GROWTH IN QUALITY BY MAKING ELECTED </a:t>
            </a:r>
            <a:r>
              <a:rPr lang="en-US" dirty="0" smtClean="0">
                <a:effectLst/>
              </a:rPr>
              <a:t>ACCOUNTABLE &amp; RESPONSIVE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71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EXPERIENCES OF TRANSITION IN FRENCH-SPEAKING AFRICA:</a:t>
            </a:r>
          </a:p>
          <a:p>
            <a:pPr marL="0" indent="0">
              <a:buNone/>
            </a:pPr>
            <a:r>
              <a:rPr lang="it-IT" dirty="0" smtClean="0"/>
              <a:t>A. </a:t>
            </a:r>
            <a:r>
              <a:rPr lang="it-IT" b="1" dirty="0" smtClean="0"/>
              <a:t>SUCCESSES</a:t>
            </a:r>
            <a:r>
              <a:rPr lang="it-IT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BENIN 1990 NC; 1991 ELECTIONS (SOGLO); 1996 ELECTIONS (KEREKOU); 2019 PARLIAMENTARY ELECTIONS CRISIS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MALI 1991 NC; 1992 ELECTIONS (KOMARE, END TRAORE REGIME), 2012 CRISIS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SENEGAL 1994 ECONOMIC CRISIS FOLLOWED DEVALUATION OF CFA; 2000 ELECTIONS (WADE)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24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B. </a:t>
            </a:r>
            <a:r>
              <a:rPr lang="it-IT" b="1" dirty="0" smtClean="0"/>
              <a:t>TROUBLED </a:t>
            </a:r>
            <a:r>
              <a:rPr lang="it-IT" b="1" dirty="0"/>
              <a:t>TRANSITIONS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NIGER 1991 NC; 1993 ELECTIONS (OUSMANE); 1996 MAINASSARA COUP; 1999 MILITARY COUNTER-COUP &amp; RETURN TO DEMOCRACY; 2010 COUP FOLLOWS ATTEMPT BY THE PRESIDENT TO AMEND THE CONSTITUTION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MADAGASCAR 1991 MASS-PROTESTS; 1992 ELECTIONS ZAFY (END RATSIRAKA REGIME); 1996 ELECTIONS RATSIRAKA; 2002 ELECTIONS RAVALOMANANA; 2009 POLITICAL CRISIS AND RAJOELINA PRESIDENT; 2013 ELECTIONS RAJAONARIMAMPIANINA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IVORY </a:t>
            </a:r>
            <a:r>
              <a:rPr lang="it-IT" dirty="0" smtClean="0"/>
              <a:t>COAST 1995 ELECTIONS BEDIE; 1999 GUEI COUP; 2000 ELECTIONS GBAGBO; 2010 ELECTIONS OUATTARA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BURKINA </a:t>
            </a:r>
            <a:r>
              <a:rPr lang="it-IT" dirty="0" smtClean="0"/>
              <a:t>FASO: DOMINATED BY CDP UP TO 2014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87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C. </a:t>
            </a:r>
            <a:r>
              <a:rPr lang="it-IT" b="1" dirty="0" smtClean="0"/>
              <a:t>FAILURES (CONTROLLED)</a:t>
            </a:r>
            <a:r>
              <a:rPr lang="it-IT" dirty="0" smtClean="0"/>
              <a:t>:</a:t>
            </a: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CONGO </a:t>
            </a:r>
            <a:r>
              <a:rPr lang="it-IT" dirty="0"/>
              <a:t>B. 1990 NC; 1992 ELECTIONS (LISSOUBA); 1997 ELECTIONS (NGUESSO RETURNS TO POWER); 1997-99 CIVIL </a:t>
            </a:r>
            <a:r>
              <a:rPr lang="it-IT" dirty="0" smtClean="0"/>
              <a:t>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ZAIRE-RDC:  1997 END OF MOBUTU REGIME; 2006 ELECTIONS (KABILA);  2018 (TSHISEKEDI)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TOGO: 1991 NC FAILED, EYADEMA REGIME CONTINUES; 2005 EYADEMA REGIME CONTINUES THROUGH HIS SON FAURE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GABON: 1990 PROTESTS, OMAR BONGO REGIME UP TO 2009 FOLLOWED BY ALI BONGO (*2016 ELECTIONS)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520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803</TotalTime>
  <Words>1719</Words>
  <Application>Microsoft Office PowerPoint</Application>
  <PresentationFormat>Personalizzato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Rete</vt:lpstr>
      <vt:lpstr>University of Trieste Department of Political and Social Sciences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Trieste Department of Political and Social Sciences</dc:title>
  <dc:creator>BATTERA FEDERICO</dc:creator>
  <cp:lastModifiedBy>BATTERA FEDERICO</cp:lastModifiedBy>
  <cp:revision>60</cp:revision>
  <dcterms:created xsi:type="dcterms:W3CDTF">2016-12-16T15:24:52Z</dcterms:created>
  <dcterms:modified xsi:type="dcterms:W3CDTF">2019-11-29T08:56:38Z</dcterms:modified>
</cp:coreProperties>
</file>