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66" r:id="rId3"/>
    <p:sldId id="257" r:id="rId4"/>
    <p:sldId id="264" r:id="rId5"/>
    <p:sldId id="258" r:id="rId6"/>
    <p:sldId id="265" r:id="rId7"/>
    <p:sldId id="259" r:id="rId8"/>
    <p:sldId id="260" r:id="rId9"/>
    <p:sldId id="268" r:id="rId10"/>
    <p:sldId id="261" r:id="rId11"/>
    <p:sldId id="269" r:id="rId12"/>
    <p:sldId id="270" r:id="rId13"/>
    <p:sldId id="271" r:id="rId14"/>
    <p:sldId id="272" r:id="rId15"/>
    <p:sldId id="273" r:id="rId16"/>
    <p:sldId id="277" r:id="rId17"/>
    <p:sldId id="274" r:id="rId18"/>
    <p:sldId id="275" r:id="rId19"/>
    <p:sldId id="279" r:id="rId20"/>
    <p:sldId id="278" r:id="rId21"/>
    <p:sldId id="280" r:id="rId22"/>
    <p:sldId id="276" r:id="rId23"/>
    <p:sldId id="281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96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20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11/27/2019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11/27/2019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11/27/2019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11/27/2019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11/27/2019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11/27/2019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59446" y="2077432"/>
            <a:ext cx="9068586" cy="1643668"/>
          </a:xfrm>
        </p:spPr>
        <p:txBody>
          <a:bodyPr/>
          <a:lstStyle/>
          <a:p>
            <a:r>
              <a:rPr lang="it-IT" sz="3200" dirty="0" err="1">
                <a:solidFill>
                  <a:schemeClr val="accent1"/>
                </a:solidFill>
              </a:rPr>
              <a:t>University</a:t>
            </a:r>
            <a:r>
              <a:rPr lang="it-IT" sz="3200" dirty="0">
                <a:solidFill>
                  <a:schemeClr val="accent1"/>
                </a:solidFill>
              </a:rPr>
              <a:t> of Trieste</a:t>
            </a:r>
            <a:br>
              <a:rPr lang="it-IT" sz="3200" dirty="0">
                <a:solidFill>
                  <a:schemeClr val="accent1"/>
                </a:solidFill>
              </a:rPr>
            </a:br>
            <a:r>
              <a:rPr lang="it-IT" sz="3200" dirty="0" err="1">
                <a:solidFill>
                  <a:schemeClr val="accent1"/>
                </a:solidFill>
              </a:rPr>
              <a:t>Department</a:t>
            </a:r>
            <a:r>
              <a:rPr lang="it-IT" sz="3200" dirty="0">
                <a:solidFill>
                  <a:schemeClr val="accent1"/>
                </a:solidFill>
              </a:rPr>
              <a:t> of </a:t>
            </a:r>
            <a:r>
              <a:rPr lang="it-IT" sz="3200" dirty="0" err="1">
                <a:solidFill>
                  <a:schemeClr val="accent1"/>
                </a:solidFill>
              </a:rPr>
              <a:t>Political</a:t>
            </a:r>
            <a:r>
              <a:rPr lang="it-IT" sz="3200" dirty="0">
                <a:solidFill>
                  <a:schemeClr val="accent1"/>
                </a:solidFill>
              </a:rPr>
              <a:t> and Social </a:t>
            </a:r>
            <a:r>
              <a:rPr lang="it-IT" sz="3200" dirty="0" err="1">
                <a:solidFill>
                  <a:schemeClr val="accent1"/>
                </a:solidFill>
              </a:rPr>
              <a:t>Sciences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59446" y="3911600"/>
            <a:ext cx="9070848" cy="1333500"/>
          </a:xfrm>
        </p:spPr>
        <p:txBody>
          <a:bodyPr>
            <a:normAutofit/>
          </a:bodyPr>
          <a:lstStyle/>
          <a:p>
            <a:r>
              <a:rPr lang="en-US" b="1" i="1" dirty="0">
                <a:solidFill>
                  <a:schemeClr val="accent1"/>
                </a:solidFill>
              </a:rPr>
              <a:t>INTERNATIONAL RELATIONS AND POLITICAL </a:t>
            </a:r>
            <a:br>
              <a:rPr lang="en-US" b="1" i="1" dirty="0">
                <a:solidFill>
                  <a:schemeClr val="accent1"/>
                </a:solidFill>
              </a:rPr>
            </a:br>
            <a:r>
              <a:rPr lang="en-US" b="1" i="1" dirty="0">
                <a:solidFill>
                  <a:schemeClr val="accent1"/>
                </a:solidFill>
              </a:rPr>
              <a:t>DEVELOPMENT IN AFRICA</a:t>
            </a:r>
            <a:br>
              <a:rPr lang="en-US" b="1" i="1" dirty="0">
                <a:solidFill>
                  <a:schemeClr val="accent1"/>
                </a:solidFill>
              </a:rPr>
            </a:br>
            <a:r>
              <a:rPr lang="it-IT" sz="1200" i="1" dirty="0" err="1">
                <a:solidFill>
                  <a:schemeClr val="accent1"/>
                </a:solidFill>
              </a:rPr>
              <a:t>Academic</a:t>
            </a:r>
            <a:r>
              <a:rPr lang="it-IT" sz="1200" i="1" dirty="0">
                <a:solidFill>
                  <a:schemeClr val="accent1"/>
                </a:solidFill>
              </a:rPr>
              <a:t> </a:t>
            </a:r>
            <a:r>
              <a:rPr lang="it-IT" sz="1200" i="1" dirty="0" err="1">
                <a:solidFill>
                  <a:schemeClr val="accent1"/>
                </a:solidFill>
              </a:rPr>
              <a:t>year</a:t>
            </a:r>
            <a:r>
              <a:rPr lang="it-IT" sz="1200" i="1" dirty="0">
                <a:solidFill>
                  <a:schemeClr val="accent1"/>
                </a:solidFill>
              </a:rPr>
              <a:t> </a:t>
            </a:r>
            <a:r>
              <a:rPr lang="it-IT" sz="1200" i="1" dirty="0" smtClean="0">
                <a:solidFill>
                  <a:schemeClr val="accent1"/>
                </a:solidFill>
              </a:rPr>
              <a:t>2016-17</a:t>
            </a:r>
          </a:p>
          <a:p>
            <a:r>
              <a:rPr lang="it-IT" i="1" dirty="0">
                <a:solidFill>
                  <a:schemeClr val="accent1"/>
                </a:solidFill>
              </a:rPr>
              <a:t/>
            </a:r>
            <a:br>
              <a:rPr lang="it-IT" i="1" dirty="0">
                <a:solidFill>
                  <a:schemeClr val="accent1"/>
                </a:solidFill>
              </a:rPr>
            </a:br>
            <a:r>
              <a:rPr lang="it-IT" sz="1800" i="1" dirty="0" err="1">
                <a:solidFill>
                  <a:schemeClr val="accent1"/>
                </a:solidFill>
              </a:rPr>
              <a:t>Lesson</a:t>
            </a:r>
            <a:r>
              <a:rPr lang="it-IT" sz="1800" i="1" dirty="0">
                <a:solidFill>
                  <a:schemeClr val="accent1"/>
                </a:solidFill>
              </a:rPr>
              <a:t> </a:t>
            </a:r>
            <a:r>
              <a:rPr lang="it-IT" sz="1800" i="1" dirty="0" smtClean="0">
                <a:solidFill>
                  <a:schemeClr val="accent1"/>
                </a:solidFill>
              </a:rPr>
              <a:t>NINE: </a:t>
            </a:r>
            <a:r>
              <a:rPr lang="it-IT" sz="1800" b="1" i="1" dirty="0" smtClean="0">
                <a:solidFill>
                  <a:schemeClr val="accent1"/>
                </a:solidFill>
              </a:rPr>
              <a:t>DEMOCRATIC EXPERIENCES</a:t>
            </a:r>
            <a:endParaRPr lang="it-IT" sz="1800" b="1" dirty="0">
              <a:solidFill>
                <a:schemeClr val="accent1"/>
              </a:solidFill>
            </a:endParaRPr>
          </a:p>
          <a:p>
            <a:endParaRPr lang="it-IT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9444" y="1330771"/>
            <a:ext cx="1013114" cy="961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3545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dirty="0" smtClean="0"/>
              <a:t> </a:t>
            </a:r>
            <a:r>
              <a:rPr lang="it-IT" sz="2400" dirty="0" smtClean="0">
                <a:solidFill>
                  <a:schemeClr val="tx2"/>
                </a:solidFill>
              </a:rPr>
              <a:t>HOWEVER, PARTIES ARE </a:t>
            </a:r>
            <a:r>
              <a:rPr lang="it-IT" sz="2400" b="1" dirty="0" smtClean="0">
                <a:solidFill>
                  <a:schemeClr val="tx2"/>
                </a:solidFill>
              </a:rPr>
              <a:t>EVOLVING STRUCTURES </a:t>
            </a:r>
            <a:r>
              <a:rPr lang="it-IT" dirty="0" smtClean="0">
                <a:solidFill>
                  <a:schemeClr val="tx2"/>
                </a:solidFill>
              </a:rPr>
              <a:t>(SEE TABLE 9.3), </a:t>
            </a:r>
            <a:r>
              <a:rPr lang="it-IT" sz="2400" dirty="0" smtClean="0">
                <a:solidFill>
                  <a:schemeClr val="tx2"/>
                </a:solidFill>
              </a:rPr>
              <a:t>TYPES</a:t>
            </a:r>
            <a:r>
              <a:rPr lang="it-IT" dirty="0" smtClean="0">
                <a:solidFill>
                  <a:schemeClr val="tx2"/>
                </a:solidFill>
              </a:rPr>
              <a:t>:</a:t>
            </a:r>
          </a:p>
          <a:p>
            <a:pPr marL="617220" lvl="1" indent="-342900">
              <a:buFont typeface="+mj-lt"/>
              <a:buAutoNum type="arabicPeriod"/>
            </a:pPr>
            <a:endParaRPr lang="it-IT" dirty="0" smtClean="0">
              <a:solidFill>
                <a:schemeClr val="tx2"/>
              </a:solidFill>
            </a:endParaRPr>
          </a:p>
          <a:p>
            <a:pPr marL="617220" lvl="1" indent="-342900">
              <a:buFont typeface="+mj-lt"/>
              <a:buAutoNum type="arabicPeriod"/>
            </a:pPr>
            <a:r>
              <a:rPr lang="it-IT" sz="2000" dirty="0" smtClean="0">
                <a:solidFill>
                  <a:schemeClr val="tx2"/>
                </a:solidFill>
              </a:rPr>
              <a:t>«</a:t>
            </a:r>
            <a:r>
              <a:rPr lang="it-IT" sz="2000" b="1" dirty="0" smtClean="0">
                <a:solidFill>
                  <a:schemeClr val="tx2"/>
                </a:solidFill>
              </a:rPr>
              <a:t>ETHNIC</a:t>
            </a:r>
            <a:r>
              <a:rPr lang="it-IT" sz="2000" dirty="0" smtClean="0">
                <a:solidFill>
                  <a:schemeClr val="tx2"/>
                </a:solidFill>
              </a:rPr>
              <a:t>» PARTIES, CHARACTERISTICS</a:t>
            </a:r>
          </a:p>
          <a:p>
            <a:pPr marL="617220" lvl="1" indent="-342900">
              <a:buFont typeface="+mj-lt"/>
              <a:buAutoNum type="arabicPeriod"/>
            </a:pPr>
            <a:r>
              <a:rPr lang="it-IT" sz="2000" b="1" dirty="0" smtClean="0">
                <a:solidFill>
                  <a:schemeClr val="tx2"/>
                </a:solidFill>
              </a:rPr>
              <a:t>CONGRESS</a:t>
            </a:r>
            <a:r>
              <a:rPr lang="it-IT" sz="2000" dirty="0" smtClean="0">
                <a:solidFill>
                  <a:schemeClr val="tx2"/>
                </a:solidFill>
              </a:rPr>
              <a:t> TYPE, CHARACTERISTICS: THE ROLE OF CLIENTELISM IN BRIDGING COALITIONS </a:t>
            </a:r>
            <a:r>
              <a:rPr lang="it-IT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LOW PARTY INSTITUTIONALIZATION</a:t>
            </a:r>
            <a:endParaRPr lang="it-IT" sz="2000" dirty="0" smtClean="0">
              <a:solidFill>
                <a:schemeClr val="tx2"/>
              </a:solidFill>
            </a:endParaRPr>
          </a:p>
          <a:p>
            <a:pPr marL="617220" lvl="1" indent="-342900">
              <a:buFont typeface="+mj-lt"/>
              <a:buAutoNum type="arabicPeriod"/>
            </a:pPr>
            <a:r>
              <a:rPr lang="it-IT" sz="2000" b="1" dirty="0" smtClean="0">
                <a:solidFill>
                  <a:schemeClr val="tx2"/>
                </a:solidFill>
              </a:rPr>
              <a:t>PROGRAMMATIC</a:t>
            </a:r>
            <a:r>
              <a:rPr lang="it-IT" sz="2000" dirty="0" smtClean="0">
                <a:solidFill>
                  <a:schemeClr val="tx2"/>
                </a:solidFill>
              </a:rPr>
              <a:t>:</a:t>
            </a:r>
          </a:p>
          <a:p>
            <a:pPr marL="891540" lvl="2" indent="-342900">
              <a:buFont typeface="+mj-lt"/>
              <a:buAutoNum type="alphaUcPeriod"/>
            </a:pPr>
            <a:r>
              <a:rPr lang="it-IT" sz="1800" b="1" dirty="0" smtClean="0">
                <a:solidFill>
                  <a:schemeClr val="tx2"/>
                </a:solidFill>
              </a:rPr>
              <a:t>MOBILIZATION</a:t>
            </a:r>
            <a:r>
              <a:rPr lang="it-IT" sz="1800" dirty="0" smtClean="0">
                <a:solidFill>
                  <a:schemeClr val="tx2"/>
                </a:solidFill>
              </a:rPr>
              <a:t> PARTIES: ENDOWED BY LEGITIMIZATION</a:t>
            </a:r>
          </a:p>
          <a:p>
            <a:pPr marL="891540" lvl="2" indent="-342900">
              <a:buFont typeface="+mj-lt"/>
              <a:buAutoNum type="alphaUcPeriod"/>
            </a:pPr>
            <a:r>
              <a:rPr lang="it-IT" sz="1800" dirty="0" smtClean="0">
                <a:solidFill>
                  <a:schemeClr val="tx2"/>
                </a:solidFill>
              </a:rPr>
              <a:t>NEW </a:t>
            </a:r>
            <a:r>
              <a:rPr lang="it-IT" sz="1800" b="1" dirty="0" smtClean="0">
                <a:solidFill>
                  <a:schemeClr val="tx2"/>
                </a:solidFill>
              </a:rPr>
              <a:t>POPULIST</a:t>
            </a:r>
            <a:r>
              <a:rPr lang="it-IT" sz="1800" dirty="0" smtClean="0">
                <a:solidFill>
                  <a:schemeClr val="tx2"/>
                </a:solidFill>
              </a:rPr>
              <a:t> PARTIES: NEW COALITIONS BETWEEN MIDDLE &amp; POOR URBAN CLASSES</a:t>
            </a:r>
          </a:p>
          <a:p>
            <a:pPr marL="617220" lvl="1" indent="-342900">
              <a:buFont typeface="+mj-lt"/>
              <a:buAutoNum type="arabicPeriod"/>
            </a:pPr>
            <a:endParaRPr lang="it-IT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71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it-IT" sz="2000" b="1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2000" b="1" dirty="0" smtClean="0">
                <a:solidFill>
                  <a:schemeClr val="tx2"/>
                </a:solidFill>
              </a:rPr>
              <a:t>FOUR CASES: GHANA, KENYA, ZAMBIA, NIGERIA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b="1" dirty="0" smtClean="0">
                <a:solidFill>
                  <a:schemeClr val="tx2"/>
                </a:solidFill>
              </a:rPr>
              <a:t>COMMON FEATURES: BRITISH COLONIES, ETHNIC FRAGMENTATION, A RELATIVE MAJORITY IN A GIVEN ETHNIC GROUP PERCEIVED AS DOMINANT, SAME ELECTORAL SYSTEM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b="1" dirty="0" smtClean="0">
                <a:solidFill>
                  <a:schemeClr val="tx2"/>
                </a:solidFill>
              </a:rPr>
              <a:t>DIFFERENCES: ASHANTI WAS A POWERFUL KINGDOM, BEMBAS HAD A SYSTEM OF DECENTRALIZED CHIEFS, GIKUYU </a:t>
            </a:r>
            <a:r>
              <a:rPr lang="it-IT" b="1" dirty="0" smtClean="0">
                <a:solidFill>
                  <a:schemeClr val="tx2"/>
                </a:solidFill>
              </a:rPr>
              <a:t>USE </a:t>
            </a:r>
            <a:r>
              <a:rPr lang="it-IT" b="1" dirty="0" smtClean="0">
                <a:solidFill>
                  <a:schemeClr val="tx2"/>
                </a:solidFill>
              </a:rPr>
              <a:t>A SEGMENTARY SOCIETY, </a:t>
            </a:r>
            <a:r>
              <a:rPr lang="it-IT" b="1" dirty="0" smtClean="0">
                <a:solidFill>
                  <a:schemeClr val="tx2"/>
                </a:solidFill>
              </a:rPr>
              <a:t>SETTLERS IN KENYA, NIGERIA </a:t>
            </a:r>
            <a:r>
              <a:rPr lang="it-IT" b="1" dirty="0" smtClean="0">
                <a:solidFill>
                  <a:schemeClr val="tx2"/>
                </a:solidFill>
              </a:rPr>
              <a:t>THE THREE</a:t>
            </a:r>
            <a:endParaRPr lang="it-IT" b="1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it-IT" sz="2000" b="1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2000" b="1" dirty="0" smtClean="0">
                <a:solidFill>
                  <a:schemeClr val="tx2"/>
                </a:solidFill>
              </a:rPr>
              <a:t>THE GHANA CASE: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b="1" dirty="0" smtClean="0">
                <a:solidFill>
                  <a:schemeClr val="tx2"/>
                </a:solidFill>
              </a:rPr>
              <a:t>1896 ANNEXATION OF ASHANTI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b="1" dirty="0" smtClean="0">
                <a:solidFill>
                  <a:schemeClr val="tx2"/>
                </a:solidFill>
              </a:rPr>
              <a:t>1900 ASHANTI UPRISING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b="1" dirty="0" smtClean="0">
                <a:solidFill>
                  <a:schemeClr val="tx2"/>
                </a:solidFill>
              </a:rPr>
              <a:t>1935 RESTORATION OF ASHANTI KINGDOM WITHIN THE GOLD COAST COLONY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b="1" dirty="0" smtClean="0">
                <a:solidFill>
                  <a:schemeClr val="tx2"/>
                </a:solidFill>
              </a:rPr>
              <a:t>1947 FORMATION UGCC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b="1" dirty="0" smtClean="0">
                <a:solidFill>
                  <a:schemeClr val="tx2"/>
                </a:solidFill>
              </a:rPr>
              <a:t>1949 SPLIT OF UGCC AND FORMATION OF CPP BY NKRUMAH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b="1" dirty="0" smtClean="0">
                <a:solidFill>
                  <a:schemeClr val="tx2"/>
                </a:solidFill>
              </a:rPr>
              <a:t>1954 ULM FORMATION BY ASHANTI DISAFFECTED BY THE CPP (BUSIA JOINS THE NLM)</a:t>
            </a:r>
          </a:p>
        </p:txBody>
      </p:sp>
    </p:spTree>
    <p:extLst>
      <p:ext uri="{BB962C8B-B14F-4D97-AF65-F5344CB8AC3E}">
        <p14:creationId xmlns:p14="http://schemas.microsoft.com/office/powerpoint/2010/main" val="89358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§"/>
            </a:pPr>
            <a:r>
              <a:rPr lang="it-IT" b="1" dirty="0">
                <a:solidFill>
                  <a:schemeClr val="tx2"/>
                </a:solidFill>
              </a:rPr>
              <a:t>INDEPENDENCE 1957 AND ONE-PARTY STATE BY CPP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b="1" dirty="0">
                <a:solidFill>
                  <a:schemeClr val="tx2"/>
                </a:solidFill>
              </a:rPr>
              <a:t>1957 UP IS FORMED DOMINATED BY THE NLM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b="1" dirty="0">
                <a:solidFill>
                  <a:schemeClr val="tx2"/>
                </a:solidFill>
              </a:rPr>
              <a:t>FILIATION BETWEEN UP (IN POWER BETWEEN 1969-72) – PFP (MAJOR OPPOSITION PARTY 1979-81) – NPP (FORMED IN 1992)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b="1" dirty="0">
                <a:solidFill>
                  <a:schemeClr val="tx2"/>
                </a:solidFill>
              </a:rPr>
              <a:t>MILITARY COUPS: 1966; 1972; 1979; 1981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b="1" dirty="0">
                <a:solidFill>
                  <a:schemeClr val="tx2"/>
                </a:solidFill>
              </a:rPr>
              <a:t>1992 FIRST MULTIPARTY ELECTIONS: NDC – RAWLINGS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b="1" dirty="0">
                <a:solidFill>
                  <a:schemeClr val="tx2"/>
                </a:solidFill>
              </a:rPr>
              <a:t>1996: NDC – RAWLINGS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b="1" dirty="0">
                <a:solidFill>
                  <a:schemeClr val="tx2"/>
                </a:solidFill>
              </a:rPr>
              <a:t>2000 &amp; 2004: NPP – KUFUOR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b="1" dirty="0">
                <a:solidFill>
                  <a:schemeClr val="tx2"/>
                </a:solidFill>
              </a:rPr>
              <a:t>2008: NDC - ATTA MILLS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b="1" dirty="0">
                <a:solidFill>
                  <a:schemeClr val="tx2"/>
                </a:solidFill>
              </a:rPr>
              <a:t>2012: NDC – DRAMANI MAHAMA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b="1" dirty="0">
                <a:solidFill>
                  <a:schemeClr val="tx2"/>
                </a:solidFill>
              </a:rPr>
              <a:t>2016/7: NPP – AKUFO ADDO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9409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b="1" dirty="0" smtClean="0">
                <a:solidFill>
                  <a:schemeClr val="tx2"/>
                </a:solidFill>
              </a:rPr>
              <a:t>THE KENYA CASE:</a:t>
            </a:r>
          </a:p>
          <a:p>
            <a:pPr marL="777240" lvl="1" indent="-457200">
              <a:buFont typeface="Wingdings" panose="05000000000000000000" pitchFamily="2" charset="2"/>
              <a:buChar char="§"/>
            </a:pPr>
            <a:r>
              <a:rPr lang="it-IT" b="1" dirty="0">
                <a:solidFill>
                  <a:schemeClr val="tx2"/>
                </a:solidFill>
              </a:rPr>
              <a:t>THE ROLE OF SETTLERS &amp; THE POLICY OF RESETTLING</a:t>
            </a:r>
          </a:p>
          <a:p>
            <a:pPr marL="777240" lvl="1" indent="-457200">
              <a:buFont typeface="Wingdings" panose="05000000000000000000" pitchFamily="2" charset="2"/>
              <a:buChar char="§"/>
            </a:pPr>
            <a:r>
              <a:rPr lang="it-IT" b="1" dirty="0">
                <a:solidFill>
                  <a:schemeClr val="tx2"/>
                </a:solidFill>
              </a:rPr>
              <a:t>1952-59 </a:t>
            </a:r>
            <a:r>
              <a:rPr lang="it-IT" b="1" i="1" dirty="0">
                <a:solidFill>
                  <a:schemeClr val="tx2"/>
                </a:solidFill>
              </a:rPr>
              <a:t>MAU-MAU</a:t>
            </a:r>
            <a:r>
              <a:rPr lang="it-IT" b="1" dirty="0">
                <a:solidFill>
                  <a:schemeClr val="tx2"/>
                </a:solidFill>
              </a:rPr>
              <a:t> UPRISING</a:t>
            </a:r>
          </a:p>
          <a:p>
            <a:pPr marL="777240" lvl="1" indent="-457200">
              <a:buFont typeface="Wingdings" panose="05000000000000000000" pitchFamily="2" charset="2"/>
              <a:buChar char="§"/>
            </a:pPr>
            <a:r>
              <a:rPr lang="it-IT" b="1" dirty="0">
                <a:solidFill>
                  <a:schemeClr val="tx2"/>
                </a:solidFill>
              </a:rPr>
              <a:t>1960 KANU (KENYATTA) &amp; KADU (R. NGALA &amp; ARAP MOI): THE STRUGGLE OVER FEDERALISM VS. CENTRALISM</a:t>
            </a:r>
          </a:p>
          <a:p>
            <a:pPr marL="777240" lvl="1" indent="-457200">
              <a:buFont typeface="Wingdings" panose="05000000000000000000" pitchFamily="2" charset="2"/>
              <a:buChar char="§"/>
            </a:pPr>
            <a:r>
              <a:rPr lang="it-IT" b="1" dirty="0">
                <a:solidFill>
                  <a:schemeClr val="tx2"/>
                </a:solidFill>
              </a:rPr>
              <a:t>1961 MAJORITY OF LEGCO MEMBERS </a:t>
            </a:r>
            <a:r>
              <a:rPr lang="it-IT" b="1" dirty="0" smtClean="0">
                <a:solidFill>
                  <a:schemeClr val="tx2"/>
                </a:solidFill>
              </a:rPr>
              <a:t>ELECTED (KANU VS. KADU) BIPARTITISM</a:t>
            </a:r>
            <a:endParaRPr lang="it-IT" b="1" dirty="0">
              <a:solidFill>
                <a:schemeClr val="tx2"/>
              </a:solidFill>
            </a:endParaRPr>
          </a:p>
          <a:p>
            <a:pPr marL="777240" lvl="1" indent="-457200">
              <a:buFont typeface="Wingdings" panose="05000000000000000000" pitchFamily="2" charset="2"/>
              <a:buChar char="§"/>
            </a:pPr>
            <a:r>
              <a:rPr lang="it-IT" b="1" dirty="0">
                <a:solidFill>
                  <a:schemeClr val="tx2"/>
                </a:solidFill>
              </a:rPr>
              <a:t>1963 INDEPENDENCE</a:t>
            </a:r>
          </a:p>
          <a:p>
            <a:pPr marL="777240" lvl="1" indent="-457200">
              <a:buFont typeface="Wingdings" panose="05000000000000000000" pitchFamily="2" charset="2"/>
              <a:buChar char="§"/>
            </a:pPr>
            <a:r>
              <a:rPr lang="it-IT" b="1" dirty="0">
                <a:solidFill>
                  <a:schemeClr val="tx2"/>
                </a:solidFill>
              </a:rPr>
              <a:t>1966 KANU-KPU STRUGGLE &amp; THE MERGER BETWEEN KANU &amp; KADU </a:t>
            </a:r>
          </a:p>
          <a:p>
            <a:pPr marL="777240" lvl="1" indent="-457200">
              <a:buFont typeface="Wingdings" panose="05000000000000000000" pitchFamily="2" charset="2"/>
              <a:buChar char="§"/>
            </a:pPr>
            <a:r>
              <a:rPr lang="it-IT" b="1" dirty="0">
                <a:solidFill>
                  <a:schemeClr val="tx2"/>
                </a:solidFill>
              </a:rPr>
              <a:t>1969 DE FACTO ONE-PARTY </a:t>
            </a:r>
            <a:r>
              <a:rPr lang="it-IT" b="1" dirty="0" smtClean="0">
                <a:solidFill>
                  <a:schemeClr val="tx2"/>
                </a:solidFill>
              </a:rPr>
              <a:t>STATE</a:t>
            </a:r>
          </a:p>
          <a:p>
            <a:pPr marL="777240" lvl="1" indent="-457200">
              <a:buFont typeface="Wingdings" panose="05000000000000000000" pitchFamily="2" charset="2"/>
              <a:buChar char="§"/>
            </a:pPr>
            <a:r>
              <a:rPr lang="it-IT" b="1" dirty="0" smtClean="0">
                <a:solidFill>
                  <a:schemeClr val="tx2"/>
                </a:solidFill>
              </a:rPr>
              <a:t>1978 KENYATTA DEATH</a:t>
            </a:r>
            <a:endParaRPr lang="it-IT" b="1" dirty="0">
              <a:solidFill>
                <a:schemeClr val="tx2"/>
              </a:solidFill>
            </a:endParaRPr>
          </a:p>
          <a:p>
            <a:pPr marL="777240" lvl="1" indent="-457200">
              <a:buFont typeface="Wingdings" panose="05000000000000000000" pitchFamily="2" charset="2"/>
              <a:buChar char="§"/>
            </a:pPr>
            <a:r>
              <a:rPr lang="it-IT" b="1" dirty="0">
                <a:solidFill>
                  <a:schemeClr val="tx2"/>
                </a:solidFill>
              </a:rPr>
              <a:t>1982 ONE-PARTY </a:t>
            </a:r>
            <a:r>
              <a:rPr lang="it-IT" b="1" dirty="0" smtClean="0">
                <a:solidFill>
                  <a:schemeClr val="tx2"/>
                </a:solidFill>
              </a:rPr>
              <a:t>STATE</a:t>
            </a:r>
          </a:p>
          <a:p>
            <a:pPr marL="777240" lvl="1" indent="-457200">
              <a:buFont typeface="Wingdings" panose="05000000000000000000" pitchFamily="2" charset="2"/>
              <a:buChar char="§"/>
            </a:pPr>
            <a:r>
              <a:rPr lang="it-IT" b="1" dirty="0" smtClean="0">
                <a:solidFill>
                  <a:schemeClr val="tx2"/>
                </a:solidFill>
              </a:rPr>
              <a:t>1992 RETURN TO MULTIPARTITISM BUT STILL KANU DOMINATE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09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77240" lvl="1" indent="-457200">
              <a:buFont typeface="Wingdings" panose="05000000000000000000" pitchFamily="2" charset="2"/>
              <a:buChar char="§"/>
            </a:pPr>
            <a:r>
              <a:rPr lang="it-IT" b="1" dirty="0">
                <a:solidFill>
                  <a:schemeClr val="tx2"/>
                </a:solidFill>
              </a:rPr>
              <a:t>FURTHER GENERAL ELECTIONS HAVE BEEN HELD IN 1997, 2002, 2007, 2013</a:t>
            </a:r>
          </a:p>
          <a:p>
            <a:pPr marL="777240" lvl="1" indent="-457200">
              <a:buFont typeface="Wingdings" panose="05000000000000000000" pitchFamily="2" charset="2"/>
              <a:buChar char="§"/>
            </a:pPr>
            <a:r>
              <a:rPr lang="it-IT" b="1" dirty="0">
                <a:solidFill>
                  <a:schemeClr val="tx2"/>
                </a:solidFill>
              </a:rPr>
              <a:t>2002 ELECTIONS WON BY NARC – KIBAKI </a:t>
            </a:r>
            <a:r>
              <a:rPr lang="it-IT" b="1" dirty="0" smtClean="0">
                <a:solidFill>
                  <a:schemeClr val="tx2"/>
                </a:solidFill>
              </a:rPr>
              <a:t>PRESIDENT</a:t>
            </a:r>
          </a:p>
          <a:p>
            <a:pPr marL="777240" lvl="1" indent="-457200">
              <a:buFont typeface="Wingdings" panose="05000000000000000000" pitchFamily="2" charset="2"/>
              <a:buChar char="§"/>
            </a:pPr>
            <a:r>
              <a:rPr lang="it-IT" b="1" dirty="0" smtClean="0">
                <a:solidFill>
                  <a:schemeClr val="tx2"/>
                </a:solidFill>
              </a:rPr>
              <a:t>BETWEEN 2002 &amp; 2007 THE NARC COALITION SPLIT</a:t>
            </a:r>
          </a:p>
          <a:p>
            <a:pPr marL="777240" lvl="1" indent="-457200">
              <a:buFont typeface="Wingdings" panose="05000000000000000000" pitchFamily="2" charset="2"/>
              <a:buChar char="§"/>
            </a:pPr>
            <a:r>
              <a:rPr lang="it-IT" b="1" dirty="0" smtClean="0">
                <a:solidFill>
                  <a:schemeClr val="tx2"/>
                </a:solidFill>
              </a:rPr>
              <a:t>2007 ELECTIONS WON BY KIBAKI (PNU) AGAINST ODM (ODINGA): ODM WON A MAJORITY OF SEATS IN THE NA</a:t>
            </a:r>
          </a:p>
          <a:p>
            <a:pPr marL="777240" lvl="1" indent="-457200">
              <a:buFont typeface="Wingdings" panose="05000000000000000000" pitchFamily="2" charset="2"/>
              <a:buChar char="§"/>
            </a:pPr>
            <a:r>
              <a:rPr lang="it-IT" b="1" dirty="0" smtClean="0">
                <a:solidFill>
                  <a:schemeClr val="tx2"/>
                </a:solidFill>
              </a:rPr>
              <a:t>2010 ADMINISTRATIVE REFORM: COUNTIES INTRODUCED</a:t>
            </a:r>
          </a:p>
          <a:p>
            <a:pPr marL="777240" lvl="1" indent="-457200">
              <a:buFont typeface="Wingdings" panose="05000000000000000000" pitchFamily="2" charset="2"/>
              <a:buChar char="§"/>
            </a:pPr>
            <a:r>
              <a:rPr lang="it-IT" b="1" dirty="0" smtClean="0">
                <a:solidFill>
                  <a:schemeClr val="tx2"/>
                </a:solidFill>
              </a:rPr>
              <a:t>2013 ELECTIONS WON BY KENYATTA (TNA-</a:t>
            </a:r>
            <a:r>
              <a:rPr lang="it-IT" b="1" dirty="0" err="1" smtClean="0">
                <a:solidFill>
                  <a:schemeClr val="tx2"/>
                </a:solidFill>
              </a:rPr>
              <a:t>Jubilee</a:t>
            </a:r>
            <a:r>
              <a:rPr lang="it-IT" b="1" dirty="0" smtClean="0">
                <a:solidFill>
                  <a:schemeClr val="tx2"/>
                </a:solidFill>
              </a:rPr>
              <a:t>) VS.ODINGA (ODM-CORD)</a:t>
            </a:r>
          </a:p>
          <a:p>
            <a:pPr marL="777240" lvl="1" indent="-457200">
              <a:buFont typeface="Wingdings" panose="05000000000000000000" pitchFamily="2" charset="2"/>
              <a:buChar char="§"/>
            </a:pPr>
            <a:r>
              <a:rPr lang="it-IT" b="1" dirty="0" smtClean="0">
                <a:solidFill>
                  <a:schemeClr val="tx2"/>
                </a:solidFill>
              </a:rPr>
              <a:t>2017</a:t>
            </a:r>
            <a:r>
              <a:rPr lang="it-IT" b="1" dirty="0">
                <a:solidFill>
                  <a:schemeClr val="tx2"/>
                </a:solidFill>
              </a:rPr>
              <a:t>ELECTIONS WON BY KENYATTA </a:t>
            </a:r>
            <a:r>
              <a:rPr lang="it-IT" b="1" dirty="0" smtClean="0">
                <a:solidFill>
                  <a:schemeClr val="tx2"/>
                </a:solidFill>
              </a:rPr>
              <a:t>(</a:t>
            </a:r>
            <a:r>
              <a:rPr lang="it-IT" b="1" dirty="0" err="1" smtClean="0">
                <a:solidFill>
                  <a:schemeClr val="tx2"/>
                </a:solidFill>
              </a:rPr>
              <a:t>Jubilee</a:t>
            </a:r>
            <a:r>
              <a:rPr lang="it-IT" b="1" dirty="0" smtClean="0">
                <a:solidFill>
                  <a:schemeClr val="tx2"/>
                </a:solidFill>
              </a:rPr>
              <a:t>) VS.ODINGA (ODM-NASA)</a:t>
            </a:r>
            <a:endParaRPr lang="it-IT" b="1" dirty="0">
              <a:solidFill>
                <a:schemeClr val="tx2"/>
              </a:solidFill>
            </a:endParaRPr>
          </a:p>
          <a:p>
            <a:pPr marL="777240" lvl="1" indent="-457200">
              <a:buFont typeface="Wingdings" panose="05000000000000000000" pitchFamily="2" charset="2"/>
              <a:buChar char="§"/>
            </a:pPr>
            <a:endParaRPr lang="it-IT" b="1" dirty="0">
              <a:solidFill>
                <a:schemeClr val="tx2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6457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sz="2000" b="1" dirty="0">
                <a:solidFill>
                  <a:schemeClr val="tx2"/>
                </a:solidFill>
              </a:rPr>
              <a:t>THE </a:t>
            </a:r>
            <a:r>
              <a:rPr lang="it-IT" sz="2000" b="1" dirty="0" smtClean="0">
                <a:solidFill>
                  <a:schemeClr val="tx2"/>
                </a:solidFill>
              </a:rPr>
              <a:t>ZAMBIA CASE:</a:t>
            </a:r>
          </a:p>
          <a:p>
            <a:pPr marL="502920" indent="-457200">
              <a:buFont typeface="Wingdings" panose="05000000000000000000" pitchFamily="2" charset="2"/>
              <a:buChar char="§"/>
            </a:pPr>
            <a:r>
              <a:rPr lang="it-IT" b="1" dirty="0">
                <a:solidFill>
                  <a:schemeClr val="tx2"/>
                </a:solidFill>
              </a:rPr>
              <a:t>THE ROLE OF COPPERBELT: MINING HUB </a:t>
            </a:r>
            <a:r>
              <a:rPr lang="it-IT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it-IT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TRADEUNIONISM (MUZ)</a:t>
            </a:r>
          </a:p>
          <a:p>
            <a:pPr marL="502920" indent="-457200">
              <a:buFont typeface="Wingdings" panose="05000000000000000000" pitchFamily="2" charset="2"/>
              <a:buChar char="§"/>
            </a:pPr>
            <a:r>
              <a:rPr lang="it-IT" b="1" dirty="0">
                <a:solidFill>
                  <a:schemeClr val="tx2"/>
                </a:solidFill>
              </a:rPr>
              <a:t>THE ANC OF NKUMBULA (1951) &amp; THE UNIP OF KAUNDA (1959)</a:t>
            </a:r>
          </a:p>
          <a:p>
            <a:pPr marL="502920" indent="-457200">
              <a:buFont typeface="Wingdings" panose="05000000000000000000" pitchFamily="2" charset="2"/>
              <a:buChar char="§"/>
            </a:pPr>
            <a:r>
              <a:rPr lang="it-IT" b="1" dirty="0">
                <a:solidFill>
                  <a:schemeClr val="tx2"/>
                </a:solidFill>
              </a:rPr>
              <a:t>1959 MAJORITY OF LEGCO (FOUNDED IN 1924) MEMBERS ELECTED</a:t>
            </a:r>
          </a:p>
          <a:p>
            <a:pPr marL="502920" indent="-457200">
              <a:buFont typeface="Wingdings" panose="05000000000000000000" pitchFamily="2" charset="2"/>
              <a:buChar char="§"/>
            </a:pPr>
            <a:r>
              <a:rPr lang="it-IT" b="1" dirty="0">
                <a:solidFill>
                  <a:schemeClr val="tx2"/>
                </a:solidFill>
              </a:rPr>
              <a:t>INDEPENDENCE (1964)</a:t>
            </a:r>
          </a:p>
          <a:p>
            <a:pPr marL="502920" indent="-457200">
              <a:buFont typeface="Wingdings" panose="05000000000000000000" pitchFamily="2" charset="2"/>
              <a:buChar char="§"/>
            </a:pPr>
            <a:r>
              <a:rPr lang="it-IT" b="1" dirty="0">
                <a:solidFill>
                  <a:schemeClr val="tx2"/>
                </a:solidFill>
              </a:rPr>
              <a:t>1972 ONE </a:t>
            </a:r>
            <a:r>
              <a:rPr lang="it-IT" b="1" dirty="0" smtClean="0">
                <a:solidFill>
                  <a:schemeClr val="tx2"/>
                </a:solidFill>
              </a:rPr>
              <a:t>PARTY-STATE</a:t>
            </a:r>
          </a:p>
          <a:p>
            <a:pPr marL="502920" indent="-457200">
              <a:buFont typeface="Wingdings" panose="05000000000000000000" pitchFamily="2" charset="2"/>
              <a:buChar char="§"/>
            </a:pPr>
            <a:r>
              <a:rPr lang="it-IT" b="1" dirty="0" smtClean="0">
                <a:solidFill>
                  <a:schemeClr val="tx2"/>
                </a:solidFill>
              </a:rPr>
              <a:t>1990 MULTIPARTITTISM REINTRODUCED AFTER MASS PROTESTS</a:t>
            </a:r>
          </a:p>
          <a:p>
            <a:pPr marL="502920" indent="-457200">
              <a:buFont typeface="Wingdings" panose="05000000000000000000" pitchFamily="2" charset="2"/>
              <a:buChar char="§"/>
            </a:pPr>
            <a:r>
              <a:rPr lang="it-IT" b="1" dirty="0" smtClean="0">
                <a:solidFill>
                  <a:schemeClr val="tx2"/>
                </a:solidFill>
              </a:rPr>
              <a:t>1991 UP TO 2006-2008 FIVE SUBSEQUENT ELECTIONS WON BY MMD AGAINST UNIP, UPND &amp; PF</a:t>
            </a:r>
          </a:p>
          <a:p>
            <a:pPr marL="502920" indent="-457200">
              <a:buFont typeface="Wingdings" panose="05000000000000000000" pitchFamily="2" charset="2"/>
              <a:buChar char="§"/>
            </a:pPr>
            <a:r>
              <a:rPr lang="it-IT" b="1" dirty="0" smtClean="0">
                <a:solidFill>
                  <a:schemeClr val="tx2"/>
                </a:solidFill>
              </a:rPr>
              <a:t>2000 CHILUBA’S ATTEMPT TO CHANGE THE CONSTITUTION TO RUN FOR A THIRD MANDATE DEFEATED BY HIS OWN PARTY</a:t>
            </a:r>
          </a:p>
          <a:p>
            <a:pPr marL="502920" indent="-457200">
              <a:buFont typeface="Wingdings" panose="05000000000000000000" pitchFamily="2" charset="2"/>
              <a:buChar char="§"/>
            </a:pPr>
            <a:r>
              <a:rPr lang="it-IT" b="1" dirty="0" smtClean="0">
                <a:solidFill>
                  <a:schemeClr val="tx2"/>
                </a:solidFill>
              </a:rPr>
              <a:t>2011 &amp; 2016 ELECTIONS WON BY PF AGAINST MMD &amp; UPND</a:t>
            </a:r>
            <a:endParaRPr lang="it-IT" b="1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it-IT" b="1" dirty="0">
              <a:solidFill>
                <a:schemeClr val="tx2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5440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chemeClr val="tx2"/>
                </a:solidFill>
              </a:rPr>
              <a:t>THE </a:t>
            </a:r>
            <a:r>
              <a:rPr lang="it-IT" b="1" dirty="0" smtClean="0">
                <a:solidFill>
                  <a:schemeClr val="tx2"/>
                </a:solidFill>
              </a:rPr>
              <a:t>NIGERIA CASE: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b="1" dirty="0" smtClean="0">
                <a:solidFill>
                  <a:schemeClr val="tx2"/>
                </a:solidFill>
              </a:rPr>
              <a:t>1960 INDEPENDANCE ON A TRI-PARTITION CENTERED AROUND THE THREE MAIN ETHNIC GROUPS – IGBO, HAUSA/FULANI &amp; YORUBA – AND THEIR RESPECTIVE PARTIES: NCNC, NPC, AG </a:t>
            </a:r>
            <a:r>
              <a:rPr lang="it-IT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→ CONFLICT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BIAFRA WAR: 1967-70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1967 GOWON REFORM → MULTIPLICATION OF STATES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FROM 1967 TO 1998: 6 MAJOR MILITARY COUPS (1976 &amp; 1998 PRO-DEMOCRATIC)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1999 FIRST MULTI-PARTY ELECTIONS WON BY PDP AND OBASANJO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1999 INTRODUCTION OF </a:t>
            </a:r>
            <a:r>
              <a:rPr lang="it-IT" b="1" i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SHARIA</a:t>
            </a:r>
            <a:r>
              <a:rPr lang="it-IT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 LAW IN TWELVE STATES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SINCE 1999 ELECTIONS HAVE BEEN HELD EVERY 4 YEARS: ALL PRODUCED A MAJORITY FOR THE PDP WITH THE EXCEPTION OF THE LAST TWO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b="1" smtClean="0">
                <a:solidFill>
                  <a:schemeClr val="tx2"/>
                </a:solidFill>
                <a:latin typeface="Century Gothic" panose="020B0502020202020204" pitchFamily="34" charset="0"/>
              </a:rPr>
              <a:t>SINCE 1999 PREVAILS THE UNWRITTEN RULE OF ALTERNATION BETWEEN MUSLIM AND CHRISTIAN CANDIDATES: EXCEPTIONS 2011 &amp; 2015</a:t>
            </a:r>
            <a:endParaRPr lang="it-IT" b="1" dirty="0" smtClean="0">
              <a:solidFill>
                <a:schemeClr val="tx2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it-IT" b="1" dirty="0">
              <a:solidFill>
                <a:schemeClr val="tx2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843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2600" b="1" dirty="0" smtClean="0">
                <a:solidFill>
                  <a:schemeClr val="tx2"/>
                </a:solidFill>
              </a:rPr>
              <a:t>TRENDS: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000" dirty="0" smtClean="0">
                <a:solidFill>
                  <a:schemeClr val="tx2"/>
                </a:solidFill>
              </a:rPr>
              <a:t>FROM </a:t>
            </a:r>
            <a:r>
              <a:rPr lang="it-IT" sz="2000" dirty="0">
                <a:solidFill>
                  <a:schemeClr val="tx2"/>
                </a:solidFill>
              </a:rPr>
              <a:t>TYPE 1 &amp; 2 TO TYPE 3? : DEPENDENT ON </a:t>
            </a:r>
            <a:r>
              <a:rPr lang="it-IT" sz="2000" dirty="0" smtClean="0">
                <a:solidFill>
                  <a:schemeClr val="tx2"/>
                </a:solidFill>
              </a:rPr>
              <a:t>URBANIZATION </a:t>
            </a:r>
            <a:r>
              <a:rPr lang="it-IT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it-IT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WHY? (FIG. 9.1)</a:t>
            </a:r>
            <a:endParaRPr lang="it-IT" sz="20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2000" dirty="0">
                <a:solidFill>
                  <a:schemeClr val="tx2"/>
                </a:solidFill>
              </a:rPr>
              <a:t>CLIENTELISM IS EVOLVING (VAN DE </a:t>
            </a:r>
            <a:r>
              <a:rPr lang="it-IT" sz="2000" dirty="0" smtClean="0">
                <a:solidFill>
                  <a:schemeClr val="tx2"/>
                </a:solidFill>
              </a:rPr>
              <a:t>WALLE, </a:t>
            </a:r>
            <a:r>
              <a:rPr lang="it-IT" sz="2000" b="1" dirty="0" smtClean="0">
                <a:solidFill>
                  <a:schemeClr val="tx2"/>
                </a:solidFill>
              </a:rPr>
              <a:t>CHANDRA </a:t>
            </a:r>
            <a:r>
              <a:rPr lang="it-IT" sz="2000" dirty="0" err="1" smtClean="0">
                <a:solidFill>
                  <a:schemeClr val="tx2"/>
                </a:solidFill>
              </a:rPr>
              <a:t>see</a:t>
            </a:r>
            <a:r>
              <a:rPr lang="it-IT" sz="2000" dirty="0" smtClean="0">
                <a:solidFill>
                  <a:schemeClr val="tx2"/>
                </a:solidFill>
              </a:rPr>
              <a:t> </a:t>
            </a:r>
            <a:r>
              <a:rPr lang="it-IT" sz="2000" dirty="0" err="1" smtClean="0">
                <a:solidFill>
                  <a:schemeClr val="tx2"/>
                </a:solidFill>
              </a:rPr>
              <a:t>below</a:t>
            </a:r>
            <a:r>
              <a:rPr lang="it-IT" sz="2000" dirty="0" smtClean="0">
                <a:solidFill>
                  <a:schemeClr val="tx2"/>
                </a:solidFill>
              </a:rPr>
              <a:t>): RURAL VOTERS MORE ATTACHED TO CLIENTELISM/PATRONAGE</a:t>
            </a:r>
            <a:endParaRPr lang="it-IT" sz="20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2000" dirty="0">
                <a:solidFill>
                  <a:schemeClr val="tx2"/>
                </a:solidFill>
              </a:rPr>
              <a:t>THE </a:t>
            </a:r>
            <a:r>
              <a:rPr lang="it-IT" sz="2000" dirty="0" smtClean="0">
                <a:solidFill>
                  <a:schemeClr val="tx2"/>
                </a:solidFill>
              </a:rPr>
              <a:t>FLEXIBLE NATURE </a:t>
            </a:r>
            <a:r>
              <a:rPr lang="it-IT" sz="2000" dirty="0">
                <a:solidFill>
                  <a:schemeClr val="tx2"/>
                </a:solidFill>
              </a:rPr>
              <a:t>OF ETHNICITY (</a:t>
            </a:r>
            <a:r>
              <a:rPr lang="it-IT" sz="2000" b="1" dirty="0" smtClean="0">
                <a:solidFill>
                  <a:schemeClr val="tx2"/>
                </a:solidFill>
              </a:rPr>
              <a:t>POSNER </a:t>
            </a:r>
            <a:r>
              <a:rPr lang="it-IT" sz="2000" dirty="0" err="1" smtClean="0">
                <a:solidFill>
                  <a:schemeClr val="tx2"/>
                </a:solidFill>
              </a:rPr>
              <a:t>see</a:t>
            </a:r>
            <a:r>
              <a:rPr lang="it-IT" sz="2000" dirty="0" smtClean="0">
                <a:solidFill>
                  <a:schemeClr val="tx2"/>
                </a:solidFill>
              </a:rPr>
              <a:t> </a:t>
            </a:r>
            <a:r>
              <a:rPr lang="it-IT" sz="2000" dirty="0" err="1" smtClean="0">
                <a:solidFill>
                  <a:schemeClr val="tx2"/>
                </a:solidFill>
              </a:rPr>
              <a:t>below</a:t>
            </a:r>
            <a:r>
              <a:rPr lang="it-IT" sz="2000" dirty="0" smtClean="0">
                <a:solidFill>
                  <a:schemeClr val="tx2"/>
                </a:solidFill>
              </a:rPr>
              <a:t>)</a:t>
            </a:r>
            <a:endParaRPr lang="it-IT" sz="20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2000" dirty="0">
                <a:solidFill>
                  <a:schemeClr val="tx2"/>
                </a:solidFill>
              </a:rPr>
              <a:t> STRATEGIES TO WIN ELECTIONS: THE ROLE OF URBAN &amp; RURAL </a:t>
            </a:r>
            <a:r>
              <a:rPr lang="it-IT" sz="2000" dirty="0" smtClean="0">
                <a:solidFill>
                  <a:schemeClr val="tx2"/>
                </a:solidFill>
              </a:rPr>
              <a:t>VOTERS (ATTACHED TO ETHNIC VOTE)</a:t>
            </a:r>
            <a:r>
              <a:rPr lang="it-IT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it-IT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 </a:t>
            </a:r>
            <a:r>
              <a:rPr lang="it-IT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POPULIST STRATEGIES </a:t>
            </a:r>
            <a:r>
              <a:rPr lang="it-IT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sz="20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below</a:t>
            </a:r>
            <a:r>
              <a:rPr lang="it-IT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RESNICK (2010)</a:t>
            </a:r>
            <a:endParaRPr lang="it-IT" sz="20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2000" dirty="0">
                <a:solidFill>
                  <a:schemeClr val="tx2"/>
                </a:solidFill>
              </a:rPr>
              <a:t> THE SWING VOTERS </a:t>
            </a:r>
            <a:r>
              <a:rPr lang="it-IT" sz="2000" dirty="0" smtClean="0">
                <a:solidFill>
                  <a:schemeClr val="tx2"/>
                </a:solidFill>
              </a:rPr>
              <a:t>MODEL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000" dirty="0" smtClean="0">
                <a:solidFill>
                  <a:schemeClr val="tx2"/>
                </a:solidFill>
              </a:rPr>
              <a:t>ELECTORAL RULES </a:t>
            </a:r>
            <a:r>
              <a:rPr lang="it-IT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it-IT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EFFECTS</a:t>
            </a:r>
            <a:endParaRPr lang="it-IT" sz="2000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2000" dirty="0" smtClean="0">
                <a:solidFill>
                  <a:schemeClr val="tx2"/>
                </a:solidFill>
              </a:rPr>
              <a:t>THE ROLE OF FEDERALISM &amp; DECENTRALIZATION: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dirty="0" smtClean="0">
                <a:solidFill>
                  <a:schemeClr val="tx2"/>
                </a:solidFill>
              </a:rPr>
              <a:t>DIFFERENT ARENA</a:t>
            </a:r>
            <a:endParaRPr lang="it-IT" dirty="0">
              <a:solidFill>
                <a:schemeClr val="tx2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134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 smtClean="0">
                <a:solidFill>
                  <a:schemeClr val="tx2"/>
                </a:solidFill>
              </a:rPr>
              <a:t>CHANDRA</a:t>
            </a:r>
            <a:r>
              <a:rPr lang="it-IT" b="1" dirty="0" smtClean="0">
                <a:solidFill>
                  <a:schemeClr val="accent1"/>
                </a:solidFill>
              </a:rPr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tx2"/>
                </a:solidFill>
              </a:rPr>
              <a:t>PATRONAGE DEMOCRACIES: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“Democracy” </a:t>
            </a:r>
            <a:r>
              <a:rPr lang="en-US" dirty="0">
                <a:solidFill>
                  <a:schemeClr val="tx2"/>
                </a:solidFill>
                <a:sym typeface="Wingdings"/>
              </a:rPr>
              <a:t></a:t>
            </a:r>
            <a:r>
              <a:rPr lang="en-US" dirty="0">
                <a:solidFill>
                  <a:schemeClr val="tx2"/>
                </a:solidFill>
              </a:rPr>
              <a:t> a system where the political leadership is chosen through competitive elections.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“Patronage democracy” </a:t>
            </a:r>
            <a:r>
              <a:rPr lang="en-US" dirty="0">
                <a:solidFill>
                  <a:schemeClr val="tx2"/>
                </a:solidFill>
                <a:sym typeface="Wingdings"/>
              </a:rPr>
              <a:t>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is a </a:t>
            </a:r>
            <a:r>
              <a:rPr lang="en-US" dirty="0">
                <a:solidFill>
                  <a:schemeClr val="tx2"/>
                </a:solidFill>
              </a:rPr>
              <a:t>democracy which fulfills the following two conditions: </a:t>
            </a:r>
          </a:p>
          <a:p>
            <a:pPr marL="514350" indent="-514350" algn="just">
              <a:buAutoNum type="arabicPeriod"/>
            </a:pPr>
            <a:r>
              <a:rPr lang="en-US" dirty="0">
                <a:solidFill>
                  <a:schemeClr val="tx2"/>
                </a:solidFill>
              </a:rPr>
              <a:t>The state controls the private sector and it is thus the main source of jobs;</a:t>
            </a:r>
          </a:p>
          <a:p>
            <a:pPr marL="514350" indent="-514350" algn="just">
              <a:buAutoNum type="arabicPeriod"/>
            </a:pPr>
            <a:r>
              <a:rPr lang="en-US" dirty="0">
                <a:solidFill>
                  <a:schemeClr val="tx2"/>
                </a:solidFill>
              </a:rPr>
              <a:t>Elected officials have significant discretion in allocating the jobs and services controlled by the </a:t>
            </a:r>
            <a:r>
              <a:rPr lang="en-US" dirty="0" smtClean="0">
                <a:solidFill>
                  <a:schemeClr val="tx2"/>
                </a:solidFill>
              </a:rPr>
              <a:t>state</a:t>
            </a:r>
          </a:p>
          <a:p>
            <a:pPr marL="514350" indent="-514350" algn="just">
              <a:buAutoNum type="arabicPeriod"/>
            </a:pPr>
            <a:endParaRPr lang="en-US" dirty="0">
              <a:solidFill>
                <a:schemeClr val="tx2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2"/>
                </a:solidFill>
              </a:rPr>
              <a:t>THE EFFECTS OF THAT ON VOTING: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74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2"/>
                </a:solidFill>
              </a:rPr>
              <a:t>VOTES ARE INSTRUMENTS TO SECURE </a:t>
            </a:r>
            <a:r>
              <a:rPr lang="en-US" b="1" dirty="0">
                <a:solidFill>
                  <a:schemeClr val="tx2"/>
                </a:solidFill>
              </a:rPr>
              <a:t>BENEFITS</a:t>
            </a:r>
            <a:r>
              <a:rPr lang="en-US" dirty="0">
                <a:solidFill>
                  <a:schemeClr val="tx2"/>
                </a:solidFill>
              </a:rPr>
              <a:t> IN PATRONAGE-DEMOCRACIES and VICEVERSA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2"/>
                </a:solidFill>
              </a:rPr>
              <a:t>VOTERS IN PATRONAGE DEMOCRACIES EXPECT TO OBTAIN GREATEST ACCESS TO BENEFITS FROM </a:t>
            </a:r>
            <a:r>
              <a:rPr lang="en-US" b="1" dirty="0">
                <a:solidFill>
                  <a:schemeClr val="tx2"/>
                </a:solidFill>
              </a:rPr>
              <a:t>POLITICIANS FROM THEIR “OWN” ETHNIC CATEGORY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2"/>
                </a:solidFill>
              </a:rPr>
              <a:t>VOTERS IN PATRONAGE-DEMOCRACIES FORMULATE PREFERENCES ACROSS POLITICAL PARTIES BY COUNTING HEADS BELONGING TO THEIR “OWN” ETHNIC CATEGORY </a:t>
            </a:r>
            <a:r>
              <a:rPr lang="en-US" b="1" dirty="0">
                <a:solidFill>
                  <a:schemeClr val="tx2"/>
                </a:solidFill>
              </a:rPr>
              <a:t>RATHER THAN ASSESSING PARTY ISSUE POSITIONS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2"/>
                </a:solidFill>
              </a:rPr>
              <a:t>VOTERS IN PATRONAGE-DEMOCRACIES ARE </a:t>
            </a:r>
            <a:r>
              <a:rPr lang="en-US" b="1" dirty="0">
                <a:solidFill>
                  <a:schemeClr val="tx2"/>
                </a:solidFill>
              </a:rPr>
              <a:t>STRATEGIC ACTORS</a:t>
            </a:r>
            <a:r>
              <a:rPr lang="en-US" dirty="0">
                <a:solidFill>
                  <a:schemeClr val="tx2"/>
                </a:solidFill>
              </a:rPr>
              <a:t>, VOTING FOR THEIR PREFERRED PARTY </a:t>
            </a:r>
            <a:r>
              <a:rPr lang="en-US" b="1" dirty="0">
                <a:solidFill>
                  <a:schemeClr val="tx2"/>
                </a:solidFill>
              </a:rPr>
              <a:t>ONLY IF IT IS LIKELY TO WIN OR EXERCISE INFLUENCE </a:t>
            </a:r>
            <a:r>
              <a:rPr lang="en-US" dirty="0">
                <a:solidFill>
                  <a:schemeClr val="tx2"/>
                </a:solidFill>
              </a:rPr>
              <a:t>AFTER THE ELECTION AND NOT OTHERWISE.</a:t>
            </a:r>
          </a:p>
          <a:p>
            <a:pPr marL="274320" lvl="1" indent="0">
              <a:buNone/>
            </a:pPr>
            <a:r>
              <a:rPr lang="it-IT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THEREFORE IN PATRONAGE DEMOCRACIES PATRONAGE REINFORCE ETHNICITY AND </a:t>
            </a:r>
            <a:r>
              <a:rPr lang="it-IT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VICEVERSA BECAUSE:</a:t>
            </a:r>
          </a:p>
          <a:p>
            <a:pPr algn="just">
              <a:buNone/>
            </a:pPr>
            <a:r>
              <a:rPr lang="en-US" dirty="0" smtClean="0">
                <a:solidFill>
                  <a:schemeClr val="tx2"/>
                </a:solidFill>
              </a:rPr>
              <a:t>A: Voters </a:t>
            </a:r>
            <a:r>
              <a:rPr lang="en-US" dirty="0">
                <a:solidFill>
                  <a:schemeClr val="tx2"/>
                </a:solidFill>
              </a:rPr>
              <a:t>can maximize the purchasing power of their </a:t>
            </a:r>
            <a:r>
              <a:rPr lang="en-US" dirty="0" smtClean="0">
                <a:solidFill>
                  <a:schemeClr val="tx2"/>
                </a:solidFill>
              </a:rPr>
              <a:t>vote by voting on group bases.</a:t>
            </a:r>
            <a:endParaRPr lang="en-US" dirty="0">
              <a:solidFill>
                <a:schemeClr val="tx2"/>
              </a:solidFill>
            </a:endParaRPr>
          </a:p>
          <a:p>
            <a:pPr algn="just">
              <a:buNone/>
            </a:pPr>
            <a:r>
              <a:rPr lang="en-US" dirty="0" smtClean="0">
                <a:solidFill>
                  <a:schemeClr val="tx2"/>
                </a:solidFill>
              </a:rPr>
              <a:t>B. For </a:t>
            </a:r>
            <a:r>
              <a:rPr lang="en-US" dirty="0">
                <a:solidFill>
                  <a:schemeClr val="tx2"/>
                </a:solidFill>
              </a:rPr>
              <a:t>the </a:t>
            </a:r>
            <a:r>
              <a:rPr lang="en-US" dirty="0" smtClean="0">
                <a:solidFill>
                  <a:schemeClr val="tx2"/>
                </a:solidFill>
              </a:rPr>
              <a:t>candidate: dealing </a:t>
            </a:r>
            <a:r>
              <a:rPr lang="en-US" dirty="0">
                <a:solidFill>
                  <a:schemeClr val="tx2"/>
                </a:solidFill>
              </a:rPr>
              <a:t>with groups makes it easy for the politician to monitor the contract.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it-IT" b="1" dirty="0">
              <a:solidFill>
                <a:schemeClr val="tx2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1580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806262"/>
            <a:ext cx="3604838" cy="2488853"/>
          </a:xfr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7594" y="2621938"/>
            <a:ext cx="5667375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39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 smtClean="0">
                <a:solidFill>
                  <a:schemeClr val="tx2"/>
                </a:solidFill>
              </a:rPr>
              <a:t>POSNER</a:t>
            </a:r>
            <a:r>
              <a:rPr lang="it-IT" b="1" dirty="0" smtClean="0">
                <a:solidFill>
                  <a:schemeClr val="accent1"/>
                </a:solidFill>
              </a:rPr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b="1" dirty="0" smtClean="0">
                <a:solidFill>
                  <a:schemeClr val="accent1"/>
                </a:solidFill>
              </a:rPr>
              <a:t> </a:t>
            </a:r>
            <a:r>
              <a:rPr lang="it-IT" dirty="0" smtClean="0">
                <a:solidFill>
                  <a:schemeClr val="tx2"/>
                </a:solidFill>
              </a:rPr>
              <a:t>CHEWA &amp; TUMBUKA ARE LARGER GROUPS IN MALAWI  (28 AND 12%) AND </a:t>
            </a:r>
            <a:r>
              <a:rPr lang="it-IT" b="1" dirty="0" smtClean="0">
                <a:solidFill>
                  <a:schemeClr val="tx2"/>
                </a:solidFill>
              </a:rPr>
              <a:t>PERIPHERAL</a:t>
            </a:r>
            <a:r>
              <a:rPr lang="it-IT" dirty="0" smtClean="0">
                <a:solidFill>
                  <a:schemeClr val="tx2"/>
                </a:solidFill>
              </a:rPr>
              <a:t> IN ZAMBIA (7 AND 4%)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>
                <a:solidFill>
                  <a:schemeClr val="tx2"/>
                </a:solidFill>
              </a:rPr>
              <a:t>IN ZAMBIA NEITHER CHEWA NOR TUMBUKA ARE LARGE ENOUGH </a:t>
            </a:r>
            <a:r>
              <a:rPr lang="it-IT" b="1" dirty="0" smtClean="0">
                <a:solidFill>
                  <a:schemeClr val="tx2"/>
                </a:solidFill>
              </a:rPr>
              <a:t>TO BE MOBILIZED AS </a:t>
            </a:r>
            <a:r>
              <a:rPr lang="it-IT" dirty="0" smtClean="0">
                <a:solidFill>
                  <a:schemeClr val="tx2"/>
                </a:solidFill>
              </a:rPr>
              <a:t>SUCH THEY ARE THEREFORE PART OF A COLLECTIVE GROUP («EASTERNERS»)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b="1" dirty="0" smtClean="0">
                <a:solidFill>
                  <a:schemeClr val="tx2"/>
                </a:solidFill>
              </a:rPr>
              <a:t>POLITICAL IMPACT ON SOCIAL REPRESENTATION</a:t>
            </a:r>
            <a:r>
              <a:rPr lang="it-IT" dirty="0" smtClean="0">
                <a:solidFill>
                  <a:schemeClr val="tx2"/>
                </a:solidFill>
              </a:rPr>
              <a:t>: CHEWAS IN MALAWI PERCEIVE THEMSELVES AS DIFFERENT FROM TUMBUKA, AND VICEVERSA, WHILE IN ZAMBIA PERCEIVE THEMSELVES AS PART OF A COMMON COMMUNITY WITH SHARED VALUES AND A COMMON LANGUAGE (NYANJA)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b="1" dirty="0" smtClean="0">
                <a:solidFill>
                  <a:schemeClr val="tx2"/>
                </a:solidFill>
              </a:rPr>
              <a:t>CONCLUSIONS</a:t>
            </a:r>
            <a:r>
              <a:rPr lang="it-IT" dirty="0" smtClean="0">
                <a:solidFill>
                  <a:schemeClr val="tx2"/>
                </a:solidFill>
              </a:rPr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dirty="0" smtClean="0">
                <a:solidFill>
                  <a:schemeClr val="tx2"/>
                </a:solidFill>
              </a:rPr>
              <a:t>THE POWER OF ADMINISTRATIVE BOUNDARIES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smtClean="0">
                <a:solidFill>
                  <a:schemeClr val="tx2"/>
                </a:solidFill>
              </a:rPr>
              <a:t>CULTURAL DIFFERENCES ARE NEITHER SUFFICIENT NOR NECESSARY FOR THE EMERGENCE  OF POLITICAL OR SOCIAL CLEAVEGES</a:t>
            </a:r>
            <a:endParaRPr lang="it-IT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it-IT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92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b="1" dirty="0" smtClean="0">
                <a:solidFill>
                  <a:schemeClr val="accent6"/>
                </a:solidFill>
              </a:rPr>
              <a:t>RESNICK (POPULIST STRATEGIES):</a:t>
            </a:r>
          </a:p>
          <a:p>
            <a:pPr marL="0" indent="0">
              <a:buNone/>
            </a:pPr>
            <a:endParaRPr lang="it-IT" sz="2000" b="1" dirty="0" smtClean="0">
              <a:solidFill>
                <a:schemeClr val="accent6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b="1" dirty="0" smtClean="0">
                <a:solidFill>
                  <a:schemeClr val="accent6"/>
                </a:solidFill>
              </a:rPr>
              <a:t>POPULISM: </a:t>
            </a:r>
            <a:r>
              <a:rPr lang="en-GB" b="1" dirty="0" smtClean="0">
                <a:solidFill>
                  <a:srgbClr val="7092B7"/>
                </a:solidFill>
              </a:rPr>
              <a:t>charismatic leadership; </a:t>
            </a:r>
            <a:r>
              <a:rPr lang="en-GB" b="1" dirty="0" smtClean="0">
                <a:solidFill>
                  <a:srgbClr val="333F50"/>
                </a:solidFill>
              </a:rPr>
              <a:t>closeness </a:t>
            </a:r>
            <a:r>
              <a:rPr lang="en-GB" b="1" dirty="0">
                <a:solidFill>
                  <a:srgbClr val="333F50"/>
                </a:solidFill>
              </a:rPr>
              <a:t>with the «common people</a:t>
            </a:r>
            <a:r>
              <a:rPr lang="en-GB" b="1" dirty="0" smtClean="0">
                <a:solidFill>
                  <a:srgbClr val="333F50"/>
                </a:solidFill>
              </a:rPr>
              <a:t>»; </a:t>
            </a:r>
            <a:r>
              <a:rPr lang="en-GB" b="1" dirty="0" smtClean="0">
                <a:solidFill>
                  <a:schemeClr val="accent5"/>
                </a:solidFill>
              </a:rPr>
              <a:t>leader </a:t>
            </a:r>
            <a:r>
              <a:rPr lang="en-GB" b="1" dirty="0">
                <a:solidFill>
                  <a:schemeClr val="accent5"/>
                </a:solidFill>
              </a:rPr>
              <a:t>as an </a:t>
            </a:r>
            <a:r>
              <a:rPr lang="en-GB" b="1" dirty="0" smtClean="0">
                <a:solidFill>
                  <a:schemeClr val="accent5"/>
                </a:solidFill>
              </a:rPr>
              <a:t>outsider; </a:t>
            </a:r>
            <a:r>
              <a:rPr lang="en-GB" b="1" dirty="0" smtClean="0">
                <a:solidFill>
                  <a:srgbClr val="A6A6A6"/>
                </a:solidFill>
              </a:rPr>
              <a:t>against </a:t>
            </a:r>
            <a:r>
              <a:rPr lang="en-GB" b="1" dirty="0">
                <a:solidFill>
                  <a:srgbClr val="A6A6A6"/>
                </a:solidFill>
              </a:rPr>
              <a:t>the political </a:t>
            </a:r>
            <a:r>
              <a:rPr lang="en-GB" b="1" dirty="0" smtClean="0">
                <a:solidFill>
                  <a:srgbClr val="A6A6A6"/>
                </a:solidFill>
              </a:rPr>
              <a:t>establishment; </a:t>
            </a:r>
            <a:r>
              <a:rPr lang="en-GB" b="1" dirty="0" smtClean="0">
                <a:solidFill>
                  <a:srgbClr val="7092B7"/>
                </a:solidFill>
              </a:rPr>
              <a:t>non-mediated relation with </a:t>
            </a:r>
            <a:r>
              <a:rPr lang="en-GB" b="1" dirty="0">
                <a:solidFill>
                  <a:srgbClr val="7092B7"/>
                </a:solidFill>
              </a:rPr>
              <a:t>the </a:t>
            </a:r>
            <a:r>
              <a:rPr lang="en-GB" b="1" dirty="0" smtClean="0">
                <a:solidFill>
                  <a:srgbClr val="7092B7"/>
                </a:solidFill>
              </a:rPr>
              <a:t>“people”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b="1" dirty="0" smtClean="0">
                <a:solidFill>
                  <a:srgbClr val="7092B7"/>
                </a:solidFill>
              </a:rPr>
              <a:t>KEY SOCIAL &amp; POLITICAL FACTORS: NATURE OF PARTY COMPETITION (</a:t>
            </a:r>
            <a:r>
              <a:rPr lang="en-GB" b="1" dirty="0" smtClean="0">
                <a:solidFill>
                  <a:srgbClr val="7092B7"/>
                </a:solidFill>
                <a:latin typeface="Book Antiqua"/>
              </a:rPr>
              <a:t>→ </a:t>
            </a:r>
            <a:r>
              <a:rPr lang="en-GB" sz="1600" b="1" dirty="0" smtClean="0">
                <a:solidFill>
                  <a:srgbClr val="7092B7"/>
                </a:solidFill>
              </a:rPr>
              <a:t>WEAK PARTIES PROGRAMMATIC DIFFERENTIATION &amp; PERSONALISTIC &amp; CLIENTELISTIC PARTIES</a:t>
            </a:r>
            <a:r>
              <a:rPr lang="en-GB" b="1" dirty="0" smtClean="0">
                <a:solidFill>
                  <a:srgbClr val="7092B7"/>
                </a:solidFill>
              </a:rPr>
              <a:t>); URBANIZATION; INFORMALIZATION (OF THE ECONOMY)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b="1" dirty="0" smtClean="0">
                <a:solidFill>
                  <a:srgbClr val="7092B7"/>
                </a:solidFill>
              </a:rPr>
              <a:t>“MINIMUM WINNING COALITION” DEPENDENT ON THE SIZE OF THE URBAN &amp; RURAL CONSTITUENCIES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b="1" dirty="0" smtClean="0">
              <a:solidFill>
                <a:srgbClr val="7092B7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it-IT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671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dirty="0" smtClean="0"/>
              <a:t> </a:t>
            </a:r>
            <a:r>
              <a:rPr lang="it-IT" sz="2400" b="1" dirty="0" smtClean="0">
                <a:solidFill>
                  <a:schemeClr val="tx2"/>
                </a:solidFill>
              </a:rPr>
              <a:t>THE EFFECTS OF DEMOCRATIZATION IN LITERATURE </a:t>
            </a:r>
            <a:r>
              <a:rPr lang="it-IT" sz="2000" b="1" dirty="0" smtClean="0">
                <a:solidFill>
                  <a:schemeClr val="tx2"/>
                </a:solidFill>
              </a:rPr>
              <a:t>(PROS &amp; CONS)</a:t>
            </a:r>
            <a:r>
              <a:rPr lang="it-IT" sz="2400" b="1" dirty="0" smtClean="0">
                <a:solidFill>
                  <a:schemeClr val="tx2"/>
                </a:solidFill>
              </a:rPr>
              <a:t>: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sz="2400" b="1" dirty="0" smtClean="0">
              <a:solidFill>
                <a:schemeClr val="tx2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2000" dirty="0" smtClean="0">
                <a:solidFill>
                  <a:schemeClr val="tx2"/>
                </a:solidFill>
              </a:rPr>
              <a:t>ON STATE: LEGITIMIZING &amp; INTEGRATIVE FACTOR (HORIZONTAL &amp; VERTICAL)← PARTISAN POLITICS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2000" dirty="0" smtClean="0">
                <a:solidFill>
                  <a:schemeClr val="tx2"/>
                </a:solidFill>
              </a:rPr>
              <a:t>ON INTERNAL PEACE &amp; WAR: </a:t>
            </a:r>
            <a:r>
              <a:rPr lang="it-IT" sz="1800" dirty="0" smtClean="0">
                <a:solidFill>
                  <a:schemeClr val="tx2"/>
                </a:solidFill>
              </a:rPr>
              <a:t>IS DEMOCRACY INSTRUMENTAL TO ENSURE PEACE &amp; REDUCING VIOLENCE?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1800" dirty="0" smtClean="0">
                <a:solidFill>
                  <a:schemeClr val="tx2"/>
                </a:solidFill>
              </a:rPr>
              <a:t>ON THE QUALITY OF DEMOCRACY ITSELF: BY MAKING THE POLITICAL CLASS MORE ACCOUNTABLE ARE VOTERS LESS INTERESTED IN VOTING BY GROUPS AND WILLING TO VOTE ACCORDING DIFFERENT PREFERENCES?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2000" dirty="0" smtClean="0">
                <a:solidFill>
                  <a:schemeClr val="tx2"/>
                </a:solidFill>
              </a:rPr>
              <a:t>ON CORRUPTION &amp; CLIENTELISM: </a:t>
            </a:r>
            <a:r>
              <a:rPr lang="it-IT" sz="1800" dirty="0" smtClean="0">
                <a:solidFill>
                  <a:schemeClr val="tx2"/>
                </a:solidFill>
              </a:rPr>
              <a:t>YES BUT IN THE LONG DISTANCE (→ SEE FIG)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2000" dirty="0" smtClean="0">
                <a:solidFill>
                  <a:schemeClr val="tx2"/>
                </a:solidFill>
              </a:rPr>
              <a:t>ON GROWTH (ROBUSTNESS OF GVMT POLICIES)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2000" dirty="0" smtClean="0">
                <a:solidFill>
                  <a:schemeClr val="tx2"/>
                </a:solidFill>
              </a:rPr>
              <a:t>ON EQUALITY &amp; POVERTY (REDISTRIBUTIVE EFFECTS) (</a:t>
            </a:r>
            <a:r>
              <a:rPr lang="it-IT" sz="2000" b="1" dirty="0" err="1" smtClean="0">
                <a:solidFill>
                  <a:schemeClr val="tx2"/>
                </a:solidFill>
              </a:rPr>
              <a:t>see</a:t>
            </a:r>
            <a:r>
              <a:rPr lang="it-IT" sz="2000" b="1" dirty="0" smtClean="0">
                <a:solidFill>
                  <a:schemeClr val="tx2"/>
                </a:solidFill>
              </a:rPr>
              <a:t> </a:t>
            </a:r>
            <a:r>
              <a:rPr lang="it-IT" sz="2000" b="1" dirty="0" err="1" smtClean="0">
                <a:solidFill>
                  <a:schemeClr val="tx2"/>
                </a:solidFill>
              </a:rPr>
              <a:t>below</a:t>
            </a:r>
            <a:r>
              <a:rPr lang="it-IT" sz="2000" dirty="0" smtClean="0">
                <a:solidFill>
                  <a:schemeClr val="tx2"/>
                </a:solidFill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4762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>
                <a:solidFill>
                  <a:schemeClr val="tx2"/>
                </a:solidFill>
              </a:rPr>
              <a:t>ON EQUALITY &amp; </a:t>
            </a:r>
            <a:r>
              <a:rPr lang="it-IT" b="1" dirty="0" smtClean="0">
                <a:solidFill>
                  <a:schemeClr val="tx2"/>
                </a:solidFill>
              </a:rPr>
              <a:t>POVERTY (MKANDAWIRE)</a:t>
            </a:r>
            <a:r>
              <a:rPr lang="it-IT" dirty="0" smtClean="0">
                <a:solidFill>
                  <a:schemeClr val="tx2"/>
                </a:solidFill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chemeClr val="accent6"/>
                </a:solidFill>
              </a:rPr>
              <a:t>“Full </a:t>
            </a:r>
            <a:r>
              <a:rPr lang="it-IT" b="1" dirty="0" err="1">
                <a:solidFill>
                  <a:schemeClr val="accent6"/>
                </a:solidFill>
              </a:rPr>
              <a:t>belly</a:t>
            </a:r>
            <a:r>
              <a:rPr lang="it-IT" b="1" dirty="0">
                <a:solidFill>
                  <a:schemeClr val="accent6"/>
                </a:solidFill>
              </a:rPr>
              <a:t> </a:t>
            </a:r>
            <a:r>
              <a:rPr lang="it-IT" b="1" dirty="0" err="1">
                <a:solidFill>
                  <a:schemeClr val="accent6"/>
                </a:solidFill>
              </a:rPr>
              <a:t>thesis</a:t>
            </a:r>
            <a:r>
              <a:rPr lang="it-IT" b="1" dirty="0" smtClean="0">
                <a:solidFill>
                  <a:schemeClr val="accent6"/>
                </a:solidFill>
              </a:rPr>
              <a:t>” (60s):</a:t>
            </a:r>
            <a:endParaRPr lang="it-IT" b="1" dirty="0">
              <a:solidFill>
                <a:schemeClr val="accent6"/>
              </a:solidFill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chemeClr val="accent6"/>
                </a:solidFill>
              </a:rPr>
              <a:t>Democracy </a:t>
            </a:r>
            <a:r>
              <a:rPr lang="en-US" dirty="0">
                <a:solidFill>
                  <a:schemeClr val="accent6"/>
                </a:solidFill>
              </a:rPr>
              <a:t>is a luxury the poor cannot afford, precedence has to be given to the “right to</a:t>
            </a:r>
          </a:p>
          <a:p>
            <a:pPr marL="274320" lvl="1" indent="0">
              <a:buNone/>
            </a:pPr>
            <a:r>
              <a:rPr lang="it-IT" dirty="0" err="1" smtClean="0">
                <a:solidFill>
                  <a:schemeClr val="accent6"/>
                </a:solidFill>
              </a:rPr>
              <a:t>development</a:t>
            </a:r>
            <a:r>
              <a:rPr lang="it-IT" dirty="0" smtClean="0">
                <a:solidFill>
                  <a:schemeClr val="accent6"/>
                </a:solidFill>
              </a:rPr>
              <a:t>”;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i="1" dirty="0" smtClean="0">
                <a:solidFill>
                  <a:schemeClr val="accent6"/>
                </a:solidFill>
              </a:rPr>
              <a:t>earlier </a:t>
            </a:r>
            <a:r>
              <a:rPr lang="en-US" i="1" dirty="0">
                <a:solidFill>
                  <a:schemeClr val="accent6"/>
                </a:solidFill>
              </a:rPr>
              <a:t>literature </a:t>
            </a:r>
            <a:r>
              <a:rPr lang="en-US" i="1" dirty="0" smtClean="0">
                <a:solidFill>
                  <a:schemeClr val="accent6"/>
                </a:solidFill>
              </a:rPr>
              <a:t>on </a:t>
            </a:r>
            <a:r>
              <a:rPr lang="en-US" b="1" dirty="0" smtClean="0">
                <a:solidFill>
                  <a:schemeClr val="accent6"/>
                </a:solidFill>
              </a:rPr>
              <a:t>democracy warned that democracy </a:t>
            </a:r>
            <a:r>
              <a:rPr lang="en-US" dirty="0" smtClean="0">
                <a:solidFill>
                  <a:schemeClr val="accent6"/>
                </a:solidFill>
              </a:rPr>
              <a:t>pushes </a:t>
            </a:r>
            <a:r>
              <a:rPr lang="en-US" dirty="0">
                <a:solidFill>
                  <a:schemeClr val="accent6"/>
                </a:solidFill>
              </a:rPr>
              <a:t>policy towards short-term gratification of </a:t>
            </a:r>
            <a:r>
              <a:rPr lang="en-US" dirty="0" smtClean="0">
                <a:solidFill>
                  <a:schemeClr val="accent6"/>
                </a:solidFill>
              </a:rPr>
              <a:t>myopic voters </a:t>
            </a:r>
            <a:r>
              <a:rPr lang="en-US" dirty="0">
                <a:solidFill>
                  <a:schemeClr val="accent6"/>
                </a:solidFill>
              </a:rPr>
              <a:t>by increasing public consumption and redistributive </a:t>
            </a:r>
            <a:r>
              <a:rPr lang="en-US" dirty="0" smtClean="0">
                <a:solidFill>
                  <a:schemeClr val="accent6"/>
                </a:solidFill>
              </a:rPr>
              <a:t>policies.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b="1" dirty="0">
                <a:solidFill>
                  <a:schemeClr val="accent6"/>
                </a:solidFill>
              </a:rPr>
              <a:t> </a:t>
            </a:r>
            <a:r>
              <a:rPr lang="it-IT" b="1" dirty="0" err="1" smtClean="0">
                <a:solidFill>
                  <a:schemeClr val="accent6"/>
                </a:solidFill>
              </a:rPr>
              <a:t>Authoritarian</a:t>
            </a:r>
            <a:r>
              <a:rPr lang="it-IT" b="1" dirty="0" smtClean="0">
                <a:solidFill>
                  <a:schemeClr val="accent6"/>
                </a:solidFill>
              </a:rPr>
              <a:t> </a:t>
            </a:r>
            <a:r>
              <a:rPr lang="it-IT" b="1" dirty="0" err="1" smtClean="0">
                <a:solidFill>
                  <a:schemeClr val="accent6"/>
                </a:solidFill>
              </a:rPr>
              <a:t>governments</a:t>
            </a:r>
            <a:r>
              <a:rPr lang="it-IT" b="1" dirty="0" smtClean="0">
                <a:solidFill>
                  <a:schemeClr val="accent6"/>
                </a:solidFill>
              </a:rPr>
              <a:t> </a:t>
            </a:r>
            <a:r>
              <a:rPr lang="it-IT" b="1" dirty="0" err="1" smtClean="0">
                <a:solidFill>
                  <a:schemeClr val="accent6"/>
                </a:solidFill>
              </a:rPr>
              <a:t>were</a:t>
            </a:r>
            <a:r>
              <a:rPr lang="it-IT" b="1" dirty="0" smtClean="0">
                <a:solidFill>
                  <a:schemeClr val="accent6"/>
                </a:solidFill>
              </a:rPr>
              <a:t>  m</a:t>
            </a:r>
            <a:r>
              <a:rPr lang="en-US" dirty="0" smtClean="0">
                <a:solidFill>
                  <a:schemeClr val="accent6"/>
                </a:solidFill>
              </a:rPr>
              <a:t>ore </a:t>
            </a:r>
            <a:r>
              <a:rPr lang="en-US" dirty="0">
                <a:solidFill>
                  <a:schemeClr val="accent6"/>
                </a:solidFill>
              </a:rPr>
              <a:t>likely to adopt and enforce unpopular economic stabilization and </a:t>
            </a:r>
            <a:r>
              <a:rPr lang="en-US" dirty="0" smtClean="0">
                <a:solidFill>
                  <a:schemeClr val="accent6"/>
                </a:solidFill>
              </a:rPr>
              <a:t>adjustment m</a:t>
            </a:r>
            <a:r>
              <a:rPr lang="it-IT" dirty="0" err="1" smtClean="0">
                <a:solidFill>
                  <a:schemeClr val="accent6"/>
                </a:solidFill>
              </a:rPr>
              <a:t>easures</a:t>
            </a:r>
            <a:r>
              <a:rPr lang="it-IT" dirty="0" smtClean="0">
                <a:solidFill>
                  <a:schemeClr val="accent6"/>
                </a:solidFill>
              </a:rPr>
              <a:t>; </a:t>
            </a:r>
            <a:r>
              <a:rPr lang="en-US" dirty="0" smtClean="0">
                <a:solidFill>
                  <a:schemeClr val="accent6"/>
                </a:solidFill>
              </a:rPr>
              <a:t>Make </a:t>
            </a:r>
            <a:r>
              <a:rPr lang="en-US" dirty="0">
                <a:solidFill>
                  <a:schemeClr val="accent6"/>
                </a:solidFill>
              </a:rPr>
              <a:t>long-run plans, less influenced by popular pressures;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chemeClr val="accent6"/>
                </a:solidFill>
              </a:rPr>
              <a:t>By </a:t>
            </a:r>
            <a:r>
              <a:rPr lang="it-IT" b="1" dirty="0" smtClean="0">
                <a:solidFill>
                  <a:schemeClr val="accent6"/>
                </a:solidFill>
              </a:rPr>
              <a:t>mid-1980s</a:t>
            </a:r>
            <a:r>
              <a:rPr lang="it-IT" dirty="0" smtClean="0">
                <a:solidFill>
                  <a:schemeClr val="accent6"/>
                </a:solidFill>
              </a:rPr>
              <a:t> </a:t>
            </a:r>
            <a:r>
              <a:rPr lang="en-US" dirty="0" smtClean="0">
                <a:solidFill>
                  <a:schemeClr val="accent6"/>
                </a:solidFill>
              </a:rPr>
              <a:t>democracies </a:t>
            </a:r>
            <a:r>
              <a:rPr lang="en-US" dirty="0">
                <a:solidFill>
                  <a:schemeClr val="accent6"/>
                </a:solidFill>
              </a:rPr>
              <a:t>could do just as well, if not </a:t>
            </a:r>
            <a:r>
              <a:rPr lang="en-US" dirty="0" smtClean="0">
                <a:solidFill>
                  <a:schemeClr val="accent6"/>
                </a:solidFill>
              </a:rPr>
              <a:t>better by adopting a liberal agenda </a:t>
            </a:r>
            <a:r>
              <a:rPr lang="en-US" dirty="0" smtClean="0">
                <a:solidFill>
                  <a:schemeClr val="accent6"/>
                </a:solidFill>
                <a:latin typeface="Book Antiqua"/>
              </a:rPr>
              <a:t>→ CONSEQUENCES: INCREASING URBAN POVERTY,  INFORMALIZATION &amp; REDUCTION OF SAFETY </a:t>
            </a:r>
            <a:r>
              <a:rPr lang="en-US" smtClean="0">
                <a:solidFill>
                  <a:schemeClr val="accent6"/>
                </a:solidFill>
                <a:latin typeface="Book Antiqua"/>
              </a:rPr>
              <a:t>NETS </a:t>
            </a:r>
            <a:r>
              <a:rPr lang="en-US">
                <a:solidFill>
                  <a:schemeClr val="accent6"/>
                </a:solidFill>
                <a:latin typeface="Book Antiqua"/>
              </a:rPr>
              <a:t>→ </a:t>
            </a:r>
            <a:r>
              <a:rPr lang="en-US" smtClean="0">
                <a:solidFill>
                  <a:schemeClr val="accent6"/>
                </a:solidFill>
                <a:latin typeface="Book Antiqua"/>
              </a:rPr>
              <a:t> DIESMPOWERING NEW DEMOCRACIES &amp; THE STATE</a:t>
            </a:r>
            <a:endParaRPr lang="it-IT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978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it-IT" sz="2000" b="1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2000" dirty="0" smtClean="0">
                <a:solidFill>
                  <a:schemeClr val="tx2"/>
                </a:solidFill>
              </a:rPr>
              <a:t>SCHUMPETER </a:t>
            </a:r>
            <a:r>
              <a:rPr lang="it-IT" sz="2000" b="1" dirty="0" smtClean="0">
                <a:solidFill>
                  <a:schemeClr val="tx2"/>
                </a:solidFill>
              </a:rPr>
              <a:t>DEFINITION OF DEMOCRACY </a:t>
            </a:r>
            <a:r>
              <a:rPr lang="it-IT" sz="2000" dirty="0" smtClean="0">
                <a:solidFill>
                  <a:schemeClr val="tx2"/>
                </a:solidFill>
              </a:rPr>
              <a:t>(</a:t>
            </a:r>
            <a:r>
              <a:rPr lang="it-IT" sz="2000" i="1" dirty="0" err="1">
                <a:solidFill>
                  <a:schemeClr val="tx2"/>
                </a:solidFill>
              </a:rPr>
              <a:t>Capitalism</a:t>
            </a:r>
            <a:r>
              <a:rPr lang="it-IT" sz="2000" i="1" dirty="0">
                <a:solidFill>
                  <a:schemeClr val="tx2"/>
                </a:solidFill>
              </a:rPr>
              <a:t>, </a:t>
            </a:r>
            <a:r>
              <a:rPr lang="it-IT" sz="2000" i="1" dirty="0" err="1">
                <a:solidFill>
                  <a:schemeClr val="tx2"/>
                </a:solidFill>
              </a:rPr>
              <a:t>Socialism</a:t>
            </a:r>
            <a:r>
              <a:rPr lang="it-IT" sz="2000" i="1" dirty="0">
                <a:solidFill>
                  <a:schemeClr val="tx2"/>
                </a:solidFill>
              </a:rPr>
              <a:t> and </a:t>
            </a:r>
            <a:r>
              <a:rPr lang="it-IT" sz="2000" i="1" dirty="0" err="1" smtClean="0">
                <a:solidFill>
                  <a:schemeClr val="tx2"/>
                </a:solidFill>
              </a:rPr>
              <a:t>Democracy</a:t>
            </a:r>
            <a:r>
              <a:rPr lang="it-IT" sz="2000" i="1" dirty="0" smtClean="0">
                <a:solidFill>
                  <a:schemeClr val="tx2"/>
                </a:solidFill>
              </a:rPr>
              <a:t>, </a:t>
            </a:r>
            <a:r>
              <a:rPr lang="it-IT" sz="2000" dirty="0" smtClean="0">
                <a:solidFill>
                  <a:schemeClr val="tx2"/>
                </a:solidFill>
              </a:rPr>
              <a:t>1954</a:t>
            </a:r>
            <a:r>
              <a:rPr lang="it-IT" sz="2000" i="1" dirty="0" smtClean="0">
                <a:solidFill>
                  <a:schemeClr val="tx2"/>
                </a:solidFill>
              </a:rPr>
              <a:t>)</a:t>
            </a:r>
            <a:r>
              <a:rPr lang="it-IT" sz="2000" dirty="0" smtClean="0">
                <a:solidFill>
                  <a:schemeClr val="tx2"/>
                </a:solidFill>
              </a:rPr>
              <a:t>: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“THE DEMOCRATIC METHOD IS THAT INSTITUTIONAL ARRANGEMENT FOR ARRIVING AT POLITICAL DECISIONS IN WHICH INDIVIDUALS ACQUIRE THE POWER TO DECIDE BY MEANS OF A </a:t>
            </a:r>
            <a:r>
              <a:rPr lang="en-US" b="1" dirty="0" smtClean="0">
                <a:solidFill>
                  <a:schemeClr val="tx2"/>
                </a:solidFill>
              </a:rPr>
              <a:t>COMPETITIVE STRUGGLE </a:t>
            </a:r>
            <a:r>
              <a:rPr lang="en-US" dirty="0" smtClean="0">
                <a:solidFill>
                  <a:schemeClr val="tx2"/>
                </a:solidFill>
              </a:rPr>
              <a:t>FOR THE PEOPLE’S VOTE”.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tx2"/>
                </a:solidFill>
              </a:rPr>
              <a:t>IT IS NOT ABOUT PERFORMANCE! </a:t>
            </a:r>
            <a:r>
              <a:rPr lang="en-US" dirty="0" smtClean="0">
                <a:solidFill>
                  <a:schemeClr val="tx2"/>
                </a:solidFill>
              </a:rPr>
              <a:t>(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dirty="0" smtClean="0">
                <a:solidFill>
                  <a:schemeClr val="tx2"/>
                </a:solidFill>
              </a:rPr>
              <a:t>PERFORMANCES ARE MORE RELATED TO STATE CAPACITY)</a:t>
            </a:r>
          </a:p>
          <a:p>
            <a:pPr marL="0" indent="0">
              <a:buNone/>
            </a:pPr>
            <a:endParaRPr lang="it-IT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80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QUALITY OF ELECTIONS</a:t>
            </a:r>
            <a:r>
              <a:rPr lang="en-US" dirty="0" smtClean="0">
                <a:solidFill>
                  <a:schemeClr val="tx2"/>
                </a:solidFill>
              </a:rPr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2"/>
                </a:solidFill>
              </a:rPr>
              <a:t>LIST </a:t>
            </a:r>
            <a:r>
              <a:rPr lang="en-US" dirty="0">
                <a:solidFill>
                  <a:schemeClr val="tx2"/>
                </a:solidFill>
              </a:rPr>
              <a:t>OF AFRICAN COUNTRIES THAT MEET THIS REQUIREMENT (</a:t>
            </a:r>
            <a:r>
              <a:rPr lang="en-US" i="1" dirty="0">
                <a:solidFill>
                  <a:schemeClr val="tx2"/>
                </a:solidFill>
              </a:rPr>
              <a:t>FREE &amp; FAIR</a:t>
            </a:r>
            <a:r>
              <a:rPr lang="en-US" dirty="0">
                <a:solidFill>
                  <a:schemeClr val="tx2"/>
                </a:solidFill>
              </a:rPr>
              <a:t>): TAB 9.1 (CLASSIFICATION EXEMPLES</a:t>
            </a:r>
            <a:r>
              <a:rPr lang="en-US" dirty="0" smtClean="0">
                <a:solidFill>
                  <a:schemeClr val="tx2"/>
                </a:solidFill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2"/>
                </a:solidFill>
              </a:rPr>
              <a:t> OBSTACLES RELATED TO THE ELECTORAL PROCESS: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dirty="0">
                <a:solidFill>
                  <a:schemeClr val="tx2"/>
                </a:solidFill>
              </a:rPr>
              <a:t>MEDIA ARE LARGELY CONTROLLED BY THE GOVERNMENT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dirty="0">
                <a:solidFill>
                  <a:schemeClr val="tx2"/>
                </a:solidFill>
              </a:rPr>
              <a:t>ELECTORS’ REGISTERS ARE MANIPULATED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dirty="0">
                <a:solidFill>
                  <a:schemeClr val="tx2"/>
                </a:solidFill>
              </a:rPr>
              <a:t>NON-INDEPENDENCE OF ELECTORAL COMMISSIONS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dirty="0">
                <a:solidFill>
                  <a:schemeClr val="tx2"/>
                </a:solidFill>
              </a:rPr>
              <a:t>OPPOSITION IS INTIMIDATED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dirty="0">
                <a:solidFill>
                  <a:schemeClr val="tx2"/>
                </a:solidFill>
              </a:rPr>
              <a:t>FREUD DURING </a:t>
            </a:r>
            <a:r>
              <a:rPr lang="it-IT" dirty="0" smtClean="0">
                <a:solidFill>
                  <a:schemeClr val="tx2"/>
                </a:solidFill>
              </a:rPr>
              <a:t>ELECTIONS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dirty="0" smtClean="0">
                <a:solidFill>
                  <a:schemeClr val="tx2"/>
                </a:solidFill>
              </a:rPr>
              <a:t>VOTE BUYING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dirty="0" smtClean="0">
                <a:solidFill>
                  <a:schemeClr val="tx2"/>
                </a:solidFill>
              </a:rPr>
              <a:t>POLITICAL VIOLENCE RELATED TO ETHNIC POLARIZATION &amp; MOBILIZATION (ALSO BY THE OPPOSITION)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9550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dirty="0" smtClean="0"/>
              <a:t> </a:t>
            </a:r>
            <a:r>
              <a:rPr lang="it-IT" dirty="0" smtClean="0">
                <a:solidFill>
                  <a:schemeClr val="tx2"/>
                </a:solidFill>
              </a:rPr>
              <a:t>THE </a:t>
            </a:r>
            <a:r>
              <a:rPr lang="it-IT" b="1" dirty="0" smtClean="0">
                <a:solidFill>
                  <a:schemeClr val="tx2"/>
                </a:solidFill>
              </a:rPr>
              <a:t>THREE DIMENSION OF DEMOCRATIC SYSTEMS</a:t>
            </a:r>
            <a:r>
              <a:rPr lang="it-IT" dirty="0" smtClean="0">
                <a:solidFill>
                  <a:schemeClr val="tx2"/>
                </a:solidFill>
              </a:rPr>
              <a:t>:</a:t>
            </a:r>
          </a:p>
          <a:p>
            <a:pPr marL="617220" lvl="1" indent="-342900">
              <a:buFont typeface="+mj-lt"/>
              <a:buAutoNum type="arabicPeriod"/>
            </a:pPr>
            <a:r>
              <a:rPr lang="it-IT" dirty="0" smtClean="0">
                <a:solidFill>
                  <a:schemeClr val="tx2"/>
                </a:solidFill>
              </a:rPr>
              <a:t>QUALITY OF COMPETITION </a:t>
            </a:r>
          </a:p>
          <a:p>
            <a:pPr marL="617220" lvl="1" indent="-342900">
              <a:buFont typeface="+mj-lt"/>
              <a:buAutoNum type="arabicPeriod"/>
            </a:pPr>
            <a:r>
              <a:rPr lang="it-IT" dirty="0" smtClean="0">
                <a:solidFill>
                  <a:schemeClr val="tx2"/>
                </a:solidFill>
              </a:rPr>
              <a:t>PARTICIPATION (VS. FACTIONALISM)</a:t>
            </a:r>
          </a:p>
          <a:p>
            <a:pPr marL="617220" lvl="1" indent="-342900">
              <a:buFont typeface="+mj-lt"/>
              <a:buAutoNum type="arabicPeriod"/>
            </a:pPr>
            <a:r>
              <a:rPr lang="it-IT" dirty="0" smtClean="0">
                <a:solidFill>
                  <a:schemeClr val="tx2"/>
                </a:solidFill>
              </a:rPr>
              <a:t>EXECUTIVE CONTROLS (BY LEGISLATIVE POWER &amp; JUDICIARY): THE FIRST IS RELATED TO PARTY-SYSTEM</a:t>
            </a:r>
          </a:p>
          <a:p>
            <a:pPr marL="617220" lvl="1" indent="-342900">
              <a:buFont typeface="+mj-lt"/>
              <a:buAutoNum type="arabicPeriod"/>
            </a:pPr>
            <a:endParaRPr lang="it-IT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>
                <a:solidFill>
                  <a:schemeClr val="tx2"/>
                </a:solidFill>
              </a:rPr>
              <a:t> SEE POLITY IV RESULTS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(TAB 9.1)</a:t>
            </a:r>
            <a:endParaRPr lang="it-IT" dirty="0" smtClean="0">
              <a:solidFill>
                <a:schemeClr val="tx2"/>
              </a:solidFill>
            </a:endParaRPr>
          </a:p>
          <a:p>
            <a:pPr marL="617220" lvl="1" indent="-342900">
              <a:buFont typeface="+mj-lt"/>
              <a:buAutoNum type="arabicPeriod"/>
            </a:pPr>
            <a:endParaRPr lang="it-IT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it-IT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66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2000" b="1" dirty="0">
                <a:solidFill>
                  <a:schemeClr val="tx2"/>
                </a:solidFill>
              </a:rPr>
              <a:t>PARTY </a:t>
            </a:r>
            <a:r>
              <a:rPr lang="it-IT" sz="2000" b="1" dirty="0" smtClean="0">
                <a:solidFill>
                  <a:schemeClr val="tx2"/>
                </a:solidFill>
              </a:rPr>
              <a:t>SYSTEM:</a:t>
            </a:r>
          </a:p>
          <a:p>
            <a:pPr marL="0" indent="0">
              <a:buNone/>
            </a:pPr>
            <a:endParaRPr lang="it-IT" sz="2000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>
                <a:solidFill>
                  <a:schemeClr val="tx2"/>
                </a:solidFill>
              </a:rPr>
              <a:t>WHAT IS PARTY SYSTEM: THE NO. OF SIGNIFICANT PARTIES IN </a:t>
            </a:r>
            <a:r>
              <a:rPr lang="it-IT" dirty="0" err="1" smtClean="0">
                <a:solidFill>
                  <a:schemeClr val="tx2"/>
                </a:solidFill>
              </a:rPr>
              <a:t>NAs</a:t>
            </a:r>
            <a:endParaRPr lang="it-IT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>
                <a:solidFill>
                  <a:schemeClr val="tx2"/>
                </a:solidFill>
              </a:rPr>
              <a:t>THERE </a:t>
            </a:r>
            <a:r>
              <a:rPr lang="it-IT" dirty="0">
                <a:solidFill>
                  <a:schemeClr val="tx2"/>
                </a:solidFill>
              </a:rPr>
              <a:t>IS NO PARTICULAR «AFRICAN» </a:t>
            </a:r>
            <a:r>
              <a:rPr lang="it-IT" b="1" dirty="0">
                <a:solidFill>
                  <a:schemeClr val="tx2"/>
                </a:solidFill>
              </a:rPr>
              <a:t>PARTY SYSTEM</a:t>
            </a:r>
            <a:r>
              <a:rPr lang="it-IT" dirty="0">
                <a:solidFill>
                  <a:schemeClr val="tx2"/>
                </a:solidFill>
              </a:rPr>
              <a:t>, </a:t>
            </a:r>
            <a:r>
              <a:rPr lang="it-IT" b="1" dirty="0">
                <a:solidFill>
                  <a:schemeClr val="tx2"/>
                </a:solidFill>
              </a:rPr>
              <a:t>TWO MODELS </a:t>
            </a:r>
            <a:r>
              <a:rPr lang="it-IT" dirty="0">
                <a:solidFill>
                  <a:schemeClr val="tx2"/>
                </a:solidFill>
              </a:rPr>
              <a:t>PREVAIL:</a:t>
            </a:r>
          </a:p>
          <a:p>
            <a:pPr marL="617220" lvl="1" indent="-342900">
              <a:buFont typeface="+mj-lt"/>
              <a:buAutoNum type="arabicPeriod"/>
            </a:pPr>
            <a:r>
              <a:rPr lang="it-IT" b="1" dirty="0">
                <a:solidFill>
                  <a:schemeClr val="tx2"/>
                </a:solidFill>
              </a:rPr>
              <a:t>FRAGMENTED &amp; INCHOERENT</a:t>
            </a:r>
            <a:r>
              <a:rPr lang="it-IT" dirty="0">
                <a:solidFill>
                  <a:schemeClr val="tx2"/>
                </a:solidFill>
              </a:rPr>
              <a:t>: MOST OF THE PARTIES LACK INSTITUTIONALIZATION, ARE HIGHLY PERSONALIZED OR «ETHNIC»</a:t>
            </a:r>
          </a:p>
          <a:p>
            <a:pPr marL="617220" lvl="1" indent="-342900">
              <a:buFont typeface="+mj-lt"/>
              <a:buAutoNum type="arabicPeriod"/>
            </a:pPr>
            <a:r>
              <a:rPr lang="it-IT" b="1" dirty="0">
                <a:solidFill>
                  <a:schemeClr val="tx2"/>
                </a:solidFill>
              </a:rPr>
              <a:t>DOMINANT PARTY-SYSTEM</a:t>
            </a:r>
            <a:r>
              <a:rPr lang="it-IT" dirty="0">
                <a:solidFill>
                  <a:schemeClr val="tx2"/>
                </a:solidFill>
              </a:rPr>
              <a:t>: THE PARTY SYSTEM IS DOMINATED BY ONE PARTY, WHICH IS THE MOST INSTITUTIONALIZED</a:t>
            </a:r>
          </a:p>
          <a:p>
            <a:pPr marL="617220" lvl="1" indent="-342900">
              <a:buFont typeface="+mj-lt"/>
              <a:buAutoNum type="arabicPeriod"/>
            </a:pPr>
            <a:r>
              <a:rPr lang="it-IT" dirty="0">
                <a:solidFill>
                  <a:schemeClr val="tx2"/>
                </a:solidFill>
              </a:rPr>
              <a:t>A </a:t>
            </a:r>
            <a:r>
              <a:rPr lang="it-IT" b="1" dirty="0">
                <a:solidFill>
                  <a:schemeClr val="tx2"/>
                </a:solidFill>
              </a:rPr>
              <a:t>TWO-PARTY SYSTEM </a:t>
            </a:r>
            <a:r>
              <a:rPr lang="it-IT" dirty="0">
                <a:solidFill>
                  <a:schemeClr val="tx2"/>
                </a:solidFill>
              </a:rPr>
              <a:t>IS THE EXCEPTION (GHANA, SIERRA LEONE, ZAMBIA?)</a:t>
            </a:r>
          </a:p>
          <a:p>
            <a:pPr marL="0" indent="0">
              <a:buNone/>
            </a:pPr>
            <a:r>
              <a:rPr lang="it-IT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it-IT" dirty="0">
                <a:solidFill>
                  <a:schemeClr val="tx2"/>
                </a:solidFill>
              </a:rPr>
              <a:t>SEE TABLE 9.2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365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it-IT" dirty="0" smtClean="0"/>
              <a:t> </a:t>
            </a:r>
            <a:r>
              <a:rPr lang="it-IT" dirty="0" smtClean="0">
                <a:solidFill>
                  <a:schemeClr val="tx2"/>
                </a:solidFill>
              </a:rPr>
              <a:t>WHY NO. 2?:</a:t>
            </a:r>
          </a:p>
          <a:p>
            <a:pPr marL="617220" lvl="1" indent="-342900">
              <a:buFont typeface="+mj-lt"/>
              <a:buAutoNum type="arabicPeriod"/>
            </a:pPr>
            <a:r>
              <a:rPr lang="it-IT" dirty="0" smtClean="0">
                <a:solidFill>
                  <a:schemeClr val="tx2"/>
                </a:solidFill>
              </a:rPr>
              <a:t>SOME DEMOCRATIC EXPERIENCES WERE INAUGURATED BY </a:t>
            </a:r>
            <a:r>
              <a:rPr lang="it-IT" b="1" dirty="0" smtClean="0">
                <a:solidFill>
                  <a:schemeClr val="tx2"/>
                </a:solidFill>
              </a:rPr>
              <a:t>FORMER LIBERATION MOVEMENTS</a:t>
            </a:r>
          </a:p>
          <a:p>
            <a:pPr marL="617220" lvl="1" indent="-342900">
              <a:buFont typeface="+mj-lt"/>
              <a:buAutoNum type="arabicPeriod"/>
            </a:pPr>
            <a:r>
              <a:rPr lang="it-IT" dirty="0" smtClean="0">
                <a:solidFill>
                  <a:schemeClr val="tx2"/>
                </a:solidFill>
              </a:rPr>
              <a:t>DEMOCRATIC EXPERIENCE WAS INAUGURATED BY A </a:t>
            </a:r>
            <a:r>
              <a:rPr lang="it-IT" b="1" dirty="0" smtClean="0">
                <a:solidFill>
                  <a:schemeClr val="tx2"/>
                </a:solidFill>
              </a:rPr>
              <a:t>«NEW» MOVEMENT </a:t>
            </a:r>
            <a:r>
              <a:rPr lang="it-IT" dirty="0" smtClean="0">
                <a:solidFill>
                  <a:schemeClr val="tx2"/>
                </a:solidFill>
              </a:rPr>
              <a:t>WHICH PRECLUDED OTHER PARTIES TO SUCCESSFULLY DEFY IT (THE CASE OF ZAMBIAN MMD?)</a:t>
            </a:r>
          </a:p>
          <a:p>
            <a:pPr marL="274320" lvl="1" indent="0">
              <a:buNone/>
            </a:pPr>
            <a:r>
              <a:rPr lang="it-IT" dirty="0">
                <a:solidFill>
                  <a:schemeClr val="tx2"/>
                </a:solidFill>
              </a:rPr>
              <a:t>FORMER LIBERATION </a:t>
            </a:r>
            <a:r>
              <a:rPr lang="it-IT" dirty="0" smtClean="0">
                <a:solidFill>
                  <a:schemeClr val="tx2"/>
                </a:solidFill>
              </a:rPr>
              <a:t>MOVEMENTS ARE GENERALLY </a:t>
            </a:r>
            <a:r>
              <a:rPr lang="it-IT" b="1" dirty="0" smtClean="0">
                <a:solidFill>
                  <a:schemeClr val="tx2"/>
                </a:solidFill>
              </a:rPr>
              <a:t>MORE INSTITUTIONALIZED </a:t>
            </a:r>
            <a:r>
              <a:rPr lang="it-IT" dirty="0" smtClean="0">
                <a:solidFill>
                  <a:schemeClr val="tx2"/>
                </a:solidFill>
              </a:rPr>
              <a:t>THAN </a:t>
            </a:r>
            <a:r>
              <a:rPr lang="it-IT" dirty="0">
                <a:solidFill>
                  <a:schemeClr val="tx2"/>
                </a:solidFill>
              </a:rPr>
              <a:t>«NEW» </a:t>
            </a:r>
            <a:r>
              <a:rPr lang="it-IT" dirty="0" smtClean="0">
                <a:solidFill>
                  <a:schemeClr val="tx2"/>
                </a:solidFill>
              </a:rPr>
              <a:t>MOVEMENTS WHICH ARE RATHER </a:t>
            </a:r>
            <a:r>
              <a:rPr lang="it-IT" b="1" dirty="0" smtClean="0">
                <a:solidFill>
                  <a:schemeClr val="tx2"/>
                </a:solidFill>
              </a:rPr>
              <a:t>WEAK COALITIONS </a:t>
            </a:r>
            <a:r>
              <a:rPr lang="it-IT" dirty="0" smtClean="0">
                <a:solidFill>
                  <a:schemeClr val="tx2"/>
                </a:solidFill>
              </a:rPr>
              <a:t>OF FRAGMENTED INTERESTS (EX. NARC, MMD, PDS, ETC.)</a:t>
            </a:r>
          </a:p>
          <a:p>
            <a:pPr marL="274320" lvl="1" indent="0">
              <a:buNone/>
            </a:pPr>
            <a:endParaRPr lang="it-IT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>
                <a:solidFill>
                  <a:schemeClr val="tx2"/>
                </a:solidFill>
              </a:rPr>
              <a:t> GENERALLY, PARTIES ARE </a:t>
            </a:r>
            <a:r>
              <a:rPr lang="it-IT" b="1" dirty="0" smtClean="0">
                <a:solidFill>
                  <a:schemeClr val="tx2"/>
                </a:solidFill>
              </a:rPr>
              <a:t>WEAK &amp; LACK INSTITUTIONALIZATION</a:t>
            </a:r>
            <a:r>
              <a:rPr lang="it-IT" dirty="0" smtClean="0">
                <a:solidFill>
                  <a:schemeClr val="tx2"/>
                </a:solidFill>
              </a:rPr>
              <a:t>; NOTWITHSTANDING, AN IMPROVEMENT IS RECORDED (TAB 9.2 IN YELLOW)</a:t>
            </a:r>
            <a:endParaRPr lang="it-IT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56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dirty="0" smtClean="0"/>
              <a:t> </a:t>
            </a:r>
            <a:r>
              <a:rPr lang="it-IT" sz="2400" b="1" dirty="0" smtClean="0">
                <a:solidFill>
                  <a:schemeClr val="tx2"/>
                </a:solidFill>
              </a:rPr>
              <a:t>WHY AFRICAN PARTIES ARE WEAK &amp; LACK INSTITUTIONALIZATION</a:t>
            </a:r>
            <a:r>
              <a:rPr lang="it-IT" dirty="0" smtClean="0">
                <a:solidFill>
                  <a:schemeClr val="tx2"/>
                </a:solidFill>
              </a:rPr>
              <a:t>?</a:t>
            </a:r>
          </a:p>
          <a:p>
            <a:pPr marL="617220" lvl="1" indent="-342900">
              <a:buFont typeface="+mj-lt"/>
              <a:buAutoNum type="arabicPeriod"/>
            </a:pPr>
            <a:r>
              <a:rPr lang="it-IT" dirty="0" smtClean="0">
                <a:solidFill>
                  <a:schemeClr val="tx2"/>
                </a:solidFill>
              </a:rPr>
              <a:t>AFRICAN PARTIES ARE FOR THE MOST </a:t>
            </a:r>
            <a:r>
              <a:rPr lang="it-IT" b="1" dirty="0" smtClean="0">
                <a:solidFill>
                  <a:schemeClr val="tx2"/>
                </a:solidFill>
              </a:rPr>
              <a:t>THIRD GENERATION PARTIES</a:t>
            </a:r>
            <a:r>
              <a:rPr lang="it-IT" dirty="0" smtClean="0">
                <a:solidFill>
                  <a:schemeClr val="tx2"/>
                </a:solidFill>
              </a:rPr>
              <a:t>, IDEOLOGICAL DIFFERENTIATION IS POOR</a:t>
            </a:r>
          </a:p>
          <a:p>
            <a:pPr marL="617220" lvl="1" indent="-342900">
              <a:buFont typeface="+mj-lt"/>
              <a:buAutoNum type="arabicPeriod"/>
            </a:pPr>
            <a:r>
              <a:rPr lang="it-IT" b="1" dirty="0" smtClean="0">
                <a:solidFill>
                  <a:schemeClr val="tx2"/>
                </a:solidFill>
              </a:rPr>
              <a:t>IDEOLOGICAL</a:t>
            </a:r>
            <a:r>
              <a:rPr lang="it-IT" dirty="0" smtClean="0">
                <a:solidFill>
                  <a:schemeClr val="tx2"/>
                </a:solidFill>
              </a:rPr>
              <a:t> DIFFERENTIATION IS NOT NEEDED SINCE </a:t>
            </a:r>
            <a:r>
              <a:rPr lang="it-IT" b="1" dirty="0" smtClean="0">
                <a:solidFill>
                  <a:schemeClr val="tx2"/>
                </a:solidFill>
              </a:rPr>
              <a:t>CLASSES ARE LESS STRUCTURED</a:t>
            </a:r>
          </a:p>
          <a:p>
            <a:pPr marL="617220" lvl="1" indent="-342900">
              <a:buFont typeface="+mj-lt"/>
              <a:buAutoNum type="arabicPeriod"/>
            </a:pPr>
            <a:r>
              <a:rPr lang="it-IT" b="1" dirty="0" smtClean="0">
                <a:solidFill>
                  <a:schemeClr val="tx2"/>
                </a:solidFill>
              </a:rPr>
              <a:t>INTERESTS</a:t>
            </a:r>
            <a:r>
              <a:rPr lang="it-IT" dirty="0" smtClean="0">
                <a:solidFill>
                  <a:schemeClr val="tx2"/>
                </a:solidFill>
              </a:rPr>
              <a:t> ARE WEAKLY REPRESENTED</a:t>
            </a:r>
          </a:p>
          <a:p>
            <a:pPr marL="617220" lvl="1" indent="-342900">
              <a:buFont typeface="+mj-lt"/>
              <a:buAutoNum type="arabicPeriod"/>
            </a:pPr>
            <a:r>
              <a:rPr lang="it-IT" dirty="0" smtClean="0">
                <a:solidFill>
                  <a:schemeClr val="tx2"/>
                </a:solidFill>
              </a:rPr>
              <a:t>AS A CONSEQUENCE, </a:t>
            </a:r>
            <a:r>
              <a:rPr lang="it-IT" b="1" dirty="0" smtClean="0">
                <a:solidFill>
                  <a:schemeClr val="tx2"/>
                </a:solidFill>
              </a:rPr>
              <a:t>PROGRAMMATIC DIFFERENTIATION </a:t>
            </a:r>
            <a:r>
              <a:rPr lang="it-IT" dirty="0" smtClean="0">
                <a:solidFill>
                  <a:schemeClr val="tx2"/>
                </a:solidFill>
              </a:rPr>
              <a:t>IS POOR</a:t>
            </a:r>
          </a:p>
          <a:p>
            <a:pPr marL="617220" lvl="1" indent="-342900">
              <a:buFont typeface="+mj-lt"/>
              <a:buAutoNum type="arabicPeriod"/>
            </a:pPr>
            <a:r>
              <a:rPr lang="it-IT" dirty="0" smtClean="0">
                <a:solidFill>
                  <a:schemeClr val="tx2"/>
                </a:solidFill>
              </a:rPr>
              <a:t>POLITICS IS LARGELY DEPENDENT FROM PATRONAGE &amp; </a:t>
            </a:r>
            <a:r>
              <a:rPr lang="it-IT" b="1" dirty="0" smtClean="0">
                <a:solidFill>
                  <a:schemeClr val="tx2"/>
                </a:solidFill>
              </a:rPr>
              <a:t>CLIENTELISM</a:t>
            </a:r>
          </a:p>
          <a:p>
            <a:pPr marL="617220" lvl="1" indent="-342900">
              <a:buFont typeface="+mj-lt"/>
              <a:buAutoNum type="arabicPeriod"/>
            </a:pPr>
            <a:r>
              <a:rPr lang="it-IT" b="1" dirty="0" smtClean="0">
                <a:solidFill>
                  <a:schemeClr val="tx2"/>
                </a:solidFill>
              </a:rPr>
              <a:t>ETHNIC</a:t>
            </a:r>
            <a:r>
              <a:rPr lang="it-IT" dirty="0" smtClean="0">
                <a:solidFill>
                  <a:schemeClr val="tx2"/>
                </a:solidFill>
              </a:rPr>
              <a:t> VOTE STILL DOES COUNT</a:t>
            </a:r>
          </a:p>
          <a:p>
            <a:pPr marL="617220" lvl="1" indent="-342900">
              <a:buFont typeface="+mj-lt"/>
              <a:buAutoNum type="arabicPeriod"/>
            </a:pPr>
            <a:r>
              <a:rPr lang="it-IT" dirty="0" smtClean="0">
                <a:solidFill>
                  <a:schemeClr val="tx2"/>
                </a:solidFill>
              </a:rPr>
              <a:t>POLITICS IS LARGELY </a:t>
            </a:r>
            <a:r>
              <a:rPr lang="it-IT" b="1" dirty="0" smtClean="0">
                <a:solidFill>
                  <a:schemeClr val="tx2"/>
                </a:solidFill>
              </a:rPr>
              <a:t>PERSONALIZED</a:t>
            </a:r>
            <a:r>
              <a:rPr lang="it-IT" dirty="0" smtClean="0">
                <a:solidFill>
                  <a:schemeClr val="tx2"/>
                </a:solidFill>
              </a:rPr>
              <a:t> &amp; THE LIMIT OF A DUAL-MANDATE BREAKS UP PRESIDENTIAL COALITIONS</a:t>
            </a:r>
          </a:p>
          <a:p>
            <a:pPr marL="617220" lvl="1" indent="-342900">
              <a:buFont typeface="+mj-lt"/>
              <a:buAutoNum type="arabicPeriod"/>
            </a:pPr>
            <a:r>
              <a:rPr lang="it-IT" dirty="0" smtClean="0">
                <a:solidFill>
                  <a:schemeClr val="tx2"/>
                </a:solidFill>
              </a:rPr>
              <a:t>GIVEN </a:t>
            </a:r>
            <a:r>
              <a:rPr lang="it-IT" b="1" dirty="0" smtClean="0">
                <a:solidFill>
                  <a:schemeClr val="tx2"/>
                </a:solidFill>
              </a:rPr>
              <a:t>THE CONFUSION BETWEEN STATE &amp; GOVERNMENT</a:t>
            </a:r>
            <a:r>
              <a:rPr lang="it-IT" dirty="0" smtClean="0">
                <a:solidFill>
                  <a:schemeClr val="tx2"/>
                </a:solidFill>
              </a:rPr>
              <a:t>, INCUMBENT PARTIES ARE MORE INSTITUTIONALIZED</a:t>
            </a:r>
          </a:p>
          <a:p>
            <a:pPr marL="617220" lvl="1" indent="-342900">
              <a:buFont typeface="+mj-lt"/>
              <a:buAutoNum type="arabicPeriod"/>
            </a:pPr>
            <a:r>
              <a:rPr lang="it-IT" dirty="0" smtClean="0">
                <a:solidFill>
                  <a:schemeClr val="tx2"/>
                </a:solidFill>
              </a:rPr>
              <a:t>GVMTS’ PERFORMANCES &amp; POLICIES ARE GENERALLY DEPENDANT FROM </a:t>
            </a:r>
            <a:r>
              <a:rPr lang="it-IT" b="1" dirty="0" smtClean="0">
                <a:solidFill>
                  <a:schemeClr val="tx2"/>
                </a:solidFill>
              </a:rPr>
              <a:t>DECISIONS TAKEN OUTSIDE </a:t>
            </a:r>
            <a:r>
              <a:rPr lang="it-IT" dirty="0" smtClean="0">
                <a:solidFill>
                  <a:schemeClr val="tx2"/>
                </a:solidFill>
              </a:rPr>
              <a:t>(DONORS, MARKETS, ETC.)</a:t>
            </a:r>
          </a:p>
          <a:p>
            <a:pPr marL="617220" lvl="1" indent="-342900">
              <a:buFont typeface="+mj-lt"/>
              <a:buAutoNum type="arabicPeriod"/>
            </a:pPr>
            <a:endParaRPr lang="it-IT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00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it-IT" sz="2400" b="1" dirty="0" smtClean="0">
                <a:solidFill>
                  <a:schemeClr val="tx2"/>
                </a:solidFill>
              </a:rPr>
              <a:t>WHAT IS INSTITUTIONALIZATION?</a:t>
            </a:r>
          </a:p>
          <a:p>
            <a:pPr marL="0" indent="0">
              <a:buNone/>
            </a:pPr>
            <a:endParaRPr lang="it-IT" b="1" dirty="0" smtClean="0">
              <a:solidFill>
                <a:schemeClr val="tx2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2"/>
                </a:solidFill>
              </a:rPr>
              <a:t>REFERS TO THE PROCESS OF </a:t>
            </a:r>
            <a:r>
              <a:rPr lang="en-US" b="1" dirty="0" smtClean="0">
                <a:solidFill>
                  <a:schemeClr val="tx2"/>
                </a:solidFill>
              </a:rPr>
              <a:t>EMBEDDING</a:t>
            </a:r>
            <a:r>
              <a:rPr lang="en-US" dirty="0" smtClean="0">
                <a:solidFill>
                  <a:schemeClr val="tx2"/>
                </a:solidFill>
              </a:rPr>
              <a:t> SOME INSTITUTION WITHIN A SOCIAL AND/OR POLITICAL SYSTEM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chemeClr val="tx2"/>
                </a:solidFill>
              </a:rPr>
              <a:t>THE PROBLEM OF TIME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chemeClr val="tx2"/>
                </a:solidFill>
              </a:rPr>
              <a:t>THE IMPORTANCE OF PARTIES FOR THE CONSOLIDATION OF DEMOCRACY </a:t>
            </a:r>
            <a:r>
              <a:rPr lang="en-US" dirty="0" smtClean="0">
                <a:solidFill>
                  <a:schemeClr val="tx2"/>
                </a:solidFill>
              </a:rPr>
              <a:t>(→ DEMOCRACY WITHOUT PARTIES?)</a:t>
            </a:r>
          </a:p>
          <a:p>
            <a:pPr marL="274320" lvl="1" indent="0">
              <a:buNone/>
            </a:pPr>
            <a:endParaRPr lang="en-US" b="1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b="1" dirty="0" smtClean="0">
                <a:solidFill>
                  <a:schemeClr val="tx2"/>
                </a:solidFill>
              </a:rPr>
              <a:t>INSTITUTIONALIZATION OF PARTY SYSTEM</a:t>
            </a:r>
          </a:p>
          <a:p>
            <a:pPr marL="0" indent="0">
              <a:buNone/>
            </a:pPr>
            <a:endParaRPr lang="en-US" b="1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b="1" dirty="0" smtClean="0">
                <a:solidFill>
                  <a:schemeClr val="tx2"/>
                </a:solidFill>
              </a:rPr>
              <a:t>INSTITUTIONALIZATION OF PARTIES</a:t>
            </a:r>
            <a:endParaRPr lang="it-IT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83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pone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Sapone</Template>
  <TotalTime>1310</TotalTime>
  <Words>1872</Words>
  <Application>Microsoft Office PowerPoint</Application>
  <PresentationFormat>Widescreen</PresentationFormat>
  <Paragraphs>176</Paragraphs>
  <Slides>23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31" baseType="lpstr">
      <vt:lpstr>Arial</vt:lpstr>
      <vt:lpstr>Book Antiqua</vt:lpstr>
      <vt:lpstr>Calibri</vt:lpstr>
      <vt:lpstr>Century Gothic</vt:lpstr>
      <vt:lpstr>Garamond</vt:lpstr>
      <vt:lpstr>Times New Roman</vt:lpstr>
      <vt:lpstr>Wingdings</vt:lpstr>
      <vt:lpstr>Sapone</vt:lpstr>
      <vt:lpstr>University of Trieste Department of Political and Social Sciences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Trieste Department of Political and Social Sciences</dc:title>
  <dc:creator>BATTERA FEDERICO</dc:creator>
  <cp:lastModifiedBy>TONETTO PRISCILLA [SP5400160]</cp:lastModifiedBy>
  <cp:revision>66</cp:revision>
  <dcterms:created xsi:type="dcterms:W3CDTF">2017-01-11T10:50:54Z</dcterms:created>
  <dcterms:modified xsi:type="dcterms:W3CDTF">2019-11-27T11:36:29Z</dcterms:modified>
</cp:coreProperties>
</file>