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2" r:id="rId4"/>
    <p:sldId id="263" r:id="rId5"/>
    <p:sldId id="260" r:id="rId6"/>
    <p:sldId id="258" r:id="rId7"/>
    <p:sldId id="259" r:id="rId8"/>
    <p:sldId id="261"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90" y="-81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it-IT" smtClean="0"/>
              <a:t>Fare clic per modificare lo stile del titolo</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it-IT" smtClean="0"/>
              <a:t>Fare clic per modificare lo stile del titolo</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11/15/2019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it-IT" smtClean="0"/>
              <a:t>Fare clic per modificare lo stile del titolo</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11/15/2019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it-IT" smtClean="0"/>
              <a:t>Fare clic per modificare lo stile del titolo</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dirty="0"/>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smtClean="0"/>
              <a:t>Fare clic per modificare lo stile del titolo</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2" name="Content Placeholder 3"/>
          <p:cNvSpPr>
            <a:spLocks noGrp="1"/>
          </p:cNvSpPr>
          <p:nvPr>
            <p:ph sz="quarter" idx="13"/>
          </p:nvPr>
        </p:nvSpPr>
        <p:spPr>
          <a:xfrm>
            <a:off x="913774" y="3051012"/>
            <a:ext cx="5106027" cy="274018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3" name="Content Placeholder 5"/>
          <p:cNvSpPr>
            <a:spLocks noGrp="1"/>
          </p:cNvSpPr>
          <p:nvPr>
            <p:ph sz="quarter" idx="14"/>
          </p:nvPr>
        </p:nvSpPr>
        <p:spPr>
          <a:xfrm>
            <a:off x="6172200" y="3051012"/>
            <a:ext cx="5105401" cy="274018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11/15/2019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it-IT" smtClean="0"/>
              <a:t>Fare clic per modificare lo stile del titolo</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11/15/2019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3600" dirty="0" err="1">
                <a:solidFill>
                  <a:schemeClr val="accent6"/>
                </a:solidFill>
              </a:rPr>
              <a:t>University</a:t>
            </a:r>
            <a:r>
              <a:rPr lang="it-IT" sz="3600" dirty="0">
                <a:solidFill>
                  <a:schemeClr val="accent6"/>
                </a:solidFill>
              </a:rPr>
              <a:t> of Trieste</a:t>
            </a:r>
            <a:br>
              <a:rPr lang="it-IT" sz="3600" dirty="0">
                <a:solidFill>
                  <a:schemeClr val="accent6"/>
                </a:solidFill>
              </a:rPr>
            </a:br>
            <a:r>
              <a:rPr lang="it-IT" sz="3600" dirty="0" err="1">
                <a:solidFill>
                  <a:schemeClr val="accent6"/>
                </a:solidFill>
              </a:rPr>
              <a:t>Department</a:t>
            </a:r>
            <a:r>
              <a:rPr lang="it-IT" sz="3600" dirty="0">
                <a:solidFill>
                  <a:schemeClr val="accent6"/>
                </a:solidFill>
              </a:rPr>
              <a:t> of </a:t>
            </a:r>
            <a:r>
              <a:rPr lang="it-IT" sz="3600" dirty="0" err="1">
                <a:solidFill>
                  <a:schemeClr val="accent6"/>
                </a:solidFill>
              </a:rPr>
              <a:t>Political</a:t>
            </a:r>
            <a:r>
              <a:rPr lang="it-IT" sz="3600" dirty="0">
                <a:solidFill>
                  <a:schemeClr val="accent6"/>
                </a:solidFill>
              </a:rPr>
              <a:t> and Social </a:t>
            </a:r>
            <a:r>
              <a:rPr lang="it-IT" sz="3600" dirty="0" err="1">
                <a:solidFill>
                  <a:schemeClr val="accent6"/>
                </a:solidFill>
              </a:rPr>
              <a:t>Sciences</a:t>
            </a:r>
            <a:endParaRPr lang="it-IT" sz="3600" dirty="0">
              <a:solidFill>
                <a:schemeClr val="accent6"/>
              </a:solidFill>
            </a:endParaRPr>
          </a:p>
        </p:txBody>
      </p:sp>
      <p:sp>
        <p:nvSpPr>
          <p:cNvPr id="3" name="Sottotitolo 2"/>
          <p:cNvSpPr>
            <a:spLocks noGrp="1"/>
          </p:cNvSpPr>
          <p:nvPr>
            <p:ph type="subTitle" idx="1"/>
          </p:nvPr>
        </p:nvSpPr>
        <p:spPr/>
        <p:txBody>
          <a:bodyPr>
            <a:normAutofit fontScale="55000" lnSpcReduction="20000"/>
          </a:bodyPr>
          <a:lstStyle/>
          <a:p>
            <a:r>
              <a:rPr lang="en-US" b="1" i="1" dirty="0">
                <a:solidFill>
                  <a:schemeClr val="accent6"/>
                </a:solidFill>
              </a:rPr>
              <a:t>INTERNATIONAL RELATIONS AND POLITICAL </a:t>
            </a:r>
            <a:br>
              <a:rPr lang="en-US" b="1" i="1" dirty="0">
                <a:solidFill>
                  <a:schemeClr val="accent6"/>
                </a:solidFill>
              </a:rPr>
            </a:br>
            <a:r>
              <a:rPr lang="en-US" b="1" i="1" dirty="0">
                <a:solidFill>
                  <a:schemeClr val="accent6"/>
                </a:solidFill>
              </a:rPr>
              <a:t>DEVELOPMENT IN AFRICA</a:t>
            </a:r>
            <a:br>
              <a:rPr lang="en-US" b="1" i="1" dirty="0">
                <a:solidFill>
                  <a:schemeClr val="accent6"/>
                </a:solidFill>
              </a:rPr>
            </a:br>
            <a:r>
              <a:rPr lang="it-IT" i="1" dirty="0" err="1">
                <a:solidFill>
                  <a:schemeClr val="accent6"/>
                </a:solidFill>
              </a:rPr>
              <a:t>Academic</a:t>
            </a:r>
            <a:r>
              <a:rPr lang="it-IT" i="1" dirty="0">
                <a:solidFill>
                  <a:schemeClr val="accent6"/>
                </a:solidFill>
              </a:rPr>
              <a:t> </a:t>
            </a:r>
            <a:r>
              <a:rPr lang="it-IT" i="1" dirty="0" err="1">
                <a:solidFill>
                  <a:schemeClr val="accent6"/>
                </a:solidFill>
              </a:rPr>
              <a:t>year</a:t>
            </a:r>
            <a:r>
              <a:rPr lang="it-IT" i="1" dirty="0">
                <a:solidFill>
                  <a:schemeClr val="accent6"/>
                </a:solidFill>
              </a:rPr>
              <a:t> 2016-17</a:t>
            </a:r>
          </a:p>
          <a:p>
            <a:r>
              <a:rPr lang="it-IT" i="1" dirty="0">
                <a:solidFill>
                  <a:schemeClr val="accent6"/>
                </a:solidFill>
              </a:rPr>
              <a:t/>
            </a:r>
            <a:br>
              <a:rPr lang="it-IT" i="1" dirty="0">
                <a:solidFill>
                  <a:schemeClr val="accent6"/>
                </a:solidFill>
              </a:rPr>
            </a:br>
            <a:r>
              <a:rPr lang="it-IT" sz="3600" i="1" dirty="0" err="1">
                <a:solidFill>
                  <a:schemeClr val="accent6"/>
                </a:solidFill>
              </a:rPr>
              <a:t>Lesson</a:t>
            </a:r>
            <a:r>
              <a:rPr lang="it-IT" sz="3600" i="1" dirty="0">
                <a:solidFill>
                  <a:schemeClr val="accent6"/>
                </a:solidFill>
              </a:rPr>
              <a:t> </a:t>
            </a:r>
            <a:r>
              <a:rPr lang="it-IT" sz="3600" i="1" dirty="0" smtClean="0">
                <a:solidFill>
                  <a:schemeClr val="accent6"/>
                </a:solidFill>
              </a:rPr>
              <a:t>TEN: </a:t>
            </a:r>
            <a:r>
              <a:rPr lang="it-IT" sz="3600" b="1" i="1" dirty="0" smtClean="0">
                <a:solidFill>
                  <a:schemeClr val="accent6"/>
                </a:solidFill>
              </a:rPr>
              <a:t>THE NEW-AUTHORITARIAN TYPE</a:t>
            </a:r>
            <a:endParaRPr lang="it-IT" sz="3600" b="1" dirty="0">
              <a:solidFill>
                <a:schemeClr val="accent6"/>
              </a:solidFill>
            </a:endParaRPr>
          </a:p>
          <a:p>
            <a:endParaRPr lang="it-IT" sz="3600" dirty="0">
              <a:solidFill>
                <a:schemeClr val="accent6"/>
              </a:solidFill>
            </a:endParaRPr>
          </a:p>
        </p:txBody>
      </p:sp>
      <p:pic>
        <p:nvPicPr>
          <p:cNvPr id="4" name="Picture 2"/>
          <p:cNvPicPr>
            <a:picLocks noChangeAspect="1" noChangeArrowheads="1"/>
          </p:cNvPicPr>
          <p:nvPr/>
        </p:nvPicPr>
        <p:blipFill>
          <a:blip r:embed="rId2" cstate="print"/>
          <a:srcRect/>
          <a:stretch>
            <a:fillRect/>
          </a:stretch>
        </p:blipFill>
        <p:spPr bwMode="auto">
          <a:xfrm>
            <a:off x="5589444" y="1330771"/>
            <a:ext cx="1013114" cy="961430"/>
          </a:xfrm>
          <a:prstGeom prst="rect">
            <a:avLst/>
          </a:prstGeom>
          <a:noFill/>
          <a:ln w="9525">
            <a:noFill/>
            <a:miter lim="800000"/>
            <a:headEnd/>
            <a:tailEnd/>
          </a:ln>
        </p:spPr>
      </p:pic>
    </p:spTree>
    <p:extLst>
      <p:ext uri="{BB962C8B-B14F-4D97-AF65-F5344CB8AC3E}">
        <p14:creationId xmlns:p14="http://schemas.microsoft.com/office/powerpoint/2010/main" val="3065859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3"/>
          </p:nvPr>
        </p:nvSpPr>
        <p:spPr/>
        <p:txBody>
          <a:bodyPr>
            <a:normAutofit fontScale="92500" lnSpcReduction="10000"/>
          </a:bodyPr>
          <a:lstStyle/>
          <a:p>
            <a:pPr>
              <a:buFont typeface="Wingdings" panose="05000000000000000000" pitchFamily="2" charset="2"/>
              <a:buChar char="Ø"/>
            </a:pPr>
            <a:r>
              <a:rPr lang="en-US" b="1" u="sng" dirty="0" smtClean="0">
                <a:solidFill>
                  <a:schemeClr val="accent6"/>
                </a:solidFill>
                <a:latin typeface="Calibri" panose="020F0502020204030204" pitchFamily="34" charset="0"/>
                <a:cs typeface="Calibri" panose="020F0502020204030204" pitchFamily="34" charset="0"/>
              </a:rPr>
              <a:t>Early administration in liberated territories</a:t>
            </a:r>
            <a:r>
              <a:rPr lang="en-US" dirty="0" smtClean="0">
                <a:solidFill>
                  <a:schemeClr val="accent6"/>
                </a:solidFill>
                <a:latin typeface="Calibri" panose="020F0502020204030204" pitchFamily="34" charset="0"/>
                <a:cs typeface="Calibri" panose="020F0502020204030204" pitchFamily="34" charset="0"/>
              </a:rPr>
              <a:t>: Population </a:t>
            </a:r>
            <a:r>
              <a:rPr lang="en-US" dirty="0">
                <a:solidFill>
                  <a:schemeClr val="accent6"/>
                </a:solidFill>
                <a:latin typeface="Calibri" panose="020F0502020204030204" pitchFamily="34" charset="0"/>
                <a:cs typeface="Calibri" panose="020F0502020204030204" pitchFamily="34" charset="0"/>
              </a:rPr>
              <a:t>was organized in </a:t>
            </a:r>
            <a:r>
              <a:rPr lang="en-US" b="1" dirty="0">
                <a:solidFill>
                  <a:schemeClr val="accent6"/>
                </a:solidFill>
                <a:latin typeface="Calibri" panose="020F0502020204030204" pitchFamily="34" charset="0"/>
                <a:cs typeface="Calibri" panose="020F0502020204030204" pitchFamily="34" charset="0"/>
              </a:rPr>
              <a:t>Resistance Councils </a:t>
            </a:r>
            <a:r>
              <a:rPr lang="en-US" dirty="0">
                <a:solidFill>
                  <a:schemeClr val="accent6"/>
                </a:solidFill>
                <a:latin typeface="Calibri" panose="020F0502020204030204" pitchFamily="34" charset="0"/>
                <a:cs typeface="Calibri" panose="020F0502020204030204" pitchFamily="34" charset="0"/>
              </a:rPr>
              <a:t>(RC), a form of </a:t>
            </a:r>
            <a:r>
              <a:rPr lang="en-US" b="1" dirty="0">
                <a:solidFill>
                  <a:schemeClr val="accent6"/>
                </a:solidFill>
                <a:latin typeface="Calibri" panose="020F0502020204030204" pitchFamily="34" charset="0"/>
                <a:cs typeface="Calibri" panose="020F0502020204030204" pitchFamily="34" charset="0"/>
              </a:rPr>
              <a:t>village </a:t>
            </a:r>
            <a:r>
              <a:rPr lang="en-US" b="1" dirty="0" smtClean="0">
                <a:solidFill>
                  <a:schemeClr val="accent6"/>
                </a:solidFill>
                <a:latin typeface="Calibri" panose="020F0502020204030204" pitchFamily="34" charset="0"/>
                <a:cs typeface="Calibri" panose="020F0502020204030204" pitchFamily="34" charset="0"/>
              </a:rPr>
              <a:t>“democracy” </a:t>
            </a:r>
            <a:r>
              <a:rPr lang="en-US" dirty="0">
                <a:solidFill>
                  <a:schemeClr val="accent6"/>
                </a:solidFill>
                <a:latin typeface="Calibri" panose="020F0502020204030204" pitchFamily="34" charset="0"/>
                <a:cs typeface="Calibri" panose="020F0502020204030204" pitchFamily="34" charset="0"/>
              </a:rPr>
              <a:t>that reflected local opinion and </a:t>
            </a:r>
            <a:r>
              <a:rPr lang="en-US" dirty="0" smtClean="0">
                <a:solidFill>
                  <a:schemeClr val="accent6"/>
                </a:solidFill>
                <a:latin typeface="Calibri" panose="020F0502020204030204" pitchFamily="34" charset="0"/>
                <a:cs typeface="Calibri" panose="020F0502020204030204" pitchFamily="34" charset="0"/>
              </a:rPr>
              <a:t>grievances under however a tight control by the movement; </a:t>
            </a:r>
            <a:r>
              <a:rPr lang="en-US" dirty="0">
                <a:solidFill>
                  <a:schemeClr val="accent6"/>
                </a:solidFill>
                <a:latin typeface="Calibri" panose="020F0502020204030204" pitchFamily="34" charset="0"/>
                <a:cs typeface="Calibri" panose="020F0502020204030204" pitchFamily="34" charset="0"/>
              </a:rPr>
              <a:t>Strong relationship with </a:t>
            </a:r>
            <a:r>
              <a:rPr lang="en-US" b="1" dirty="0" smtClean="0">
                <a:solidFill>
                  <a:schemeClr val="accent6"/>
                </a:solidFill>
                <a:latin typeface="Calibri" panose="020F0502020204030204" pitchFamily="34" charset="0"/>
                <a:cs typeface="Calibri" panose="020F0502020204030204" pitchFamily="34" charset="0"/>
              </a:rPr>
              <a:t>peasantry providing Mobilization</a:t>
            </a:r>
            <a:r>
              <a:rPr lang="en-US" dirty="0" smtClean="0">
                <a:solidFill>
                  <a:schemeClr val="accent6"/>
                </a:solidFill>
                <a:latin typeface="Calibri" panose="020F0502020204030204" pitchFamily="34" charset="0"/>
                <a:cs typeface="Calibri" panose="020F0502020204030204" pitchFamily="34" charset="0"/>
              </a:rPr>
              <a:t> </a:t>
            </a:r>
            <a:r>
              <a:rPr lang="en-US" dirty="0">
                <a:solidFill>
                  <a:schemeClr val="accent6"/>
                </a:solidFill>
                <a:latin typeface="Calibri" panose="020F0502020204030204" pitchFamily="34" charset="0"/>
                <a:cs typeface="Calibri" panose="020F0502020204030204" pitchFamily="34" charset="0"/>
              </a:rPr>
              <a:t>and </a:t>
            </a:r>
            <a:r>
              <a:rPr lang="en-US" b="1" dirty="0">
                <a:solidFill>
                  <a:schemeClr val="accent6"/>
                </a:solidFill>
                <a:latin typeface="Calibri" panose="020F0502020204030204" pitchFamily="34" charset="0"/>
                <a:cs typeface="Calibri" panose="020F0502020204030204" pitchFamily="34" charset="0"/>
              </a:rPr>
              <a:t>political </a:t>
            </a:r>
            <a:r>
              <a:rPr lang="en-US" b="1" dirty="0" smtClean="0">
                <a:solidFill>
                  <a:schemeClr val="accent6"/>
                </a:solidFill>
                <a:latin typeface="Calibri" panose="020F0502020204030204" pitchFamily="34" charset="0"/>
                <a:cs typeface="Calibri" panose="020F0502020204030204" pitchFamily="34" charset="0"/>
              </a:rPr>
              <a:t>education</a:t>
            </a:r>
            <a:r>
              <a:rPr lang="en-US" dirty="0" smtClean="0">
                <a:solidFill>
                  <a:schemeClr val="accent6"/>
                </a:solidFill>
                <a:latin typeface="Calibri" panose="020F0502020204030204" pitchFamily="34" charset="0"/>
                <a:cs typeface="Calibri" panose="020F0502020204030204" pitchFamily="34" charset="0"/>
              </a:rPr>
              <a:t>.</a:t>
            </a:r>
          </a:p>
          <a:p>
            <a:pPr>
              <a:buFont typeface="Wingdings" panose="05000000000000000000" pitchFamily="2" charset="2"/>
              <a:buChar char="Ø"/>
            </a:pPr>
            <a:r>
              <a:rPr lang="en-US" b="1" u="sng" dirty="0" smtClean="0">
                <a:solidFill>
                  <a:schemeClr val="accent6"/>
                </a:solidFill>
                <a:latin typeface="Calibri" panose="020F0502020204030204" pitchFamily="34" charset="0"/>
                <a:cs typeface="Calibri" panose="020F0502020204030204" pitchFamily="34" charset="0"/>
              </a:rPr>
              <a:t>Legitimacy &amp; transformation into political parties</a:t>
            </a:r>
            <a:r>
              <a:rPr lang="en-US" dirty="0" smtClean="0">
                <a:solidFill>
                  <a:schemeClr val="accent6"/>
                </a:solidFill>
                <a:latin typeface="Calibri" panose="020F0502020204030204" pitchFamily="34" charset="0"/>
                <a:cs typeface="Calibri" panose="020F0502020204030204" pitchFamily="34" charset="0"/>
              </a:rPr>
              <a:t>: these movements enjoyed an initial legitimacy because they were able to restore peace &amp; order after prolonged civil wars (limits: </a:t>
            </a:r>
            <a:r>
              <a:rPr lang="it-IT" b="1" dirty="0">
                <a:solidFill>
                  <a:schemeClr val="accent1"/>
                </a:solidFill>
                <a:latin typeface="Calibri" panose="020F0502020204030204" pitchFamily="34" charset="0"/>
                <a:cs typeface="Calibri" panose="020F0502020204030204" pitchFamily="34" charset="0"/>
              </a:rPr>
              <a:t>Reach out </a:t>
            </a:r>
            <a:r>
              <a:rPr lang="it-IT" b="1" dirty="0" err="1">
                <a:solidFill>
                  <a:schemeClr val="accent1"/>
                </a:solidFill>
                <a:latin typeface="Calibri" panose="020F0502020204030204" pitchFamily="34" charset="0"/>
                <a:cs typeface="Calibri" panose="020F0502020204030204" pitchFamily="34" charset="0"/>
              </a:rPr>
              <a:t>all</a:t>
            </a:r>
            <a:r>
              <a:rPr lang="it-IT" b="1" dirty="0">
                <a:solidFill>
                  <a:schemeClr val="accent1"/>
                </a:solidFill>
                <a:latin typeface="Calibri" panose="020F0502020204030204" pitchFamily="34" charset="0"/>
                <a:cs typeface="Calibri" panose="020F0502020204030204" pitchFamily="34" charset="0"/>
              </a:rPr>
              <a:t> the </a:t>
            </a:r>
            <a:r>
              <a:rPr lang="it-IT" b="1" dirty="0" err="1">
                <a:solidFill>
                  <a:schemeClr val="accent1"/>
                </a:solidFill>
                <a:latin typeface="Calibri" panose="020F0502020204030204" pitchFamily="34" charset="0"/>
                <a:cs typeface="Calibri" panose="020F0502020204030204" pitchFamily="34" charset="0"/>
              </a:rPr>
              <a:t>population</a:t>
            </a:r>
            <a:r>
              <a:rPr lang="it-IT" b="1" dirty="0">
                <a:solidFill>
                  <a:schemeClr val="accent1"/>
                </a:solidFill>
                <a:latin typeface="Calibri" panose="020F0502020204030204" pitchFamily="34" charset="0"/>
                <a:cs typeface="Calibri" panose="020F0502020204030204" pitchFamily="34" charset="0"/>
              </a:rPr>
              <a:t> to </a:t>
            </a:r>
            <a:r>
              <a:rPr lang="it-IT" b="1" dirty="0" err="1">
                <a:solidFill>
                  <a:schemeClr val="accent1"/>
                </a:solidFill>
                <a:latin typeface="Calibri" panose="020F0502020204030204" pitchFamily="34" charset="0"/>
                <a:cs typeface="Calibri" panose="020F0502020204030204" pitchFamily="34" charset="0"/>
              </a:rPr>
              <a:t>broaden</a:t>
            </a:r>
            <a:r>
              <a:rPr lang="it-IT" b="1" dirty="0">
                <a:solidFill>
                  <a:schemeClr val="accent1"/>
                </a:solidFill>
                <a:latin typeface="Calibri" panose="020F0502020204030204" pitchFamily="34" charset="0"/>
                <a:cs typeface="Calibri" panose="020F0502020204030204" pitchFamily="34" charset="0"/>
              </a:rPr>
              <a:t> the </a:t>
            </a:r>
            <a:r>
              <a:rPr lang="it-IT" b="1" dirty="0" err="1" smtClean="0">
                <a:solidFill>
                  <a:schemeClr val="accent1"/>
                </a:solidFill>
                <a:latin typeface="Calibri" panose="020F0502020204030204" pitchFamily="34" charset="0"/>
                <a:cs typeface="Calibri" panose="020F0502020204030204" pitchFamily="34" charset="0"/>
              </a:rPr>
              <a:t>movement</a:t>
            </a:r>
            <a:r>
              <a:rPr lang="it-IT" b="1" dirty="0" smtClean="0">
                <a:solidFill>
                  <a:schemeClr val="accent1"/>
                </a:solidFill>
                <a:latin typeface="Calibri" panose="020F0502020204030204" pitchFamily="34" charset="0"/>
                <a:cs typeface="Calibri" panose="020F0502020204030204" pitchFamily="34" charset="0"/>
              </a:rPr>
              <a:t>; parties &amp; </a:t>
            </a:r>
            <a:r>
              <a:rPr lang="it-IT" b="1" dirty="0" err="1" smtClean="0">
                <a:solidFill>
                  <a:schemeClr val="accent1"/>
                </a:solidFill>
                <a:latin typeface="Calibri" panose="020F0502020204030204" pitchFamily="34" charset="0"/>
                <a:cs typeface="Calibri" panose="020F0502020204030204" pitchFamily="34" charset="0"/>
              </a:rPr>
              <a:t>armies</a:t>
            </a:r>
            <a:r>
              <a:rPr lang="it-IT" b="1" dirty="0" smtClean="0">
                <a:solidFill>
                  <a:schemeClr val="accent1"/>
                </a:solidFill>
                <a:latin typeface="Calibri" panose="020F0502020204030204" pitchFamily="34" charset="0"/>
                <a:cs typeface="Calibri" panose="020F0502020204030204" pitchFamily="34" charset="0"/>
              </a:rPr>
              <a:t> control on the </a:t>
            </a:r>
            <a:r>
              <a:rPr lang="it-IT" b="1" dirty="0" err="1" smtClean="0">
                <a:solidFill>
                  <a:schemeClr val="accent1"/>
                </a:solidFill>
                <a:latin typeface="Calibri" panose="020F0502020204030204" pitchFamily="34" charset="0"/>
                <a:cs typeface="Calibri" panose="020F0502020204030204" pitchFamily="34" charset="0"/>
              </a:rPr>
              <a:t>economic</a:t>
            </a:r>
            <a:r>
              <a:rPr lang="it-IT" b="1" dirty="0" smtClean="0">
                <a:solidFill>
                  <a:schemeClr val="accent1"/>
                </a:solidFill>
                <a:latin typeface="Calibri" panose="020F0502020204030204" pitchFamily="34" charset="0"/>
                <a:cs typeface="Calibri" panose="020F0502020204030204" pitchFamily="34" charset="0"/>
              </a:rPr>
              <a:t> </a:t>
            </a:r>
            <a:r>
              <a:rPr lang="it-IT" b="1" dirty="0" err="1" smtClean="0">
                <a:solidFill>
                  <a:schemeClr val="accent1"/>
                </a:solidFill>
                <a:latin typeface="Calibri" panose="020F0502020204030204" pitchFamily="34" charset="0"/>
                <a:cs typeface="Calibri" panose="020F0502020204030204" pitchFamily="34" charset="0"/>
              </a:rPr>
              <a:t>sector</a:t>
            </a:r>
            <a:r>
              <a:rPr lang="it-IT" b="1" dirty="0" smtClean="0">
                <a:solidFill>
                  <a:schemeClr val="accent1"/>
                </a:solidFill>
                <a:latin typeface="Calibri" panose="020F0502020204030204" pitchFamily="34" charset="0"/>
                <a:cs typeface="Calibri" panose="020F0502020204030204" pitchFamily="34" charset="0"/>
              </a:rPr>
              <a:t> </a:t>
            </a:r>
            <a:r>
              <a:rPr lang="it-IT" b="1" dirty="0" err="1" smtClean="0">
                <a:solidFill>
                  <a:schemeClr val="accent1"/>
                </a:solidFill>
                <a:latin typeface="Calibri" panose="020F0502020204030204" pitchFamily="34" charset="0"/>
                <a:cs typeface="Calibri" panose="020F0502020204030204" pitchFamily="34" charset="0"/>
              </a:rPr>
              <a:t>creates</a:t>
            </a:r>
            <a:r>
              <a:rPr lang="it-IT" b="1" dirty="0" smtClean="0">
                <a:solidFill>
                  <a:schemeClr val="accent1"/>
                </a:solidFill>
                <a:latin typeface="Calibri" panose="020F0502020204030204" pitchFamily="34" charset="0"/>
                <a:cs typeface="Calibri" panose="020F0502020204030204" pitchFamily="34" charset="0"/>
              </a:rPr>
              <a:t> </a:t>
            </a:r>
            <a:r>
              <a:rPr lang="it-IT" b="1" dirty="0" err="1" smtClean="0">
                <a:solidFill>
                  <a:schemeClr val="accent1"/>
                </a:solidFill>
                <a:latin typeface="Calibri" panose="020F0502020204030204" pitchFamily="34" charset="0"/>
                <a:cs typeface="Calibri" panose="020F0502020204030204" pitchFamily="34" charset="0"/>
              </a:rPr>
              <a:t>conditions</a:t>
            </a:r>
            <a:r>
              <a:rPr lang="it-IT" b="1" dirty="0" smtClean="0">
                <a:solidFill>
                  <a:schemeClr val="accent1"/>
                </a:solidFill>
                <a:latin typeface="Calibri" panose="020F0502020204030204" pitchFamily="34" charset="0"/>
                <a:cs typeface="Calibri" panose="020F0502020204030204" pitchFamily="34" charset="0"/>
              </a:rPr>
              <a:t> for </a:t>
            </a:r>
            <a:r>
              <a:rPr lang="it-IT" b="1" dirty="0" err="1" smtClean="0">
                <a:solidFill>
                  <a:schemeClr val="accent1"/>
                </a:solidFill>
                <a:latin typeface="Calibri" panose="020F0502020204030204" pitchFamily="34" charset="0"/>
                <a:cs typeface="Calibri" panose="020F0502020204030204" pitchFamily="34" charset="0"/>
              </a:rPr>
              <a:t>power</a:t>
            </a:r>
            <a:r>
              <a:rPr lang="it-IT" b="1" dirty="0" smtClean="0">
                <a:solidFill>
                  <a:schemeClr val="accent1"/>
                </a:solidFill>
                <a:latin typeface="Calibri" panose="020F0502020204030204" pitchFamily="34" charset="0"/>
                <a:cs typeface="Calibri" panose="020F0502020204030204" pitchFamily="34" charset="0"/>
              </a:rPr>
              <a:t> </a:t>
            </a:r>
            <a:r>
              <a:rPr lang="it-IT" b="1" dirty="0" err="1" smtClean="0">
                <a:solidFill>
                  <a:schemeClr val="accent1"/>
                </a:solidFill>
                <a:latin typeface="Calibri" panose="020F0502020204030204" pitchFamily="34" charset="0"/>
                <a:cs typeface="Calibri" panose="020F0502020204030204" pitchFamily="34" charset="0"/>
              </a:rPr>
              <a:t>concentration</a:t>
            </a:r>
            <a:r>
              <a:rPr lang="it-IT" b="1" dirty="0" smtClean="0">
                <a:solidFill>
                  <a:schemeClr val="accent1"/>
                </a:solidFill>
                <a:latin typeface="Calibri" panose="020F0502020204030204" pitchFamily="34" charset="0"/>
                <a:cs typeface="Calibri" panose="020F0502020204030204" pitchFamily="34" charset="0"/>
              </a:rPr>
              <a:t> in a small </a:t>
            </a:r>
            <a:r>
              <a:rPr lang="it-IT" b="1" dirty="0" err="1" smtClean="0">
                <a:solidFill>
                  <a:schemeClr val="accent1"/>
                </a:solidFill>
                <a:latin typeface="Calibri" panose="020F0502020204030204" pitchFamily="34" charset="0"/>
                <a:cs typeface="Calibri" panose="020F0502020204030204" pitchFamily="34" charset="0"/>
              </a:rPr>
              <a:t>elite</a:t>
            </a:r>
            <a:r>
              <a:rPr lang="it-IT" b="1" dirty="0" smtClean="0">
                <a:solidFill>
                  <a:schemeClr val="accent1"/>
                </a:solidFill>
                <a:latin typeface="Calibri" panose="020F0502020204030204" pitchFamily="34" charset="0"/>
                <a:cs typeface="Calibri" panose="020F0502020204030204" pitchFamily="34" charset="0"/>
              </a:rPr>
              <a:t> &amp; perpetuate </a:t>
            </a:r>
            <a:r>
              <a:rPr lang="it-IT" b="1" dirty="0" err="1" smtClean="0">
                <a:solidFill>
                  <a:schemeClr val="accent1"/>
                </a:solidFill>
                <a:latin typeface="Calibri" panose="020F0502020204030204" pitchFamily="34" charset="0"/>
                <a:cs typeface="Calibri" panose="020F0502020204030204" pitchFamily="34" charset="0"/>
              </a:rPr>
              <a:t>authoritarianism</a:t>
            </a:r>
            <a:r>
              <a:rPr lang="it-IT" b="1" dirty="0" smtClean="0">
                <a:solidFill>
                  <a:schemeClr val="accent1"/>
                </a:solidFill>
                <a:latin typeface="Calibri" panose="020F0502020204030204" pitchFamily="34" charset="0"/>
                <a:cs typeface="Calibri" panose="020F0502020204030204" pitchFamily="34" charset="0"/>
              </a:rPr>
              <a:t>) </a:t>
            </a:r>
            <a:r>
              <a:rPr lang="it-IT" b="1" dirty="0" smtClean="0">
                <a:solidFill>
                  <a:schemeClr val="accent1"/>
                </a:solidFill>
                <a:latin typeface="Book Antiqua"/>
                <a:cs typeface="Calibri" panose="020F0502020204030204" pitchFamily="34" charset="0"/>
              </a:rPr>
              <a:t>→ </a:t>
            </a:r>
            <a:r>
              <a:rPr lang="it-IT" b="1" dirty="0" err="1" smtClean="0">
                <a:solidFill>
                  <a:schemeClr val="accent1"/>
                </a:solidFill>
                <a:latin typeface="Book Antiqua"/>
                <a:cs typeface="Calibri" panose="020F0502020204030204" pitchFamily="34" charset="0"/>
              </a:rPr>
              <a:t>these</a:t>
            </a:r>
            <a:r>
              <a:rPr lang="it-IT" b="1" dirty="0" smtClean="0">
                <a:solidFill>
                  <a:schemeClr val="accent1"/>
                </a:solidFill>
                <a:latin typeface="Book Antiqua"/>
                <a:cs typeface="Calibri" panose="020F0502020204030204" pitchFamily="34" charset="0"/>
              </a:rPr>
              <a:t> </a:t>
            </a:r>
            <a:r>
              <a:rPr lang="it-IT" b="1" dirty="0" err="1" smtClean="0">
                <a:solidFill>
                  <a:schemeClr val="accent1"/>
                </a:solidFill>
                <a:latin typeface="Book Antiqua"/>
                <a:cs typeface="Calibri" panose="020F0502020204030204" pitchFamily="34" charset="0"/>
              </a:rPr>
              <a:t>system</a:t>
            </a:r>
            <a:r>
              <a:rPr lang="it-IT" b="1" dirty="0" smtClean="0">
                <a:solidFill>
                  <a:schemeClr val="accent1"/>
                </a:solidFill>
                <a:latin typeface="Book Antiqua"/>
                <a:cs typeface="Calibri" panose="020F0502020204030204" pitchFamily="34" charset="0"/>
              </a:rPr>
              <a:t> </a:t>
            </a:r>
            <a:r>
              <a:rPr lang="it-IT" b="1" dirty="0" err="1" smtClean="0">
                <a:solidFill>
                  <a:schemeClr val="accent1"/>
                </a:solidFill>
                <a:latin typeface="Book Antiqua"/>
                <a:cs typeface="Calibri" panose="020F0502020204030204" pitchFamily="34" charset="0"/>
              </a:rPr>
              <a:t>however</a:t>
            </a:r>
            <a:r>
              <a:rPr lang="it-IT" b="1" dirty="0" smtClean="0">
                <a:solidFill>
                  <a:schemeClr val="accent1"/>
                </a:solidFill>
                <a:latin typeface="Book Antiqua"/>
                <a:cs typeface="Calibri" panose="020F0502020204030204" pitchFamily="34" charset="0"/>
              </a:rPr>
              <a:t> </a:t>
            </a:r>
            <a:r>
              <a:rPr lang="it-IT" b="1" dirty="0" err="1" smtClean="0">
                <a:solidFill>
                  <a:schemeClr val="accent1"/>
                </a:solidFill>
                <a:latin typeface="Book Antiqua"/>
                <a:cs typeface="Calibri" panose="020F0502020204030204" pitchFamily="34" charset="0"/>
              </a:rPr>
              <a:t>succedeed</a:t>
            </a:r>
            <a:r>
              <a:rPr lang="it-IT" b="1" dirty="0" smtClean="0">
                <a:solidFill>
                  <a:schemeClr val="accent1"/>
                </a:solidFill>
                <a:latin typeface="Book Antiqua"/>
                <a:cs typeface="Calibri" panose="020F0502020204030204" pitchFamily="34" charset="0"/>
              </a:rPr>
              <a:t> in </a:t>
            </a:r>
            <a:r>
              <a:rPr lang="it-IT" b="1" dirty="0" err="1" smtClean="0">
                <a:solidFill>
                  <a:schemeClr val="accent1"/>
                </a:solidFill>
                <a:latin typeface="Book Antiqua"/>
                <a:cs typeface="Calibri" panose="020F0502020204030204" pitchFamily="34" charset="0"/>
              </a:rPr>
              <a:t>enhancing</a:t>
            </a:r>
            <a:r>
              <a:rPr lang="it-IT" b="1" dirty="0" smtClean="0">
                <a:solidFill>
                  <a:schemeClr val="accent1"/>
                </a:solidFill>
                <a:latin typeface="Book Antiqua"/>
                <a:cs typeface="Calibri" panose="020F0502020204030204" pitchFamily="34" charset="0"/>
              </a:rPr>
              <a:t> the state &amp; </a:t>
            </a:r>
            <a:r>
              <a:rPr lang="it-IT" b="1" smtClean="0">
                <a:solidFill>
                  <a:schemeClr val="accent1"/>
                </a:solidFill>
                <a:latin typeface="Book Antiqua"/>
                <a:cs typeface="Calibri" panose="020F0502020204030204" pitchFamily="34" charset="0"/>
              </a:rPr>
              <a:t>nationalism</a:t>
            </a:r>
            <a:endParaRPr lang="it-IT" b="1" dirty="0">
              <a:solidFill>
                <a:schemeClr val="accent1"/>
              </a:solidFill>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dirty="0" smtClean="0">
              <a:solidFill>
                <a:schemeClr val="accent6"/>
              </a:solidFill>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dirty="0">
              <a:solidFill>
                <a:schemeClr val="accent6"/>
              </a:solidFill>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dirty="0">
              <a:solidFill>
                <a:schemeClr val="accent6"/>
              </a:solidFill>
              <a:latin typeface="Calibri" panose="020F0502020204030204" pitchFamily="34" charset="0"/>
              <a:cs typeface="Calibri" panose="020F0502020204030204" pitchFamily="34" charset="0"/>
            </a:endParaRPr>
          </a:p>
          <a:p>
            <a:endParaRPr lang="it-IT" dirty="0">
              <a:solidFill>
                <a:schemeClr val="accent6"/>
              </a:solidFill>
            </a:endParaRPr>
          </a:p>
        </p:txBody>
      </p:sp>
    </p:spTree>
    <p:extLst>
      <p:ext uri="{BB962C8B-B14F-4D97-AF65-F5344CB8AC3E}">
        <p14:creationId xmlns:p14="http://schemas.microsoft.com/office/powerpoint/2010/main" val="4155339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3"/>
          </p:nvPr>
        </p:nvSpPr>
        <p:spPr/>
        <p:txBody>
          <a:bodyPr>
            <a:normAutofit fontScale="85000" lnSpcReduction="20000"/>
          </a:bodyPr>
          <a:lstStyle/>
          <a:p>
            <a:pPr algn="just">
              <a:lnSpc>
                <a:spcPct val="100000"/>
              </a:lnSpc>
              <a:buFont typeface="Wingdings" panose="05000000000000000000" pitchFamily="2" charset="2"/>
              <a:buChar char="§"/>
            </a:pPr>
            <a:r>
              <a:rPr lang="en-US" sz="2400" dirty="0" smtClean="0">
                <a:solidFill>
                  <a:schemeClr val="accent6"/>
                </a:solidFill>
                <a:latin typeface="Times New Roman" panose="02020603050405020304" pitchFamily="18" charset="0"/>
                <a:cs typeface="Times New Roman" panose="02020603050405020304" pitchFamily="18" charset="0"/>
              </a:rPr>
              <a:t>By </a:t>
            </a:r>
            <a:r>
              <a:rPr lang="en-US" sz="2400" dirty="0">
                <a:solidFill>
                  <a:schemeClr val="accent6"/>
                </a:solidFill>
                <a:latin typeface="Times New Roman" panose="02020603050405020304" pitchFamily="18" charset="0"/>
                <a:cs typeface="Times New Roman" panose="02020603050405020304" pitchFamily="18" charset="0"/>
              </a:rPr>
              <a:t>the late 1990s the most common outcome was what became known as “</a:t>
            </a:r>
            <a:r>
              <a:rPr lang="en-US" sz="2400" b="1" dirty="0" err="1">
                <a:solidFill>
                  <a:schemeClr val="accent6"/>
                </a:solidFill>
                <a:latin typeface="Times New Roman" panose="02020603050405020304" pitchFamily="18" charset="0"/>
                <a:cs typeface="Times New Roman" panose="02020603050405020304" pitchFamily="18" charset="0"/>
              </a:rPr>
              <a:t>semidemocracy</a:t>
            </a:r>
            <a:r>
              <a:rPr lang="en-US" sz="2400" dirty="0">
                <a:solidFill>
                  <a:schemeClr val="accent6"/>
                </a:solidFill>
                <a:latin typeface="Times New Roman" panose="02020603050405020304" pitchFamily="18" charset="0"/>
                <a:cs typeface="Times New Roman" panose="02020603050405020304" pitchFamily="18" charset="0"/>
              </a:rPr>
              <a:t>," a notion conceptualized by </a:t>
            </a:r>
            <a:r>
              <a:rPr lang="en-US" sz="2400" b="1" dirty="0">
                <a:solidFill>
                  <a:schemeClr val="accent6"/>
                </a:solidFill>
                <a:latin typeface="Times New Roman" panose="02020603050405020304" pitchFamily="18" charset="0"/>
                <a:cs typeface="Times New Roman" panose="02020603050405020304" pitchFamily="18" charset="0"/>
              </a:rPr>
              <a:t>Marina Ottaway</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semidemocracies</a:t>
            </a:r>
            <a:r>
              <a:rPr lang="en-US" sz="2400" dirty="0">
                <a:solidFill>
                  <a:schemeClr val="accent6"/>
                </a:solidFill>
                <a:latin typeface="Times New Roman" panose="02020603050405020304" pitchFamily="18" charset="0"/>
                <a:cs typeface="Times New Roman" panose="02020603050405020304" pitchFamily="18" charset="0"/>
              </a:rPr>
              <a:t> are “</a:t>
            </a:r>
            <a:r>
              <a:rPr lang="en-US" sz="2400" b="1" dirty="0">
                <a:solidFill>
                  <a:schemeClr val="accent6"/>
                </a:solidFill>
                <a:latin typeface="Times New Roman" panose="02020603050405020304" pitchFamily="18" charset="0"/>
                <a:cs typeface="Times New Roman" panose="02020603050405020304" pitchFamily="18" charset="0"/>
              </a:rPr>
              <a:t>ambiguous</a:t>
            </a:r>
            <a:r>
              <a:rPr lang="en-US" sz="2400" dirty="0">
                <a:solidFill>
                  <a:schemeClr val="accent6"/>
                </a:solidFill>
                <a:latin typeface="Times New Roman" panose="02020603050405020304" pitchFamily="18" charset="0"/>
                <a:cs typeface="Times New Roman" panose="02020603050405020304" pitchFamily="18" charset="0"/>
              </a:rPr>
              <a:t>" systems that combine a de facto acceptance of liberal democracy, the existence of some formal democratic institutions, and respect for a limited sphere of civil and political liberties with essentially illiberal or even authoritarian traits.  </a:t>
            </a:r>
          </a:p>
          <a:p>
            <a:pPr algn="just">
              <a:lnSpc>
                <a:spcPct val="100000"/>
              </a:lnSpc>
              <a:buFont typeface="Wingdings" panose="05000000000000000000" pitchFamily="2" charset="2"/>
              <a:buChar char="§"/>
            </a:pPr>
            <a:r>
              <a:rPr lang="en-US" sz="2400" dirty="0">
                <a:solidFill>
                  <a:schemeClr val="accent6"/>
                </a:solidFill>
                <a:latin typeface="Times New Roman" panose="02020603050405020304" pitchFamily="18" charset="0"/>
                <a:cs typeface="Times New Roman" panose="02020603050405020304" pitchFamily="18" charset="0"/>
              </a:rPr>
              <a:t> While several states have become either electoral or fully liberal democracies, many countries in Africa are still run by electoral authoritarian regimes</a:t>
            </a:r>
            <a:r>
              <a:rPr lang="en-US" sz="2400" dirty="0" smtClean="0">
                <a:solidFill>
                  <a:schemeClr val="accent6"/>
                </a:solidFill>
                <a:latin typeface="Times New Roman" panose="02020603050405020304" pitchFamily="18" charset="0"/>
                <a:cs typeface="Times New Roman" panose="02020603050405020304" pitchFamily="18" charset="0"/>
              </a:rPr>
              <a:t>.</a:t>
            </a:r>
          </a:p>
          <a:p>
            <a:pPr algn="just">
              <a:lnSpc>
                <a:spcPct val="100000"/>
              </a:lnSpc>
              <a:buFont typeface="Wingdings" panose="05000000000000000000" pitchFamily="2" charset="2"/>
              <a:buChar char="§"/>
            </a:pPr>
            <a:r>
              <a:rPr lang="it-IT" sz="2400" dirty="0">
                <a:solidFill>
                  <a:schemeClr val="accent6"/>
                </a:solidFill>
              </a:rPr>
              <a:t>FROM OLD AUTHORITARIANISM TO </a:t>
            </a:r>
            <a:r>
              <a:rPr lang="it-IT" sz="2400" b="1" dirty="0">
                <a:solidFill>
                  <a:schemeClr val="accent6"/>
                </a:solidFill>
              </a:rPr>
              <a:t>NEW FORM OF AUTHORITARIANISM: </a:t>
            </a:r>
            <a:r>
              <a:rPr lang="it-IT" sz="2400" dirty="0">
                <a:solidFill>
                  <a:schemeClr val="accent6"/>
                </a:solidFill>
              </a:rPr>
              <a:t>the </a:t>
            </a:r>
            <a:r>
              <a:rPr lang="it-IT" sz="2400" dirty="0" err="1">
                <a:solidFill>
                  <a:schemeClr val="accent6"/>
                </a:solidFill>
              </a:rPr>
              <a:t>inadequacy</a:t>
            </a:r>
            <a:r>
              <a:rPr lang="it-IT" sz="2400" dirty="0">
                <a:solidFill>
                  <a:schemeClr val="accent6"/>
                </a:solidFill>
              </a:rPr>
              <a:t> of </a:t>
            </a:r>
            <a:r>
              <a:rPr lang="it-IT" sz="2400" dirty="0" err="1">
                <a:solidFill>
                  <a:schemeClr val="accent6"/>
                </a:solidFill>
              </a:rPr>
              <a:t>hybridism</a:t>
            </a:r>
            <a:r>
              <a:rPr lang="it-IT" sz="2400" dirty="0">
                <a:solidFill>
                  <a:schemeClr val="accent6"/>
                </a:solidFill>
              </a:rPr>
              <a:t> </a:t>
            </a:r>
            <a:r>
              <a:rPr lang="it-IT" sz="2400" dirty="0" err="1">
                <a:solidFill>
                  <a:schemeClr val="accent6"/>
                </a:solidFill>
              </a:rPr>
              <a:t>literature</a:t>
            </a:r>
            <a:endParaRPr lang="it-IT" sz="2400" dirty="0">
              <a:solidFill>
                <a:schemeClr val="accent6"/>
              </a:solidFill>
            </a:endParaRPr>
          </a:p>
          <a:p>
            <a:pPr algn="just">
              <a:lnSpc>
                <a:spcPct val="100000"/>
              </a:lnSpc>
              <a:buFont typeface="Wingdings" panose="05000000000000000000" pitchFamily="2" charset="2"/>
              <a:buChar char="§"/>
            </a:pPr>
            <a:endParaRPr lang="it-IT" sz="2400" dirty="0" smtClean="0">
              <a:solidFill>
                <a:schemeClr val="accent6"/>
              </a:solidFill>
            </a:endParaRPr>
          </a:p>
        </p:txBody>
      </p:sp>
    </p:spTree>
    <p:extLst>
      <p:ext uri="{BB962C8B-B14F-4D97-AF65-F5344CB8AC3E}">
        <p14:creationId xmlns:p14="http://schemas.microsoft.com/office/powerpoint/2010/main" val="2661406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3"/>
          </p:nvPr>
        </p:nvSpPr>
        <p:spPr/>
        <p:txBody>
          <a:bodyPr>
            <a:normAutofit fontScale="92500"/>
          </a:bodyPr>
          <a:lstStyle/>
          <a:p>
            <a:pPr>
              <a:buFont typeface="Wingdings" panose="05000000000000000000" pitchFamily="2" charset="2"/>
              <a:buChar char="§"/>
            </a:pPr>
            <a:r>
              <a:rPr lang="it-IT" sz="2400" b="1" dirty="0" err="1">
                <a:solidFill>
                  <a:schemeClr val="accent6"/>
                </a:solidFill>
              </a:rPr>
              <a:t>Hybridism</a:t>
            </a:r>
            <a:r>
              <a:rPr lang="it-IT" sz="2400" b="1" dirty="0">
                <a:solidFill>
                  <a:schemeClr val="accent6"/>
                </a:solidFill>
              </a:rPr>
              <a:t>: </a:t>
            </a:r>
            <a:r>
              <a:rPr lang="it-IT" sz="2400" b="1" dirty="0" err="1">
                <a:solidFill>
                  <a:schemeClr val="accent6"/>
                </a:solidFill>
              </a:rPr>
              <a:t>diamond</a:t>
            </a:r>
            <a:r>
              <a:rPr lang="it-IT" sz="2400" b="1" dirty="0">
                <a:solidFill>
                  <a:schemeClr val="accent6"/>
                </a:solidFill>
              </a:rPr>
              <a:t> </a:t>
            </a:r>
            <a:r>
              <a:rPr lang="it-IT" sz="2400" dirty="0">
                <a:solidFill>
                  <a:schemeClr val="accent6"/>
                </a:solidFill>
              </a:rPr>
              <a:t>– </a:t>
            </a:r>
            <a:r>
              <a:rPr lang="it-IT" sz="2400" dirty="0" err="1">
                <a:solidFill>
                  <a:schemeClr val="accent6"/>
                </a:solidFill>
              </a:rPr>
              <a:t>thinking</a:t>
            </a:r>
            <a:r>
              <a:rPr lang="it-IT" sz="2400" dirty="0">
                <a:solidFill>
                  <a:schemeClr val="accent6"/>
                </a:solidFill>
              </a:rPr>
              <a:t> </a:t>
            </a:r>
            <a:r>
              <a:rPr lang="it-IT" sz="2400" dirty="0" err="1">
                <a:solidFill>
                  <a:schemeClr val="accent6"/>
                </a:solidFill>
              </a:rPr>
              <a:t>about</a:t>
            </a:r>
            <a:r>
              <a:rPr lang="it-IT" sz="2400" dirty="0">
                <a:solidFill>
                  <a:schemeClr val="accent6"/>
                </a:solidFill>
              </a:rPr>
              <a:t> </a:t>
            </a:r>
            <a:r>
              <a:rPr lang="it-IT" sz="2400" dirty="0" err="1">
                <a:solidFill>
                  <a:schemeClr val="accent6"/>
                </a:solidFill>
              </a:rPr>
              <a:t>hybrid</a:t>
            </a:r>
            <a:r>
              <a:rPr lang="it-IT" sz="2400" dirty="0">
                <a:solidFill>
                  <a:schemeClr val="accent6"/>
                </a:solidFill>
              </a:rPr>
              <a:t> </a:t>
            </a:r>
            <a:r>
              <a:rPr lang="it-IT" sz="2400" dirty="0" err="1">
                <a:solidFill>
                  <a:schemeClr val="accent6"/>
                </a:solidFill>
              </a:rPr>
              <a:t>regimes</a:t>
            </a:r>
            <a:r>
              <a:rPr lang="it-IT" sz="2400" dirty="0">
                <a:solidFill>
                  <a:schemeClr val="accent6"/>
                </a:solidFill>
              </a:rPr>
              <a:t> (2002) - </a:t>
            </a:r>
            <a:r>
              <a:rPr lang="it-IT" sz="2400" b="1" dirty="0">
                <a:solidFill>
                  <a:schemeClr val="accent6"/>
                </a:solidFill>
              </a:rPr>
              <a:t>&amp; </a:t>
            </a:r>
            <a:r>
              <a:rPr lang="it-IT" sz="2400" b="1" dirty="0" err="1">
                <a:solidFill>
                  <a:schemeClr val="accent6"/>
                </a:solidFill>
              </a:rPr>
              <a:t>morlino</a:t>
            </a:r>
            <a:r>
              <a:rPr lang="it-IT" sz="2400" b="1" dirty="0">
                <a:solidFill>
                  <a:schemeClr val="accent6"/>
                </a:solidFill>
              </a:rPr>
              <a:t> (2008) – </a:t>
            </a:r>
            <a:r>
              <a:rPr lang="it-IT" sz="2400" dirty="0" err="1">
                <a:solidFill>
                  <a:schemeClr val="accent6"/>
                </a:solidFill>
              </a:rPr>
              <a:t>hybrid</a:t>
            </a:r>
            <a:r>
              <a:rPr lang="it-IT" sz="2400" dirty="0">
                <a:solidFill>
                  <a:schemeClr val="accent6"/>
                </a:solidFill>
              </a:rPr>
              <a:t> </a:t>
            </a:r>
            <a:r>
              <a:rPr lang="it-IT" sz="2400" dirty="0" err="1">
                <a:solidFill>
                  <a:schemeClr val="accent6"/>
                </a:solidFill>
              </a:rPr>
              <a:t>regimes</a:t>
            </a:r>
            <a:r>
              <a:rPr lang="it-IT" sz="2400" dirty="0">
                <a:solidFill>
                  <a:schemeClr val="accent6"/>
                </a:solidFill>
              </a:rPr>
              <a:t> </a:t>
            </a:r>
            <a:r>
              <a:rPr lang="it-IT" sz="2400" dirty="0" smtClean="0">
                <a:solidFill>
                  <a:schemeClr val="accent6"/>
                </a:solidFill>
              </a:rPr>
              <a:t>AS NEW TYPE or </a:t>
            </a:r>
            <a:r>
              <a:rPr lang="it-IT" sz="2400" dirty="0" err="1">
                <a:solidFill>
                  <a:schemeClr val="accent6"/>
                </a:solidFill>
              </a:rPr>
              <a:t>regimes</a:t>
            </a:r>
            <a:r>
              <a:rPr lang="it-IT" sz="2400" dirty="0">
                <a:solidFill>
                  <a:schemeClr val="accent6"/>
                </a:solidFill>
              </a:rPr>
              <a:t> in </a:t>
            </a:r>
            <a:r>
              <a:rPr lang="it-IT" sz="2400" dirty="0" err="1">
                <a:solidFill>
                  <a:schemeClr val="accent6"/>
                </a:solidFill>
              </a:rPr>
              <a:t>transition</a:t>
            </a:r>
            <a:r>
              <a:rPr lang="it-IT" sz="2400" dirty="0">
                <a:solidFill>
                  <a:schemeClr val="accent6"/>
                </a:solidFill>
              </a:rPr>
              <a:t>?</a:t>
            </a:r>
          </a:p>
          <a:p>
            <a:pPr>
              <a:buFont typeface="Wingdings" panose="05000000000000000000" pitchFamily="2" charset="2"/>
              <a:buChar char="§"/>
            </a:pPr>
            <a:r>
              <a:rPr lang="it-IT" sz="2400" dirty="0" err="1">
                <a:solidFill>
                  <a:schemeClr val="accent6"/>
                </a:solidFill>
              </a:rPr>
              <a:t>Freedom</a:t>
            </a:r>
            <a:r>
              <a:rPr lang="it-IT" sz="2400" dirty="0">
                <a:solidFill>
                  <a:schemeClr val="accent6"/>
                </a:solidFill>
              </a:rPr>
              <a:t> </a:t>
            </a:r>
            <a:r>
              <a:rPr lang="it-IT" sz="2400" dirty="0" err="1">
                <a:solidFill>
                  <a:schemeClr val="accent6"/>
                </a:solidFill>
              </a:rPr>
              <a:t>house</a:t>
            </a:r>
            <a:r>
              <a:rPr lang="it-IT" sz="2400" dirty="0">
                <a:solidFill>
                  <a:schemeClr val="accent6"/>
                </a:solidFill>
              </a:rPr>
              <a:t> </a:t>
            </a:r>
            <a:r>
              <a:rPr lang="it-IT" sz="2400" dirty="0" err="1">
                <a:solidFill>
                  <a:schemeClr val="accent6"/>
                </a:solidFill>
              </a:rPr>
              <a:t>classification</a:t>
            </a:r>
            <a:r>
              <a:rPr lang="it-IT" sz="2400" dirty="0">
                <a:solidFill>
                  <a:schemeClr val="accent6"/>
                </a:solidFill>
              </a:rPr>
              <a:t>: </a:t>
            </a:r>
          </a:p>
          <a:p>
            <a:pPr lvl="1">
              <a:buFont typeface="Wingdings" panose="05000000000000000000" pitchFamily="2" charset="2"/>
              <a:buChar char="Ø"/>
            </a:pPr>
            <a:r>
              <a:rPr lang="it-IT" sz="2200" dirty="0">
                <a:solidFill>
                  <a:schemeClr val="accent6"/>
                </a:solidFill>
              </a:rPr>
              <a:t> </a:t>
            </a:r>
            <a:r>
              <a:rPr lang="it-IT" sz="2200" b="1" dirty="0" err="1">
                <a:solidFill>
                  <a:schemeClr val="accent6"/>
                </a:solidFill>
              </a:rPr>
              <a:t>diamond</a:t>
            </a:r>
            <a:r>
              <a:rPr lang="it-IT" sz="2200" dirty="0">
                <a:solidFill>
                  <a:schemeClr val="accent6"/>
                </a:solidFill>
              </a:rPr>
              <a:t>: </a:t>
            </a:r>
            <a:r>
              <a:rPr lang="en-US" sz="2200" dirty="0">
                <a:solidFill>
                  <a:schemeClr val="accent6"/>
                </a:solidFill>
              </a:rPr>
              <a:t>hegemonic electoral </a:t>
            </a:r>
            <a:r>
              <a:rPr lang="en-US" sz="2200" u="sng" dirty="0">
                <a:solidFill>
                  <a:schemeClr val="accent6"/>
                </a:solidFill>
              </a:rPr>
              <a:t>authoritarian</a:t>
            </a:r>
            <a:r>
              <a:rPr lang="en-US" sz="2200" dirty="0">
                <a:solidFill>
                  <a:schemeClr val="accent6"/>
                </a:solidFill>
              </a:rPr>
              <a:t>, competitive </a:t>
            </a:r>
            <a:r>
              <a:rPr lang="en-US" sz="2200" u="sng" dirty="0">
                <a:solidFill>
                  <a:schemeClr val="accent6"/>
                </a:solidFill>
              </a:rPr>
              <a:t>authoritarian</a:t>
            </a:r>
            <a:r>
              <a:rPr lang="en-US" sz="2200" dirty="0">
                <a:solidFill>
                  <a:schemeClr val="accent6"/>
                </a:solidFill>
              </a:rPr>
              <a:t>, electoral </a:t>
            </a:r>
            <a:r>
              <a:rPr lang="en-US" sz="2200" u="sng" dirty="0">
                <a:solidFill>
                  <a:schemeClr val="accent6"/>
                </a:solidFill>
              </a:rPr>
              <a:t>democracy</a:t>
            </a:r>
            <a:r>
              <a:rPr lang="en-US" sz="2200" dirty="0">
                <a:solidFill>
                  <a:schemeClr val="accent6"/>
                </a:solidFill>
              </a:rPr>
              <a:t> and a residual category of ambiguous regime (variable: degree of existing competition)</a:t>
            </a:r>
          </a:p>
          <a:p>
            <a:pPr lvl="1">
              <a:buFont typeface="Wingdings" panose="05000000000000000000" pitchFamily="2" charset="2"/>
              <a:buChar char="Ø"/>
            </a:pPr>
            <a:r>
              <a:rPr lang="en-US" sz="2200" b="1" dirty="0" err="1">
                <a:solidFill>
                  <a:schemeClr val="accent6"/>
                </a:solidFill>
              </a:rPr>
              <a:t>Morlino</a:t>
            </a:r>
            <a:r>
              <a:rPr lang="en-US" sz="2200" dirty="0">
                <a:solidFill>
                  <a:schemeClr val="accent6"/>
                </a:solidFill>
              </a:rPr>
              <a:t>: protected </a:t>
            </a:r>
            <a:r>
              <a:rPr lang="en-US" sz="2200" u="sng" dirty="0">
                <a:solidFill>
                  <a:schemeClr val="accent6"/>
                </a:solidFill>
              </a:rPr>
              <a:t>democracy</a:t>
            </a:r>
            <a:r>
              <a:rPr lang="en-US" sz="2200" dirty="0">
                <a:solidFill>
                  <a:schemeClr val="accent6"/>
                </a:solidFill>
              </a:rPr>
              <a:t> (the ruling coalition still influences the direction); limited </a:t>
            </a:r>
            <a:r>
              <a:rPr lang="en-US" sz="2200" u="sng" dirty="0">
                <a:solidFill>
                  <a:schemeClr val="accent6"/>
                </a:solidFill>
              </a:rPr>
              <a:t>democracy</a:t>
            </a:r>
            <a:r>
              <a:rPr lang="en-US" sz="2200" dirty="0">
                <a:solidFill>
                  <a:schemeClr val="accent6"/>
                </a:solidFill>
              </a:rPr>
              <a:t> (?); </a:t>
            </a:r>
            <a:r>
              <a:rPr lang="en-US" sz="2200" u="sng" dirty="0">
                <a:solidFill>
                  <a:schemeClr val="accent6"/>
                </a:solidFill>
              </a:rPr>
              <a:t>democracy</a:t>
            </a:r>
            <a:r>
              <a:rPr lang="en-US" sz="2200" dirty="0">
                <a:solidFill>
                  <a:schemeClr val="accent6"/>
                </a:solidFill>
              </a:rPr>
              <a:t> without law (?)</a:t>
            </a:r>
          </a:p>
          <a:p>
            <a:endParaRPr lang="it-IT" dirty="0"/>
          </a:p>
        </p:txBody>
      </p:sp>
    </p:spTree>
    <p:extLst>
      <p:ext uri="{BB962C8B-B14F-4D97-AF65-F5344CB8AC3E}">
        <p14:creationId xmlns:p14="http://schemas.microsoft.com/office/powerpoint/2010/main" val="3175145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3"/>
          </p:nvPr>
        </p:nvSpPr>
        <p:spPr/>
        <p:txBody>
          <a:bodyPr>
            <a:normAutofit fontScale="85000" lnSpcReduction="10000"/>
          </a:bodyPr>
          <a:lstStyle/>
          <a:p>
            <a:pPr>
              <a:buFont typeface="Wingdings" panose="05000000000000000000" pitchFamily="2" charset="2"/>
              <a:buChar char="§"/>
            </a:pPr>
            <a:r>
              <a:rPr lang="en-US" b="1" dirty="0">
                <a:solidFill>
                  <a:schemeClr val="accent6"/>
                </a:solidFill>
              </a:rPr>
              <a:t>Trapped by the use of </a:t>
            </a:r>
            <a:r>
              <a:rPr lang="en-US" b="1" dirty="0" err="1">
                <a:solidFill>
                  <a:schemeClr val="accent6"/>
                </a:solidFill>
              </a:rPr>
              <a:t>fh</a:t>
            </a:r>
            <a:r>
              <a:rPr lang="en-US" b="1" dirty="0">
                <a:solidFill>
                  <a:schemeClr val="accent6"/>
                </a:solidFill>
              </a:rPr>
              <a:t> </a:t>
            </a:r>
            <a:r>
              <a:rPr lang="en-US" b="1" dirty="0" smtClean="0">
                <a:solidFill>
                  <a:schemeClr val="accent6"/>
                </a:solidFill>
              </a:rPr>
              <a:t>classification:</a:t>
            </a:r>
          </a:p>
          <a:p>
            <a:pPr lvl="1" algn="just">
              <a:buFont typeface="Wingdings" panose="05000000000000000000" pitchFamily="2" charset="2"/>
              <a:buChar char="Ø"/>
            </a:pPr>
            <a:r>
              <a:rPr lang="en-GB" b="1" i="1" dirty="0">
                <a:solidFill>
                  <a:schemeClr val="accent6"/>
                </a:solidFill>
                <a:latin typeface="Times New Roman" panose="02020603050405020304" pitchFamily="18" charset="0"/>
                <a:cs typeface="Times New Roman" panose="02020603050405020304" pitchFamily="18" charset="0"/>
              </a:rPr>
              <a:t>Liberal democracies (LD) </a:t>
            </a:r>
            <a:r>
              <a:rPr lang="en-GB" dirty="0">
                <a:solidFill>
                  <a:schemeClr val="accent6"/>
                </a:solidFill>
                <a:latin typeface="Times New Roman" panose="02020603050405020304" pitchFamily="18" charset="0"/>
                <a:cs typeface="Times New Roman" panose="02020603050405020304" pitchFamily="18" charset="0"/>
              </a:rPr>
              <a:t>are regimes that score an average of 2.0 or less on the Freedom House scale of political rights and civil liberties and hold free and fair elections. </a:t>
            </a:r>
          </a:p>
          <a:p>
            <a:pPr lvl="1" algn="just">
              <a:buFont typeface="Wingdings" panose="05000000000000000000" pitchFamily="2" charset="2"/>
              <a:buChar char="Ø"/>
            </a:pPr>
            <a:r>
              <a:rPr lang="en-GB" b="1" i="1" dirty="0">
                <a:solidFill>
                  <a:schemeClr val="accent6"/>
                </a:solidFill>
                <a:latin typeface="Times New Roman" panose="02020603050405020304" pitchFamily="18" charset="0"/>
                <a:cs typeface="Times New Roman" panose="02020603050405020304" pitchFamily="18" charset="0"/>
              </a:rPr>
              <a:t>Electoral democracies (ED) </a:t>
            </a:r>
            <a:r>
              <a:rPr lang="en-GB" dirty="0">
                <a:solidFill>
                  <a:schemeClr val="accent6"/>
                </a:solidFill>
                <a:latin typeface="Times New Roman" panose="02020603050405020304" pitchFamily="18" charset="0"/>
                <a:cs typeface="Times New Roman" panose="02020603050405020304" pitchFamily="18" charset="0"/>
              </a:rPr>
              <a:t>are defined by the same two criteria. To be classified as an electoral democracy, elections must be free and fair as judged by both local and international observers. </a:t>
            </a:r>
            <a:r>
              <a:rPr lang="en-GB" b="1" i="1" dirty="0">
                <a:solidFill>
                  <a:schemeClr val="accent6"/>
                </a:solidFill>
                <a:latin typeface="Times New Roman" panose="02020603050405020304" pitchFamily="18" charset="0"/>
                <a:cs typeface="Times New Roman" panose="02020603050405020304" pitchFamily="18" charset="0"/>
              </a:rPr>
              <a:t>ED </a:t>
            </a:r>
            <a:r>
              <a:rPr lang="en-GB" dirty="0">
                <a:solidFill>
                  <a:schemeClr val="accent6"/>
                </a:solidFill>
                <a:latin typeface="Times New Roman" panose="02020603050405020304" pitchFamily="18" charset="0"/>
                <a:cs typeface="Times New Roman" panose="02020603050405020304" pitchFamily="18" charset="0"/>
              </a:rPr>
              <a:t>fail in providing the full extent of political rights and civil liberties. The average score is higher than 2.0 but lower than 3.5 on Freedom House’s scale. </a:t>
            </a:r>
          </a:p>
          <a:p>
            <a:pPr lvl="1" algn="just">
              <a:buFont typeface="Wingdings" panose="05000000000000000000" pitchFamily="2" charset="2"/>
              <a:buChar char="Ø"/>
            </a:pPr>
            <a:r>
              <a:rPr lang="en-GB" dirty="0">
                <a:solidFill>
                  <a:schemeClr val="accent6"/>
                </a:solidFill>
                <a:latin typeface="Times New Roman" panose="02020603050405020304" pitchFamily="18" charset="0"/>
                <a:cs typeface="Times New Roman" panose="02020603050405020304" pitchFamily="18" charset="0"/>
              </a:rPr>
              <a:t> </a:t>
            </a:r>
            <a:r>
              <a:rPr lang="en-GB" b="1" i="1" dirty="0">
                <a:solidFill>
                  <a:schemeClr val="accent6"/>
                </a:solidFill>
                <a:latin typeface="Times New Roman" panose="02020603050405020304" pitchFamily="18" charset="0"/>
                <a:cs typeface="Times New Roman" panose="02020603050405020304" pitchFamily="18" charset="0"/>
              </a:rPr>
              <a:t>Electoral autocracies (EA) </a:t>
            </a:r>
            <a:r>
              <a:rPr lang="en-GB" dirty="0">
                <a:solidFill>
                  <a:schemeClr val="accent6"/>
                </a:solidFill>
                <a:latin typeface="Times New Roman" panose="02020603050405020304" pitchFamily="18" charset="0"/>
                <a:cs typeface="Times New Roman" panose="02020603050405020304" pitchFamily="18" charset="0"/>
              </a:rPr>
              <a:t>countries that hold elections but do not live up to the minimum criteria for either electoral or liberal democracies are classified as electoral autocracies. Generally, these are characterized by an average of 3.5 or higher and hold flawed elections.   </a:t>
            </a:r>
            <a:endParaRPr lang="en-GB" b="1" i="1" dirty="0">
              <a:solidFill>
                <a:schemeClr val="accent6"/>
              </a:solidFill>
              <a:latin typeface="Times New Roman" panose="02020603050405020304" pitchFamily="18" charset="0"/>
              <a:cs typeface="Times New Roman" panose="02020603050405020304" pitchFamily="18" charset="0"/>
            </a:endParaRPr>
          </a:p>
          <a:p>
            <a:pPr lvl="1">
              <a:buFont typeface="Wingdings" panose="05000000000000000000" pitchFamily="2" charset="2"/>
              <a:buChar char="§"/>
            </a:pPr>
            <a:endParaRPr lang="it-IT" b="1" dirty="0">
              <a:solidFill>
                <a:schemeClr val="accent6"/>
              </a:solidFill>
            </a:endParaRPr>
          </a:p>
          <a:p>
            <a:endParaRPr lang="it-IT" dirty="0"/>
          </a:p>
        </p:txBody>
      </p:sp>
    </p:spTree>
    <p:extLst>
      <p:ext uri="{BB962C8B-B14F-4D97-AF65-F5344CB8AC3E}">
        <p14:creationId xmlns:p14="http://schemas.microsoft.com/office/powerpoint/2010/main" val="3036392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3"/>
          </p:nvPr>
        </p:nvSpPr>
        <p:spPr/>
        <p:txBody>
          <a:bodyPr/>
          <a:lstStyle/>
          <a:p>
            <a:pPr>
              <a:buFont typeface="Wingdings" panose="05000000000000000000" pitchFamily="2" charset="2"/>
              <a:buChar char="§"/>
            </a:pPr>
            <a:r>
              <a:rPr lang="it-IT" sz="2400" b="1" dirty="0">
                <a:solidFill>
                  <a:schemeClr val="accent6"/>
                </a:solidFill>
              </a:rPr>
              <a:t>THE CHARACTERS </a:t>
            </a:r>
            <a:r>
              <a:rPr lang="it-IT" sz="2400" dirty="0">
                <a:solidFill>
                  <a:schemeClr val="accent6"/>
                </a:solidFill>
              </a:rPr>
              <a:t>OF THE NEW FORM OF AUTHORITARIANISM</a:t>
            </a:r>
            <a:r>
              <a:rPr lang="it-IT" sz="2400" b="1" dirty="0">
                <a:solidFill>
                  <a:schemeClr val="accent6"/>
                </a:solidFill>
              </a:rPr>
              <a:t>:</a:t>
            </a:r>
          </a:p>
          <a:p>
            <a:pPr lvl="1">
              <a:buFont typeface="Wingdings" panose="05000000000000000000" pitchFamily="2" charset="2"/>
              <a:buChar char="Ø"/>
            </a:pPr>
            <a:r>
              <a:rPr lang="it-IT" sz="2000" b="1" dirty="0" smtClean="0">
                <a:solidFill>
                  <a:schemeClr val="accent6"/>
                </a:solidFill>
              </a:rPr>
              <a:t>«</a:t>
            </a:r>
            <a:r>
              <a:rPr lang="it-IT" sz="2000" b="1" dirty="0" err="1" smtClean="0">
                <a:solidFill>
                  <a:schemeClr val="accent6"/>
                </a:solidFill>
              </a:rPr>
              <a:t>façade</a:t>
            </a:r>
            <a:r>
              <a:rPr lang="it-IT" sz="2000" b="1" dirty="0" smtClean="0">
                <a:solidFill>
                  <a:schemeClr val="accent6"/>
                </a:solidFill>
              </a:rPr>
              <a:t> DEMOCRACIES</a:t>
            </a:r>
            <a:r>
              <a:rPr lang="it-IT" sz="2000" b="1" dirty="0">
                <a:solidFill>
                  <a:schemeClr val="accent6"/>
                </a:solidFill>
              </a:rPr>
              <a:t>»: </a:t>
            </a:r>
            <a:r>
              <a:rPr lang="it-IT" sz="2000" dirty="0">
                <a:solidFill>
                  <a:schemeClr val="accent6"/>
                </a:solidFill>
              </a:rPr>
              <a:t>LEGITIMIZATION FROM MANIPULATED ELECTIONS</a:t>
            </a:r>
          </a:p>
          <a:p>
            <a:pPr lvl="1">
              <a:buFont typeface="Wingdings" panose="05000000000000000000" pitchFamily="2" charset="2"/>
              <a:buChar char="Ø"/>
            </a:pPr>
            <a:r>
              <a:rPr lang="it-IT" sz="2000" dirty="0">
                <a:solidFill>
                  <a:schemeClr val="accent6"/>
                </a:solidFill>
              </a:rPr>
              <a:t>COHERCION, </a:t>
            </a:r>
            <a:r>
              <a:rPr lang="it-IT" sz="2000" b="1" dirty="0">
                <a:solidFill>
                  <a:schemeClr val="accent6"/>
                </a:solidFill>
              </a:rPr>
              <a:t>REPRESSION &amp; COOPTATION: </a:t>
            </a:r>
          </a:p>
          <a:p>
            <a:pPr lvl="2">
              <a:buFont typeface="Wingdings" panose="05000000000000000000" pitchFamily="2" charset="2"/>
              <a:buChar char="q"/>
            </a:pPr>
            <a:r>
              <a:rPr lang="it-IT" dirty="0">
                <a:solidFill>
                  <a:schemeClr val="accent6"/>
                </a:solidFill>
              </a:rPr>
              <a:t>OPPOSITION UNABLE TO COMPETE, TOLERATED TO THE POINT TO NOT ENDANGER THOSE IN POWER;</a:t>
            </a:r>
          </a:p>
          <a:p>
            <a:pPr lvl="2">
              <a:buFont typeface="Wingdings" panose="05000000000000000000" pitchFamily="2" charset="2"/>
              <a:buChar char="q"/>
            </a:pPr>
            <a:r>
              <a:rPr lang="it-IT" dirty="0">
                <a:solidFill>
                  <a:schemeClr val="accent6"/>
                </a:solidFill>
              </a:rPr>
              <a:t>PROLIFERATION OF COLLATERAL PARTIES (FAKE OPPOSITION) AND/OR INDEPENDENT CANDIDATES</a:t>
            </a:r>
          </a:p>
          <a:p>
            <a:pPr lvl="1">
              <a:buFont typeface="Wingdings" panose="05000000000000000000" pitchFamily="2" charset="2"/>
              <a:buChar char="Ø"/>
            </a:pPr>
            <a:r>
              <a:rPr lang="it-IT" sz="2000" b="1" dirty="0">
                <a:solidFill>
                  <a:schemeClr val="accent6"/>
                </a:solidFill>
              </a:rPr>
              <a:t>RULING COALITIONS</a:t>
            </a:r>
            <a:r>
              <a:rPr lang="it-IT" sz="2000" dirty="0">
                <a:solidFill>
                  <a:schemeClr val="accent6"/>
                </a:solidFill>
              </a:rPr>
              <a:t>: FAMILIES, PARTIES &amp; ARMIES (</a:t>
            </a:r>
            <a:r>
              <a:rPr lang="it-IT" sz="2000" dirty="0">
                <a:solidFill>
                  <a:schemeClr val="accent6"/>
                </a:solidFill>
                <a:latin typeface="Times New Roman" panose="02020603050405020304" pitchFamily="18" charset="0"/>
                <a:cs typeface="Times New Roman" panose="02020603050405020304" pitchFamily="18" charset="0"/>
              </a:rPr>
              <a:t>→ CONTROL OF ECONOMY SECTOR)</a:t>
            </a:r>
            <a:endParaRPr lang="it-IT" sz="2000" dirty="0">
              <a:solidFill>
                <a:schemeClr val="accent6"/>
              </a:solidFill>
            </a:endParaRPr>
          </a:p>
          <a:p>
            <a:endParaRPr lang="it-IT" dirty="0"/>
          </a:p>
        </p:txBody>
      </p:sp>
    </p:spTree>
    <p:extLst>
      <p:ext uri="{BB962C8B-B14F-4D97-AF65-F5344CB8AC3E}">
        <p14:creationId xmlns:p14="http://schemas.microsoft.com/office/powerpoint/2010/main" val="3091145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3"/>
          </p:nvPr>
        </p:nvSpPr>
        <p:spPr/>
        <p:txBody>
          <a:bodyPr>
            <a:normAutofit/>
          </a:bodyPr>
          <a:lstStyle/>
          <a:p>
            <a:pPr marL="742950" lvl="2" indent="-285750">
              <a:spcBef>
                <a:spcPts val="1000"/>
              </a:spcBef>
              <a:buFont typeface="Wingdings" panose="05000000000000000000" pitchFamily="2" charset="2"/>
              <a:buChar char="Ø"/>
            </a:pPr>
            <a:r>
              <a:rPr lang="it-IT" sz="2000" dirty="0" smtClean="0">
                <a:solidFill>
                  <a:schemeClr val="accent6"/>
                </a:solidFill>
              </a:rPr>
              <a:t>FAMILY’S PARTIES (IN SMALL, RESOURCE-RICH COUNTRIES) &amp; «INSTITUTIONALIZED» PARTIES (DISCIPLINE &amp; THE MILITARY: EXEMPLE EPRDF, RPF, MPLA)</a:t>
            </a:r>
          </a:p>
          <a:p>
            <a:pPr marL="742950" lvl="2" indent="-285750">
              <a:spcBef>
                <a:spcPts val="1000"/>
              </a:spcBef>
              <a:buFont typeface="Wingdings" panose="05000000000000000000" pitchFamily="2" charset="2"/>
              <a:buChar char="Ø"/>
            </a:pPr>
            <a:r>
              <a:rPr lang="it-IT" sz="2000" dirty="0" smtClean="0">
                <a:solidFill>
                  <a:schemeClr val="accent6"/>
                </a:solidFill>
              </a:rPr>
              <a:t>DOES </a:t>
            </a:r>
            <a:r>
              <a:rPr lang="it-IT" sz="2000" dirty="0">
                <a:solidFill>
                  <a:schemeClr val="accent6"/>
                </a:solidFill>
              </a:rPr>
              <a:t>OIL HINDER DEMOCRACY (ROSS)?: THE ROLE OF </a:t>
            </a:r>
            <a:r>
              <a:rPr lang="it-IT" sz="2000" b="1" dirty="0">
                <a:solidFill>
                  <a:schemeClr val="accent6"/>
                </a:solidFill>
              </a:rPr>
              <a:t>NATURAL RESOURCES </a:t>
            </a:r>
            <a:r>
              <a:rPr lang="it-IT" sz="2000" dirty="0">
                <a:solidFill>
                  <a:schemeClr val="accent6"/>
                </a:solidFill>
              </a:rPr>
              <a:t>IN KEEPING AUTHORITARIANISM (</a:t>
            </a:r>
            <a:r>
              <a:rPr lang="it-IT" sz="2000" dirty="0">
                <a:solidFill>
                  <a:schemeClr val="accent6"/>
                </a:solidFill>
                <a:latin typeface="Times New Roman" panose="02020603050405020304" pitchFamily="18" charset="0"/>
                <a:cs typeface="Times New Roman" panose="02020603050405020304" pitchFamily="18" charset="0"/>
              </a:rPr>
              <a:t>→ EXEMPLES, TAB. 10.1</a:t>
            </a:r>
            <a:r>
              <a:rPr lang="it-IT" sz="2000" dirty="0" smtClean="0">
                <a:solidFill>
                  <a:schemeClr val="accent6"/>
                </a:solidFill>
                <a:latin typeface="Times New Roman" panose="02020603050405020304" pitchFamily="18" charset="0"/>
                <a:cs typeface="Times New Roman" panose="02020603050405020304" pitchFamily="18" charset="0"/>
              </a:rPr>
              <a:t>):</a:t>
            </a:r>
          </a:p>
          <a:p>
            <a:pPr marL="1200150" lvl="3" indent="-285750">
              <a:spcBef>
                <a:spcPts val="1000"/>
              </a:spcBef>
              <a:buFont typeface="Wingdings" panose="05000000000000000000" pitchFamily="2" charset="2"/>
              <a:buChar char="q"/>
            </a:pPr>
            <a:r>
              <a:rPr lang="it-IT" sz="1800" b="1" dirty="0" smtClean="0">
                <a:solidFill>
                  <a:schemeClr val="accent6"/>
                </a:solidFill>
                <a:latin typeface="Times New Roman" panose="02020603050405020304" pitchFamily="18" charset="0"/>
                <a:cs typeface="Times New Roman" panose="02020603050405020304" pitchFamily="18" charset="0"/>
              </a:rPr>
              <a:t>OTHER RESOURCES: </a:t>
            </a:r>
            <a:r>
              <a:rPr lang="it-IT" sz="1800" dirty="0" smtClean="0">
                <a:solidFill>
                  <a:schemeClr val="accent6"/>
                </a:solidFill>
                <a:latin typeface="Times New Roman" panose="02020603050405020304" pitchFamily="18" charset="0"/>
                <a:cs typeface="Times New Roman" panose="02020603050405020304" pitchFamily="18" charset="0"/>
              </a:rPr>
              <a:t>STRATEGIC POSITION, ORDER</a:t>
            </a:r>
            <a:endParaRPr lang="it-IT" sz="1800" dirty="0">
              <a:solidFill>
                <a:schemeClr val="accent6"/>
              </a:solidFill>
            </a:endParaRPr>
          </a:p>
          <a:p>
            <a:pPr marL="742950" lvl="2" indent="-285750">
              <a:spcBef>
                <a:spcPts val="1000"/>
              </a:spcBef>
              <a:buFont typeface="Wingdings" panose="05000000000000000000" pitchFamily="2" charset="2"/>
              <a:buChar char="Ø"/>
            </a:pPr>
            <a:r>
              <a:rPr lang="it-IT" sz="2000" b="1" dirty="0" smtClean="0">
                <a:solidFill>
                  <a:schemeClr val="accent6"/>
                </a:solidFill>
              </a:rPr>
              <a:t>GROWTH </a:t>
            </a:r>
            <a:r>
              <a:rPr lang="it-IT" sz="2000" dirty="0">
                <a:solidFill>
                  <a:schemeClr val="accent6"/>
                </a:solidFill>
              </a:rPr>
              <a:t>&amp; REGIME </a:t>
            </a:r>
            <a:r>
              <a:rPr lang="it-IT" sz="2000" dirty="0" smtClean="0">
                <a:solidFill>
                  <a:schemeClr val="accent6"/>
                </a:solidFill>
              </a:rPr>
              <a:t>CRISIS: </a:t>
            </a:r>
            <a:r>
              <a:rPr lang="it-IT" sz="2000" dirty="0" err="1" smtClean="0">
                <a:solidFill>
                  <a:schemeClr val="accent6"/>
                </a:solidFill>
              </a:rPr>
              <a:t>growth</a:t>
            </a:r>
            <a:r>
              <a:rPr lang="it-IT" sz="2000" dirty="0" smtClean="0">
                <a:solidFill>
                  <a:schemeClr val="accent6"/>
                </a:solidFill>
              </a:rPr>
              <a:t> </a:t>
            </a:r>
            <a:r>
              <a:rPr lang="it-IT" sz="2000" dirty="0" err="1" smtClean="0">
                <a:solidFill>
                  <a:schemeClr val="accent6"/>
                </a:solidFill>
              </a:rPr>
              <a:t>makes</a:t>
            </a:r>
            <a:r>
              <a:rPr lang="it-IT" sz="2000" dirty="0" smtClean="0">
                <a:solidFill>
                  <a:schemeClr val="accent6"/>
                </a:solidFill>
              </a:rPr>
              <a:t> </a:t>
            </a:r>
            <a:r>
              <a:rPr lang="it-IT" sz="2000" dirty="0" err="1" smtClean="0">
                <a:solidFill>
                  <a:schemeClr val="accent6"/>
                </a:solidFill>
              </a:rPr>
              <a:t>cooptation</a:t>
            </a:r>
            <a:r>
              <a:rPr lang="it-IT" sz="2000" dirty="0" smtClean="0">
                <a:solidFill>
                  <a:schemeClr val="accent6"/>
                </a:solidFill>
              </a:rPr>
              <a:t> </a:t>
            </a:r>
            <a:r>
              <a:rPr lang="it-IT" sz="2000" dirty="0" err="1" smtClean="0">
                <a:solidFill>
                  <a:schemeClr val="accent6"/>
                </a:solidFill>
              </a:rPr>
              <a:t>possible</a:t>
            </a:r>
            <a:endParaRPr lang="it-IT" sz="2000" dirty="0" smtClean="0">
              <a:solidFill>
                <a:schemeClr val="accent6"/>
              </a:solidFill>
            </a:endParaRPr>
          </a:p>
          <a:p>
            <a:pPr marL="742950" lvl="2" indent="-285750">
              <a:spcBef>
                <a:spcPts val="1000"/>
              </a:spcBef>
              <a:buFont typeface="Wingdings" panose="05000000000000000000" pitchFamily="2" charset="2"/>
              <a:buChar char="Ø"/>
            </a:pPr>
            <a:r>
              <a:rPr lang="it-IT" sz="2000" dirty="0" smtClean="0">
                <a:solidFill>
                  <a:schemeClr val="accent6"/>
                </a:solidFill>
              </a:rPr>
              <a:t>THE IMPACT OF GEOGRAPHY ON STABILITY</a:t>
            </a:r>
          </a:p>
          <a:p>
            <a:endParaRPr lang="it-IT" dirty="0"/>
          </a:p>
        </p:txBody>
      </p:sp>
    </p:spTree>
    <p:extLst>
      <p:ext uri="{BB962C8B-B14F-4D97-AF65-F5344CB8AC3E}">
        <p14:creationId xmlns:p14="http://schemas.microsoft.com/office/powerpoint/2010/main" val="1220671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3"/>
          </p:nvPr>
        </p:nvSpPr>
        <p:spPr/>
        <p:txBody>
          <a:bodyPr>
            <a:normAutofit fontScale="70000" lnSpcReduction="20000"/>
          </a:bodyPr>
          <a:lstStyle/>
          <a:p>
            <a:pPr marL="342900" lvl="2" indent="-342900">
              <a:spcBef>
                <a:spcPts val="1000"/>
              </a:spcBef>
              <a:buFont typeface="Wingdings" panose="05000000000000000000" pitchFamily="2" charset="2"/>
              <a:buChar char="Ø"/>
            </a:pPr>
            <a:r>
              <a:rPr lang="it-IT" sz="2400" b="1" dirty="0" smtClean="0">
                <a:solidFill>
                  <a:schemeClr val="accent6"/>
                </a:solidFill>
              </a:rPr>
              <a:t>VARIATIONS</a:t>
            </a:r>
            <a:r>
              <a:rPr lang="it-IT" sz="2400" dirty="0" smtClean="0">
                <a:solidFill>
                  <a:schemeClr val="accent6"/>
                </a:solidFill>
              </a:rPr>
              <a:t> ACROSS THE CONTINENT: INDICATORS, EXEMPLES &amp; CLASSIFICATION (</a:t>
            </a:r>
            <a:r>
              <a:rPr lang="it-IT" sz="2400" dirty="0" smtClean="0">
                <a:solidFill>
                  <a:schemeClr val="accent6"/>
                </a:solidFill>
                <a:latin typeface="Times New Roman" panose="02020603050405020304" pitchFamily="18" charset="0"/>
                <a:cs typeface="Times New Roman" panose="02020603050405020304" pitchFamily="18" charset="0"/>
              </a:rPr>
              <a:t>→ TAB. 10.1</a:t>
            </a:r>
            <a:r>
              <a:rPr lang="it-IT" sz="2400" dirty="0">
                <a:solidFill>
                  <a:schemeClr val="accent6"/>
                </a:solidFill>
                <a:latin typeface="Times New Roman" panose="02020603050405020304" pitchFamily="18" charset="0"/>
                <a:cs typeface="Times New Roman" panose="02020603050405020304" pitchFamily="18" charset="0"/>
              </a:rPr>
              <a:t>) → </a:t>
            </a:r>
            <a:r>
              <a:rPr lang="it-IT" sz="2400" dirty="0" smtClean="0">
                <a:solidFill>
                  <a:schemeClr val="accent6"/>
                </a:solidFill>
                <a:latin typeface="Times New Roman" panose="02020603050405020304" pitchFamily="18" charset="0"/>
                <a:cs typeface="Times New Roman" panose="02020603050405020304" pitchFamily="18" charset="0"/>
              </a:rPr>
              <a:t>DUE MAINLY TO STATE STRENGTH &amp; </a:t>
            </a:r>
            <a:r>
              <a:rPr lang="it-IT" sz="2400" dirty="0" err="1" smtClean="0">
                <a:solidFill>
                  <a:schemeClr val="accent6"/>
                </a:solidFill>
                <a:latin typeface="Times New Roman" panose="02020603050405020304" pitchFamily="18" charset="0"/>
                <a:cs typeface="Times New Roman" panose="02020603050405020304" pitchFamily="18" charset="0"/>
              </a:rPr>
              <a:t>decisions</a:t>
            </a:r>
            <a:r>
              <a:rPr lang="it-IT" sz="2400" dirty="0" smtClean="0">
                <a:solidFill>
                  <a:schemeClr val="accent6"/>
                </a:solidFill>
                <a:latin typeface="Times New Roman" panose="02020603050405020304" pitchFamily="18" charset="0"/>
                <a:cs typeface="Times New Roman" panose="02020603050405020304" pitchFamily="18" charset="0"/>
              </a:rPr>
              <a:t> </a:t>
            </a:r>
            <a:r>
              <a:rPr lang="it-IT" sz="2400" dirty="0" err="1" smtClean="0">
                <a:solidFill>
                  <a:schemeClr val="accent6"/>
                </a:solidFill>
                <a:latin typeface="Times New Roman" panose="02020603050405020304" pitchFamily="18" charset="0"/>
                <a:cs typeface="Times New Roman" panose="02020603050405020304" pitchFamily="18" charset="0"/>
              </a:rPr>
              <a:t>taken</a:t>
            </a:r>
            <a:r>
              <a:rPr lang="it-IT" sz="2400" dirty="0" smtClean="0">
                <a:solidFill>
                  <a:schemeClr val="accent6"/>
                </a:solidFill>
                <a:latin typeface="Times New Roman" panose="02020603050405020304" pitchFamily="18" charset="0"/>
                <a:cs typeface="Times New Roman" panose="02020603050405020304" pitchFamily="18" charset="0"/>
              </a:rPr>
              <a:t> </a:t>
            </a:r>
            <a:r>
              <a:rPr lang="it-IT" sz="2400" dirty="0" err="1" smtClean="0">
                <a:solidFill>
                  <a:schemeClr val="accent6"/>
                </a:solidFill>
                <a:latin typeface="Times New Roman" panose="02020603050405020304" pitchFamily="18" charset="0"/>
                <a:cs typeface="Times New Roman" panose="02020603050405020304" pitchFamily="18" charset="0"/>
              </a:rPr>
              <a:t>collectively</a:t>
            </a:r>
            <a:r>
              <a:rPr lang="it-IT" sz="2400" dirty="0" smtClean="0">
                <a:solidFill>
                  <a:schemeClr val="accent6"/>
                </a:solidFill>
                <a:latin typeface="Times New Roman" panose="02020603050405020304" pitchFamily="18" charset="0"/>
                <a:cs typeface="Times New Roman" panose="02020603050405020304" pitchFamily="18" charset="0"/>
              </a:rPr>
              <a:t> by a party</a:t>
            </a:r>
          </a:p>
          <a:p>
            <a:pPr marL="342900" lvl="2" indent="-342900">
              <a:spcBef>
                <a:spcPts val="1000"/>
              </a:spcBef>
              <a:buFont typeface="Wingdings" panose="05000000000000000000" pitchFamily="2" charset="2"/>
              <a:buChar char="Ø"/>
            </a:pPr>
            <a:r>
              <a:rPr lang="it-IT" sz="2400" dirty="0" smtClean="0">
                <a:solidFill>
                  <a:schemeClr val="accent6"/>
                </a:solidFill>
                <a:latin typeface="Times New Roman" panose="02020603050405020304" pitchFamily="18" charset="0"/>
                <a:cs typeface="Times New Roman" panose="02020603050405020304" pitchFamily="18" charset="0"/>
              </a:rPr>
              <a:t>TWO MAIN SUB-TYPES:</a:t>
            </a:r>
          </a:p>
          <a:p>
            <a:pPr marL="914400" lvl="3" indent="-457200">
              <a:spcBef>
                <a:spcPts val="1000"/>
              </a:spcBef>
              <a:buFont typeface="+mj-lt"/>
              <a:buAutoNum type="arabicPeriod"/>
            </a:pPr>
            <a:r>
              <a:rPr lang="it-IT" sz="2200" dirty="0" smtClean="0">
                <a:solidFill>
                  <a:schemeClr val="accent6"/>
                </a:solidFill>
                <a:latin typeface="Times New Roman" panose="02020603050405020304" pitchFamily="18" charset="0"/>
                <a:cs typeface="Times New Roman" panose="02020603050405020304" pitchFamily="18" charset="0"/>
              </a:rPr>
              <a:t>POLITICAL SYSTEMS DOMINATED BY </a:t>
            </a:r>
            <a:r>
              <a:rPr lang="it-IT" sz="2200" b="1" dirty="0" smtClean="0">
                <a:solidFill>
                  <a:schemeClr val="accent6"/>
                </a:solidFill>
                <a:latin typeface="Times New Roman" panose="02020603050405020304" pitchFamily="18" charset="0"/>
                <a:cs typeface="Times New Roman" panose="02020603050405020304" pitchFamily="18" charset="0"/>
              </a:rPr>
              <a:t>FORMER LIBERATION MOVEMENTS: </a:t>
            </a:r>
            <a:r>
              <a:rPr lang="it-IT" sz="2200" dirty="0" smtClean="0">
                <a:solidFill>
                  <a:schemeClr val="accent6"/>
                </a:solidFill>
                <a:latin typeface="Times New Roman" panose="02020603050405020304" pitchFamily="18" charset="0"/>
                <a:cs typeface="Times New Roman" panose="02020603050405020304" pitchFamily="18" charset="0"/>
              </a:rPr>
              <a:t>THE ROLE OF THE PARTY &amp; OF THE MILITARY APPARATUS</a:t>
            </a:r>
            <a:r>
              <a:rPr lang="it-IT" sz="2200" b="1" dirty="0" smtClean="0">
                <a:solidFill>
                  <a:schemeClr val="accent6"/>
                </a:solidFill>
                <a:latin typeface="Times New Roman" panose="02020603050405020304" pitchFamily="18" charset="0"/>
                <a:cs typeface="Times New Roman" panose="02020603050405020304" pitchFamily="18" charset="0"/>
              </a:rPr>
              <a:t> </a:t>
            </a:r>
            <a:r>
              <a:rPr lang="it-IT" sz="2000" dirty="0">
                <a:solidFill>
                  <a:schemeClr val="accent6"/>
                </a:solidFill>
                <a:latin typeface="Times New Roman" panose="02020603050405020304" pitchFamily="18" charset="0"/>
                <a:cs typeface="Times New Roman" panose="02020603050405020304" pitchFamily="18" charset="0"/>
              </a:rPr>
              <a:t>→ </a:t>
            </a:r>
            <a:r>
              <a:rPr lang="it-IT" sz="2200" dirty="0" smtClean="0">
                <a:solidFill>
                  <a:schemeClr val="accent6"/>
                </a:solidFill>
                <a:latin typeface="Times New Roman" panose="02020603050405020304" pitchFamily="18" charset="0"/>
                <a:cs typeface="Times New Roman" panose="02020603050405020304" pitchFamily="18" charset="0"/>
              </a:rPr>
              <a:t>LESS PERSONAL RULE (COLLEGIALITY) &amp; NATIONALIST ETHOS (OUSTANDING CASES OF THIS TYPE ARE: ANGOLA, RWANDA, ETHIOPIA, UGANDA, ZIMBABWE, </a:t>
            </a:r>
            <a:r>
              <a:rPr lang="it-IT" sz="2200" dirty="0" err="1" smtClean="0">
                <a:solidFill>
                  <a:schemeClr val="accent6"/>
                </a:solidFill>
                <a:latin typeface="Times New Roman" panose="02020603050405020304" pitchFamily="18" charset="0"/>
                <a:cs typeface="Times New Roman" panose="02020603050405020304" pitchFamily="18" charset="0"/>
              </a:rPr>
              <a:t>MOçAMBIQUE</a:t>
            </a:r>
            <a:r>
              <a:rPr lang="it-IT" sz="2200" dirty="0" smtClean="0">
                <a:solidFill>
                  <a:schemeClr val="accent6"/>
                </a:solidFill>
                <a:latin typeface="Times New Roman" panose="02020603050405020304" pitchFamily="18" charset="0"/>
                <a:cs typeface="Times New Roman" panose="02020603050405020304" pitchFamily="18" charset="0"/>
              </a:rPr>
              <a:t>?) (</a:t>
            </a:r>
            <a:r>
              <a:rPr lang="it-IT" sz="2200" b="1" dirty="0" err="1" smtClean="0">
                <a:solidFill>
                  <a:schemeClr val="accent6"/>
                </a:solidFill>
                <a:latin typeface="Times New Roman" panose="02020603050405020304" pitchFamily="18" charset="0"/>
                <a:cs typeface="Times New Roman" panose="02020603050405020304" pitchFamily="18" charset="0"/>
              </a:rPr>
              <a:t>see</a:t>
            </a:r>
            <a:r>
              <a:rPr lang="it-IT" sz="2200" b="1" dirty="0" smtClean="0">
                <a:solidFill>
                  <a:schemeClr val="accent6"/>
                </a:solidFill>
                <a:latin typeface="Times New Roman" panose="02020603050405020304" pitchFamily="18" charset="0"/>
                <a:cs typeface="Times New Roman" panose="02020603050405020304" pitchFamily="18" charset="0"/>
              </a:rPr>
              <a:t> </a:t>
            </a:r>
            <a:r>
              <a:rPr lang="it-IT" sz="2200" b="1" dirty="0" err="1" smtClean="0">
                <a:solidFill>
                  <a:schemeClr val="accent6"/>
                </a:solidFill>
                <a:latin typeface="Times New Roman" panose="02020603050405020304" pitchFamily="18" charset="0"/>
                <a:cs typeface="Times New Roman" panose="02020603050405020304" pitchFamily="18" charset="0"/>
              </a:rPr>
              <a:t>below</a:t>
            </a:r>
            <a:r>
              <a:rPr lang="it-IT" sz="2200" dirty="0" smtClean="0">
                <a:solidFill>
                  <a:schemeClr val="accent6"/>
                </a:solidFill>
                <a:latin typeface="Times New Roman" panose="02020603050405020304" pitchFamily="18" charset="0"/>
                <a:cs typeface="Times New Roman" panose="02020603050405020304" pitchFamily="18" charset="0"/>
              </a:rPr>
              <a:t>)</a:t>
            </a:r>
            <a:endParaRPr lang="it-IT" sz="2200" b="1" dirty="0" smtClean="0">
              <a:solidFill>
                <a:schemeClr val="accent6"/>
              </a:solidFill>
              <a:latin typeface="Times New Roman" panose="02020603050405020304" pitchFamily="18" charset="0"/>
              <a:cs typeface="Times New Roman" panose="02020603050405020304" pitchFamily="18" charset="0"/>
            </a:endParaRPr>
          </a:p>
          <a:p>
            <a:pPr marL="914400" lvl="3" indent="-457200">
              <a:spcBef>
                <a:spcPts val="1000"/>
              </a:spcBef>
              <a:buFont typeface="+mj-lt"/>
              <a:buAutoNum type="arabicPeriod"/>
            </a:pPr>
            <a:r>
              <a:rPr lang="it-IT" sz="2200" dirty="0" smtClean="0">
                <a:solidFill>
                  <a:schemeClr val="accent6"/>
                </a:solidFill>
                <a:latin typeface="Times New Roman" panose="02020603050405020304" pitchFamily="18" charset="0"/>
                <a:cs typeface="Times New Roman" panose="02020603050405020304" pitchFamily="18" charset="0"/>
              </a:rPr>
              <a:t>POLITICAL SYSTEMS DOMINATED BY </a:t>
            </a:r>
            <a:r>
              <a:rPr lang="it-IT" sz="2200" b="1" dirty="0" smtClean="0">
                <a:solidFill>
                  <a:schemeClr val="accent6"/>
                </a:solidFill>
                <a:latin typeface="Times New Roman" panose="02020603050405020304" pitchFamily="18" charset="0"/>
                <a:cs typeface="Times New Roman" panose="02020603050405020304" pitchFamily="18" charset="0"/>
              </a:rPr>
              <a:t>FORMER SINGLE PARTY: </a:t>
            </a:r>
            <a:r>
              <a:rPr lang="it-IT" sz="2200" dirty="0" smtClean="0">
                <a:solidFill>
                  <a:schemeClr val="accent6"/>
                </a:solidFill>
                <a:latin typeface="Times New Roman" panose="02020603050405020304" pitchFamily="18" charset="0"/>
                <a:cs typeface="Times New Roman" panose="02020603050405020304" pitchFamily="18" charset="0"/>
              </a:rPr>
              <a:t>PARTIES ARE DOMINATED BY POWERFUL FAMILIES/CLIQUES </a:t>
            </a:r>
            <a:r>
              <a:rPr lang="it-IT" sz="2000" dirty="0">
                <a:solidFill>
                  <a:schemeClr val="accent6"/>
                </a:solidFill>
                <a:latin typeface="Times New Roman" panose="02020603050405020304" pitchFamily="18" charset="0"/>
                <a:cs typeface="Times New Roman" panose="02020603050405020304" pitchFamily="18" charset="0"/>
              </a:rPr>
              <a:t>→ </a:t>
            </a:r>
            <a:r>
              <a:rPr lang="it-IT" sz="2000" dirty="0" smtClean="0">
                <a:solidFill>
                  <a:schemeClr val="accent6"/>
                </a:solidFill>
                <a:latin typeface="Times New Roman" panose="02020603050405020304" pitchFamily="18" charset="0"/>
                <a:cs typeface="Times New Roman" panose="02020603050405020304" pitchFamily="18" charset="0"/>
              </a:rPr>
              <a:t>MORE PERSONAL RULE &amp; COOPTATION (MORE OR LESS THEY ARE RULED WITH THE SAME RULES AS BEFORE DEMOCRATIZATION) </a:t>
            </a:r>
            <a:r>
              <a:rPr lang="it-IT" sz="2200" dirty="0">
                <a:solidFill>
                  <a:schemeClr val="accent6"/>
                </a:solidFill>
                <a:latin typeface="Times New Roman" panose="02020603050405020304" pitchFamily="18" charset="0"/>
                <a:cs typeface="Times New Roman" panose="02020603050405020304" pitchFamily="18" charset="0"/>
              </a:rPr>
              <a:t>(OUSTANDING CASES OF THIS TYPE ARE: </a:t>
            </a:r>
            <a:r>
              <a:rPr lang="it-IT" sz="2200" dirty="0" smtClean="0">
                <a:solidFill>
                  <a:schemeClr val="accent6"/>
                </a:solidFill>
                <a:latin typeface="Times New Roman" panose="02020603050405020304" pitchFamily="18" charset="0"/>
                <a:cs typeface="Times New Roman" panose="02020603050405020304" pitchFamily="18" charset="0"/>
              </a:rPr>
              <a:t>GABON, TOGO, CAMERUN)</a:t>
            </a:r>
            <a:endParaRPr lang="it-IT" sz="2200" b="1" dirty="0" smtClean="0">
              <a:solidFill>
                <a:schemeClr val="accent6"/>
              </a:solidFill>
              <a:latin typeface="Times New Roman" panose="02020603050405020304" pitchFamily="18" charset="0"/>
              <a:cs typeface="Times New Roman" panose="02020603050405020304" pitchFamily="18" charset="0"/>
            </a:endParaRPr>
          </a:p>
          <a:p>
            <a:pPr marL="342900" lvl="2" indent="-342900">
              <a:spcBef>
                <a:spcPts val="1000"/>
              </a:spcBef>
              <a:buFont typeface="Wingdings" panose="05000000000000000000" pitchFamily="2" charset="2"/>
              <a:buChar char="Ø"/>
            </a:pPr>
            <a:endParaRPr lang="it-IT" sz="2400" dirty="0" smtClean="0">
              <a:solidFill>
                <a:schemeClr val="accent6"/>
              </a:solidFill>
            </a:endParaRPr>
          </a:p>
          <a:p>
            <a:endParaRPr lang="it-IT" dirty="0"/>
          </a:p>
        </p:txBody>
      </p:sp>
    </p:spTree>
    <p:extLst>
      <p:ext uri="{BB962C8B-B14F-4D97-AF65-F5344CB8AC3E}">
        <p14:creationId xmlns:p14="http://schemas.microsoft.com/office/powerpoint/2010/main" val="535007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3"/>
          </p:nvPr>
        </p:nvSpPr>
        <p:spPr/>
        <p:txBody>
          <a:bodyPr>
            <a:normAutofit fontScale="92500"/>
          </a:bodyPr>
          <a:lstStyle/>
          <a:p>
            <a:pPr marL="342900" lvl="2" indent="-342900">
              <a:spcBef>
                <a:spcPts val="1000"/>
              </a:spcBef>
              <a:buFont typeface="Wingdings" panose="05000000000000000000" pitchFamily="2" charset="2"/>
              <a:buChar char="Ø"/>
            </a:pPr>
            <a:r>
              <a:rPr lang="it-IT" sz="2400" dirty="0">
                <a:solidFill>
                  <a:schemeClr val="accent6"/>
                </a:solidFill>
              </a:rPr>
              <a:t>THE FAILED TRANSITIONS &amp; THE POSSIBLE </a:t>
            </a:r>
            <a:r>
              <a:rPr lang="it-IT" sz="2400" dirty="0" smtClean="0">
                <a:solidFill>
                  <a:schemeClr val="accent6"/>
                </a:solidFill>
              </a:rPr>
              <a:t>TRANSITIONS (MOST LIKELY IN THE SECOND CASE)</a:t>
            </a:r>
            <a:endParaRPr lang="it-IT" sz="2400" dirty="0">
              <a:solidFill>
                <a:schemeClr val="accent6"/>
              </a:solidFill>
            </a:endParaRPr>
          </a:p>
          <a:p>
            <a:pPr marL="285750" lvl="1" indent="-285750">
              <a:spcBef>
                <a:spcPts val="1000"/>
              </a:spcBef>
              <a:buFont typeface="Wingdings" panose="05000000000000000000" pitchFamily="2" charset="2"/>
              <a:buChar char="Ø"/>
            </a:pPr>
            <a:r>
              <a:rPr lang="it-IT" sz="2200" b="1" dirty="0">
                <a:solidFill>
                  <a:schemeClr val="accent6"/>
                </a:solidFill>
              </a:rPr>
              <a:t>OPPOSITION</a:t>
            </a:r>
            <a:r>
              <a:rPr lang="it-IT" sz="2200" dirty="0">
                <a:solidFill>
                  <a:schemeClr val="accent6"/>
                </a:solidFill>
              </a:rPr>
              <a:t> IN NEW AUTHORITARIAN REGIMES: </a:t>
            </a:r>
          </a:p>
          <a:p>
            <a:pPr marL="742950" lvl="2" indent="-285750">
              <a:spcBef>
                <a:spcPts val="1000"/>
              </a:spcBef>
              <a:buFont typeface="Wingdings" panose="05000000000000000000" pitchFamily="2" charset="2"/>
              <a:buChar char="q"/>
            </a:pPr>
            <a:r>
              <a:rPr lang="it-IT" sz="2000" dirty="0">
                <a:solidFill>
                  <a:schemeClr val="accent6"/>
                </a:solidFill>
              </a:rPr>
              <a:t>THE WEAKNESSES OF CIVIL SOCIETY</a:t>
            </a:r>
          </a:p>
          <a:p>
            <a:pPr marL="742950" lvl="2" indent="-285750">
              <a:spcBef>
                <a:spcPts val="1000"/>
              </a:spcBef>
              <a:buFont typeface="Wingdings" panose="05000000000000000000" pitchFamily="2" charset="2"/>
              <a:buChar char="q"/>
            </a:pPr>
            <a:r>
              <a:rPr lang="it-IT" sz="2000" dirty="0">
                <a:solidFill>
                  <a:schemeClr val="accent6"/>
                </a:solidFill>
              </a:rPr>
              <a:t>ETHNICITY &amp; OPPOSITION</a:t>
            </a:r>
          </a:p>
          <a:p>
            <a:pPr marL="742950" lvl="2" indent="-285750">
              <a:spcBef>
                <a:spcPts val="1000"/>
              </a:spcBef>
              <a:buFont typeface="Wingdings" panose="05000000000000000000" pitchFamily="2" charset="2"/>
              <a:buChar char="q"/>
            </a:pPr>
            <a:r>
              <a:rPr lang="it-IT" sz="2000" dirty="0">
                <a:solidFill>
                  <a:schemeClr val="accent6"/>
                </a:solidFill>
              </a:rPr>
              <a:t>RISKS OF COLLAPSE: THE IMPORTANCE OF </a:t>
            </a:r>
            <a:r>
              <a:rPr lang="it-IT" sz="2000" b="1" dirty="0">
                <a:solidFill>
                  <a:schemeClr val="accent6"/>
                </a:solidFill>
              </a:rPr>
              <a:t>GEOGRAPHY</a:t>
            </a:r>
          </a:p>
          <a:p>
            <a:pPr marL="742950" lvl="2" indent="-285750">
              <a:spcBef>
                <a:spcPts val="1000"/>
              </a:spcBef>
              <a:buFont typeface="Wingdings" panose="05000000000000000000" pitchFamily="2" charset="2"/>
              <a:buChar char="q"/>
            </a:pPr>
            <a:r>
              <a:rPr lang="it-IT" sz="2000" dirty="0">
                <a:solidFill>
                  <a:schemeClr val="accent6"/>
                </a:solidFill>
              </a:rPr>
              <a:t>THE SUCCESSION CRISIS: THE CASE OF GABON &amp; THE LIMIT OF TWO TERMS (SEE ALSO </a:t>
            </a:r>
            <a:r>
              <a:rPr lang="it-IT" sz="2000" dirty="0" err="1">
                <a:solidFill>
                  <a:schemeClr val="accent6"/>
                </a:solidFill>
              </a:rPr>
              <a:t>rdc</a:t>
            </a:r>
            <a:r>
              <a:rPr lang="it-IT" sz="2000" dirty="0">
                <a:solidFill>
                  <a:schemeClr val="accent6"/>
                </a:solidFill>
              </a:rPr>
              <a:t>)</a:t>
            </a:r>
          </a:p>
          <a:p>
            <a:pPr marL="342900" lvl="2" indent="-342900">
              <a:spcBef>
                <a:spcPts val="1000"/>
              </a:spcBef>
              <a:buFont typeface="Wingdings" panose="05000000000000000000" pitchFamily="2" charset="2"/>
              <a:buChar char="Ø"/>
            </a:pPr>
            <a:endParaRPr lang="it-IT" sz="2400" dirty="0">
              <a:solidFill>
                <a:schemeClr val="accent6"/>
              </a:solidFill>
            </a:endParaRPr>
          </a:p>
          <a:p>
            <a:endParaRPr lang="it-IT" dirty="0"/>
          </a:p>
        </p:txBody>
      </p:sp>
    </p:spTree>
    <p:extLst>
      <p:ext uri="{BB962C8B-B14F-4D97-AF65-F5344CB8AC3E}">
        <p14:creationId xmlns:p14="http://schemas.microsoft.com/office/powerpoint/2010/main" val="758889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3"/>
          </p:nvPr>
        </p:nvSpPr>
        <p:spPr/>
        <p:txBody>
          <a:bodyPr/>
          <a:lstStyle/>
          <a:p>
            <a:pPr marL="0" indent="0">
              <a:buNone/>
            </a:pPr>
            <a:r>
              <a:rPr lang="it-IT" dirty="0">
                <a:solidFill>
                  <a:schemeClr val="accent6"/>
                </a:solidFill>
                <a:latin typeface="Times New Roman" panose="02020603050405020304" pitchFamily="18" charset="0"/>
                <a:cs typeface="Times New Roman" panose="02020603050405020304" pitchFamily="18" charset="0"/>
              </a:rPr>
              <a:t>POLITICAL SYSTEMS DOMINATED BY </a:t>
            </a:r>
            <a:r>
              <a:rPr lang="it-IT" b="1" dirty="0">
                <a:solidFill>
                  <a:schemeClr val="accent6"/>
                </a:solidFill>
                <a:latin typeface="Times New Roman" panose="02020603050405020304" pitchFamily="18" charset="0"/>
                <a:cs typeface="Times New Roman" panose="02020603050405020304" pitchFamily="18" charset="0"/>
              </a:rPr>
              <a:t>FORMER LIBERATION </a:t>
            </a:r>
            <a:r>
              <a:rPr lang="it-IT" b="1" dirty="0" smtClean="0">
                <a:solidFill>
                  <a:schemeClr val="accent6"/>
                </a:solidFill>
                <a:latin typeface="Times New Roman" panose="02020603050405020304" pitchFamily="18" charset="0"/>
                <a:cs typeface="Times New Roman" panose="02020603050405020304" pitchFamily="18" charset="0"/>
              </a:rPr>
              <a:t>MOVEMENTS:</a:t>
            </a:r>
          </a:p>
          <a:p>
            <a:pPr lvl="1">
              <a:buFont typeface="Wingdings" panose="05000000000000000000" pitchFamily="2" charset="2"/>
              <a:buChar char="Ø"/>
            </a:pPr>
            <a:r>
              <a:rPr lang="it-IT" b="1" u="sng" dirty="0" smtClean="0">
                <a:solidFill>
                  <a:schemeClr val="accent6"/>
                </a:solidFill>
                <a:latin typeface="Times New Roman" panose="02020603050405020304" pitchFamily="18" charset="0"/>
                <a:cs typeface="Times New Roman" panose="02020603050405020304" pitchFamily="18" charset="0"/>
              </a:rPr>
              <a:t>Parties</a:t>
            </a:r>
            <a:r>
              <a:rPr lang="it-IT" b="1" dirty="0" smtClean="0">
                <a:solidFill>
                  <a:schemeClr val="accent6"/>
                </a:solidFill>
                <a:latin typeface="Times New Roman" panose="02020603050405020304" pitchFamily="18" charset="0"/>
                <a:cs typeface="Times New Roman" panose="02020603050405020304" pitchFamily="18" charset="0"/>
              </a:rPr>
              <a:t>: </a:t>
            </a:r>
            <a:r>
              <a:rPr lang="it-IT" b="1" dirty="0">
                <a:solidFill>
                  <a:schemeClr val="bg2"/>
                </a:solidFill>
                <a:latin typeface="Calibri" panose="020F0502020204030204" pitchFamily="34" charset="0"/>
                <a:cs typeface="Calibri" panose="020F0502020204030204" pitchFamily="34" charset="0"/>
              </a:rPr>
              <a:t>Discipline, Leadership and </a:t>
            </a:r>
            <a:r>
              <a:rPr lang="it-IT" b="1" dirty="0" err="1">
                <a:solidFill>
                  <a:schemeClr val="bg2"/>
                </a:solidFill>
                <a:latin typeface="Calibri" panose="020F0502020204030204" pitchFamily="34" charset="0"/>
                <a:cs typeface="Calibri" panose="020F0502020204030204" pitchFamily="34" charset="0"/>
              </a:rPr>
              <a:t>Hierarchy</a:t>
            </a:r>
            <a:endParaRPr lang="it-IT" b="1" dirty="0">
              <a:solidFill>
                <a:schemeClr val="bg2"/>
              </a:solidFill>
              <a:latin typeface="Calibri" panose="020F0502020204030204" pitchFamily="34" charset="0"/>
              <a:cs typeface="Calibri" panose="020F0502020204030204" pitchFamily="34" charset="0"/>
            </a:endParaRPr>
          </a:p>
          <a:p>
            <a:pPr lvl="1">
              <a:buFont typeface="Wingdings" panose="05000000000000000000" pitchFamily="2" charset="2"/>
              <a:buChar char="Ø"/>
            </a:pPr>
            <a:r>
              <a:rPr lang="it-IT" u="sng" dirty="0" err="1" smtClean="0">
                <a:solidFill>
                  <a:schemeClr val="accent6"/>
                </a:solidFill>
              </a:rPr>
              <a:t>Former</a:t>
            </a:r>
            <a:r>
              <a:rPr lang="it-IT" u="sng" dirty="0" smtClean="0">
                <a:solidFill>
                  <a:schemeClr val="accent6"/>
                </a:solidFill>
              </a:rPr>
              <a:t> </a:t>
            </a:r>
            <a:r>
              <a:rPr lang="it-IT" u="sng" dirty="0" err="1" smtClean="0">
                <a:solidFill>
                  <a:schemeClr val="accent6"/>
                </a:solidFill>
              </a:rPr>
              <a:t>political</a:t>
            </a:r>
            <a:r>
              <a:rPr lang="it-IT" u="sng" dirty="0" smtClean="0">
                <a:solidFill>
                  <a:schemeClr val="accent6"/>
                </a:solidFill>
              </a:rPr>
              <a:t> </a:t>
            </a:r>
            <a:r>
              <a:rPr lang="it-IT" u="sng" dirty="0" err="1" smtClean="0">
                <a:solidFill>
                  <a:schemeClr val="accent6"/>
                </a:solidFill>
              </a:rPr>
              <a:t>experience</a:t>
            </a:r>
            <a:r>
              <a:rPr lang="it-IT" u="sng" dirty="0" smtClean="0">
                <a:solidFill>
                  <a:schemeClr val="accent6"/>
                </a:solidFill>
              </a:rPr>
              <a:t> of </a:t>
            </a:r>
            <a:r>
              <a:rPr lang="it-IT" u="sng" dirty="0" err="1" smtClean="0">
                <a:solidFill>
                  <a:schemeClr val="accent6"/>
                </a:solidFill>
              </a:rPr>
              <a:t>leaders</a:t>
            </a:r>
            <a:r>
              <a:rPr lang="it-IT" u="sng" dirty="0" smtClean="0">
                <a:solidFill>
                  <a:schemeClr val="accent6"/>
                </a:solidFill>
              </a:rPr>
              <a:t> in </a:t>
            </a:r>
            <a:r>
              <a:rPr lang="it-IT" u="sng" dirty="0" err="1" smtClean="0">
                <a:solidFill>
                  <a:schemeClr val="accent6"/>
                </a:solidFill>
              </a:rPr>
              <a:t>power</a:t>
            </a:r>
            <a:r>
              <a:rPr lang="it-IT" dirty="0" smtClean="0">
                <a:solidFill>
                  <a:schemeClr val="accent6"/>
                </a:solidFill>
              </a:rPr>
              <a:t>: </a:t>
            </a:r>
            <a:r>
              <a:rPr lang="en-US" dirty="0">
                <a:solidFill>
                  <a:schemeClr val="accent6"/>
                </a:solidFill>
                <a:latin typeface="Calibri" panose="020F0502020204030204" pitchFamily="34" charset="0"/>
                <a:cs typeface="Calibri" panose="020F0502020204030204" pitchFamily="34" charset="0"/>
              </a:rPr>
              <a:t>The leaders of the current ruling parties </a:t>
            </a:r>
            <a:r>
              <a:rPr lang="en-US" dirty="0" smtClean="0">
                <a:solidFill>
                  <a:schemeClr val="accent6"/>
                </a:solidFill>
                <a:latin typeface="Calibri" panose="020F0502020204030204" pitchFamily="34" charset="0"/>
                <a:cs typeface="Calibri" panose="020F0502020204030204" pitchFamily="34" charset="0"/>
              </a:rPr>
              <a:t>participated </a:t>
            </a:r>
            <a:r>
              <a:rPr lang="en-US" dirty="0">
                <a:solidFill>
                  <a:schemeClr val="accent6"/>
                </a:solidFill>
                <a:latin typeface="Calibri" panose="020F0502020204030204" pitchFamily="34" charset="0"/>
                <a:cs typeface="Calibri" panose="020F0502020204030204" pitchFamily="34" charset="0"/>
              </a:rPr>
              <a:t>in suppressed political </a:t>
            </a:r>
            <a:r>
              <a:rPr lang="en-US" dirty="0" smtClean="0">
                <a:solidFill>
                  <a:schemeClr val="accent6"/>
                </a:solidFill>
                <a:latin typeface="Calibri" panose="020F0502020204030204" pitchFamily="34" charset="0"/>
                <a:cs typeface="Calibri" panose="020F0502020204030204" pitchFamily="34" charset="0"/>
              </a:rPr>
              <a:t>&amp; ideological movements </a:t>
            </a:r>
            <a:r>
              <a:rPr lang="en-US" dirty="0">
                <a:solidFill>
                  <a:schemeClr val="accent6"/>
                </a:solidFill>
                <a:latin typeface="Calibri" panose="020F0502020204030204" pitchFamily="34" charset="0"/>
                <a:cs typeface="Calibri" panose="020F0502020204030204" pitchFamily="34" charset="0"/>
              </a:rPr>
              <a:t>before transforming into rebels </a:t>
            </a:r>
            <a:r>
              <a:rPr lang="en-US" dirty="0" smtClean="0">
                <a:solidFill>
                  <a:schemeClr val="accent6"/>
                </a:solidFill>
                <a:latin typeface="Calibri" panose="020F0502020204030204" pitchFamily="34" charset="0"/>
                <a:cs typeface="Calibri" panose="020F0502020204030204" pitchFamily="34" charset="0"/>
              </a:rPr>
              <a:t>groups</a:t>
            </a:r>
          </a:p>
          <a:p>
            <a:pPr lvl="1">
              <a:buFont typeface="Wingdings" panose="05000000000000000000" pitchFamily="2" charset="2"/>
              <a:buChar char="Ø"/>
            </a:pPr>
            <a:r>
              <a:rPr lang="en-US" b="1" u="sng" dirty="0" smtClean="0">
                <a:solidFill>
                  <a:schemeClr val="accent6"/>
                </a:solidFill>
                <a:latin typeface="Calibri" panose="020F0502020204030204" pitchFamily="34" charset="0"/>
                <a:cs typeface="Calibri" panose="020F0502020204030204" pitchFamily="34" charset="0"/>
              </a:rPr>
              <a:t>Wartime institutions</a:t>
            </a:r>
            <a:r>
              <a:rPr lang="en-US" b="1" dirty="0" smtClean="0">
                <a:solidFill>
                  <a:schemeClr val="accent6"/>
                </a:solidFill>
                <a:latin typeface="Calibri" panose="020F0502020204030204" pitchFamily="34" charset="0"/>
                <a:cs typeface="Calibri" panose="020F0502020204030204" pitchFamily="34" charset="0"/>
              </a:rPr>
              <a:t>: fearing </a:t>
            </a:r>
            <a:r>
              <a:rPr lang="en-US" b="1" dirty="0">
                <a:solidFill>
                  <a:schemeClr val="accent6"/>
                </a:solidFill>
                <a:latin typeface="Calibri" panose="020F0502020204030204" pitchFamily="34" charset="0"/>
                <a:cs typeface="Calibri" panose="020F0502020204030204" pitchFamily="34" charset="0"/>
              </a:rPr>
              <a:t>infiltrations and betrayal</a:t>
            </a:r>
            <a:r>
              <a:rPr lang="en-US" dirty="0">
                <a:solidFill>
                  <a:schemeClr val="accent6"/>
                </a:solidFill>
                <a:latin typeface="Calibri" panose="020F0502020204030204" pitchFamily="34" charset="0"/>
                <a:cs typeface="Calibri" panose="020F0502020204030204" pitchFamily="34" charset="0"/>
              </a:rPr>
              <a:t>, </a:t>
            </a:r>
            <a:r>
              <a:rPr lang="en-US" dirty="0" smtClean="0">
                <a:solidFill>
                  <a:schemeClr val="accent6"/>
                </a:solidFill>
                <a:latin typeface="Calibri" panose="020F0502020204030204" pitchFamily="34" charset="0"/>
                <a:cs typeface="Calibri" panose="020F0502020204030204" pitchFamily="34" charset="0"/>
              </a:rPr>
              <a:t>these parties  were compelled </a:t>
            </a:r>
            <a:r>
              <a:rPr lang="en-US" dirty="0">
                <a:solidFill>
                  <a:schemeClr val="accent6"/>
                </a:solidFill>
                <a:latin typeface="Calibri" panose="020F0502020204030204" pitchFamily="34" charset="0"/>
                <a:cs typeface="Calibri" panose="020F0502020204030204" pitchFamily="34" charset="0"/>
              </a:rPr>
              <a:t>to establish a </a:t>
            </a:r>
            <a:r>
              <a:rPr lang="en-US" b="1" dirty="0">
                <a:solidFill>
                  <a:schemeClr val="accent6"/>
                </a:solidFill>
                <a:latin typeface="Calibri" panose="020F0502020204030204" pitchFamily="34" charset="0"/>
                <a:cs typeface="Calibri" panose="020F0502020204030204" pitchFamily="34" charset="0"/>
              </a:rPr>
              <a:t>well-disciplined organization </a:t>
            </a:r>
            <a:r>
              <a:rPr lang="en-US" dirty="0">
                <a:solidFill>
                  <a:schemeClr val="accent6"/>
                </a:solidFill>
                <a:latin typeface="Calibri" panose="020F0502020204030204" pitchFamily="34" charset="0"/>
                <a:cs typeface="Calibri" panose="020F0502020204030204" pitchFamily="34" charset="0"/>
              </a:rPr>
              <a:t>with </a:t>
            </a:r>
            <a:r>
              <a:rPr lang="en-US" dirty="0" smtClean="0">
                <a:solidFill>
                  <a:schemeClr val="accent6"/>
                </a:solidFill>
                <a:latin typeface="Calibri" panose="020F0502020204030204" pitchFamily="34" charset="0"/>
                <a:cs typeface="Calibri" panose="020F0502020204030204" pitchFamily="34" charset="0"/>
              </a:rPr>
              <a:t>a </a:t>
            </a:r>
            <a:r>
              <a:rPr lang="en-US" dirty="0" err="1" smtClean="0">
                <a:solidFill>
                  <a:schemeClr val="accent6"/>
                </a:solidFill>
                <a:latin typeface="Calibri" panose="020F0502020204030204" pitchFamily="34" charset="0"/>
                <a:cs typeface="Calibri" panose="020F0502020204030204" pitchFamily="34" charset="0"/>
              </a:rPr>
              <a:t>hyerarchical</a:t>
            </a:r>
            <a:r>
              <a:rPr lang="en-US" dirty="0" smtClean="0">
                <a:solidFill>
                  <a:schemeClr val="accent6"/>
                </a:solidFill>
                <a:latin typeface="Calibri" panose="020F0502020204030204" pitchFamily="34" charset="0"/>
                <a:cs typeface="Calibri" panose="020F0502020204030204" pitchFamily="34" charset="0"/>
              </a:rPr>
              <a:t> leadership &amp; a military structure (equation between  military organization &amp; </a:t>
            </a:r>
            <a:r>
              <a:rPr lang="en-US" dirty="0" err="1" smtClean="0">
                <a:solidFill>
                  <a:schemeClr val="accent6"/>
                </a:solidFill>
                <a:latin typeface="Calibri" panose="020F0502020204030204" pitchFamily="34" charset="0"/>
                <a:cs typeface="Calibri" panose="020F0502020204030204" pitchFamily="34" charset="0"/>
              </a:rPr>
              <a:t>maoist</a:t>
            </a:r>
            <a:r>
              <a:rPr lang="en-US" dirty="0" smtClean="0">
                <a:solidFill>
                  <a:schemeClr val="accent6"/>
                </a:solidFill>
                <a:latin typeface="Calibri" panose="020F0502020204030204" pitchFamily="34" charset="0"/>
                <a:cs typeface="Calibri" panose="020F0502020204030204" pitchFamily="34" charset="0"/>
              </a:rPr>
              <a:t> party organization); defeating </a:t>
            </a:r>
            <a:r>
              <a:rPr lang="en-US" dirty="0">
                <a:solidFill>
                  <a:schemeClr val="accent6"/>
                </a:solidFill>
                <a:latin typeface="Calibri" panose="020F0502020204030204" pitchFamily="34" charset="0"/>
                <a:cs typeface="Calibri" panose="020F0502020204030204" pitchFamily="34" charset="0"/>
              </a:rPr>
              <a:t>rival rebels in the region</a:t>
            </a:r>
            <a:r>
              <a:rPr lang="en-US" dirty="0" smtClean="0">
                <a:solidFill>
                  <a:schemeClr val="accent6"/>
                </a:solidFill>
                <a:latin typeface="Calibri" panose="020F0502020204030204" pitchFamily="34" charset="0"/>
                <a:cs typeface="Calibri" panose="020F0502020204030204" pitchFamily="34" charset="0"/>
              </a:rPr>
              <a:t> they operated</a:t>
            </a:r>
            <a:endParaRPr lang="en-US" dirty="0">
              <a:solidFill>
                <a:schemeClr val="accent6"/>
              </a:solidFill>
              <a:latin typeface="Calibri" panose="020F0502020204030204" pitchFamily="34" charset="0"/>
              <a:cs typeface="Calibri" panose="020F0502020204030204" pitchFamily="34" charset="0"/>
            </a:endParaRPr>
          </a:p>
          <a:p>
            <a:pPr lvl="1">
              <a:buFont typeface="Wingdings" panose="05000000000000000000" pitchFamily="2" charset="2"/>
              <a:buChar char="Ø"/>
            </a:pPr>
            <a:endParaRPr lang="it-IT" b="1" dirty="0">
              <a:solidFill>
                <a:schemeClr val="accent6"/>
              </a:solidFill>
              <a:latin typeface="Calibri" panose="020F0502020204030204" pitchFamily="34" charset="0"/>
              <a:cs typeface="Calibri" panose="020F0502020204030204" pitchFamily="34" charset="0"/>
            </a:endParaRPr>
          </a:p>
          <a:p>
            <a:pPr lvl="1">
              <a:buFont typeface="Wingdings" panose="05000000000000000000" pitchFamily="2" charset="2"/>
              <a:buChar char="Ø"/>
            </a:pPr>
            <a:endParaRPr lang="it-IT" dirty="0">
              <a:solidFill>
                <a:schemeClr val="accent6"/>
              </a:solidFill>
            </a:endParaRPr>
          </a:p>
        </p:txBody>
      </p:sp>
    </p:spTree>
    <p:extLst>
      <p:ext uri="{BB962C8B-B14F-4D97-AF65-F5344CB8AC3E}">
        <p14:creationId xmlns:p14="http://schemas.microsoft.com/office/powerpoint/2010/main" val="3644270654"/>
      </p:ext>
    </p:extLst>
  </p:cSld>
  <p:clrMapOvr>
    <a:masterClrMapping/>
  </p:clrMapOvr>
</p:sld>
</file>

<file path=ppt/theme/theme1.xml><?xml version="1.0" encoding="utf-8"?>
<a:theme xmlns:a="http://schemas.openxmlformats.org/drawingml/2006/main" name="Gocci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TM04033925[[fn=Goccia]]</Template>
  <TotalTime>292</TotalTime>
  <Words>876</Words>
  <Application>Microsoft Office PowerPoint</Application>
  <PresentationFormat>Personalizzato</PresentationFormat>
  <Paragraphs>43</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Goccia</vt:lpstr>
      <vt:lpstr>University of Trieste Department of Political and Social Sciences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Trieste Department of Political and Social Sciences</dc:title>
  <dc:creator>BATTERA FEDERICO</dc:creator>
  <cp:lastModifiedBy>BATTERA FEDERICO</cp:lastModifiedBy>
  <cp:revision>23</cp:revision>
  <dcterms:created xsi:type="dcterms:W3CDTF">2017-01-16T11:31:22Z</dcterms:created>
  <dcterms:modified xsi:type="dcterms:W3CDTF">2019-11-15T08:46:09Z</dcterms:modified>
</cp:coreProperties>
</file>