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5" r:id="rId2"/>
    <p:sldId id="293" r:id="rId3"/>
    <p:sldId id="313" r:id="rId4"/>
    <p:sldId id="317" r:id="rId5"/>
    <p:sldId id="316" r:id="rId6"/>
    <p:sldId id="318" r:id="rId7"/>
  </p:sldIdLst>
  <p:sldSz cx="9144000" cy="6858000" type="screen4x3"/>
  <p:notesSz cx="6724650" cy="97742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" initials="s" lastIdx="0" clrIdx="0">
    <p:extLst>
      <p:ext uri="{19B8F6BF-5375-455C-9EA6-DF929625EA0E}">
        <p15:presenceInfo xmlns:p15="http://schemas.microsoft.com/office/powerpoint/2012/main" userId="s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FFFF"/>
    <a:srgbClr val="E33DE3"/>
    <a:srgbClr val="34164A"/>
    <a:srgbClr val="3333CC"/>
    <a:srgbClr val="F686E6"/>
    <a:srgbClr val="FFFFCC"/>
    <a:srgbClr val="CAD656"/>
    <a:srgbClr val="A02057"/>
    <a:srgbClr val="823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660"/>
  </p:normalViewPr>
  <p:slideViewPr>
    <p:cSldViewPr>
      <p:cViewPr varScale="1">
        <p:scale>
          <a:sx n="86" d="100"/>
          <a:sy n="86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098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3079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CE05A-20CA-46EC-B888-F71733E1F239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EE4F1-7DC4-42C5-B8A1-934B2C61643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5839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F16D2-25DA-4DBE-BE3C-FD5EDF9E9005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074F0-E657-41AA-8836-C4D10C6D27EE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4579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074F0-E657-41AA-8836-C4D10C6D27EE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312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23"/>
          <p:cNvCxnSpPr/>
          <p:nvPr userDrawn="1"/>
        </p:nvCxnSpPr>
        <p:spPr>
          <a:xfrm>
            <a:off x="2987824" y="332656"/>
            <a:ext cx="0" cy="6264696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olo 1"/>
          <p:cNvSpPr>
            <a:spLocks noGrp="1"/>
          </p:cNvSpPr>
          <p:nvPr>
            <p:ph type="ctrTitle"/>
          </p:nvPr>
        </p:nvSpPr>
        <p:spPr>
          <a:xfrm>
            <a:off x="3131841" y="332656"/>
            <a:ext cx="5832647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86" y="317860"/>
            <a:ext cx="2607442" cy="1457031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32" y="6000034"/>
            <a:ext cx="2091149" cy="59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66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E9E-DFCD-4405-9B2F-F257E6705E42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FEE9E-DFCD-4405-9B2F-F257E6705E42}" type="datetimeFigureOut">
              <a:rPr lang="it-IT" smtClean="0"/>
              <a:pPr/>
              <a:t>10/11/2022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C77D9-B064-4F2F-803F-E165E83DE9C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131841" y="332656"/>
            <a:ext cx="5832647" cy="1872208"/>
          </a:xfrm>
        </p:spPr>
        <p:txBody>
          <a:bodyPr>
            <a:normAutofit fontScale="90000"/>
          </a:bodyPr>
          <a:lstStyle/>
          <a:p>
            <a:r>
              <a:rPr lang="it-IT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Transizioni costituzionali nei Balcani occidentali </a:t>
            </a:r>
            <a:br>
              <a:rPr lang="it-IT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condizionalità europea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07504" y="2636912"/>
            <a:ext cx="2808312" cy="38451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it-IT" sz="1600" b="1" dirty="0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EU </a:t>
            </a:r>
            <a:r>
              <a:rPr lang="it-IT" sz="1600" b="1" dirty="0" err="1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Enlargement</a:t>
            </a:r>
            <a:r>
              <a:rPr lang="it-IT" sz="1600" b="1" dirty="0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b="1" dirty="0" err="1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it-IT" sz="1600" b="1" dirty="0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it-IT" sz="1600" b="1" dirty="0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Western </a:t>
            </a:r>
            <a:r>
              <a:rPr lang="it-IT" sz="1600" b="1" dirty="0" err="1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Balkans</a:t>
            </a:r>
            <a:endParaRPr lang="it-IT" sz="1600" b="1" dirty="0">
              <a:solidFill>
                <a:srgbClr val="051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3300"/>
              </a:lnSpc>
            </a:pPr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3300"/>
              </a:lnSpc>
            </a:pPr>
            <a:r>
              <a:rPr lang="it-IT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a.a</a:t>
            </a:r>
            <a:r>
              <a:rPr lang="it-I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6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2022/2023</a:t>
            </a:r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3300"/>
              </a:lnSpc>
            </a:pPr>
            <a:endParaRPr lang="it-IT" sz="1600" b="1" dirty="0">
              <a:solidFill>
                <a:srgbClr val="051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3300"/>
              </a:lnSpc>
            </a:pPr>
            <a:r>
              <a:rPr lang="it-IT" sz="1600" b="1" dirty="0">
                <a:solidFill>
                  <a:srgbClr val="051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Prof.ssa Serena Baldin</a:t>
            </a:r>
          </a:p>
          <a:p>
            <a:pPr algn="ctr"/>
            <a:r>
              <a:rPr lang="it-IT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serena.baldin@dispes.units.it</a:t>
            </a:r>
          </a:p>
          <a:p>
            <a:pPr algn="ctr"/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000"/>
          <a:stretch/>
        </p:blipFill>
        <p:spPr>
          <a:xfrm>
            <a:off x="179512" y="404664"/>
            <a:ext cx="2664296" cy="108012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467544" y="5877272"/>
            <a:ext cx="2282552" cy="889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6"/>
          <a:stretch/>
        </p:blipFill>
        <p:spPr>
          <a:xfrm>
            <a:off x="4168755" y="3059959"/>
            <a:ext cx="3758818" cy="2754306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01"/>
          <a:stretch/>
        </p:blipFill>
        <p:spPr>
          <a:xfrm>
            <a:off x="34748" y="1486454"/>
            <a:ext cx="2908390" cy="793997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96619E1C-93B8-4DBF-ADFD-9878AF07FC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71" y="5646752"/>
            <a:ext cx="2005378" cy="67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98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92D050"/>
          </a:solidFill>
          <a:ln w="38100">
            <a:noFill/>
            <a:prstDash val="sysDot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it-IT" sz="3600" b="1" spc="3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I BALCANI OCCIDENTALI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5517232"/>
          </a:xfrm>
        </p:spPr>
        <p:txBody>
          <a:bodyPr>
            <a:noAutofit/>
          </a:bodyPr>
          <a:lstStyle/>
          <a:p>
            <a:pPr marL="108000" indent="0" algn="just">
              <a:spcBef>
                <a:spcPts val="0"/>
              </a:spcBef>
              <a:buNone/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Balcani occidentali: neologismo coniato nel 2003 durante il Consiglio europeo di Salonicco, in cui si produsse l’</a:t>
            </a:r>
            <a:r>
              <a:rPr lang="it-IT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 di Salonicco per i Balcani occidentali: Procedere verso l’integrazione europea</a:t>
            </a:r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indent="0" algn="just">
              <a:spcBef>
                <a:spcPts val="0"/>
              </a:spcBef>
              <a:buNone/>
            </a:pPr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indent="0" algn="just">
              <a:spcBef>
                <a:spcPts val="0"/>
              </a:spcBef>
              <a:buNone/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 1989: inizio processo di convergenza dei Paesi dei Balcani occidentali verso i sistemi economici e giuridici di matrice occidentale</a:t>
            </a:r>
          </a:p>
          <a:p>
            <a:pPr marL="108000" indent="0" algn="just">
              <a:spcBef>
                <a:spcPts val="0"/>
              </a:spcBef>
              <a:buNone/>
            </a:pPr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indent="0" algn="just">
              <a:spcBef>
                <a:spcPts val="0"/>
              </a:spcBef>
              <a:buNone/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Guerre in ex Jugoslavia: frenata del processo di allargamento dell’UE </a:t>
            </a:r>
          </a:p>
          <a:p>
            <a:pPr marL="108000" indent="0" algn="just">
              <a:spcBef>
                <a:spcPts val="0"/>
              </a:spcBef>
              <a:buNone/>
            </a:pPr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indent="0" algn="just">
              <a:spcBef>
                <a:spcPts val="0"/>
              </a:spcBef>
              <a:buNone/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Attualmente: segnali di regressione democratica</a:t>
            </a:r>
          </a:p>
        </p:txBody>
      </p:sp>
    </p:spTree>
    <p:extLst>
      <p:ext uri="{BB962C8B-B14F-4D97-AF65-F5344CB8AC3E}">
        <p14:creationId xmlns:p14="http://schemas.microsoft.com/office/powerpoint/2010/main" val="3958333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40767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rgbClr val="E33D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 ONDATE COSTITUZIONALI </a:t>
            </a:r>
            <a:br>
              <a:rPr lang="it-IT" sz="3200" b="1" dirty="0">
                <a:solidFill>
                  <a:srgbClr val="E33D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rgbClr val="E33DE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EX JUGOSLAVIA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496944" cy="504056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t-IT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 ondata: 1990, a seguito dei referendum in cui Slovenia e </a:t>
            </a:r>
            <a:r>
              <a:rPr lang="it-IT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Crozia</a:t>
            </a:r>
            <a:r>
              <a:rPr lang="it-IT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proclamarono Stati indipendenti, provocando dissoluzione Jugoslavia</a:t>
            </a:r>
          </a:p>
          <a:p>
            <a:pPr algn="just">
              <a:spcBef>
                <a:spcPts val="0"/>
              </a:spcBef>
            </a:pPr>
            <a:endParaRPr lang="it-IT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it-IT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 ondata: primi anni 2000, riforme costituzionali successive alle guerre jugoslave. Significativo coinvolgimento delle organizzazioni internazionali per favorire la pace e la stabilità dell’area</a:t>
            </a:r>
          </a:p>
          <a:p>
            <a:pPr algn="just">
              <a:spcBef>
                <a:spcPts val="0"/>
              </a:spcBef>
            </a:pPr>
            <a:endParaRPr lang="it-IT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it-IT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Terza ondata: nuove </a:t>
            </a:r>
            <a:r>
              <a:rPr lang="it-IT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it-IT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di Serbia e Montenegro (2006) e Kosovo (2008), fallimento approvazione nuova </a:t>
            </a:r>
            <a:r>
              <a:rPr lang="it-IT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it-IT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Bosnia ed Erzegovina</a:t>
            </a:r>
          </a:p>
          <a:p>
            <a:pPr algn="just">
              <a:spcBef>
                <a:spcPts val="0"/>
              </a:spcBef>
            </a:pPr>
            <a:endParaRPr lang="it-IT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it-IT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Nella fase costituente non si scorge un chiaro momento di discontinuità rispetto ai previgenti regimi politici 	    non solide basi democratiche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4427984" y="4941168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7663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52735"/>
          </a:xfrm>
        </p:spPr>
        <p:txBody>
          <a:bodyPr>
            <a:normAutofit/>
          </a:bodyPr>
          <a:lstStyle/>
          <a:p>
            <a:r>
              <a:rPr lang="it-IT" sz="3400" b="1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CONDIZIONALITÀ  EUROPEA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8352928" cy="5472608"/>
          </a:xfrm>
        </p:spPr>
        <p:txBody>
          <a:bodyPr>
            <a:noAutofit/>
          </a:bodyPr>
          <a:lstStyle/>
          <a:p>
            <a:pPr algn="just">
              <a:lnSpc>
                <a:spcPts val="2300"/>
              </a:lnSpc>
              <a:spcBef>
                <a:spcPts val="0"/>
              </a:spcBef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Principio di condizionalità: strumento di pressione attraverso cui le istituzioni europee influenzano le scelte di politica interna degli Stati beneficiari di aiuti.</a:t>
            </a:r>
          </a:p>
          <a:p>
            <a:pPr algn="just">
              <a:lnSpc>
                <a:spcPts val="2300"/>
              </a:lnSpc>
              <a:spcBef>
                <a:spcPts val="0"/>
              </a:spcBef>
            </a:pPr>
            <a:endParaRPr lang="it-I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300"/>
              </a:lnSpc>
              <a:spcBef>
                <a:spcPts val="0"/>
              </a:spcBef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Ottenimento di assistenza finanziaria o di relazioni politiche privilegiate con UE da parte di Stati terzi è subordinato al rispetto di determinati criteri. </a:t>
            </a:r>
          </a:p>
          <a:p>
            <a:pPr algn="just">
              <a:lnSpc>
                <a:spcPts val="2300"/>
              </a:lnSpc>
              <a:spcBef>
                <a:spcPts val="0"/>
              </a:spcBef>
            </a:pPr>
            <a:endParaRPr lang="it-I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300"/>
              </a:lnSpc>
              <a:spcBef>
                <a:spcPts val="0"/>
              </a:spcBef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Consiglio europeo di Copenaghen 1993: principio di condizionalità</a:t>
            </a:r>
          </a:p>
          <a:p>
            <a:pPr marL="514350" indent="-514350" algn="just">
              <a:lnSpc>
                <a:spcPts val="2300"/>
              </a:lnSpc>
              <a:spcBef>
                <a:spcPts val="0"/>
              </a:spcBef>
              <a:buAutoNum type="arabicParenR"/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subordinazione adesione a UE a determinati requisiti politici ed economici</a:t>
            </a:r>
          </a:p>
          <a:p>
            <a:pPr marL="514350" indent="-514350" algn="just">
              <a:lnSpc>
                <a:spcPts val="2300"/>
              </a:lnSpc>
              <a:spcBef>
                <a:spcPts val="0"/>
              </a:spcBef>
              <a:buAutoNum type="arabicParenR"/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introduzione di apposite clausole negli strumenti che stabiliscono relazioni privilegiate con Stati terzi: - concessione di un dato vantaggio vincolata al soddisfacimento di un determinato obiettivo; - mancato adempimento dà luogo a revoca o a sospensione di beneficio già concesso </a:t>
            </a:r>
          </a:p>
          <a:p>
            <a:pPr marL="514350" indent="-514350" algn="just">
              <a:lnSpc>
                <a:spcPts val="2300"/>
              </a:lnSpc>
              <a:spcBef>
                <a:spcPts val="0"/>
              </a:spcBef>
              <a:buAutoNum type="arabicParenR"/>
            </a:pPr>
            <a:endParaRPr lang="it-I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300"/>
              </a:lnSpc>
              <a:spcBef>
                <a:spcPts val="0"/>
              </a:spcBef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Criteri di Copenaghen: </a:t>
            </a:r>
          </a:p>
          <a:p>
            <a:pPr marL="342900" indent="-342900" algn="just">
              <a:lnSpc>
                <a:spcPts val="23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natura politica </a:t>
            </a:r>
          </a:p>
          <a:p>
            <a:pPr marL="342900" indent="-342900" algn="just">
              <a:lnSpc>
                <a:spcPts val="23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natura economica </a:t>
            </a:r>
          </a:p>
          <a:p>
            <a:pPr marL="342900" indent="-342900" algn="just">
              <a:lnSpc>
                <a:spcPts val="23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natura giuridica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FA1B197-B893-4DBF-B446-059DA1B9F06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76" t="6602" r="26242" b="5201"/>
          <a:stretch/>
        </p:blipFill>
        <p:spPr>
          <a:xfrm>
            <a:off x="5800240" y="4653136"/>
            <a:ext cx="2372159" cy="1962032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58DD26CB-D21B-4688-9B08-4615A217724F}"/>
              </a:ext>
            </a:extLst>
          </p:cNvPr>
          <p:cNvSpPr/>
          <p:nvPr/>
        </p:nvSpPr>
        <p:spPr>
          <a:xfrm>
            <a:off x="5800240" y="5823527"/>
            <a:ext cx="241176" cy="304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CF179E05-F086-4F9D-AFB4-7A36C6209A9A}"/>
              </a:ext>
            </a:extLst>
          </p:cNvPr>
          <p:cNvSpPr/>
          <p:nvPr/>
        </p:nvSpPr>
        <p:spPr>
          <a:xfrm>
            <a:off x="5724128" y="4600048"/>
            <a:ext cx="91440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35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TUTELA  MINORITARIA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496944" cy="5040560"/>
          </a:xfrm>
        </p:spPr>
        <p:txBody>
          <a:bodyPr>
            <a:noAutofit/>
          </a:bodyPr>
          <a:lstStyle/>
          <a:p>
            <a:pPr algn="just">
              <a:lnSpc>
                <a:spcPts val="2400"/>
              </a:lnSpc>
              <a:spcBef>
                <a:spcPts val="0"/>
              </a:spcBef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Tutela minoritaria rientra nei criteri di Copenaghen.</a:t>
            </a: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L’UE adotta come principali parametri di riferimento gli atti e i documenti prodotti dal Consiglio d’Europa. Il rispetto dello standard di tutela si realizza mediante la ratifica di tali atti e la conseguente attuazione dei principi in essi contenuti negli ordinamenti.</a:t>
            </a: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Trattato di Lisbona del 2007, art. 2: inserimento diritti delle minoranze</a:t>
            </a:r>
          </a:p>
          <a:p>
            <a:pPr algn="just">
              <a:lnSpc>
                <a:spcPts val="2400"/>
              </a:lnSpc>
              <a:spcBef>
                <a:spcPts val="0"/>
              </a:spcBef>
            </a:pP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«L’Unione si fonda sui valori del rispetto della dignità umana, della libertà, della democrazia, dell’uguaglianza, dello Stato di diritto e del rispetto dei diritti umani, compresi </a:t>
            </a:r>
            <a:r>
              <a:rPr lang="it-IT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diritti delle persone appartenenti a minoranze</a:t>
            </a:r>
            <a:r>
              <a:rPr lang="it-I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Questi valori sono comuni agli Stati membri in una società caratterizzata dal pluralismo, dalla non discriminazione, dalla tolleranza, dalla giustizia, dalla solidarietà e dalla parità tra donne e uomini».</a:t>
            </a: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628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68759"/>
          </a:xfr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it-IT" sz="3200" b="1" dirty="0">
                <a:ln>
                  <a:solidFill>
                    <a:schemeClr val="tx1"/>
                  </a:solidFill>
                </a:ln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MOMENTO  CRITICO NELL’UE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261176" cy="5047456"/>
          </a:xfrm>
        </p:spPr>
        <p:txBody>
          <a:bodyPr>
            <a:noAutofit/>
          </a:bodyPr>
          <a:lstStyle/>
          <a:p>
            <a:pPr algn="just">
              <a:lnSpc>
                <a:spcPts val="2400"/>
              </a:lnSpc>
              <a:spcBef>
                <a:spcPts val="0"/>
              </a:spcBef>
            </a:pPr>
            <a:r>
              <a:rPr lang="it-IT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 di allargamento nei Balcani occidentali frenato a causa delle crisi che l’UE deve fronteggiare</a:t>
            </a: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r>
              <a:rPr lang="it-IT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Paesi post-socialisti già aderenti all’UE mostrano limiti nella capacità di assorbire l’</a:t>
            </a:r>
            <a:r>
              <a:rPr lang="it-IT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acquis</a:t>
            </a:r>
            <a:r>
              <a:rPr lang="it-IT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comunitario e la difficoltà di allinearsi agli standard democratici europei (</a:t>
            </a:r>
            <a:r>
              <a:rPr lang="it-IT" sz="2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it-IT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law</a:t>
            </a:r>
            <a:r>
              <a:rPr lang="it-IT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r>
              <a:rPr lang="it-IT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Frans</a:t>
            </a:r>
            <a:r>
              <a:rPr lang="it-IT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Timmermans</a:t>
            </a:r>
            <a:endParaRPr lang="it-IT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Bef>
                <a:spcPts val="0"/>
              </a:spcBef>
            </a:pPr>
            <a:endParaRPr lang="it-IT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774" y="4077072"/>
            <a:ext cx="4108715" cy="231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564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4629</TotalTime>
  <Words>525</Words>
  <Application>Microsoft Office PowerPoint</Application>
  <PresentationFormat>Presentazione su schermo (4:3)</PresentationFormat>
  <Paragraphs>59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Tema di Office</vt:lpstr>
      <vt:lpstr>Transizioni costituzionali nei Balcani occidentali  e condizionalità europea</vt:lpstr>
      <vt:lpstr>I BALCANI OCCIDENTALI</vt:lpstr>
      <vt:lpstr>TRE ONDATE COSTITUZIONALI  IN EX JUGOSLAVIA</vt:lpstr>
      <vt:lpstr>CONDIZIONALITÀ  EUROPEA</vt:lpstr>
      <vt:lpstr>TUTELA  MINORITARIA</vt:lpstr>
      <vt:lpstr>MOMENTO  CRITICO NELL’UE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Università degli Studi di Trieste Dip. Scienze politiche e sociali</dc:title>
  <dc:creator>Proprietario</dc:creator>
  <cp:lastModifiedBy>BALDIN SERENA</cp:lastModifiedBy>
  <cp:revision>1428</cp:revision>
  <cp:lastPrinted>2016-03-04T12:10:30Z</cp:lastPrinted>
  <dcterms:created xsi:type="dcterms:W3CDTF">2016-03-02T17:05:23Z</dcterms:created>
  <dcterms:modified xsi:type="dcterms:W3CDTF">2022-11-10T09:33:36Z</dcterms:modified>
</cp:coreProperties>
</file>