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315" r:id="rId2"/>
    <p:sldId id="317" r:id="rId3"/>
    <p:sldId id="318" r:id="rId4"/>
    <p:sldId id="319" r:id="rId5"/>
    <p:sldId id="320" r:id="rId6"/>
    <p:sldId id="321" r:id="rId7"/>
    <p:sldId id="322" r:id="rId8"/>
    <p:sldId id="330" r:id="rId9"/>
    <p:sldId id="323" r:id="rId10"/>
    <p:sldId id="325" r:id="rId11"/>
    <p:sldId id="332" r:id="rId12"/>
    <p:sldId id="334" r:id="rId13"/>
    <p:sldId id="336" r:id="rId14"/>
    <p:sldId id="326" r:id="rId15"/>
    <p:sldId id="335" r:id="rId16"/>
    <p:sldId id="324" r:id="rId17"/>
    <p:sldId id="327" r:id="rId18"/>
  </p:sldIdLst>
  <p:sldSz cx="9144000" cy="6858000" type="screen4x3"/>
  <p:notesSz cx="6724650" cy="97742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79" userDrawn="1">
          <p15:clr>
            <a:srgbClr val="A4A3A4"/>
          </p15:clr>
        </p15:guide>
        <p15:guide id="2" pos="21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 initials="s" lastIdx="0" clrIdx="0">
    <p:extLst>
      <p:ext uri="{19B8F6BF-5375-455C-9EA6-DF929625EA0E}">
        <p15:presenceInfo xmlns:p15="http://schemas.microsoft.com/office/powerpoint/2012/main" userId="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164A"/>
    <a:srgbClr val="E33DE3"/>
    <a:srgbClr val="3333CC"/>
    <a:srgbClr val="F686E6"/>
    <a:srgbClr val="FFFFCC"/>
    <a:srgbClr val="00FFFF"/>
    <a:srgbClr val="CAD656"/>
    <a:srgbClr val="A02057"/>
    <a:srgbClr val="FF6600"/>
    <a:srgbClr val="823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660"/>
  </p:normalViewPr>
  <p:slideViewPr>
    <p:cSldViewPr>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098"/>
    </p:cViewPr>
  </p:sorterViewPr>
  <p:notesViewPr>
    <p:cSldViewPr>
      <p:cViewPr varScale="1">
        <p:scale>
          <a:sx n="60" d="100"/>
          <a:sy n="60" d="100"/>
        </p:scale>
        <p:origin x="-2490" y="-78"/>
      </p:cViewPr>
      <p:guideLst>
        <p:guide orient="horz" pos="3079"/>
        <p:guide pos="21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9088B2-C51D-450E-A9D0-F8CB1031A9B7}"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23D75321-AB94-4608-923F-D175BB73B928}">
      <dgm:prSet/>
      <dgm:spPr/>
      <dgm:t>
        <a:bodyPr/>
        <a:lstStyle/>
        <a:p>
          <a:r>
            <a:rPr lang="en-US" b="1" i="0"/>
            <a:t>Titolo V</a:t>
          </a:r>
          <a:r>
            <a:rPr lang="en-US" b="0" i="0"/>
            <a:t> del Trattato sull’Unione Europea (TUE): </a:t>
          </a:r>
          <a:r>
            <a:rPr lang="en-US" b="1" i="0"/>
            <a:t>Azione Esterna dell’UE</a:t>
          </a:r>
          <a:r>
            <a:rPr lang="en-US" b="0" i="0"/>
            <a:t>;</a:t>
          </a:r>
          <a:endParaRPr lang="en-US"/>
        </a:p>
      </dgm:t>
    </dgm:pt>
    <dgm:pt modelId="{AC273CE6-3D2F-49D0-BC81-0986B7C11C0B}" type="parTrans" cxnId="{6049E676-EC64-4A7D-A61C-6FD0FDAF68E8}">
      <dgm:prSet/>
      <dgm:spPr/>
      <dgm:t>
        <a:bodyPr/>
        <a:lstStyle/>
        <a:p>
          <a:endParaRPr lang="en-US"/>
        </a:p>
      </dgm:t>
    </dgm:pt>
    <dgm:pt modelId="{9F7771D8-25D6-4960-83BA-1B081956F20E}" type="sibTrans" cxnId="{6049E676-EC64-4A7D-A61C-6FD0FDAF68E8}">
      <dgm:prSet/>
      <dgm:spPr/>
      <dgm:t>
        <a:bodyPr/>
        <a:lstStyle/>
        <a:p>
          <a:endParaRPr lang="en-US"/>
        </a:p>
      </dgm:t>
    </dgm:pt>
    <dgm:pt modelId="{F6C19D74-408F-4D2E-ADB1-510065E7288C}">
      <dgm:prSet/>
      <dgm:spPr/>
      <dgm:t>
        <a:bodyPr/>
        <a:lstStyle/>
        <a:p>
          <a:r>
            <a:rPr lang="en-US" b="1" i="0"/>
            <a:t>Art. 207 </a:t>
          </a:r>
          <a:r>
            <a:rPr lang="en-US" b="0" i="0"/>
            <a:t>del Trattato sul funzionamento dell’Unione Europea </a:t>
          </a:r>
          <a:r>
            <a:rPr lang="en-US" b="1" i="0"/>
            <a:t>(TFUE): accordi commerciali;</a:t>
          </a:r>
          <a:endParaRPr lang="en-US"/>
        </a:p>
      </dgm:t>
    </dgm:pt>
    <dgm:pt modelId="{8823DCB1-3332-4E07-9026-F454ABBB61BC}" type="parTrans" cxnId="{43BC760C-7282-4729-A271-B23BFE4A88C4}">
      <dgm:prSet/>
      <dgm:spPr/>
      <dgm:t>
        <a:bodyPr/>
        <a:lstStyle/>
        <a:p>
          <a:endParaRPr lang="en-US"/>
        </a:p>
      </dgm:t>
    </dgm:pt>
    <dgm:pt modelId="{B6E0A0C7-1DA0-4AA9-8AB5-4A1BBA7FD8AB}" type="sibTrans" cxnId="{43BC760C-7282-4729-A271-B23BFE4A88C4}">
      <dgm:prSet/>
      <dgm:spPr/>
      <dgm:t>
        <a:bodyPr/>
        <a:lstStyle/>
        <a:p>
          <a:endParaRPr lang="en-US"/>
        </a:p>
      </dgm:t>
    </dgm:pt>
    <dgm:pt modelId="{F6334A70-AEFA-43AE-92A7-11A5CACE9361}">
      <dgm:prSet/>
      <dgm:spPr/>
      <dgm:t>
        <a:bodyPr/>
        <a:lstStyle/>
        <a:p>
          <a:r>
            <a:rPr lang="en-US" b="1" i="0"/>
            <a:t>Art. 49 TUE: criteri per l’adesione e la membership.</a:t>
          </a:r>
          <a:endParaRPr lang="en-US"/>
        </a:p>
      </dgm:t>
    </dgm:pt>
    <dgm:pt modelId="{30A15C1B-7D2C-4071-86DA-844A92C82635}" type="parTrans" cxnId="{74FACED1-251B-4524-B13A-690A36B18954}">
      <dgm:prSet/>
      <dgm:spPr/>
      <dgm:t>
        <a:bodyPr/>
        <a:lstStyle/>
        <a:p>
          <a:endParaRPr lang="en-US"/>
        </a:p>
      </dgm:t>
    </dgm:pt>
    <dgm:pt modelId="{970B75F3-684A-4464-AA22-7749FF57A414}" type="sibTrans" cxnId="{74FACED1-251B-4524-B13A-690A36B18954}">
      <dgm:prSet/>
      <dgm:spPr/>
      <dgm:t>
        <a:bodyPr/>
        <a:lstStyle/>
        <a:p>
          <a:endParaRPr lang="en-US"/>
        </a:p>
      </dgm:t>
    </dgm:pt>
    <dgm:pt modelId="{BD6563E3-ED37-44EA-9DBC-F3404D96DD03}" type="pres">
      <dgm:prSet presAssocID="{119088B2-C51D-450E-A9D0-F8CB1031A9B7}" presName="diagram" presStyleCnt="0">
        <dgm:presLayoutVars>
          <dgm:dir/>
          <dgm:resizeHandles val="exact"/>
        </dgm:presLayoutVars>
      </dgm:prSet>
      <dgm:spPr/>
    </dgm:pt>
    <dgm:pt modelId="{03D44271-C2B1-4D7C-8699-8A732850665F}" type="pres">
      <dgm:prSet presAssocID="{23D75321-AB94-4608-923F-D175BB73B928}" presName="node" presStyleLbl="node1" presStyleIdx="0" presStyleCnt="3">
        <dgm:presLayoutVars>
          <dgm:bulletEnabled val="1"/>
        </dgm:presLayoutVars>
      </dgm:prSet>
      <dgm:spPr/>
    </dgm:pt>
    <dgm:pt modelId="{A2ADC127-394A-405D-97C2-B0F79CDFD7A9}" type="pres">
      <dgm:prSet presAssocID="{9F7771D8-25D6-4960-83BA-1B081956F20E}" presName="sibTrans" presStyleCnt="0"/>
      <dgm:spPr/>
    </dgm:pt>
    <dgm:pt modelId="{1250438E-2970-46EF-978C-A97CA620D6A8}" type="pres">
      <dgm:prSet presAssocID="{F6C19D74-408F-4D2E-ADB1-510065E7288C}" presName="node" presStyleLbl="node1" presStyleIdx="1" presStyleCnt="3">
        <dgm:presLayoutVars>
          <dgm:bulletEnabled val="1"/>
        </dgm:presLayoutVars>
      </dgm:prSet>
      <dgm:spPr/>
    </dgm:pt>
    <dgm:pt modelId="{0620B927-E603-4580-9FAB-0F1884F4B7D6}" type="pres">
      <dgm:prSet presAssocID="{B6E0A0C7-1DA0-4AA9-8AB5-4A1BBA7FD8AB}" presName="sibTrans" presStyleCnt="0"/>
      <dgm:spPr/>
    </dgm:pt>
    <dgm:pt modelId="{03BEEDFF-8FCE-4D49-9EB1-37580B884387}" type="pres">
      <dgm:prSet presAssocID="{F6334A70-AEFA-43AE-92A7-11A5CACE9361}" presName="node" presStyleLbl="node1" presStyleIdx="2" presStyleCnt="3">
        <dgm:presLayoutVars>
          <dgm:bulletEnabled val="1"/>
        </dgm:presLayoutVars>
      </dgm:prSet>
      <dgm:spPr/>
    </dgm:pt>
  </dgm:ptLst>
  <dgm:cxnLst>
    <dgm:cxn modelId="{98F38F04-A02E-4229-BCF6-F75243674475}" type="presOf" srcId="{23D75321-AB94-4608-923F-D175BB73B928}" destId="{03D44271-C2B1-4D7C-8699-8A732850665F}" srcOrd="0" destOrd="0" presId="urn:microsoft.com/office/officeart/2005/8/layout/default"/>
    <dgm:cxn modelId="{43BC760C-7282-4729-A271-B23BFE4A88C4}" srcId="{119088B2-C51D-450E-A9D0-F8CB1031A9B7}" destId="{F6C19D74-408F-4D2E-ADB1-510065E7288C}" srcOrd="1" destOrd="0" parTransId="{8823DCB1-3332-4E07-9026-F454ABBB61BC}" sibTransId="{B6E0A0C7-1DA0-4AA9-8AB5-4A1BBA7FD8AB}"/>
    <dgm:cxn modelId="{CA0AD216-E74C-488F-825A-71AB0E248275}" type="presOf" srcId="{F6C19D74-408F-4D2E-ADB1-510065E7288C}" destId="{1250438E-2970-46EF-978C-A97CA620D6A8}" srcOrd="0" destOrd="0" presId="urn:microsoft.com/office/officeart/2005/8/layout/default"/>
    <dgm:cxn modelId="{65CA9853-0B22-4ADB-94DC-58C9D9EB6ECC}" type="presOf" srcId="{F6334A70-AEFA-43AE-92A7-11A5CACE9361}" destId="{03BEEDFF-8FCE-4D49-9EB1-37580B884387}" srcOrd="0" destOrd="0" presId="urn:microsoft.com/office/officeart/2005/8/layout/default"/>
    <dgm:cxn modelId="{6049E676-EC64-4A7D-A61C-6FD0FDAF68E8}" srcId="{119088B2-C51D-450E-A9D0-F8CB1031A9B7}" destId="{23D75321-AB94-4608-923F-D175BB73B928}" srcOrd="0" destOrd="0" parTransId="{AC273CE6-3D2F-49D0-BC81-0986B7C11C0B}" sibTransId="{9F7771D8-25D6-4960-83BA-1B081956F20E}"/>
    <dgm:cxn modelId="{6350F6B9-7966-48C0-915D-1579C632EE83}" type="presOf" srcId="{119088B2-C51D-450E-A9D0-F8CB1031A9B7}" destId="{BD6563E3-ED37-44EA-9DBC-F3404D96DD03}" srcOrd="0" destOrd="0" presId="urn:microsoft.com/office/officeart/2005/8/layout/default"/>
    <dgm:cxn modelId="{74FACED1-251B-4524-B13A-690A36B18954}" srcId="{119088B2-C51D-450E-A9D0-F8CB1031A9B7}" destId="{F6334A70-AEFA-43AE-92A7-11A5CACE9361}" srcOrd="2" destOrd="0" parTransId="{30A15C1B-7D2C-4071-86DA-844A92C82635}" sibTransId="{970B75F3-684A-4464-AA22-7749FF57A414}"/>
    <dgm:cxn modelId="{BAB7EEC6-324B-45CA-B3CA-13B3C1B2BF6B}" type="presParOf" srcId="{BD6563E3-ED37-44EA-9DBC-F3404D96DD03}" destId="{03D44271-C2B1-4D7C-8699-8A732850665F}" srcOrd="0" destOrd="0" presId="urn:microsoft.com/office/officeart/2005/8/layout/default"/>
    <dgm:cxn modelId="{0C5E6DAD-F872-4C35-BAA3-A984B08A006E}" type="presParOf" srcId="{BD6563E3-ED37-44EA-9DBC-F3404D96DD03}" destId="{A2ADC127-394A-405D-97C2-B0F79CDFD7A9}" srcOrd="1" destOrd="0" presId="urn:microsoft.com/office/officeart/2005/8/layout/default"/>
    <dgm:cxn modelId="{C75BA5CE-A2D3-4DC9-84AC-E3BE295C50C7}" type="presParOf" srcId="{BD6563E3-ED37-44EA-9DBC-F3404D96DD03}" destId="{1250438E-2970-46EF-978C-A97CA620D6A8}" srcOrd="2" destOrd="0" presId="urn:microsoft.com/office/officeart/2005/8/layout/default"/>
    <dgm:cxn modelId="{807A7731-4035-4B43-B61A-D6D7EA1C3ECD}" type="presParOf" srcId="{BD6563E3-ED37-44EA-9DBC-F3404D96DD03}" destId="{0620B927-E603-4580-9FAB-0F1884F4B7D6}" srcOrd="3" destOrd="0" presId="urn:microsoft.com/office/officeart/2005/8/layout/default"/>
    <dgm:cxn modelId="{512598CB-1F2C-4C94-BCF1-929F7CAB27D5}" type="presParOf" srcId="{BD6563E3-ED37-44EA-9DBC-F3404D96DD03}" destId="{03BEEDFF-8FCE-4D49-9EB1-37580B884387}"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D44271-C2B1-4D7C-8699-8A732850665F}">
      <dsp:nvSpPr>
        <dsp:cNvPr id="0" name=""/>
        <dsp:cNvSpPr/>
      </dsp:nvSpPr>
      <dsp:spPr>
        <a:xfrm>
          <a:off x="715337" y="2413"/>
          <a:ext cx="3221521" cy="193291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i="0" kern="1200"/>
            <a:t>Titolo V</a:t>
          </a:r>
          <a:r>
            <a:rPr lang="en-US" sz="2400" b="0" i="0" kern="1200"/>
            <a:t> del Trattato sull’Unione Europea (TUE): </a:t>
          </a:r>
          <a:r>
            <a:rPr lang="en-US" sz="2400" b="1" i="0" kern="1200"/>
            <a:t>Azione Esterna dell’UE</a:t>
          </a:r>
          <a:r>
            <a:rPr lang="en-US" sz="2400" b="0" i="0" kern="1200"/>
            <a:t>;</a:t>
          </a:r>
          <a:endParaRPr lang="en-US" sz="2400" kern="1200"/>
        </a:p>
      </dsp:txBody>
      <dsp:txXfrm>
        <a:off x="715337" y="2413"/>
        <a:ext cx="3221521" cy="1932912"/>
      </dsp:txXfrm>
    </dsp:sp>
    <dsp:sp modelId="{1250438E-2970-46EF-978C-A97CA620D6A8}">
      <dsp:nvSpPr>
        <dsp:cNvPr id="0" name=""/>
        <dsp:cNvSpPr/>
      </dsp:nvSpPr>
      <dsp:spPr>
        <a:xfrm>
          <a:off x="4259011" y="2413"/>
          <a:ext cx="3221521" cy="193291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i="0" kern="1200"/>
            <a:t>Art. 207 </a:t>
          </a:r>
          <a:r>
            <a:rPr lang="en-US" sz="2400" b="0" i="0" kern="1200"/>
            <a:t>del Trattato sul funzionamento dell’Unione Europea </a:t>
          </a:r>
          <a:r>
            <a:rPr lang="en-US" sz="2400" b="1" i="0" kern="1200"/>
            <a:t>(TFUE): accordi commerciali;</a:t>
          </a:r>
          <a:endParaRPr lang="en-US" sz="2400" kern="1200"/>
        </a:p>
      </dsp:txBody>
      <dsp:txXfrm>
        <a:off x="4259011" y="2413"/>
        <a:ext cx="3221521" cy="1932912"/>
      </dsp:txXfrm>
    </dsp:sp>
    <dsp:sp modelId="{03BEEDFF-8FCE-4D49-9EB1-37580B884387}">
      <dsp:nvSpPr>
        <dsp:cNvPr id="0" name=""/>
        <dsp:cNvSpPr/>
      </dsp:nvSpPr>
      <dsp:spPr>
        <a:xfrm>
          <a:off x="2487174" y="2257478"/>
          <a:ext cx="3221521" cy="193291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i="0" kern="1200"/>
            <a:t>Art. 49 TUE: criteri per l’adesione e la membership.</a:t>
          </a:r>
          <a:endParaRPr lang="en-US" sz="2400" kern="1200"/>
        </a:p>
      </dsp:txBody>
      <dsp:txXfrm>
        <a:off x="2487174" y="2257478"/>
        <a:ext cx="3221521" cy="193291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14015" cy="488712"/>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sz="quarter" idx="1"/>
          </p:nvPr>
        </p:nvSpPr>
        <p:spPr>
          <a:xfrm>
            <a:off x="3809079" y="0"/>
            <a:ext cx="2914015" cy="488712"/>
          </a:xfrm>
          <a:prstGeom prst="rect">
            <a:avLst/>
          </a:prstGeom>
        </p:spPr>
        <p:txBody>
          <a:bodyPr vert="horz" lIns="91440" tIns="45720" rIns="91440" bIns="45720" rtlCol="0"/>
          <a:lstStyle>
            <a:lvl1pPr algn="r">
              <a:defRPr sz="1200"/>
            </a:lvl1pPr>
          </a:lstStyle>
          <a:p>
            <a:fld id="{EEFCE05A-20CA-46EC-B888-F71733E1F239}" type="datetimeFigureOut">
              <a:rPr lang="it-IT" smtClean="0"/>
              <a:pPr/>
              <a:t>21/09/2023</a:t>
            </a:fld>
            <a:endParaRPr lang="it-IT" dirty="0"/>
          </a:p>
        </p:txBody>
      </p:sp>
      <p:sp>
        <p:nvSpPr>
          <p:cNvPr id="4" name="Segnaposto piè di pagina 3"/>
          <p:cNvSpPr>
            <a:spLocks noGrp="1"/>
          </p:cNvSpPr>
          <p:nvPr>
            <p:ph type="ftr" sz="quarter" idx="2"/>
          </p:nvPr>
        </p:nvSpPr>
        <p:spPr>
          <a:xfrm>
            <a:off x="0" y="9283830"/>
            <a:ext cx="2914015" cy="488712"/>
          </a:xfrm>
          <a:prstGeom prst="rect">
            <a:avLst/>
          </a:prstGeom>
        </p:spPr>
        <p:txBody>
          <a:bodyPr vert="horz" lIns="91440" tIns="45720" rIns="91440" bIns="45720" rtlCol="0" anchor="b"/>
          <a:lstStyle>
            <a:lvl1pPr algn="l">
              <a:defRPr sz="1200"/>
            </a:lvl1pPr>
          </a:lstStyle>
          <a:p>
            <a:endParaRPr lang="it-IT" dirty="0"/>
          </a:p>
        </p:txBody>
      </p:sp>
      <p:sp>
        <p:nvSpPr>
          <p:cNvPr id="5" name="Segnaposto numero diapositiva 4"/>
          <p:cNvSpPr>
            <a:spLocks noGrp="1"/>
          </p:cNvSpPr>
          <p:nvPr>
            <p:ph type="sldNum" sz="quarter" idx="3"/>
          </p:nvPr>
        </p:nvSpPr>
        <p:spPr>
          <a:xfrm>
            <a:off x="3809079" y="9283830"/>
            <a:ext cx="2914015" cy="488712"/>
          </a:xfrm>
          <a:prstGeom prst="rect">
            <a:avLst/>
          </a:prstGeom>
        </p:spPr>
        <p:txBody>
          <a:bodyPr vert="horz" lIns="91440" tIns="45720" rIns="91440" bIns="45720" rtlCol="0" anchor="b"/>
          <a:lstStyle>
            <a:lvl1pPr algn="r">
              <a:defRPr sz="1200"/>
            </a:lvl1pPr>
          </a:lstStyle>
          <a:p>
            <a:fld id="{ADDEE4F1-7DC4-42C5-B8A1-934B2C616438}" type="slidenum">
              <a:rPr lang="it-IT" smtClean="0"/>
              <a:pPr/>
              <a:t>‹N›</a:t>
            </a:fld>
            <a:endParaRPr lang="it-IT" dirty="0"/>
          </a:p>
        </p:txBody>
      </p:sp>
    </p:spTree>
    <p:extLst>
      <p:ext uri="{BB962C8B-B14F-4D97-AF65-F5344CB8AC3E}">
        <p14:creationId xmlns:p14="http://schemas.microsoft.com/office/powerpoint/2010/main" val="1255839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14015" cy="488712"/>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09079" y="0"/>
            <a:ext cx="2914015" cy="488712"/>
          </a:xfrm>
          <a:prstGeom prst="rect">
            <a:avLst/>
          </a:prstGeom>
        </p:spPr>
        <p:txBody>
          <a:bodyPr vert="horz" lIns="91440" tIns="45720" rIns="91440" bIns="45720" rtlCol="0"/>
          <a:lstStyle>
            <a:lvl1pPr algn="r">
              <a:defRPr sz="1200"/>
            </a:lvl1pPr>
          </a:lstStyle>
          <a:p>
            <a:fld id="{96BF16D2-25DA-4DBE-BE3C-FD5EDF9E9005}" type="datetimeFigureOut">
              <a:rPr lang="it-IT" smtClean="0"/>
              <a:pPr/>
              <a:t>21/09/2023</a:t>
            </a:fld>
            <a:endParaRPr lang="it-IT" dirty="0"/>
          </a:p>
        </p:txBody>
      </p:sp>
      <p:sp>
        <p:nvSpPr>
          <p:cNvPr id="4" name="Segnaposto immagine diapositiva 3"/>
          <p:cNvSpPr>
            <a:spLocks noGrp="1" noRot="1" noChangeAspect="1"/>
          </p:cNvSpPr>
          <p:nvPr>
            <p:ph type="sldImg" idx="2"/>
          </p:nvPr>
        </p:nvSpPr>
        <p:spPr>
          <a:xfrm>
            <a:off x="919163" y="733425"/>
            <a:ext cx="4886325" cy="3665538"/>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72465" y="4642763"/>
            <a:ext cx="5379720" cy="4398407"/>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283830"/>
            <a:ext cx="2914015" cy="488712"/>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09079" y="9283830"/>
            <a:ext cx="2914015" cy="488712"/>
          </a:xfrm>
          <a:prstGeom prst="rect">
            <a:avLst/>
          </a:prstGeom>
        </p:spPr>
        <p:txBody>
          <a:bodyPr vert="horz" lIns="91440" tIns="45720" rIns="91440" bIns="45720" rtlCol="0" anchor="b"/>
          <a:lstStyle>
            <a:lvl1pPr algn="r">
              <a:defRPr sz="1200"/>
            </a:lvl1pPr>
          </a:lstStyle>
          <a:p>
            <a:fld id="{096074F0-E657-41AA-8836-C4D10C6D27EE}" type="slidenum">
              <a:rPr lang="it-IT" smtClean="0"/>
              <a:pPr/>
              <a:t>‹N›</a:t>
            </a:fld>
            <a:endParaRPr lang="it-IT" dirty="0"/>
          </a:p>
        </p:txBody>
      </p:sp>
    </p:spTree>
    <p:extLst>
      <p:ext uri="{BB962C8B-B14F-4D97-AF65-F5344CB8AC3E}">
        <p14:creationId xmlns:p14="http://schemas.microsoft.com/office/powerpoint/2010/main" val="2024579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metodologia di allargamento riveduta, che presta un'attenzione ancora maggiore alle riforme fondamentali, è intesa a rilanciare il processo di adesione rendendolo più prevedibile, più </a:t>
            </a:r>
            <a:r>
              <a:rPr lang="it-IT" dirty="0" err="1"/>
              <a:t>cred</a:t>
            </a:r>
            <a:r>
              <a:rPr lang="it-IT" dirty="0"/>
              <a:t> </a:t>
            </a:r>
            <a:r>
              <a:rPr lang="it-IT" dirty="0" err="1"/>
              <a:t>ibile</a:t>
            </a:r>
            <a:r>
              <a:rPr lang="it-IT" dirty="0"/>
              <a:t>, più dinamico e soggetto a una guida politica più forte, sulla base di criteri oggettivi, di condizioni positive e negative rigorose e della reversibilità. Il Consiglio accoglie con favore il fatto che tale metodologia sia integrata nei nuovi quadri di negoziazione e sia tenuta in considerazione in quelli esistenti con il Montenegro e la Serbia. In tale contesto, il Consiglio ricorda altresì la possibilità di adottare misure di integrazione accelerata, a condizione che i candidati compiano ulteriori e sufficienti progressi sulle priorità di riforma. </a:t>
            </a:r>
          </a:p>
        </p:txBody>
      </p:sp>
      <p:sp>
        <p:nvSpPr>
          <p:cNvPr id="4" name="Segnaposto numero diapositiva 3"/>
          <p:cNvSpPr>
            <a:spLocks noGrp="1"/>
          </p:cNvSpPr>
          <p:nvPr>
            <p:ph type="sldNum" sz="quarter" idx="5"/>
          </p:nvPr>
        </p:nvSpPr>
        <p:spPr/>
        <p:txBody>
          <a:bodyPr/>
          <a:lstStyle/>
          <a:p>
            <a:fld id="{096074F0-E657-41AA-8836-C4D10C6D27EE}" type="slidenum">
              <a:rPr lang="it-IT" smtClean="0"/>
              <a:pPr/>
              <a:t>11</a:t>
            </a:fld>
            <a:endParaRPr lang="it-IT" dirty="0"/>
          </a:p>
        </p:txBody>
      </p:sp>
    </p:spTree>
    <p:extLst>
      <p:ext uri="{BB962C8B-B14F-4D97-AF65-F5344CB8AC3E}">
        <p14:creationId xmlns:p14="http://schemas.microsoft.com/office/powerpoint/2010/main" val="419679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metodologia di allargamento riveduta, che presta un'attenzione ancora maggiore alle riforme fondamentali, è intesa a rilanciare il processo di adesione rendendolo più prevedibile, più </a:t>
            </a:r>
            <a:r>
              <a:rPr lang="it-IT" dirty="0" err="1"/>
              <a:t>cred</a:t>
            </a:r>
            <a:r>
              <a:rPr lang="it-IT" dirty="0"/>
              <a:t> </a:t>
            </a:r>
            <a:r>
              <a:rPr lang="it-IT" dirty="0" err="1"/>
              <a:t>ibile</a:t>
            </a:r>
            <a:r>
              <a:rPr lang="it-IT" dirty="0"/>
              <a:t>, più dinamico e soggetto a una guida politica più forte, sulla base di criteri oggettivi, di condizioni positive e negative rigorose e della reversibilità. Il Consiglio accoglie con favore il fatto che tale metodologia sia integrata nei nuovi quadri di negoziazione e sia tenuta in considerazione in quelli esistenti con il Montenegro e la Serbia. In tale contesto, il Consiglio ricorda altresì la possibilità di adottare misure di integrazione accelerata, a condizione che i candidati compiano ulteriori e sufficienti progressi sulle priorità di riforma. </a:t>
            </a:r>
          </a:p>
        </p:txBody>
      </p:sp>
      <p:sp>
        <p:nvSpPr>
          <p:cNvPr id="4" name="Segnaposto numero diapositiva 3"/>
          <p:cNvSpPr>
            <a:spLocks noGrp="1"/>
          </p:cNvSpPr>
          <p:nvPr>
            <p:ph type="sldNum" sz="quarter" idx="5"/>
          </p:nvPr>
        </p:nvSpPr>
        <p:spPr/>
        <p:txBody>
          <a:bodyPr/>
          <a:lstStyle/>
          <a:p>
            <a:fld id="{096074F0-E657-41AA-8836-C4D10C6D27EE}" type="slidenum">
              <a:rPr lang="it-IT" smtClean="0"/>
              <a:pPr/>
              <a:t>12</a:t>
            </a:fld>
            <a:endParaRPr lang="it-IT" dirty="0"/>
          </a:p>
        </p:txBody>
      </p:sp>
    </p:spTree>
    <p:extLst>
      <p:ext uri="{BB962C8B-B14F-4D97-AF65-F5344CB8AC3E}">
        <p14:creationId xmlns:p14="http://schemas.microsoft.com/office/powerpoint/2010/main" val="1953860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en-US" b="0" i="0" dirty="0">
                <a:solidFill>
                  <a:srgbClr val="000000"/>
                </a:solidFill>
                <a:effectLst/>
                <a:latin typeface="Arial" panose="020B0604020202020204" pitchFamily="34" charset="0"/>
              </a:rPr>
              <a:t>EU High Representative for Foreign Affairs and Security Policy/Vice-President of the European Commission, </a:t>
            </a:r>
            <a:r>
              <a:rPr lang="en-US" b="0" i="0" dirty="0" err="1">
                <a:solidFill>
                  <a:srgbClr val="000000"/>
                </a:solidFill>
                <a:effectLst/>
                <a:latin typeface="Arial" panose="020B0604020202020204" pitchFamily="34" charset="0"/>
              </a:rPr>
              <a:t>Josep</a:t>
            </a:r>
            <a:r>
              <a:rPr lang="en-US" b="0" i="0" dirty="0">
                <a:solidFill>
                  <a:srgbClr val="000000"/>
                </a:solidFill>
                <a:effectLst/>
                <a:latin typeface="Arial" panose="020B0604020202020204" pitchFamily="34" charset="0"/>
              </a:rPr>
              <a:t> </a:t>
            </a:r>
            <a:r>
              <a:rPr lang="en-US" b="1" i="0" dirty="0">
                <a:solidFill>
                  <a:srgbClr val="000000"/>
                </a:solidFill>
                <a:effectLst/>
                <a:latin typeface="Arial" panose="020B0604020202020204" pitchFamily="34" charset="0"/>
              </a:rPr>
              <a:t>Borrell</a:t>
            </a:r>
            <a:r>
              <a:rPr lang="en-US" b="0" i="0" dirty="0">
                <a:solidFill>
                  <a:srgbClr val="000000"/>
                </a:solidFill>
                <a:effectLst/>
                <a:latin typeface="Arial" panose="020B0604020202020204" pitchFamily="34" charset="0"/>
              </a:rPr>
              <a:t>, said: "</a:t>
            </a:r>
            <a:r>
              <a:rPr lang="en-US" b="0" i="1" dirty="0">
                <a:solidFill>
                  <a:srgbClr val="000000"/>
                </a:solidFill>
                <a:effectLst/>
                <a:latin typeface="Arial" panose="020B0604020202020204" pitchFamily="34" charset="0"/>
              </a:rPr>
              <a:t>The citizens of the Western Balkans are part of Europe and we have a shared interest in helping these six partners move forward on their EU path.</a:t>
            </a:r>
            <a:r>
              <a:rPr lang="en-US" b="0" i="0" dirty="0">
                <a:solidFill>
                  <a:srgbClr val="000000"/>
                </a:solidFill>
                <a:effectLst/>
                <a:latin typeface="Arial" panose="020B0604020202020204" pitchFamily="34" charset="0"/>
              </a:rPr>
              <a:t> </a:t>
            </a:r>
            <a:r>
              <a:rPr lang="en-US" b="0" i="1" dirty="0">
                <a:solidFill>
                  <a:srgbClr val="000000"/>
                </a:solidFill>
                <a:effectLst/>
                <a:latin typeface="Arial" panose="020B0604020202020204" pitchFamily="34" charset="0"/>
              </a:rPr>
              <a:t>With the Economic and Investment Plan, we are backing our Enlargement Package assessment with action, providing deep and strong support for economic recovery and reform – for a modern, greener and more prosperous Western Balkans delivering better to their citizens on the road to the EU."</a:t>
            </a:r>
            <a:endParaRPr lang="en-US" b="0" i="0" dirty="0">
              <a:solidFill>
                <a:srgbClr val="000000"/>
              </a:solidFill>
              <a:effectLst/>
              <a:latin typeface="Arial" panose="020B0604020202020204" pitchFamily="34" charset="0"/>
            </a:endParaRPr>
          </a:p>
          <a:p>
            <a:pPr algn="l"/>
            <a:r>
              <a:rPr lang="en-US" b="0" i="0" dirty="0">
                <a:solidFill>
                  <a:srgbClr val="000000"/>
                </a:solidFill>
                <a:effectLst/>
                <a:latin typeface="Arial" panose="020B0604020202020204" pitchFamily="34" charset="0"/>
              </a:rPr>
              <a:t>Presenting the new </a:t>
            </a:r>
            <a:r>
              <a:rPr lang="en-US" b="1" i="0" dirty="0">
                <a:solidFill>
                  <a:srgbClr val="000000"/>
                </a:solidFill>
                <a:effectLst/>
                <a:latin typeface="Arial" panose="020B0604020202020204" pitchFamily="34" charset="0"/>
              </a:rPr>
              <a:t>Plan</a:t>
            </a:r>
            <a:r>
              <a:rPr lang="en-US" b="0" i="0" dirty="0">
                <a:solidFill>
                  <a:srgbClr val="000000"/>
                </a:solidFill>
                <a:effectLst/>
                <a:latin typeface="Arial" panose="020B0604020202020204" pitchFamily="34" charset="0"/>
              </a:rPr>
              <a:t>, EU Commissioner for </a:t>
            </a:r>
            <a:r>
              <a:rPr lang="en-US" b="0" i="0" dirty="0" err="1">
                <a:solidFill>
                  <a:srgbClr val="000000"/>
                </a:solidFill>
                <a:effectLst/>
                <a:latin typeface="Arial" panose="020B0604020202020204" pitchFamily="34" charset="0"/>
              </a:rPr>
              <a:t>Neighbourhood</a:t>
            </a:r>
            <a:r>
              <a:rPr lang="en-US" b="0" i="0" dirty="0">
                <a:solidFill>
                  <a:srgbClr val="000000"/>
                </a:solidFill>
                <a:effectLst/>
                <a:latin typeface="Arial" panose="020B0604020202020204" pitchFamily="34" charset="0"/>
              </a:rPr>
              <a:t> and Enlargement, </a:t>
            </a:r>
            <a:r>
              <a:rPr lang="en-US" b="0" i="0" dirty="0" err="1">
                <a:solidFill>
                  <a:srgbClr val="000000"/>
                </a:solidFill>
                <a:effectLst/>
                <a:latin typeface="Arial" panose="020B0604020202020204" pitchFamily="34" charset="0"/>
              </a:rPr>
              <a:t>Olivér</a:t>
            </a:r>
            <a:r>
              <a:rPr lang="en-US" b="0" i="0" dirty="0">
                <a:solidFill>
                  <a:srgbClr val="000000"/>
                </a:solidFill>
                <a:effectLst/>
                <a:latin typeface="Arial" panose="020B0604020202020204" pitchFamily="34" charset="0"/>
              </a:rPr>
              <a:t> </a:t>
            </a:r>
            <a:r>
              <a:rPr lang="en-US" b="1" i="0" dirty="0" err="1">
                <a:solidFill>
                  <a:srgbClr val="000000"/>
                </a:solidFill>
                <a:effectLst/>
                <a:latin typeface="Arial" panose="020B0604020202020204" pitchFamily="34" charset="0"/>
              </a:rPr>
              <a:t>Várhelyi</a:t>
            </a:r>
            <a:r>
              <a:rPr lang="en-US" b="0" i="0" dirty="0">
                <a:solidFill>
                  <a:srgbClr val="000000"/>
                </a:solidFill>
                <a:effectLst/>
                <a:latin typeface="Arial" panose="020B0604020202020204" pitchFamily="34" charset="0"/>
              </a:rPr>
              <a:t>, commented: </a:t>
            </a:r>
            <a:r>
              <a:rPr lang="en-US" b="0" i="1" dirty="0">
                <a:solidFill>
                  <a:srgbClr val="000000"/>
                </a:solidFill>
                <a:effectLst/>
                <a:latin typeface="Arial" panose="020B0604020202020204" pitchFamily="34" charset="0"/>
              </a:rPr>
              <a:t>“Today we are presenting our Economic and Investment plan for the Western Balkans to boost the economic development and recovery of the region. We will </a:t>
            </a:r>
            <a:r>
              <a:rPr lang="en-US" b="0" i="1" dirty="0" err="1">
                <a:solidFill>
                  <a:srgbClr val="000000"/>
                </a:solidFill>
                <a:effectLst/>
                <a:latin typeface="Arial" panose="020B0604020202020204" pitchFamily="34" charset="0"/>
              </a:rPr>
              <a:t>mobilise</a:t>
            </a:r>
            <a:r>
              <a:rPr lang="en-US" b="0" i="1" dirty="0">
                <a:solidFill>
                  <a:srgbClr val="000000"/>
                </a:solidFill>
                <a:effectLst/>
                <a:latin typeface="Arial" panose="020B0604020202020204" pitchFamily="34" charset="0"/>
              </a:rPr>
              <a:t> up to €9 billion of funding for investment flagships in the areas of transport, energy, green and digital transition, to create sustainable growth and jobs. The Plan also offers a path for a successful regional economic integration to help accelerate convergence with the EU and close the development gap between our regions, ultimately speeding up the process of EU integration. This plan should help to transform the Western Balkans into one of the most attractive region for investments in the world. Implementation of course will need to go hand in hand with reforms.”</a:t>
            </a:r>
            <a:endParaRPr lang="en-US" b="0" i="0" dirty="0">
              <a:solidFill>
                <a:srgbClr val="000000"/>
              </a:solidFill>
              <a:effectLst/>
              <a:latin typeface="Arial" panose="020B0604020202020204" pitchFamily="34" charset="0"/>
            </a:endParaRPr>
          </a:p>
          <a:p>
            <a:endParaRPr lang="it-IT" dirty="0"/>
          </a:p>
        </p:txBody>
      </p:sp>
      <p:sp>
        <p:nvSpPr>
          <p:cNvPr id="4" name="Segnaposto numero diapositiva 3"/>
          <p:cNvSpPr>
            <a:spLocks noGrp="1"/>
          </p:cNvSpPr>
          <p:nvPr>
            <p:ph type="sldNum" sz="quarter" idx="5"/>
          </p:nvPr>
        </p:nvSpPr>
        <p:spPr/>
        <p:txBody>
          <a:bodyPr/>
          <a:lstStyle/>
          <a:p>
            <a:fld id="{096074F0-E657-41AA-8836-C4D10C6D27EE}" type="slidenum">
              <a:rPr lang="it-IT" smtClean="0"/>
              <a:pPr/>
              <a:t>13</a:t>
            </a:fld>
            <a:endParaRPr lang="it-IT" dirty="0"/>
          </a:p>
        </p:txBody>
      </p:sp>
    </p:spTree>
    <p:extLst>
      <p:ext uri="{BB962C8B-B14F-4D97-AF65-F5344CB8AC3E}">
        <p14:creationId xmlns:p14="http://schemas.microsoft.com/office/powerpoint/2010/main" val="2189132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i="0" dirty="0">
                <a:solidFill>
                  <a:srgbClr val="000000"/>
                </a:solidFill>
                <a:effectLst/>
                <a:latin typeface="Open Sans" panose="020B0606030504020204" pitchFamily="34" charset="0"/>
              </a:rPr>
              <a:t>La richiesta ucraina è già stata accolta positivamente dal Parlamento europeo, che il 1° marzo ha approvato ad amplissima maggioranza una risoluzione con cui “invita le istituzioni dell'Unione ad adoperarsi per concedere all'Ucraina lo status di paese candidato all'adesione all'UE, in linea con l'articolo 49 del trattato sull'Unione europea e sulla base del merito”. Anche</a:t>
            </a:r>
            <a:r>
              <a:rPr lang="it-IT" sz="1200" i="0" dirty="0">
                <a:solidFill>
                  <a:srgbClr val="000000"/>
                </a:solidFill>
                <a:effectLst/>
                <a:latin typeface="Open Sans" panose="020B0606030504020204" pitchFamily="34" charset="0"/>
              </a:rPr>
              <a:t> il Consiglio dell’Ue si è espresso favorevolmente, </a:t>
            </a:r>
            <a:r>
              <a:rPr lang="it-IT" sz="1200" b="0" i="0" dirty="0">
                <a:solidFill>
                  <a:srgbClr val="000000"/>
                </a:solidFill>
                <a:effectLst/>
                <a:latin typeface="Open Sans" panose="020B0606030504020204" pitchFamily="34" charset="0"/>
              </a:rPr>
              <a:t>chiedendo alla Commissione europea di condurre velocemente un’istruttoria per poi esprimersi ufficialmente a riguardo. In caso di parere positivo, saranno i capi di stato e di governo dell’Ue a dover decidere se e come procedere.</a:t>
            </a:r>
            <a:endParaRPr lang="it-IT" sz="2000" dirty="0"/>
          </a:p>
          <a:p>
            <a:endParaRPr lang="it-IT" dirty="0"/>
          </a:p>
        </p:txBody>
      </p:sp>
      <p:sp>
        <p:nvSpPr>
          <p:cNvPr id="4" name="Segnaposto numero diapositiva 3"/>
          <p:cNvSpPr>
            <a:spLocks noGrp="1"/>
          </p:cNvSpPr>
          <p:nvPr>
            <p:ph type="sldNum" sz="quarter" idx="5"/>
          </p:nvPr>
        </p:nvSpPr>
        <p:spPr/>
        <p:txBody>
          <a:bodyPr/>
          <a:lstStyle/>
          <a:p>
            <a:fld id="{096074F0-E657-41AA-8836-C4D10C6D27EE}" type="slidenum">
              <a:rPr lang="it-IT" smtClean="0"/>
              <a:pPr/>
              <a:t>16</a:t>
            </a:fld>
            <a:endParaRPr lang="it-IT" dirty="0"/>
          </a:p>
        </p:txBody>
      </p:sp>
    </p:spTree>
    <p:extLst>
      <p:ext uri="{BB962C8B-B14F-4D97-AF65-F5344CB8AC3E}">
        <p14:creationId xmlns:p14="http://schemas.microsoft.com/office/powerpoint/2010/main" val="1913166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1D6FEE9E-DFCD-4405-9B2F-F257E6705E42}" type="datetimeFigureOut">
              <a:rPr lang="it-IT" smtClean="0"/>
              <a:pPr/>
              <a:t>21/09/2023</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9D3C77D9-B064-4F2F-803F-E165E83DE9C0}" type="slidenum">
              <a:rPr lang="it-IT" smtClean="0"/>
              <a:pPr/>
              <a:t>‹N›</a:t>
            </a:fld>
            <a:endParaRPr lang="it-IT"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D6FEE9E-DFCD-4405-9B2F-F257E6705E42}" type="datetimeFigureOut">
              <a:rPr lang="it-IT" smtClean="0"/>
              <a:pPr/>
              <a:t>21/09/2023</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9D3C77D9-B064-4F2F-803F-E165E83DE9C0}" type="slidenum">
              <a:rPr lang="it-IT" smtClean="0"/>
              <a:pPr/>
              <a:t>‹N›</a:t>
            </a:fld>
            <a:endParaRPr lang="it-I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D6FEE9E-DFCD-4405-9B2F-F257E6705E42}" type="datetimeFigureOut">
              <a:rPr lang="it-IT" smtClean="0"/>
              <a:pPr/>
              <a:t>21/09/2023</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9D3C77D9-B064-4F2F-803F-E165E83DE9C0}" type="slidenum">
              <a:rPr lang="it-IT" smtClean="0"/>
              <a:pPr/>
              <a:t>‹N›</a:t>
            </a:fld>
            <a:endParaRPr lang="it-IT"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olo">
    <p:spTree>
      <p:nvGrpSpPr>
        <p:cNvPr id="1" name=""/>
        <p:cNvGrpSpPr/>
        <p:nvPr/>
      </p:nvGrpSpPr>
      <p:grpSpPr>
        <a:xfrm>
          <a:off x="0" y="0"/>
          <a:ext cx="0" cy="0"/>
          <a:chOff x="0" y="0"/>
          <a:chExt cx="0" cy="0"/>
        </a:xfrm>
      </p:grpSpPr>
      <p:cxnSp>
        <p:nvCxnSpPr>
          <p:cNvPr id="7" name="Connettore 1 23"/>
          <p:cNvCxnSpPr/>
          <p:nvPr userDrawn="1"/>
        </p:nvCxnSpPr>
        <p:spPr>
          <a:xfrm>
            <a:off x="2987824" y="332656"/>
            <a:ext cx="0" cy="6264696"/>
          </a:xfrm>
          <a:prstGeom prst="line">
            <a:avLst/>
          </a:prstGeom>
          <a:ln w="1905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Titolo 1"/>
          <p:cNvSpPr>
            <a:spLocks noGrp="1"/>
          </p:cNvSpPr>
          <p:nvPr>
            <p:ph type="ctrTitle"/>
          </p:nvPr>
        </p:nvSpPr>
        <p:spPr>
          <a:xfrm>
            <a:off x="3131841" y="332656"/>
            <a:ext cx="5832647" cy="1470025"/>
          </a:xfrm>
        </p:spPr>
        <p:txBody>
          <a:bodyPr/>
          <a:lstStyle>
            <a:lvl1pPr>
              <a:defRPr b="1"/>
            </a:lvl1pPr>
          </a:lstStyle>
          <a:p>
            <a:r>
              <a:rPr lang="it-IT" dirty="0"/>
              <a:t>Fare clic per modificare lo stile del titolo</a:t>
            </a:r>
          </a:p>
        </p:txBody>
      </p:sp>
      <p:pic>
        <p:nvPicPr>
          <p:cNvPr id="10" name="Immagin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986" y="317860"/>
            <a:ext cx="2607442" cy="1457031"/>
          </a:xfrm>
          <a:prstGeom prst="rect">
            <a:avLst/>
          </a:prstGeom>
        </p:spPr>
      </p:pic>
      <p:pic>
        <p:nvPicPr>
          <p:cNvPr id="11" name="Immagin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6132" y="6000034"/>
            <a:ext cx="2091149" cy="597318"/>
          </a:xfrm>
          <a:prstGeom prst="rect">
            <a:avLst/>
          </a:prstGeom>
        </p:spPr>
      </p:pic>
    </p:spTree>
    <p:extLst>
      <p:ext uri="{BB962C8B-B14F-4D97-AF65-F5344CB8AC3E}">
        <p14:creationId xmlns:p14="http://schemas.microsoft.com/office/powerpoint/2010/main" val="1384669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1D6FEE9E-DFCD-4405-9B2F-F257E6705E42}" type="datetimeFigureOut">
              <a:rPr lang="it-IT" smtClean="0"/>
              <a:pPr/>
              <a:t>21/09/2023</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9D3C77D9-B064-4F2F-803F-E165E83DE9C0}" type="slidenum">
              <a:rPr lang="it-IT" smtClean="0"/>
              <a:pPr/>
              <a:t>‹N›</a:t>
            </a:fld>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1D6FEE9E-DFCD-4405-9B2F-F257E6705E42}" type="datetimeFigureOut">
              <a:rPr lang="it-IT" smtClean="0"/>
              <a:pPr/>
              <a:t>21/09/2023</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9D3C77D9-B064-4F2F-803F-E165E83DE9C0}" type="slidenum">
              <a:rPr lang="it-IT" smtClean="0"/>
              <a:pPr/>
              <a:t>‹N›</a:t>
            </a:fld>
            <a:endParaRPr lang="it-IT"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1D6FEE9E-DFCD-4405-9B2F-F257E6705E42}" type="datetimeFigureOut">
              <a:rPr lang="it-IT" smtClean="0"/>
              <a:pPr/>
              <a:t>21/09/2023</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9D3C77D9-B064-4F2F-803F-E165E83DE9C0}" type="slidenum">
              <a:rPr lang="it-IT" smtClean="0"/>
              <a:pPr/>
              <a:t>‹N›</a:t>
            </a:fld>
            <a:endParaRPr lang="it-I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1D6FEE9E-DFCD-4405-9B2F-F257E6705E42}" type="datetimeFigureOut">
              <a:rPr lang="it-IT" smtClean="0"/>
              <a:pPr/>
              <a:t>21/09/2023</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9D3C77D9-B064-4F2F-803F-E165E83DE9C0}" type="slidenum">
              <a:rPr lang="it-IT" smtClean="0"/>
              <a:pPr/>
              <a:t>‹N›</a:t>
            </a:fld>
            <a:endParaRPr lang="it-IT"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1D6FEE9E-DFCD-4405-9B2F-F257E6705E42}" type="datetimeFigureOut">
              <a:rPr lang="it-IT" smtClean="0"/>
              <a:pPr/>
              <a:t>21/09/2023</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9D3C77D9-B064-4F2F-803F-E165E83DE9C0}" type="slidenum">
              <a:rPr lang="it-IT" smtClean="0"/>
              <a:pPr/>
              <a:t>‹N›</a:t>
            </a:fld>
            <a:endParaRPr lang="it-IT"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D6FEE9E-DFCD-4405-9B2F-F257E6705E42}" type="datetimeFigureOut">
              <a:rPr lang="it-IT" smtClean="0"/>
              <a:pPr/>
              <a:t>21/09/2023</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9D3C77D9-B064-4F2F-803F-E165E83DE9C0}" type="slidenum">
              <a:rPr lang="it-IT" smtClean="0"/>
              <a:pPr/>
              <a:t>‹N›</a:t>
            </a:fld>
            <a:endParaRPr lang="it-I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1D6FEE9E-DFCD-4405-9B2F-F257E6705E42}" type="datetimeFigureOut">
              <a:rPr lang="it-IT" smtClean="0"/>
              <a:pPr/>
              <a:t>21/09/2023</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9D3C77D9-B064-4F2F-803F-E165E83DE9C0}" type="slidenum">
              <a:rPr lang="it-IT" smtClean="0"/>
              <a:pPr/>
              <a:t>‹N›</a:t>
            </a:fld>
            <a:endParaRPr lang="it-IT"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1D6FEE9E-DFCD-4405-9B2F-F257E6705E42}" type="datetimeFigureOut">
              <a:rPr lang="it-IT" smtClean="0"/>
              <a:pPr/>
              <a:t>21/09/2023</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9D3C77D9-B064-4F2F-803F-E165E83DE9C0}" type="slidenum">
              <a:rPr lang="it-IT" smtClean="0"/>
              <a:pPr/>
              <a:t>‹N›</a:t>
            </a:fld>
            <a:endParaRPr lang="it-IT"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6FEE9E-DFCD-4405-9B2F-F257E6705E42}" type="datetimeFigureOut">
              <a:rPr lang="it-IT" smtClean="0"/>
              <a:pPr/>
              <a:t>21/09/2023</a:t>
            </a:fld>
            <a:endParaRPr lang="it-IT" dirty="0"/>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3C77D9-B064-4F2F-803F-E165E83DE9C0}" type="slidenum">
              <a:rPr lang="it-IT" smtClean="0"/>
              <a:pPr/>
              <a:t>‹N›</a:t>
            </a:fld>
            <a:endParaRPr lang="it-IT"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zio.benedetti@dispes.units.it" TargetMode="External"/><Relationship Id="rId2" Type="http://schemas.openxmlformats.org/officeDocument/2006/relationships/hyperlink" Target="mailto:eziobenedetti@hotmail.com" TargetMode="Externa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131841" y="332656"/>
            <a:ext cx="5832647" cy="1872208"/>
          </a:xfrm>
        </p:spPr>
        <p:txBody>
          <a:bodyPr>
            <a:normAutofit fontScale="90000"/>
          </a:bodyPr>
          <a:lstStyle/>
          <a:p>
            <a:br>
              <a:rPr lang="it-IT" dirty="0">
                <a:ln>
                  <a:solidFill>
                    <a:schemeClr val="tx2">
                      <a:lumMod val="75000"/>
                    </a:schemeClr>
                  </a:solidFill>
                </a:ln>
                <a:solidFill>
                  <a:srgbClr val="FF0000"/>
                </a:solidFill>
                <a:latin typeface="Times New Roman" panose="02020603050405020304" pitchFamily="18" charset="0"/>
                <a:cs typeface="Times New Roman" panose="02020603050405020304" pitchFamily="18" charset="0"/>
              </a:rPr>
            </a:br>
            <a:r>
              <a:rPr lang="it-IT" dirty="0">
                <a:ln>
                  <a:solidFill>
                    <a:schemeClr val="tx2">
                      <a:lumMod val="75000"/>
                    </a:schemeClr>
                  </a:solidFill>
                </a:ln>
                <a:solidFill>
                  <a:srgbClr val="FF0000"/>
                </a:solidFill>
                <a:latin typeface="Times New Roman" panose="02020603050405020304" pitchFamily="18" charset="0"/>
                <a:cs typeface="Times New Roman" panose="02020603050405020304" pitchFamily="18" charset="0"/>
              </a:rPr>
              <a:t>Il processo di allargamento dell’UE </a:t>
            </a:r>
            <a:br>
              <a:rPr lang="it-IT" dirty="0">
                <a:ln>
                  <a:solidFill>
                    <a:schemeClr val="tx2">
                      <a:lumMod val="75000"/>
                    </a:schemeClr>
                  </a:solidFill>
                </a:ln>
                <a:solidFill>
                  <a:srgbClr val="FF0000"/>
                </a:solidFill>
                <a:latin typeface="Times New Roman" panose="02020603050405020304" pitchFamily="18" charset="0"/>
                <a:cs typeface="Times New Roman" panose="02020603050405020304" pitchFamily="18" charset="0"/>
              </a:rPr>
            </a:br>
            <a:r>
              <a:rPr lang="it-IT" dirty="0">
                <a:ln>
                  <a:solidFill>
                    <a:schemeClr val="tx2">
                      <a:lumMod val="75000"/>
                    </a:schemeClr>
                  </a:solidFill>
                </a:ln>
                <a:solidFill>
                  <a:srgbClr val="FF0000"/>
                </a:solidFill>
                <a:latin typeface="Times New Roman" panose="02020603050405020304" pitchFamily="18" charset="0"/>
                <a:cs typeface="Times New Roman" panose="02020603050405020304" pitchFamily="18" charset="0"/>
              </a:rPr>
              <a:t>nei Balcani occidentali </a:t>
            </a:r>
            <a:br>
              <a:rPr lang="it-IT" dirty="0">
                <a:ln>
                  <a:solidFill>
                    <a:schemeClr val="tx2">
                      <a:lumMod val="75000"/>
                    </a:schemeClr>
                  </a:solidFill>
                </a:ln>
                <a:solidFill>
                  <a:srgbClr val="FF0000"/>
                </a:solidFill>
                <a:latin typeface="Times New Roman" panose="02020603050405020304" pitchFamily="18" charset="0"/>
                <a:cs typeface="Times New Roman" panose="02020603050405020304" pitchFamily="18" charset="0"/>
              </a:rPr>
            </a:br>
            <a:endParaRPr lang="it-IT" dirty="0">
              <a:ln>
                <a:solidFill>
                  <a:schemeClr val="tx2">
                    <a:lumMod val="75000"/>
                  </a:schemeClr>
                </a:solidFill>
              </a:ln>
              <a:solidFill>
                <a:srgbClr val="FF0000"/>
              </a:solidFill>
              <a:latin typeface="Times New Roman" panose="02020603050405020304" pitchFamily="18" charset="0"/>
              <a:cs typeface="Times New Roman" panose="02020603050405020304" pitchFamily="18" charset="0"/>
            </a:endParaRPr>
          </a:p>
        </p:txBody>
      </p:sp>
      <p:sp>
        <p:nvSpPr>
          <p:cNvPr id="3" name="CasellaDiTesto 2"/>
          <p:cNvSpPr txBox="1"/>
          <p:nvPr/>
        </p:nvSpPr>
        <p:spPr>
          <a:xfrm>
            <a:off x="107504" y="2564904"/>
            <a:ext cx="2808312" cy="4032448"/>
          </a:xfrm>
          <a:prstGeom prst="rect">
            <a:avLst/>
          </a:prstGeom>
          <a:noFill/>
        </p:spPr>
        <p:txBody>
          <a:bodyPr wrap="square" rtlCol="0">
            <a:noAutofit/>
          </a:bodyPr>
          <a:lstStyle/>
          <a:p>
            <a:pPr algn="ctr"/>
            <a:r>
              <a:rPr lang="it-IT" sz="1600" b="1" dirty="0">
                <a:solidFill>
                  <a:srgbClr val="051F82"/>
                </a:solidFill>
                <a:latin typeface="Times New Roman" panose="02020603050405020304" pitchFamily="18" charset="0"/>
                <a:cs typeface="Times New Roman" panose="02020603050405020304" pitchFamily="18" charset="0"/>
              </a:rPr>
              <a:t>The EU </a:t>
            </a:r>
            <a:r>
              <a:rPr lang="it-IT" sz="1600" b="1" dirty="0" err="1">
                <a:solidFill>
                  <a:srgbClr val="051F82"/>
                </a:solidFill>
                <a:latin typeface="Times New Roman" panose="02020603050405020304" pitchFamily="18" charset="0"/>
                <a:cs typeface="Times New Roman" panose="02020603050405020304" pitchFamily="18" charset="0"/>
              </a:rPr>
              <a:t>Enlargement</a:t>
            </a:r>
            <a:r>
              <a:rPr lang="it-IT" sz="1600" b="1" dirty="0">
                <a:solidFill>
                  <a:srgbClr val="051F82"/>
                </a:solidFill>
                <a:latin typeface="Times New Roman" panose="02020603050405020304" pitchFamily="18" charset="0"/>
                <a:cs typeface="Times New Roman" panose="02020603050405020304" pitchFamily="18" charset="0"/>
              </a:rPr>
              <a:t> </a:t>
            </a:r>
            <a:r>
              <a:rPr lang="it-IT" sz="1600" b="1" dirty="0" err="1">
                <a:solidFill>
                  <a:srgbClr val="051F82"/>
                </a:solidFill>
                <a:latin typeface="Times New Roman" panose="02020603050405020304" pitchFamily="18" charset="0"/>
                <a:cs typeface="Times New Roman" panose="02020603050405020304" pitchFamily="18" charset="0"/>
              </a:rPr>
              <a:t>Process</a:t>
            </a:r>
            <a:r>
              <a:rPr lang="it-IT" sz="1600" b="1" dirty="0">
                <a:solidFill>
                  <a:srgbClr val="051F82"/>
                </a:solidFill>
                <a:latin typeface="Times New Roman" panose="02020603050405020304" pitchFamily="18" charset="0"/>
                <a:cs typeface="Times New Roman" panose="02020603050405020304" pitchFamily="18" charset="0"/>
              </a:rPr>
              <a:t> </a:t>
            </a:r>
          </a:p>
          <a:p>
            <a:pPr algn="ctr"/>
            <a:r>
              <a:rPr lang="it-IT" sz="1600" b="1" dirty="0">
                <a:solidFill>
                  <a:srgbClr val="051F82"/>
                </a:solidFill>
                <a:latin typeface="Times New Roman" panose="02020603050405020304" pitchFamily="18" charset="0"/>
                <a:cs typeface="Times New Roman" panose="02020603050405020304" pitchFamily="18" charset="0"/>
              </a:rPr>
              <a:t>in the Western </a:t>
            </a:r>
            <a:r>
              <a:rPr lang="it-IT" sz="1600" b="1" dirty="0" err="1">
                <a:solidFill>
                  <a:srgbClr val="051F82"/>
                </a:solidFill>
                <a:latin typeface="Times New Roman" panose="02020603050405020304" pitchFamily="18" charset="0"/>
                <a:cs typeface="Times New Roman" panose="02020603050405020304" pitchFamily="18" charset="0"/>
              </a:rPr>
              <a:t>Balkans</a:t>
            </a:r>
            <a:endParaRPr lang="it-IT" sz="1600" b="1" dirty="0">
              <a:solidFill>
                <a:srgbClr val="051F82"/>
              </a:solidFill>
              <a:latin typeface="Times New Roman" panose="02020603050405020304" pitchFamily="18" charset="0"/>
              <a:cs typeface="Times New Roman" panose="02020603050405020304" pitchFamily="18" charset="0"/>
            </a:endParaRPr>
          </a:p>
          <a:p>
            <a:pPr algn="ctr">
              <a:lnSpc>
                <a:spcPts val="3300"/>
              </a:lnSpc>
            </a:pPr>
            <a:r>
              <a:rPr lang="it-IT" sz="1600" dirty="0" err="1">
                <a:solidFill>
                  <a:schemeClr val="tx1">
                    <a:lumMod val="85000"/>
                    <a:lumOff val="15000"/>
                  </a:schemeClr>
                </a:solidFill>
                <a:latin typeface="Times New Roman" panose="02020603050405020304" pitchFamily="18" charset="0"/>
                <a:cs typeface="Times New Roman" panose="02020603050405020304" pitchFamily="18" charset="0"/>
              </a:rPr>
              <a:t>a.a</a:t>
            </a:r>
            <a:r>
              <a:rPr lang="it-IT" sz="1600" dirty="0">
                <a:solidFill>
                  <a:schemeClr val="tx1">
                    <a:lumMod val="85000"/>
                    <a:lumOff val="15000"/>
                  </a:schemeClr>
                </a:solidFill>
                <a:latin typeface="Times New Roman" panose="02020603050405020304" pitchFamily="18" charset="0"/>
                <a:cs typeface="Times New Roman" panose="02020603050405020304" pitchFamily="18" charset="0"/>
              </a:rPr>
              <a:t>. 2022/2023</a:t>
            </a:r>
          </a:p>
          <a:p>
            <a:pPr algn="ctr">
              <a:lnSpc>
                <a:spcPts val="3300"/>
              </a:lnSpc>
            </a:pPr>
            <a:endParaRPr lang="it-IT" sz="1600" b="1" dirty="0">
              <a:solidFill>
                <a:srgbClr val="051F82"/>
              </a:solidFill>
              <a:latin typeface="Times New Roman" panose="02020603050405020304" pitchFamily="18" charset="0"/>
              <a:cs typeface="Times New Roman" panose="02020603050405020304" pitchFamily="18" charset="0"/>
            </a:endParaRPr>
          </a:p>
          <a:p>
            <a:pPr algn="ctr">
              <a:lnSpc>
                <a:spcPts val="3300"/>
              </a:lnSpc>
            </a:pPr>
            <a:r>
              <a:rPr lang="it-IT" sz="1600" b="1" dirty="0">
                <a:solidFill>
                  <a:srgbClr val="051F82"/>
                </a:solidFill>
                <a:latin typeface="Times New Roman" panose="02020603050405020304" pitchFamily="18" charset="0"/>
                <a:cs typeface="Times New Roman" panose="02020603050405020304" pitchFamily="18" charset="0"/>
              </a:rPr>
              <a:t>Dott. Ezio Benedetti</a:t>
            </a:r>
          </a:p>
          <a:p>
            <a:pPr algn="ctr"/>
            <a:r>
              <a:rPr lang="it-IT" sz="1600" dirty="0">
                <a:solidFill>
                  <a:schemeClr val="tx1">
                    <a:lumMod val="85000"/>
                    <a:lumOff val="15000"/>
                  </a:schemeClr>
                </a:solidFill>
                <a:latin typeface="Times New Roman" panose="02020603050405020304" pitchFamily="18" charset="0"/>
                <a:cs typeface="Times New Roman" panose="02020603050405020304" pitchFamily="18" charset="0"/>
                <a:hlinkClick r:id="rId2"/>
              </a:rPr>
              <a:t>eziobenedetti@hotmail.com</a:t>
            </a:r>
            <a:endParaRPr lang="it-IT" sz="1600" dirty="0">
              <a:solidFill>
                <a:schemeClr val="tx1">
                  <a:lumMod val="85000"/>
                  <a:lumOff val="15000"/>
                </a:schemeClr>
              </a:solidFill>
              <a:latin typeface="Times New Roman" panose="02020603050405020304" pitchFamily="18" charset="0"/>
              <a:cs typeface="Times New Roman" panose="02020603050405020304" pitchFamily="18" charset="0"/>
            </a:endParaRPr>
          </a:p>
          <a:p>
            <a:pPr algn="ctr"/>
            <a:r>
              <a:rPr lang="it-IT" sz="1600" dirty="0">
                <a:solidFill>
                  <a:schemeClr val="tx1">
                    <a:lumMod val="85000"/>
                    <a:lumOff val="15000"/>
                  </a:schemeClr>
                </a:solidFill>
                <a:latin typeface="Times New Roman" panose="02020603050405020304" pitchFamily="18" charset="0"/>
                <a:cs typeface="Times New Roman" panose="02020603050405020304" pitchFamily="18" charset="0"/>
                <a:hlinkClick r:id="rId3"/>
              </a:rPr>
              <a:t>ezio.benedetti@dispes.units.it</a:t>
            </a:r>
            <a:r>
              <a:rPr lang="it-IT" sz="1600" dirty="0">
                <a:solidFill>
                  <a:schemeClr val="tx1">
                    <a:lumMod val="85000"/>
                    <a:lumOff val="15000"/>
                  </a:schemeClr>
                </a:solidFill>
                <a:latin typeface="Times New Roman" panose="02020603050405020304" pitchFamily="18" charset="0"/>
                <a:cs typeface="Times New Roman" panose="02020603050405020304" pitchFamily="18" charset="0"/>
              </a:rPr>
              <a:t> </a:t>
            </a:r>
          </a:p>
        </p:txBody>
      </p:sp>
      <p:pic>
        <p:nvPicPr>
          <p:cNvPr id="5" name="Immagine 4"/>
          <p:cNvPicPr/>
          <p:nvPr/>
        </p:nvPicPr>
        <p:blipFill>
          <a:blip r:embed="rId4" cstate="print">
            <a:extLst>
              <a:ext uri="{28A0092B-C50C-407E-A947-70E740481C1C}">
                <a14:useLocalDpi xmlns:a14="http://schemas.microsoft.com/office/drawing/2010/main" val="0"/>
              </a:ext>
            </a:extLst>
          </a:blip>
          <a:stretch>
            <a:fillRect/>
          </a:stretch>
        </p:blipFill>
        <p:spPr>
          <a:xfrm>
            <a:off x="179512" y="404664"/>
            <a:ext cx="2664296" cy="1800200"/>
          </a:xfrm>
          <a:prstGeom prst="rect">
            <a:avLst/>
          </a:prstGeom>
        </p:spPr>
      </p:pic>
      <p:sp>
        <p:nvSpPr>
          <p:cNvPr id="6" name="Rettangolo 5"/>
          <p:cNvSpPr/>
          <p:nvPr/>
        </p:nvSpPr>
        <p:spPr>
          <a:xfrm>
            <a:off x="467544" y="5877272"/>
            <a:ext cx="2282552" cy="889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Immagin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7391" y="3047221"/>
            <a:ext cx="4161545" cy="2779782"/>
          </a:xfrm>
          <a:prstGeom prst="rect">
            <a:avLst/>
          </a:prstGeom>
        </p:spPr>
      </p:pic>
      <p:pic>
        <p:nvPicPr>
          <p:cNvPr id="8" name="Immagine 7">
            <a:extLst>
              <a:ext uri="{FF2B5EF4-FFF2-40B4-BE49-F238E27FC236}">
                <a16:creationId xmlns:a16="http://schemas.microsoft.com/office/drawing/2014/main" id="{D4B152A1-4408-40BD-8AF8-840AD77FA8B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512" y="5564088"/>
            <a:ext cx="2641331" cy="889248"/>
          </a:xfrm>
          <a:prstGeom prst="rect">
            <a:avLst/>
          </a:prstGeom>
        </p:spPr>
      </p:pic>
    </p:spTree>
    <p:extLst>
      <p:ext uri="{BB962C8B-B14F-4D97-AF65-F5344CB8AC3E}">
        <p14:creationId xmlns:p14="http://schemas.microsoft.com/office/powerpoint/2010/main" val="1600980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Rectangle 45">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olo 1">
            <a:extLst>
              <a:ext uri="{FF2B5EF4-FFF2-40B4-BE49-F238E27FC236}">
                <a16:creationId xmlns:a16="http://schemas.microsoft.com/office/drawing/2014/main" id="{582A3D27-6E60-4132-808B-25293E5286EF}"/>
              </a:ext>
            </a:extLst>
          </p:cNvPr>
          <p:cNvSpPr>
            <a:spLocks noGrp="1"/>
          </p:cNvSpPr>
          <p:nvPr>
            <p:ph type="title"/>
          </p:nvPr>
        </p:nvSpPr>
        <p:spPr>
          <a:xfrm>
            <a:off x="718879" y="800392"/>
            <a:ext cx="7698523" cy="1212102"/>
          </a:xfrm>
        </p:spPr>
        <p:txBody>
          <a:bodyPr>
            <a:normAutofit/>
          </a:bodyPr>
          <a:lstStyle/>
          <a:p>
            <a:r>
              <a:rPr lang="it-IT" sz="3500">
                <a:solidFill>
                  <a:srgbClr val="FFFFFF"/>
                </a:solidFill>
              </a:rPr>
              <a:t>Cosa succede? Dove siamo oggi? (2)</a:t>
            </a:r>
          </a:p>
        </p:txBody>
      </p:sp>
      <p:sp>
        <p:nvSpPr>
          <p:cNvPr id="3" name="Segnaposto contenuto 2">
            <a:extLst>
              <a:ext uri="{FF2B5EF4-FFF2-40B4-BE49-F238E27FC236}">
                <a16:creationId xmlns:a16="http://schemas.microsoft.com/office/drawing/2014/main" id="{AF732400-5687-47C2-BC2E-623F21A5AB2F}"/>
              </a:ext>
            </a:extLst>
          </p:cNvPr>
          <p:cNvSpPr>
            <a:spLocks noGrp="1"/>
          </p:cNvSpPr>
          <p:nvPr>
            <p:ph idx="1"/>
          </p:nvPr>
        </p:nvSpPr>
        <p:spPr>
          <a:xfrm>
            <a:off x="1025718" y="2490436"/>
            <a:ext cx="7281746" cy="3567173"/>
          </a:xfrm>
        </p:spPr>
        <p:txBody>
          <a:bodyPr anchor="ctr">
            <a:normAutofit/>
          </a:bodyPr>
          <a:lstStyle/>
          <a:p>
            <a:pPr>
              <a:lnSpc>
                <a:spcPct val="90000"/>
              </a:lnSpc>
            </a:pPr>
            <a:r>
              <a:rPr lang="it-IT" sz="1800" b="0" i="0">
                <a:effectLst/>
                <a:latin typeface="Open Sans"/>
              </a:rPr>
              <a:t>Da anni l'Unione è impegnata in un delicato e complesso esercizio di tira e molla nella regione, non privo di rischi: a frenare sulla strada della membership la sempre più accentuata</a:t>
            </a:r>
            <a:r>
              <a:rPr lang="it-IT" sz="1800" b="1" i="0">
                <a:effectLst/>
                <a:latin typeface="Open Sans"/>
              </a:rPr>
              <a:t> “fatica da allargamento” </a:t>
            </a:r>
            <a:r>
              <a:rPr lang="it-IT" sz="1800" b="0" i="0">
                <a:effectLst/>
                <a:latin typeface="Open Sans"/>
              </a:rPr>
              <a:t>trasformatasi poco a poco in un esplicito scetticismo, soprattutto in alcuni paesi membri; a spingere invece la centralità strategica dell'area e il crescente timore che attori interessati e spregiudicati, come Cina, Russia e Turchia, possano approfittare dell'apatia europea per guadagnare posizioni e clienti. Questa dimensione risulta ancor più vera oggi con lo scoppio del conflitto in Ucraina e con i rischi (concreti) legati ad un‘ulteriore destabilizzazione della regione (Kosovo, Bosnia….).</a:t>
            </a:r>
          </a:p>
          <a:p>
            <a:pPr>
              <a:lnSpc>
                <a:spcPct val="90000"/>
              </a:lnSpc>
            </a:pPr>
            <a:r>
              <a:rPr lang="it-IT" sz="1800">
                <a:latin typeface="Open Sans"/>
              </a:rPr>
              <a:t>Elezioni in BiH del 2 ottobre 2022: cambiamento? Continuità?</a:t>
            </a:r>
            <a:endParaRPr lang="it-IT" sz="1800"/>
          </a:p>
        </p:txBody>
      </p:sp>
    </p:spTree>
    <p:extLst>
      <p:ext uri="{BB962C8B-B14F-4D97-AF65-F5344CB8AC3E}">
        <p14:creationId xmlns:p14="http://schemas.microsoft.com/office/powerpoint/2010/main" val="2225750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Rectangle 30">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olo 1">
            <a:extLst>
              <a:ext uri="{FF2B5EF4-FFF2-40B4-BE49-F238E27FC236}">
                <a16:creationId xmlns:a16="http://schemas.microsoft.com/office/drawing/2014/main" id="{5F0979C8-DB97-417A-870B-32A248B2AB1B}"/>
              </a:ext>
            </a:extLst>
          </p:cNvPr>
          <p:cNvSpPr>
            <a:spLocks noGrp="1"/>
          </p:cNvSpPr>
          <p:nvPr>
            <p:ph type="title"/>
          </p:nvPr>
        </p:nvSpPr>
        <p:spPr>
          <a:xfrm>
            <a:off x="718879" y="800392"/>
            <a:ext cx="7698523" cy="1212102"/>
          </a:xfrm>
        </p:spPr>
        <p:txBody>
          <a:bodyPr>
            <a:normAutofit/>
          </a:bodyPr>
          <a:lstStyle/>
          <a:p>
            <a:r>
              <a:rPr lang="it-IT" sz="3500" dirty="0">
                <a:solidFill>
                  <a:srgbClr val="FFFFFF"/>
                </a:solidFill>
              </a:rPr>
              <a:t>Cosa succede? Dove siamo oggi? (3)</a:t>
            </a:r>
          </a:p>
        </p:txBody>
      </p:sp>
      <p:sp>
        <p:nvSpPr>
          <p:cNvPr id="3" name="Segnaposto contenuto 2">
            <a:extLst>
              <a:ext uri="{FF2B5EF4-FFF2-40B4-BE49-F238E27FC236}">
                <a16:creationId xmlns:a16="http://schemas.microsoft.com/office/drawing/2014/main" id="{D81C1FB8-426B-40ED-B31D-60EF09F8F341}"/>
              </a:ext>
            </a:extLst>
          </p:cNvPr>
          <p:cNvSpPr>
            <a:spLocks noGrp="1"/>
          </p:cNvSpPr>
          <p:nvPr>
            <p:ph idx="1"/>
          </p:nvPr>
        </p:nvSpPr>
        <p:spPr>
          <a:xfrm>
            <a:off x="1025718" y="2490436"/>
            <a:ext cx="7281746" cy="3567173"/>
          </a:xfrm>
        </p:spPr>
        <p:txBody>
          <a:bodyPr anchor="ctr">
            <a:normAutofit/>
          </a:bodyPr>
          <a:lstStyle/>
          <a:p>
            <a:pPr marL="0" indent="0">
              <a:buNone/>
            </a:pPr>
            <a:r>
              <a:rPr lang="it-IT" sz="1900"/>
              <a:t>Ultimo in ordine di tempo lo scenario incluso </a:t>
            </a:r>
            <a:r>
              <a:rPr lang="it-IT" sz="1900" b="1"/>
              <a:t>nelle CONCLUSIONI DEL CONSIGLIO (14 dicembre 2021)</a:t>
            </a:r>
          </a:p>
          <a:p>
            <a:pPr marL="0" indent="0">
              <a:buNone/>
            </a:pPr>
            <a:r>
              <a:rPr lang="it-IT" sz="1900" u="sng"/>
              <a:t>Premesse:</a:t>
            </a:r>
          </a:p>
          <a:p>
            <a:pPr marL="0" indent="0">
              <a:buNone/>
            </a:pPr>
            <a:r>
              <a:rPr lang="it-IT" sz="1900"/>
              <a:t>A) La crisi </a:t>
            </a:r>
            <a:r>
              <a:rPr lang="it-IT" sz="1900" b="1"/>
              <a:t>COVID-19</a:t>
            </a:r>
            <a:r>
              <a:rPr lang="it-IT" sz="1900"/>
              <a:t> continua ad avere gravi ripercussioni negative sulle nostre società ed economie. </a:t>
            </a:r>
          </a:p>
          <a:p>
            <a:pPr marL="0" indent="0">
              <a:buNone/>
            </a:pPr>
            <a:r>
              <a:rPr lang="it-IT" sz="1900"/>
              <a:t>B) Il Consiglio ribadisce il suo </a:t>
            </a:r>
            <a:r>
              <a:rPr lang="it-IT" sz="1900" b="1"/>
              <a:t>impegno a favore dell'allargamento</a:t>
            </a:r>
          </a:p>
          <a:p>
            <a:pPr marL="0" indent="0">
              <a:buNone/>
            </a:pPr>
            <a:r>
              <a:rPr lang="it-IT" sz="1900"/>
              <a:t>C) </a:t>
            </a:r>
            <a:r>
              <a:rPr lang="it-IT" sz="1900" b="1"/>
              <a:t>equa e rigorosa condizionalità </a:t>
            </a:r>
            <a:r>
              <a:rPr lang="it-IT" sz="1900"/>
              <a:t>e del principio meritocratico</a:t>
            </a:r>
          </a:p>
          <a:p>
            <a:pPr marL="0" indent="0">
              <a:buNone/>
            </a:pPr>
            <a:r>
              <a:rPr lang="it-IT" sz="1900"/>
              <a:t>D) </a:t>
            </a:r>
            <a:r>
              <a:rPr lang="it-IT" sz="1900" b="1"/>
              <a:t>insistenza sulle riforme fondamentali per ovviare a una serie di carenze strutturali persistenti </a:t>
            </a:r>
            <a:r>
              <a:rPr lang="it-IT" sz="1900"/>
              <a:t>in settori quali lo Stato di diritto, i diritti fondamentali, il rafforzamento delle istituzioni democratiche e la riforma della PA</a:t>
            </a:r>
          </a:p>
        </p:txBody>
      </p:sp>
    </p:spTree>
    <p:extLst>
      <p:ext uri="{BB962C8B-B14F-4D97-AF65-F5344CB8AC3E}">
        <p14:creationId xmlns:p14="http://schemas.microsoft.com/office/powerpoint/2010/main" val="349440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Rectangle 30">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olo 1">
            <a:extLst>
              <a:ext uri="{FF2B5EF4-FFF2-40B4-BE49-F238E27FC236}">
                <a16:creationId xmlns:a16="http://schemas.microsoft.com/office/drawing/2014/main" id="{5F0979C8-DB97-417A-870B-32A248B2AB1B}"/>
              </a:ext>
            </a:extLst>
          </p:cNvPr>
          <p:cNvSpPr>
            <a:spLocks noGrp="1"/>
          </p:cNvSpPr>
          <p:nvPr>
            <p:ph type="title"/>
          </p:nvPr>
        </p:nvSpPr>
        <p:spPr>
          <a:xfrm>
            <a:off x="718879" y="800392"/>
            <a:ext cx="7698523" cy="1212102"/>
          </a:xfrm>
        </p:spPr>
        <p:txBody>
          <a:bodyPr>
            <a:normAutofit/>
          </a:bodyPr>
          <a:lstStyle/>
          <a:p>
            <a:r>
              <a:rPr lang="it-IT" sz="3500" dirty="0">
                <a:solidFill>
                  <a:srgbClr val="FFFFFF"/>
                </a:solidFill>
              </a:rPr>
              <a:t>Cosa succede? Dove siamo oggi? (4)</a:t>
            </a:r>
          </a:p>
        </p:txBody>
      </p:sp>
      <p:sp>
        <p:nvSpPr>
          <p:cNvPr id="3" name="Segnaposto contenuto 2">
            <a:extLst>
              <a:ext uri="{FF2B5EF4-FFF2-40B4-BE49-F238E27FC236}">
                <a16:creationId xmlns:a16="http://schemas.microsoft.com/office/drawing/2014/main" id="{D81C1FB8-426B-40ED-B31D-60EF09F8F341}"/>
              </a:ext>
            </a:extLst>
          </p:cNvPr>
          <p:cNvSpPr>
            <a:spLocks noGrp="1"/>
          </p:cNvSpPr>
          <p:nvPr>
            <p:ph idx="1"/>
          </p:nvPr>
        </p:nvSpPr>
        <p:spPr>
          <a:xfrm>
            <a:off x="1025718" y="2490436"/>
            <a:ext cx="7281746" cy="3567173"/>
          </a:xfrm>
        </p:spPr>
        <p:txBody>
          <a:bodyPr anchor="ctr">
            <a:normAutofit/>
          </a:bodyPr>
          <a:lstStyle/>
          <a:p>
            <a:pPr marL="0" indent="0">
              <a:lnSpc>
                <a:spcPct val="90000"/>
              </a:lnSpc>
              <a:buNone/>
            </a:pPr>
            <a:r>
              <a:rPr lang="it-IT" sz="1900" u="sng"/>
              <a:t>Priorità del Consiglio:</a:t>
            </a:r>
            <a:endParaRPr lang="it-IT" sz="1900"/>
          </a:p>
          <a:p>
            <a:pPr>
              <a:lnSpc>
                <a:spcPct val="90000"/>
              </a:lnSpc>
              <a:buAutoNum type="alphaUcParenR"/>
            </a:pPr>
            <a:r>
              <a:rPr lang="it-IT" sz="1900" b="1"/>
              <a:t>RULE OF LAW (diritti fondamentali, libertà di espressione e alla libertà e al pluralismo dei media, riforma PA, funzionamento e indipendenza delle istituzioni democratiche)</a:t>
            </a:r>
          </a:p>
          <a:p>
            <a:pPr>
              <a:lnSpc>
                <a:spcPct val="90000"/>
              </a:lnSpc>
              <a:buAutoNum type="alphaUcParenR"/>
            </a:pPr>
            <a:r>
              <a:rPr lang="it-IT" sz="1900" b="1"/>
              <a:t>CRITERI ECONOMICI (Agenda verde e la connettività sostenibile, cambiamenti climatici)</a:t>
            </a:r>
          </a:p>
          <a:p>
            <a:pPr>
              <a:lnSpc>
                <a:spcPct val="90000"/>
              </a:lnSpc>
              <a:buAutoNum type="alphaUcParenR"/>
            </a:pPr>
            <a:r>
              <a:rPr lang="it-IT" sz="1900" b="1"/>
              <a:t>RELAZIONI DI BUON VICINATO E COOPERAZIONE REGIONALE (mercato regionale comune dei Balcani occidentali, riconciliazione e stabilità regionale)</a:t>
            </a:r>
          </a:p>
          <a:p>
            <a:pPr>
              <a:lnSpc>
                <a:spcPct val="90000"/>
              </a:lnSpc>
              <a:buAutoNum type="alphaUcParenR"/>
            </a:pPr>
            <a:r>
              <a:rPr lang="it-IT" sz="1900" b="1"/>
              <a:t>POLITICA ESTERA E DI SICUREZZA COMUNE (allineamento, comunicazione strategica)</a:t>
            </a:r>
          </a:p>
          <a:p>
            <a:pPr>
              <a:lnSpc>
                <a:spcPct val="90000"/>
              </a:lnSpc>
              <a:buAutoNum type="alphaUcParenR"/>
            </a:pPr>
            <a:r>
              <a:rPr lang="it-IT" sz="1900" b="1"/>
              <a:t>ALTRI TEMI (migrazioni, lotta alla criminalità organizzata)</a:t>
            </a:r>
          </a:p>
          <a:p>
            <a:pPr>
              <a:lnSpc>
                <a:spcPct val="90000"/>
              </a:lnSpc>
              <a:buAutoNum type="alphaUcParenR"/>
            </a:pPr>
            <a:endParaRPr lang="it-IT" sz="1900"/>
          </a:p>
        </p:txBody>
      </p:sp>
    </p:spTree>
    <p:extLst>
      <p:ext uri="{BB962C8B-B14F-4D97-AF65-F5344CB8AC3E}">
        <p14:creationId xmlns:p14="http://schemas.microsoft.com/office/powerpoint/2010/main" val="216316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Rectangle 30">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olo 1">
            <a:extLst>
              <a:ext uri="{FF2B5EF4-FFF2-40B4-BE49-F238E27FC236}">
                <a16:creationId xmlns:a16="http://schemas.microsoft.com/office/drawing/2014/main" id="{661DDB31-8B27-98CC-462D-693A3DEEBE86}"/>
              </a:ext>
            </a:extLst>
          </p:cNvPr>
          <p:cNvSpPr>
            <a:spLocks noGrp="1"/>
          </p:cNvSpPr>
          <p:nvPr>
            <p:ph type="title"/>
          </p:nvPr>
        </p:nvSpPr>
        <p:spPr>
          <a:xfrm>
            <a:off x="718879" y="800392"/>
            <a:ext cx="7698523" cy="1212102"/>
          </a:xfrm>
        </p:spPr>
        <p:txBody>
          <a:bodyPr>
            <a:normAutofit/>
          </a:bodyPr>
          <a:lstStyle/>
          <a:p>
            <a:r>
              <a:rPr lang="it-IT" sz="3500" dirty="0">
                <a:solidFill>
                  <a:srgbClr val="FFFFFF"/>
                </a:solidFill>
              </a:rPr>
              <a:t>Cosa succede? Dove siamo oggi? (5)</a:t>
            </a:r>
          </a:p>
        </p:txBody>
      </p:sp>
      <p:sp>
        <p:nvSpPr>
          <p:cNvPr id="3" name="Segnaposto contenuto 2">
            <a:extLst>
              <a:ext uri="{FF2B5EF4-FFF2-40B4-BE49-F238E27FC236}">
                <a16:creationId xmlns:a16="http://schemas.microsoft.com/office/drawing/2014/main" id="{DE53AF3A-AB28-6A63-1B50-D685B517623A}"/>
              </a:ext>
            </a:extLst>
          </p:cNvPr>
          <p:cNvSpPr>
            <a:spLocks noGrp="1"/>
          </p:cNvSpPr>
          <p:nvPr>
            <p:ph idx="1"/>
          </p:nvPr>
        </p:nvSpPr>
        <p:spPr>
          <a:xfrm>
            <a:off x="1025718" y="2490436"/>
            <a:ext cx="7281746" cy="3567173"/>
          </a:xfrm>
        </p:spPr>
        <p:txBody>
          <a:bodyPr anchor="ctr">
            <a:normAutofit/>
          </a:bodyPr>
          <a:lstStyle/>
          <a:p>
            <a:pPr marL="0" indent="0">
              <a:buNone/>
            </a:pPr>
            <a:r>
              <a:rPr lang="it-IT" sz="2100" dirty="0"/>
              <a:t>OTTOBRE 2020</a:t>
            </a:r>
          </a:p>
          <a:p>
            <a:pPr marL="0" indent="0">
              <a:buNone/>
            </a:pPr>
            <a:r>
              <a:rPr lang="it-IT" sz="2100" dirty="0"/>
              <a:t>9 MLD DI EURO IN 7 ANNI</a:t>
            </a:r>
          </a:p>
          <a:p>
            <a:pPr marL="0" indent="0">
              <a:buNone/>
            </a:pPr>
            <a:r>
              <a:rPr lang="en-US" sz="2100" b="1" i="0" dirty="0">
                <a:effectLst/>
                <a:latin typeface="Arial" panose="020B0604020202020204" pitchFamily="34" charset="0"/>
              </a:rPr>
              <a:t>Economic and Investment Plan for the Western Balkans</a:t>
            </a:r>
            <a:r>
              <a:rPr lang="en-US" sz="2100" b="0" i="0" dirty="0">
                <a:effectLst/>
                <a:latin typeface="Arial" panose="020B0604020202020204" pitchFamily="34" charset="0"/>
              </a:rPr>
              <a:t>, </a:t>
            </a:r>
            <a:r>
              <a:rPr lang="en-US" sz="2100" dirty="0" err="1">
                <a:latin typeface="Arial" panose="020B0604020202020204" pitchFamily="34" charset="0"/>
              </a:rPr>
              <a:t>punta</a:t>
            </a:r>
            <a:r>
              <a:rPr lang="en-US" sz="2100" dirty="0">
                <a:latin typeface="Arial" panose="020B0604020202020204" pitchFamily="34" charset="0"/>
              </a:rPr>
              <a:t> a </a:t>
            </a:r>
            <a:r>
              <a:rPr lang="en-US" sz="2100" dirty="0" err="1">
                <a:latin typeface="Arial" panose="020B0604020202020204" pitchFamily="34" charset="0"/>
              </a:rPr>
              <a:t>sostenere</a:t>
            </a:r>
            <a:r>
              <a:rPr lang="en-US" sz="2100" dirty="0">
                <a:latin typeface="Arial" panose="020B0604020202020204" pitchFamily="34" charset="0"/>
              </a:rPr>
              <a:t> lo </a:t>
            </a:r>
            <a:r>
              <a:rPr lang="en-US" sz="2100" dirty="0" err="1">
                <a:latin typeface="Arial" panose="020B0604020202020204" pitchFamily="34" charset="0"/>
              </a:rPr>
              <a:t>sviluppo</a:t>
            </a:r>
            <a:r>
              <a:rPr lang="en-US" sz="2100" dirty="0">
                <a:latin typeface="Arial" panose="020B0604020202020204" pitchFamily="34" charset="0"/>
              </a:rPr>
              <a:t> </a:t>
            </a:r>
            <a:r>
              <a:rPr lang="en-US" sz="2100" dirty="0" err="1">
                <a:latin typeface="Arial" panose="020B0604020202020204" pitchFamily="34" charset="0"/>
              </a:rPr>
              <a:t>economico</a:t>
            </a:r>
            <a:r>
              <a:rPr lang="en-US" sz="2100" dirty="0">
                <a:latin typeface="Arial" panose="020B0604020202020204" pitchFamily="34" charset="0"/>
              </a:rPr>
              <a:t> </a:t>
            </a:r>
            <a:r>
              <a:rPr lang="en-US" sz="2100" dirty="0" err="1">
                <a:latin typeface="Arial" panose="020B0604020202020204" pitchFamily="34" charset="0"/>
              </a:rPr>
              <a:t>della</a:t>
            </a:r>
            <a:r>
              <a:rPr lang="en-US" sz="2100" dirty="0">
                <a:latin typeface="Arial" panose="020B0604020202020204" pitchFamily="34" charset="0"/>
              </a:rPr>
              <a:t> </a:t>
            </a:r>
            <a:r>
              <a:rPr lang="en-US" sz="2100" dirty="0" err="1">
                <a:latin typeface="Arial" panose="020B0604020202020204" pitchFamily="34" charset="0"/>
              </a:rPr>
              <a:t>regione</a:t>
            </a:r>
            <a:r>
              <a:rPr lang="en-US" sz="2100" dirty="0">
                <a:latin typeface="Arial" panose="020B0604020202020204" pitchFamily="34" charset="0"/>
              </a:rPr>
              <a:t> in </a:t>
            </a:r>
            <a:r>
              <a:rPr lang="en-US" sz="2100" dirty="0" err="1">
                <a:latin typeface="Arial" panose="020B0604020202020204" pitchFamily="34" charset="0"/>
              </a:rPr>
              <a:t>una</a:t>
            </a:r>
            <a:r>
              <a:rPr lang="en-US" sz="2100" dirty="0">
                <a:latin typeface="Arial" panose="020B0604020202020204" pitchFamily="34" charset="0"/>
              </a:rPr>
              <a:t> </a:t>
            </a:r>
            <a:r>
              <a:rPr lang="en-US" sz="2100" dirty="0" err="1">
                <a:latin typeface="Arial" panose="020B0604020202020204" pitchFamily="34" charset="0"/>
              </a:rPr>
              <a:t>prosettiva</a:t>
            </a:r>
            <a:r>
              <a:rPr lang="en-US" sz="2100" dirty="0">
                <a:latin typeface="Arial" panose="020B0604020202020204" pitchFamily="34" charset="0"/>
              </a:rPr>
              <a:t> di </a:t>
            </a:r>
            <a:r>
              <a:rPr lang="en-US" sz="2100" dirty="0" err="1">
                <a:latin typeface="Arial" panose="020B0604020202020204" pitchFamily="34" charset="0"/>
              </a:rPr>
              <a:t>lungo</a:t>
            </a:r>
            <a:r>
              <a:rPr lang="en-US" sz="2100" dirty="0">
                <a:latin typeface="Arial" panose="020B0604020202020204" pitchFamily="34" charset="0"/>
              </a:rPr>
              <a:t> </a:t>
            </a:r>
            <a:r>
              <a:rPr lang="en-US" sz="2100" dirty="0" err="1">
                <a:latin typeface="Arial" panose="020B0604020202020204" pitchFamily="34" charset="0"/>
              </a:rPr>
              <a:t>termine</a:t>
            </a:r>
            <a:r>
              <a:rPr lang="en-US" sz="2100" dirty="0">
                <a:latin typeface="Arial" panose="020B0604020202020204" pitchFamily="34" charset="0"/>
              </a:rPr>
              <a:t>, </a:t>
            </a:r>
            <a:r>
              <a:rPr lang="en-US" sz="2100" dirty="0" err="1">
                <a:latin typeface="Arial" panose="020B0604020202020204" pitchFamily="34" charset="0"/>
              </a:rPr>
              <a:t>favorendo</a:t>
            </a:r>
            <a:r>
              <a:rPr lang="en-US" sz="2100" dirty="0">
                <a:latin typeface="Arial" panose="020B0604020202020204" pitchFamily="34" charset="0"/>
              </a:rPr>
              <a:t> la </a:t>
            </a:r>
            <a:r>
              <a:rPr lang="en-US" sz="2100" dirty="0" err="1">
                <a:latin typeface="Arial" panose="020B0604020202020204" pitchFamily="34" charset="0"/>
              </a:rPr>
              <a:t>transizione</a:t>
            </a:r>
            <a:r>
              <a:rPr lang="en-US" sz="2100" dirty="0">
                <a:latin typeface="Arial" panose="020B0604020202020204" pitchFamily="34" charset="0"/>
              </a:rPr>
              <a:t> </a:t>
            </a:r>
            <a:r>
              <a:rPr lang="en-US" sz="2100" dirty="0" err="1">
                <a:latin typeface="Arial" panose="020B0604020202020204" pitchFamily="34" charset="0"/>
              </a:rPr>
              <a:t>verde</a:t>
            </a:r>
            <a:r>
              <a:rPr lang="en-US" sz="2100" dirty="0">
                <a:latin typeface="Arial" panose="020B0604020202020204" pitchFamily="34" charset="0"/>
              </a:rPr>
              <a:t> e la </a:t>
            </a:r>
            <a:r>
              <a:rPr lang="en-US" sz="2100" dirty="0" err="1">
                <a:latin typeface="Arial" panose="020B0604020202020204" pitchFamily="34" charset="0"/>
              </a:rPr>
              <a:t>digitalizzazione</a:t>
            </a:r>
            <a:r>
              <a:rPr lang="en-US" sz="2100" dirty="0">
                <a:latin typeface="Arial" panose="020B0604020202020204" pitchFamily="34" charset="0"/>
              </a:rPr>
              <a:t>, </a:t>
            </a:r>
            <a:r>
              <a:rPr lang="en-US" sz="2100" dirty="0" err="1">
                <a:latin typeface="Arial" panose="020B0604020202020204" pitchFamily="34" charset="0"/>
              </a:rPr>
              <a:t>nonché</a:t>
            </a:r>
            <a:r>
              <a:rPr lang="en-US" sz="2100" dirty="0">
                <a:latin typeface="Arial" panose="020B0604020202020204" pitchFamily="34" charset="0"/>
              </a:rPr>
              <a:t> </a:t>
            </a:r>
            <a:r>
              <a:rPr lang="en-US" sz="2100" dirty="0" err="1">
                <a:latin typeface="Arial" panose="020B0604020202020204" pitchFamily="34" charset="0"/>
              </a:rPr>
              <a:t>l’integrazione</a:t>
            </a:r>
            <a:r>
              <a:rPr lang="en-US" sz="2100" dirty="0">
                <a:latin typeface="Arial" panose="020B0604020202020204" pitchFamily="34" charset="0"/>
              </a:rPr>
              <a:t> </a:t>
            </a:r>
            <a:r>
              <a:rPr lang="en-US" sz="2100" dirty="0" err="1">
                <a:latin typeface="Arial" panose="020B0604020202020204" pitchFamily="34" charset="0"/>
              </a:rPr>
              <a:t>regionale</a:t>
            </a:r>
            <a:r>
              <a:rPr lang="en-US" sz="2100" dirty="0">
                <a:latin typeface="Arial" panose="020B0604020202020204" pitchFamily="34" charset="0"/>
              </a:rPr>
              <a:t> e la </a:t>
            </a:r>
            <a:r>
              <a:rPr lang="en-US" sz="2100" dirty="0" err="1">
                <a:latin typeface="Arial" panose="020B0604020202020204" pitchFamily="34" charset="0"/>
              </a:rPr>
              <a:t>convergenza</a:t>
            </a:r>
            <a:r>
              <a:rPr lang="en-US" sz="2100" dirty="0">
                <a:latin typeface="Arial" panose="020B0604020202020204" pitchFamily="34" charset="0"/>
              </a:rPr>
              <a:t> con </a:t>
            </a:r>
            <a:r>
              <a:rPr lang="en-US" sz="2100" dirty="0" err="1">
                <a:latin typeface="Arial" panose="020B0604020202020204" pitchFamily="34" charset="0"/>
              </a:rPr>
              <a:t>l’UE</a:t>
            </a:r>
            <a:r>
              <a:rPr lang="en-US" sz="2100" dirty="0">
                <a:latin typeface="Arial" panose="020B0604020202020204" pitchFamily="34" charset="0"/>
              </a:rPr>
              <a:t>.</a:t>
            </a:r>
          </a:p>
          <a:p>
            <a:pPr marL="0" indent="0">
              <a:buNone/>
            </a:pPr>
            <a:r>
              <a:rPr lang="en-US" sz="2100" dirty="0">
                <a:latin typeface="Arial" panose="020B0604020202020204" pitchFamily="34" charset="0"/>
              </a:rPr>
              <a:t>WB6 </a:t>
            </a:r>
            <a:r>
              <a:rPr lang="en-US" sz="2100" dirty="0" err="1">
                <a:latin typeface="Arial" panose="020B0604020202020204" pitchFamily="34" charset="0"/>
              </a:rPr>
              <a:t>sono</a:t>
            </a:r>
            <a:r>
              <a:rPr lang="en-US" sz="2100" dirty="0">
                <a:latin typeface="Arial" panose="020B0604020202020204" pitchFamily="34" charset="0"/>
              </a:rPr>
              <a:t> </a:t>
            </a:r>
            <a:r>
              <a:rPr lang="en-US" sz="2100" dirty="0" err="1">
                <a:latin typeface="Arial" panose="020B0604020202020204" pitchFamily="34" charset="0"/>
              </a:rPr>
              <a:t>tuttora</a:t>
            </a:r>
            <a:r>
              <a:rPr lang="en-US" sz="2100" dirty="0">
                <a:latin typeface="Arial" panose="020B0604020202020204" pitchFamily="34" charset="0"/>
              </a:rPr>
              <a:t> </a:t>
            </a:r>
            <a:r>
              <a:rPr lang="en-US" sz="2100" dirty="0" err="1">
                <a:latin typeface="Arial" panose="020B0604020202020204" pitchFamily="34" charset="0"/>
              </a:rPr>
              <a:t>l’area</a:t>
            </a:r>
            <a:r>
              <a:rPr lang="en-US" sz="2100" dirty="0">
                <a:latin typeface="Arial" panose="020B0604020202020204" pitchFamily="34" charset="0"/>
              </a:rPr>
              <a:t> </a:t>
            </a:r>
            <a:r>
              <a:rPr lang="en-US" sz="2100" dirty="0" err="1">
                <a:latin typeface="Arial" panose="020B0604020202020204" pitchFamily="34" charset="0"/>
              </a:rPr>
              <a:t>più</a:t>
            </a:r>
            <a:r>
              <a:rPr lang="en-US" sz="2100" dirty="0">
                <a:latin typeface="Arial" panose="020B0604020202020204" pitchFamily="34" charset="0"/>
              </a:rPr>
              <a:t> povera del </a:t>
            </a:r>
            <a:r>
              <a:rPr lang="en-US" sz="2100" dirty="0" err="1">
                <a:latin typeface="Arial" panose="020B0604020202020204" pitchFamily="34" charset="0"/>
              </a:rPr>
              <a:t>continente</a:t>
            </a:r>
            <a:r>
              <a:rPr lang="en-US" sz="2100" dirty="0">
                <a:latin typeface="Arial" panose="020B0604020202020204" pitchFamily="34" charset="0"/>
              </a:rPr>
              <a:t>. </a:t>
            </a:r>
            <a:endParaRPr lang="it-IT" sz="2100" dirty="0"/>
          </a:p>
        </p:txBody>
      </p:sp>
    </p:spTree>
    <p:extLst>
      <p:ext uri="{BB962C8B-B14F-4D97-AF65-F5344CB8AC3E}">
        <p14:creationId xmlns:p14="http://schemas.microsoft.com/office/powerpoint/2010/main" val="4063411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6623" y="900814"/>
            <a:ext cx="569713"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8327" y="633165"/>
            <a:ext cx="36199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Shape 28">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965" y="636723"/>
            <a:ext cx="3000047"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56E7620B-3F6B-4577-9132-B1D0C6E0CF7D}"/>
              </a:ext>
            </a:extLst>
          </p:cNvPr>
          <p:cNvSpPr>
            <a:spLocks noGrp="1"/>
          </p:cNvSpPr>
          <p:nvPr>
            <p:ph type="title"/>
          </p:nvPr>
        </p:nvSpPr>
        <p:spPr>
          <a:xfrm>
            <a:off x="539553" y="982272"/>
            <a:ext cx="2846768" cy="4560970"/>
          </a:xfrm>
        </p:spPr>
        <p:txBody>
          <a:bodyPr>
            <a:normAutofit/>
          </a:bodyPr>
          <a:lstStyle/>
          <a:p>
            <a:r>
              <a:rPr lang="it-IT" sz="3500" dirty="0">
                <a:solidFill>
                  <a:srgbClr val="FFFFFF"/>
                </a:solidFill>
              </a:rPr>
              <a:t>Problemi aperti secondo Commissione e Consiglio (1)</a:t>
            </a:r>
          </a:p>
        </p:txBody>
      </p:sp>
      <p:sp>
        <p:nvSpPr>
          <p:cNvPr id="31"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76336" y="1352302"/>
            <a:ext cx="499169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Segnaposto contenuto 2">
            <a:extLst>
              <a:ext uri="{FF2B5EF4-FFF2-40B4-BE49-F238E27FC236}">
                <a16:creationId xmlns:a16="http://schemas.microsoft.com/office/drawing/2014/main" id="{9C6AE43D-1E8D-4BD1-B351-629A483DE620}"/>
              </a:ext>
            </a:extLst>
          </p:cNvPr>
          <p:cNvSpPr>
            <a:spLocks noGrp="1"/>
          </p:cNvSpPr>
          <p:nvPr>
            <p:ph idx="1"/>
          </p:nvPr>
        </p:nvSpPr>
        <p:spPr>
          <a:xfrm>
            <a:off x="3916396" y="1556792"/>
            <a:ext cx="4461623" cy="4824536"/>
          </a:xfrm>
        </p:spPr>
        <p:txBody>
          <a:bodyPr anchor="ctr">
            <a:normAutofit/>
          </a:bodyPr>
          <a:lstStyle/>
          <a:p>
            <a:pPr marL="0" indent="0">
              <a:lnSpc>
                <a:spcPct val="90000"/>
              </a:lnSpc>
              <a:buNone/>
            </a:pPr>
            <a:r>
              <a:rPr lang="it-IT" sz="1800" u="sng" dirty="0">
                <a:solidFill>
                  <a:srgbClr val="FEFFFF"/>
                </a:solidFill>
              </a:rPr>
              <a:t>PROCESSO DI STABILIZZAZIONE E DI ASSOCIAZIONE</a:t>
            </a:r>
          </a:p>
          <a:p>
            <a:pPr marL="0" indent="0">
              <a:lnSpc>
                <a:spcPct val="90000"/>
              </a:lnSpc>
              <a:buNone/>
            </a:pPr>
            <a:r>
              <a:rPr lang="it-IT" sz="1800" dirty="0">
                <a:solidFill>
                  <a:srgbClr val="FEFFFF"/>
                </a:solidFill>
              </a:rPr>
              <a:t>- MACEDONIA DEL NORD (coop.ne regionale e buon vicinato, stato di diritto e media)</a:t>
            </a:r>
          </a:p>
          <a:p>
            <a:pPr marL="0" indent="0">
              <a:lnSpc>
                <a:spcPct val="90000"/>
              </a:lnSpc>
              <a:buNone/>
            </a:pPr>
            <a:r>
              <a:rPr lang="it-IT" sz="1800" dirty="0">
                <a:solidFill>
                  <a:srgbClr val="FEFFFF"/>
                </a:solidFill>
              </a:rPr>
              <a:t>- ALBANIA (disallineamento PESC, coop.ne regionale e buon vicinato, stato di diritto e magistratura, lotta vs corruzione e criminalità)</a:t>
            </a:r>
          </a:p>
          <a:p>
            <a:pPr marL="0" indent="0">
              <a:lnSpc>
                <a:spcPct val="90000"/>
              </a:lnSpc>
              <a:buNone/>
            </a:pPr>
            <a:r>
              <a:rPr lang="it-IT" sz="1800" dirty="0">
                <a:solidFill>
                  <a:srgbClr val="FEFFFF"/>
                </a:solidFill>
              </a:rPr>
              <a:t>- BOSNIA ERZEGOVINA (Stato di diritto vs corruzione e criminalità, crisi politica, migrazioni, riforma PA e costituzione,  riforme economiche, disallineamento PESC, coop.ne regionale e buon vicinato)</a:t>
            </a:r>
          </a:p>
          <a:p>
            <a:pPr marL="0" indent="0">
              <a:lnSpc>
                <a:spcPct val="90000"/>
              </a:lnSpc>
              <a:buNone/>
            </a:pPr>
            <a:r>
              <a:rPr lang="it-IT" sz="1800" dirty="0">
                <a:solidFill>
                  <a:srgbClr val="FEFFFF"/>
                </a:solidFill>
              </a:rPr>
              <a:t>- KOSOVO (Stato di diritto vs corruzione e criminalità, EULEX, riforme PA, riforme economiche, dialogo Serbia, cooperazione regionale, liberalizzazione visti)</a:t>
            </a:r>
          </a:p>
        </p:txBody>
      </p:sp>
    </p:spTree>
    <p:extLst>
      <p:ext uri="{BB962C8B-B14F-4D97-AF65-F5344CB8AC3E}">
        <p14:creationId xmlns:p14="http://schemas.microsoft.com/office/powerpoint/2010/main" val="3966283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6623" y="900814"/>
            <a:ext cx="569713"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108327" y="633165"/>
            <a:ext cx="36199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Shape 28">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965" y="636723"/>
            <a:ext cx="3000047"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56E7620B-3F6B-4577-9132-B1D0C6E0CF7D}"/>
              </a:ext>
            </a:extLst>
          </p:cNvPr>
          <p:cNvSpPr>
            <a:spLocks noGrp="1"/>
          </p:cNvSpPr>
          <p:nvPr>
            <p:ph type="title"/>
          </p:nvPr>
        </p:nvSpPr>
        <p:spPr>
          <a:xfrm>
            <a:off x="539553" y="982272"/>
            <a:ext cx="2846768" cy="4560970"/>
          </a:xfrm>
        </p:spPr>
        <p:txBody>
          <a:bodyPr>
            <a:normAutofit/>
          </a:bodyPr>
          <a:lstStyle/>
          <a:p>
            <a:r>
              <a:rPr lang="it-IT" sz="3500" dirty="0">
                <a:solidFill>
                  <a:srgbClr val="FFFFFF"/>
                </a:solidFill>
              </a:rPr>
              <a:t>Problemi aperti secondo Commissione e Consiglio (2)</a:t>
            </a:r>
          </a:p>
        </p:txBody>
      </p:sp>
      <p:sp>
        <p:nvSpPr>
          <p:cNvPr id="31"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76336" y="1352302"/>
            <a:ext cx="499169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Segnaposto contenuto 2">
            <a:extLst>
              <a:ext uri="{FF2B5EF4-FFF2-40B4-BE49-F238E27FC236}">
                <a16:creationId xmlns:a16="http://schemas.microsoft.com/office/drawing/2014/main" id="{9C6AE43D-1E8D-4BD1-B351-629A483DE620}"/>
              </a:ext>
            </a:extLst>
          </p:cNvPr>
          <p:cNvSpPr>
            <a:spLocks noGrp="1"/>
          </p:cNvSpPr>
          <p:nvPr>
            <p:ph idx="1"/>
          </p:nvPr>
        </p:nvSpPr>
        <p:spPr>
          <a:xfrm>
            <a:off x="3916396" y="1556792"/>
            <a:ext cx="4461623" cy="4824536"/>
          </a:xfrm>
        </p:spPr>
        <p:txBody>
          <a:bodyPr anchor="ctr">
            <a:normAutofit/>
          </a:bodyPr>
          <a:lstStyle/>
          <a:p>
            <a:pPr marL="0" indent="0">
              <a:lnSpc>
                <a:spcPct val="90000"/>
              </a:lnSpc>
              <a:buNone/>
            </a:pPr>
            <a:r>
              <a:rPr lang="it-IT" sz="1800" u="sng" dirty="0">
                <a:solidFill>
                  <a:srgbClr val="FEFFFF"/>
                </a:solidFill>
              </a:rPr>
              <a:t>ALLARGAMENTO</a:t>
            </a:r>
          </a:p>
          <a:p>
            <a:pPr>
              <a:lnSpc>
                <a:spcPct val="90000"/>
              </a:lnSpc>
              <a:buFontTx/>
              <a:buChar char="-"/>
            </a:pPr>
            <a:r>
              <a:rPr lang="it-IT" sz="1800" dirty="0">
                <a:solidFill>
                  <a:srgbClr val="FEFFFF"/>
                </a:solidFill>
              </a:rPr>
              <a:t>MONTENEGRO (33 CAPITOLI APERTI, 3 CHIUSI) problemi con corruzione, media, riforma PA e indipendenza istituzioni, riforma elettorale e dialogo politico</a:t>
            </a:r>
          </a:p>
          <a:p>
            <a:pPr>
              <a:lnSpc>
                <a:spcPct val="90000"/>
              </a:lnSpc>
              <a:buFontTx/>
              <a:buChar char="-"/>
            </a:pPr>
            <a:r>
              <a:rPr lang="it-IT" sz="1800" dirty="0">
                <a:solidFill>
                  <a:srgbClr val="FEFFFF"/>
                </a:solidFill>
              </a:rPr>
              <a:t>SERBIA (22 CAPITOLI APERTI, 2 CHIUSI) problemi con magistratura, corruzione e criminalità, libertà di espressione e diritti fondamentali, crimini di guerra, disallineamento PESC, buon vicinato e dialogo con Pristina)</a:t>
            </a:r>
          </a:p>
        </p:txBody>
      </p:sp>
    </p:spTree>
    <p:extLst>
      <p:ext uri="{BB962C8B-B14F-4D97-AF65-F5344CB8AC3E}">
        <p14:creationId xmlns:p14="http://schemas.microsoft.com/office/powerpoint/2010/main" val="626106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B65260A2-2C92-4CE4-A200-B26C64B31D53}"/>
              </a:ext>
            </a:extLst>
          </p:cNvPr>
          <p:cNvSpPr>
            <a:spLocks noGrp="1"/>
          </p:cNvSpPr>
          <p:nvPr>
            <p:ph type="title"/>
          </p:nvPr>
        </p:nvSpPr>
        <p:spPr>
          <a:xfrm>
            <a:off x="619797" y="586855"/>
            <a:ext cx="3172575" cy="3387497"/>
          </a:xfrm>
        </p:spPr>
        <p:txBody>
          <a:bodyPr anchor="b">
            <a:normAutofit/>
          </a:bodyPr>
          <a:lstStyle/>
          <a:p>
            <a:pPr algn="r"/>
            <a:r>
              <a:rPr lang="it-IT" sz="3500" dirty="0">
                <a:solidFill>
                  <a:srgbClr val="FFFFFF"/>
                </a:solidFill>
              </a:rPr>
              <a:t>SCENARI FUTURIBILI….</a:t>
            </a:r>
          </a:p>
        </p:txBody>
      </p:sp>
      <p:sp>
        <p:nvSpPr>
          <p:cNvPr id="3" name="Segnaposto contenuto 2">
            <a:extLst>
              <a:ext uri="{FF2B5EF4-FFF2-40B4-BE49-F238E27FC236}">
                <a16:creationId xmlns:a16="http://schemas.microsoft.com/office/drawing/2014/main" id="{185F2ED3-0ED4-4659-92C6-31F937D53850}"/>
              </a:ext>
            </a:extLst>
          </p:cNvPr>
          <p:cNvSpPr>
            <a:spLocks noGrp="1"/>
          </p:cNvSpPr>
          <p:nvPr>
            <p:ph idx="1"/>
          </p:nvPr>
        </p:nvSpPr>
        <p:spPr>
          <a:xfrm>
            <a:off x="4877368" y="649480"/>
            <a:ext cx="3646835" cy="5546047"/>
          </a:xfrm>
        </p:spPr>
        <p:txBody>
          <a:bodyPr anchor="ctr">
            <a:normAutofit fontScale="40000" lnSpcReduction="20000"/>
          </a:bodyPr>
          <a:lstStyle/>
          <a:p>
            <a:pPr>
              <a:buFontTx/>
              <a:buChar char="-"/>
            </a:pPr>
            <a:r>
              <a:rPr lang="it-IT" sz="4300" b="0" i="0" dirty="0">
                <a:solidFill>
                  <a:srgbClr val="000000"/>
                </a:solidFill>
                <a:effectLst/>
              </a:rPr>
              <a:t>Dopo l’aggressione da parte della Russia il 28 febbraio 2022 l’Ucraina ha presentato domanda di adesione all’Ue, seguita il 3 marzo 2022 da Georgia e Moldavia.</a:t>
            </a:r>
          </a:p>
          <a:p>
            <a:pPr>
              <a:buFontTx/>
              <a:buChar char="-"/>
            </a:pPr>
            <a:r>
              <a:rPr lang="it-IT" sz="4300" dirty="0">
                <a:solidFill>
                  <a:srgbClr val="000000"/>
                </a:solidFill>
              </a:rPr>
              <a:t>Nel mese di agosto 2022 il PE ha dato parere favorevole (</a:t>
            </a:r>
            <a:r>
              <a:rPr lang="it-IT" sz="4300" dirty="0" err="1">
                <a:solidFill>
                  <a:srgbClr val="000000"/>
                </a:solidFill>
              </a:rPr>
              <a:t>preferential</a:t>
            </a:r>
            <a:r>
              <a:rPr lang="it-IT" sz="4300" dirty="0">
                <a:solidFill>
                  <a:srgbClr val="000000"/>
                </a:solidFill>
              </a:rPr>
              <a:t> </a:t>
            </a:r>
            <a:r>
              <a:rPr lang="it-IT" sz="4300" dirty="0" err="1">
                <a:solidFill>
                  <a:srgbClr val="000000"/>
                </a:solidFill>
              </a:rPr>
              <a:t>path</a:t>
            </a:r>
            <a:r>
              <a:rPr lang="it-IT" sz="4300" dirty="0">
                <a:solidFill>
                  <a:srgbClr val="000000"/>
                </a:solidFill>
              </a:rPr>
              <a:t>?)</a:t>
            </a:r>
            <a:endParaRPr lang="it-IT" sz="4300" b="0" i="0" dirty="0">
              <a:solidFill>
                <a:srgbClr val="000000"/>
              </a:solidFill>
              <a:effectLst/>
            </a:endParaRPr>
          </a:p>
          <a:p>
            <a:pPr>
              <a:buFontTx/>
              <a:buChar char="-"/>
            </a:pPr>
            <a:r>
              <a:rPr lang="it-IT" sz="4300" b="0" i="0" dirty="0">
                <a:solidFill>
                  <a:srgbClr val="000000"/>
                </a:solidFill>
                <a:effectLst/>
              </a:rPr>
              <a:t>La guerra in Ucraina sta aprendo degli spazi per una riflessione più ampia sulle relazioni tra l’Ue e i paesi che le stanno attorno, a partire dai Balcani occidentali. Se si realizzassero effettivamente dei passi avanti con l’allargamento verso est, anche il processo che interessa i Paesi balcanici potrebbe ripartire: sarebbe impensabile ammettere l’Ucraina e/o la Moldavia nell’Ue lasciando ancora esclusi i paesi della regione che hanno avviato da ben più tempo il processo di allargamento.</a:t>
            </a:r>
          </a:p>
          <a:p>
            <a:endParaRPr lang="it-IT" sz="1700" dirty="0"/>
          </a:p>
        </p:txBody>
      </p:sp>
    </p:spTree>
    <p:extLst>
      <p:ext uri="{BB962C8B-B14F-4D97-AF65-F5344CB8AC3E}">
        <p14:creationId xmlns:p14="http://schemas.microsoft.com/office/powerpoint/2010/main" val="3621521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6858000"/>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olo 3">
            <a:extLst>
              <a:ext uri="{FF2B5EF4-FFF2-40B4-BE49-F238E27FC236}">
                <a16:creationId xmlns:a16="http://schemas.microsoft.com/office/drawing/2014/main" id="{219C53A1-776F-4DD5-9B98-67BBEC6A4B9E}"/>
              </a:ext>
            </a:extLst>
          </p:cNvPr>
          <p:cNvSpPr>
            <a:spLocks noGrp="1"/>
          </p:cNvSpPr>
          <p:nvPr>
            <p:ph type="title"/>
          </p:nvPr>
        </p:nvSpPr>
        <p:spPr>
          <a:xfrm>
            <a:off x="2284026" y="692696"/>
            <a:ext cx="4578895" cy="4608512"/>
          </a:xfrm>
        </p:spPr>
        <p:txBody>
          <a:bodyPr vert="horz" lIns="91440" tIns="45720" rIns="91440" bIns="45720" rtlCol="0" anchor="b">
            <a:normAutofit/>
          </a:bodyPr>
          <a:lstStyle/>
          <a:p>
            <a:pPr>
              <a:lnSpc>
                <a:spcPct val="90000"/>
              </a:lnSpc>
            </a:pPr>
            <a:br>
              <a:rPr lang="en-US" sz="1600" b="0" i="0" dirty="0">
                <a:solidFill>
                  <a:schemeClr val="bg1"/>
                </a:solidFill>
                <a:effectLst/>
                <a:latin typeface="+mn-lt"/>
              </a:rPr>
            </a:br>
            <a:br>
              <a:rPr lang="en-US" sz="1600" b="0" i="0" dirty="0">
                <a:solidFill>
                  <a:schemeClr val="bg1"/>
                </a:solidFill>
                <a:effectLst/>
                <a:latin typeface="+mn-lt"/>
              </a:rPr>
            </a:br>
            <a:br>
              <a:rPr lang="en-US" sz="1600" b="0" i="0" dirty="0">
                <a:solidFill>
                  <a:schemeClr val="bg1"/>
                </a:solidFill>
                <a:effectLst/>
                <a:latin typeface="+mn-lt"/>
              </a:rPr>
            </a:br>
            <a:br>
              <a:rPr lang="en-US" sz="1600" b="0" i="0" dirty="0">
                <a:solidFill>
                  <a:schemeClr val="bg1"/>
                </a:solidFill>
                <a:effectLst/>
                <a:latin typeface="+mn-lt"/>
              </a:rPr>
            </a:br>
            <a:r>
              <a:rPr lang="en-US" sz="1600" b="0" i="0" dirty="0">
                <a:solidFill>
                  <a:srgbClr val="002060"/>
                </a:solidFill>
                <a:effectLst/>
                <a:latin typeface="+mn-lt"/>
              </a:rPr>
              <a:t>“Between the fear that something would happen and the hope that still it wouldn't, there is much more space than one thinks. On that narrow, hard, bare and dark space a lot of us spend their lives.”</a:t>
            </a:r>
            <a:br>
              <a:rPr lang="en-US" sz="1600" b="0" i="0" dirty="0">
                <a:solidFill>
                  <a:srgbClr val="002060"/>
                </a:solidFill>
                <a:effectLst/>
                <a:latin typeface="+mn-lt"/>
              </a:rPr>
            </a:br>
            <a:r>
              <a:rPr lang="en-US" sz="1600" b="0" i="0" dirty="0">
                <a:solidFill>
                  <a:srgbClr val="002060"/>
                </a:solidFill>
                <a:effectLst/>
                <a:latin typeface="+mn-lt"/>
              </a:rPr>
              <a:t>IVO ANDRIĆ</a:t>
            </a:r>
            <a:br>
              <a:rPr lang="en-US" sz="1600" b="0" i="0" dirty="0">
                <a:solidFill>
                  <a:srgbClr val="002060"/>
                </a:solidFill>
                <a:effectLst/>
                <a:latin typeface="+mn-lt"/>
              </a:rPr>
            </a:br>
            <a:br>
              <a:rPr lang="en-US" sz="1600" b="0" i="0" dirty="0">
                <a:solidFill>
                  <a:schemeClr val="bg1"/>
                </a:solidFill>
                <a:effectLst/>
                <a:latin typeface="+mn-lt"/>
              </a:rPr>
            </a:br>
            <a:br>
              <a:rPr lang="en-US" sz="1600" b="0" i="0" dirty="0">
                <a:solidFill>
                  <a:schemeClr val="bg1"/>
                </a:solidFill>
                <a:effectLst/>
                <a:latin typeface="+mn-lt"/>
              </a:rPr>
            </a:br>
            <a:br>
              <a:rPr lang="en-US" sz="1050" dirty="0"/>
            </a:br>
            <a:br>
              <a:rPr lang="en-US" sz="1050" dirty="0"/>
            </a:br>
            <a:r>
              <a:rPr lang="en-US" sz="2400" kern="1200" dirty="0" err="1">
                <a:solidFill>
                  <a:srgbClr val="FFFFFF"/>
                </a:solidFill>
                <a:latin typeface="+mj-lt"/>
                <a:ea typeface="+mj-ea"/>
                <a:cs typeface="+mj-cs"/>
              </a:rPr>
              <a:t>Grazie</a:t>
            </a:r>
            <a:r>
              <a:rPr lang="en-US" sz="2400" kern="1200" dirty="0">
                <a:solidFill>
                  <a:srgbClr val="FFFFFF"/>
                </a:solidFill>
                <a:latin typeface="+mj-lt"/>
                <a:ea typeface="+mj-ea"/>
                <a:cs typeface="+mj-cs"/>
              </a:rPr>
              <a:t> per la </a:t>
            </a:r>
            <a:r>
              <a:rPr lang="en-US" sz="2400" kern="1200" dirty="0" err="1">
                <a:solidFill>
                  <a:srgbClr val="FFFFFF"/>
                </a:solidFill>
                <a:latin typeface="+mj-lt"/>
                <a:ea typeface="+mj-ea"/>
                <a:cs typeface="+mj-cs"/>
              </a:rPr>
              <a:t>vostra</a:t>
            </a:r>
            <a:r>
              <a:rPr lang="en-US" sz="2400" kern="1200" dirty="0">
                <a:solidFill>
                  <a:srgbClr val="FFFFFF"/>
                </a:solidFill>
                <a:latin typeface="+mj-lt"/>
                <a:ea typeface="+mj-ea"/>
                <a:cs typeface="+mj-cs"/>
              </a:rPr>
              <a:t> </a:t>
            </a:r>
            <a:r>
              <a:rPr lang="en-US" sz="2400" kern="1200" dirty="0" err="1">
                <a:solidFill>
                  <a:srgbClr val="FFFFFF"/>
                </a:solidFill>
                <a:latin typeface="+mj-lt"/>
                <a:ea typeface="+mj-ea"/>
                <a:cs typeface="+mj-cs"/>
              </a:rPr>
              <a:t>attenzione</a:t>
            </a:r>
            <a:br>
              <a:rPr lang="en-US" sz="2400" kern="1200" dirty="0">
                <a:solidFill>
                  <a:srgbClr val="FFFFFF"/>
                </a:solidFill>
                <a:latin typeface="+mj-lt"/>
                <a:ea typeface="+mj-ea"/>
                <a:cs typeface="+mj-cs"/>
              </a:rPr>
            </a:br>
            <a:br>
              <a:rPr lang="en-US" sz="2400" kern="1200" dirty="0">
                <a:solidFill>
                  <a:srgbClr val="FFFFFF"/>
                </a:solidFill>
                <a:latin typeface="+mj-lt"/>
                <a:ea typeface="+mj-ea"/>
                <a:cs typeface="+mj-cs"/>
              </a:rPr>
            </a:br>
            <a:r>
              <a:rPr lang="en-US" sz="2400" kern="1200" dirty="0">
                <a:solidFill>
                  <a:srgbClr val="FFFFFF"/>
                </a:solidFill>
                <a:latin typeface="+mj-lt"/>
                <a:ea typeface="+mj-ea"/>
                <a:cs typeface="+mj-cs"/>
              </a:rPr>
              <a:t>Per chi fosse </a:t>
            </a:r>
            <a:r>
              <a:rPr lang="en-US" sz="2400" kern="1200" dirty="0" err="1">
                <a:solidFill>
                  <a:srgbClr val="FFFFFF"/>
                </a:solidFill>
                <a:latin typeface="+mj-lt"/>
                <a:ea typeface="+mj-ea"/>
                <a:cs typeface="+mj-cs"/>
              </a:rPr>
              <a:t>interessato</a:t>
            </a:r>
            <a:r>
              <a:rPr lang="en-US" sz="2400" kern="1200" dirty="0">
                <a:solidFill>
                  <a:srgbClr val="FFFFFF"/>
                </a:solidFill>
                <a:latin typeface="+mj-lt"/>
                <a:ea typeface="+mj-ea"/>
                <a:cs typeface="+mj-cs"/>
              </a:rPr>
              <a:t> a </a:t>
            </a:r>
            <a:r>
              <a:rPr lang="en-US" sz="2400" kern="1200" dirty="0" err="1">
                <a:solidFill>
                  <a:srgbClr val="FFFFFF"/>
                </a:solidFill>
                <a:latin typeface="+mj-lt"/>
                <a:ea typeface="+mj-ea"/>
                <a:cs typeface="+mj-cs"/>
              </a:rPr>
              <a:t>ricevere</a:t>
            </a:r>
            <a:r>
              <a:rPr lang="en-US" sz="2400" kern="1200" dirty="0">
                <a:solidFill>
                  <a:srgbClr val="FFFFFF"/>
                </a:solidFill>
                <a:latin typeface="+mj-lt"/>
                <a:ea typeface="+mj-ea"/>
                <a:cs typeface="+mj-cs"/>
              </a:rPr>
              <a:t> </a:t>
            </a:r>
            <a:r>
              <a:rPr lang="en-US" sz="2400" kern="1200" dirty="0" err="1">
                <a:solidFill>
                  <a:srgbClr val="FFFFFF"/>
                </a:solidFill>
                <a:latin typeface="+mj-lt"/>
                <a:ea typeface="+mj-ea"/>
                <a:cs typeface="+mj-cs"/>
              </a:rPr>
              <a:t>più</a:t>
            </a:r>
            <a:r>
              <a:rPr lang="en-US" sz="2400" kern="1200" dirty="0">
                <a:solidFill>
                  <a:srgbClr val="FFFFFF"/>
                </a:solidFill>
                <a:latin typeface="+mj-lt"/>
                <a:ea typeface="+mj-ea"/>
                <a:cs typeface="+mj-cs"/>
              </a:rPr>
              <a:t> </a:t>
            </a:r>
            <a:r>
              <a:rPr lang="en-US" sz="2400" kern="1200" dirty="0" err="1">
                <a:solidFill>
                  <a:srgbClr val="FFFFFF"/>
                </a:solidFill>
                <a:latin typeface="+mj-lt"/>
                <a:ea typeface="+mj-ea"/>
                <a:cs typeface="+mj-cs"/>
              </a:rPr>
              <a:t>informazioni</a:t>
            </a:r>
            <a:r>
              <a:rPr lang="en-US" sz="2400" kern="1200" dirty="0">
                <a:solidFill>
                  <a:srgbClr val="FFFFFF"/>
                </a:solidFill>
                <a:latin typeface="+mj-lt"/>
                <a:ea typeface="+mj-ea"/>
                <a:cs typeface="+mj-cs"/>
              </a:rPr>
              <a:t> </a:t>
            </a:r>
            <a:r>
              <a:rPr lang="en-US" sz="2400" kern="1200" dirty="0" err="1">
                <a:solidFill>
                  <a:srgbClr val="FFFFFF"/>
                </a:solidFill>
                <a:latin typeface="+mj-lt"/>
                <a:ea typeface="+mj-ea"/>
                <a:cs typeface="+mj-cs"/>
              </a:rPr>
              <a:t>scrivere</a:t>
            </a:r>
            <a:r>
              <a:rPr lang="en-US" sz="2400" kern="1200" dirty="0">
                <a:solidFill>
                  <a:srgbClr val="FFFFFF"/>
                </a:solidFill>
                <a:latin typeface="+mj-lt"/>
                <a:ea typeface="+mj-ea"/>
                <a:cs typeface="+mj-cs"/>
              </a:rPr>
              <a:t> a eziobenedetti@hotmail.com</a:t>
            </a:r>
          </a:p>
        </p:txBody>
      </p:sp>
    </p:spTree>
    <p:extLst>
      <p:ext uri="{BB962C8B-B14F-4D97-AF65-F5344CB8AC3E}">
        <p14:creationId xmlns:p14="http://schemas.microsoft.com/office/powerpoint/2010/main" val="49625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p:cNvSpPr>
            <a:spLocks noGrp="1"/>
          </p:cNvSpPr>
          <p:nvPr>
            <p:ph type="title"/>
          </p:nvPr>
        </p:nvSpPr>
        <p:spPr>
          <a:xfrm>
            <a:off x="1028697" y="348865"/>
            <a:ext cx="7533018" cy="877729"/>
          </a:xfrm>
        </p:spPr>
        <p:txBody>
          <a:bodyPr anchor="ctr">
            <a:normAutofit/>
          </a:bodyPr>
          <a:lstStyle/>
          <a:p>
            <a:r>
              <a:rPr lang="en-US" sz="3500">
                <a:solidFill>
                  <a:srgbClr val="FFFFFF"/>
                </a:solidFill>
              </a:rPr>
              <a:t>Quadro giuridico di riferimento</a:t>
            </a:r>
            <a:endParaRPr lang="it-IT" sz="3500">
              <a:solidFill>
                <a:srgbClr val="FFFFFF"/>
              </a:solidFill>
            </a:endParaRPr>
          </a:p>
        </p:txBody>
      </p:sp>
      <p:graphicFrame>
        <p:nvGraphicFramePr>
          <p:cNvPr id="5" name="Segnaposto contenuto 2">
            <a:extLst>
              <a:ext uri="{FF2B5EF4-FFF2-40B4-BE49-F238E27FC236}">
                <a16:creationId xmlns:a16="http://schemas.microsoft.com/office/drawing/2014/main" id="{EFD6723F-539D-49D9-B043-EDB6CE8A3F18}"/>
              </a:ext>
            </a:extLst>
          </p:cNvPr>
          <p:cNvGraphicFramePr>
            <a:graphicFrameLocks noGrp="1"/>
          </p:cNvGraphicFramePr>
          <p:nvPr>
            <p:ph idx="1"/>
            <p:extLst>
              <p:ext uri="{D42A27DB-BD31-4B8C-83A1-F6EECF244321}">
                <p14:modId xmlns:p14="http://schemas.microsoft.com/office/powerpoint/2010/main" val="4269532652"/>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8223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B86A8D-B009-41E5-BE20-81218F6A73BC}"/>
              </a:ext>
            </a:extLst>
          </p:cNvPr>
          <p:cNvSpPr>
            <a:spLocks noGrp="1"/>
          </p:cNvSpPr>
          <p:nvPr>
            <p:ph type="title"/>
          </p:nvPr>
        </p:nvSpPr>
        <p:spPr>
          <a:xfrm>
            <a:off x="480060" y="5576887"/>
            <a:ext cx="8183880" cy="640081"/>
          </a:xfrm>
        </p:spPr>
        <p:txBody>
          <a:bodyPr vert="horz" lIns="91440" tIns="45720" rIns="91440" bIns="45720" rtlCol="0" anchor="ctr">
            <a:normAutofit/>
          </a:bodyPr>
          <a:lstStyle/>
          <a:p>
            <a:pPr>
              <a:lnSpc>
                <a:spcPct val="90000"/>
              </a:lnSpc>
            </a:pPr>
            <a:r>
              <a:rPr lang="en-US" sz="2800"/>
              <a:t>Allargamento e negoziati (Aprile 2022)</a:t>
            </a:r>
          </a:p>
        </p:txBody>
      </p:sp>
      <p:pic>
        <p:nvPicPr>
          <p:cNvPr id="1026" name="Picture 2">
            <a:extLst>
              <a:ext uri="{FF2B5EF4-FFF2-40B4-BE49-F238E27FC236}">
                <a16:creationId xmlns:a16="http://schemas.microsoft.com/office/drawing/2014/main" id="{DBFE0661-C5A7-49B1-A861-0BC84E2A262C}"/>
              </a:ext>
            </a:extLst>
          </p:cNvPr>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182" r="1" b="2932"/>
          <a:stretch/>
        </p:blipFill>
        <p:spPr bwMode="auto">
          <a:xfrm>
            <a:off x="480060" y="640080"/>
            <a:ext cx="8183880" cy="4836795"/>
          </a:xfrm>
          <a:prstGeom prst="rect">
            <a:avLst/>
          </a:prstGeom>
          <a:noFill/>
          <a:ln w="19050">
            <a:solidFill>
              <a:schemeClr val="tx1"/>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41301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70F3457-624A-4DF9-A325-7B58EBFF90E9}"/>
              </a:ext>
            </a:extLst>
          </p:cNvPr>
          <p:cNvSpPr>
            <a:spLocks noGrp="1"/>
          </p:cNvSpPr>
          <p:nvPr>
            <p:ph type="title"/>
          </p:nvPr>
        </p:nvSpPr>
        <p:spPr>
          <a:xfrm>
            <a:off x="1028699" y="294538"/>
            <a:ext cx="7421963" cy="1033669"/>
          </a:xfrm>
        </p:spPr>
        <p:txBody>
          <a:bodyPr>
            <a:normAutofit/>
          </a:bodyPr>
          <a:lstStyle/>
          <a:p>
            <a:r>
              <a:rPr lang="en-US" sz="3500">
                <a:solidFill>
                  <a:srgbClr val="FFFFFF"/>
                </a:solidFill>
              </a:rPr>
              <a:t>Obiettivi</a:t>
            </a:r>
            <a:r>
              <a:rPr lang="en-US" sz="3500" dirty="0">
                <a:solidFill>
                  <a:srgbClr val="FFFFFF"/>
                </a:solidFill>
              </a:rPr>
              <a:t> e </a:t>
            </a:r>
            <a:r>
              <a:rPr lang="en-US" sz="3500">
                <a:solidFill>
                  <a:srgbClr val="FFFFFF"/>
                </a:solidFill>
              </a:rPr>
              <a:t>premesse</a:t>
            </a:r>
            <a:r>
              <a:rPr lang="en-US" sz="3500" dirty="0">
                <a:solidFill>
                  <a:srgbClr val="FFFFFF"/>
                </a:solidFill>
              </a:rPr>
              <a:t> </a:t>
            </a:r>
            <a:r>
              <a:rPr lang="en-US" sz="3500">
                <a:solidFill>
                  <a:srgbClr val="FFFFFF"/>
                </a:solidFill>
              </a:rPr>
              <a:t>storico-politiche</a:t>
            </a:r>
            <a:endParaRPr lang="it-IT" sz="3500" dirty="0">
              <a:solidFill>
                <a:srgbClr val="FFFFFF"/>
              </a:solidFill>
            </a:endParaRPr>
          </a:p>
        </p:txBody>
      </p:sp>
      <p:sp>
        <p:nvSpPr>
          <p:cNvPr id="3" name="Segnaposto contenuto 2">
            <a:extLst>
              <a:ext uri="{FF2B5EF4-FFF2-40B4-BE49-F238E27FC236}">
                <a16:creationId xmlns:a16="http://schemas.microsoft.com/office/drawing/2014/main" id="{09A679EC-5A39-4838-A021-DA4140D74A5A}"/>
              </a:ext>
            </a:extLst>
          </p:cNvPr>
          <p:cNvSpPr>
            <a:spLocks noGrp="1"/>
          </p:cNvSpPr>
          <p:nvPr>
            <p:ph idx="1"/>
          </p:nvPr>
        </p:nvSpPr>
        <p:spPr>
          <a:xfrm>
            <a:off x="1028699" y="1885279"/>
            <a:ext cx="7293023" cy="4116276"/>
          </a:xfrm>
        </p:spPr>
        <p:txBody>
          <a:bodyPr anchor="ctr">
            <a:normAutofit/>
          </a:bodyPr>
          <a:lstStyle/>
          <a:p>
            <a:pPr marL="0" indent="0">
              <a:lnSpc>
                <a:spcPct val="90000"/>
              </a:lnSpc>
              <a:buNone/>
            </a:pPr>
            <a:r>
              <a:rPr lang="it-IT" sz="1400" b="0" i="0" dirty="0">
                <a:effectLst/>
                <a:latin typeface="Helvetica" panose="020B0604020202020204" pitchFamily="34" charset="0"/>
              </a:rPr>
              <a:t>Fine delle guerre in ex </a:t>
            </a:r>
            <a:r>
              <a:rPr lang="it-IT" sz="1400" b="0" i="0" dirty="0" err="1">
                <a:effectLst/>
                <a:latin typeface="Helvetica" panose="020B0604020202020204" pitchFamily="34" charset="0"/>
              </a:rPr>
              <a:t>Yugoslavia</a:t>
            </a:r>
            <a:r>
              <a:rPr lang="it-IT" sz="1400" b="0" i="0" dirty="0">
                <a:effectLst/>
                <a:latin typeface="Helvetica" panose="020B0604020202020204" pitchFamily="34" charset="0"/>
              </a:rPr>
              <a:t> (1991-1999)</a:t>
            </a:r>
          </a:p>
          <a:p>
            <a:pPr marL="0" indent="0">
              <a:lnSpc>
                <a:spcPct val="90000"/>
              </a:lnSpc>
              <a:buNone/>
            </a:pPr>
            <a:r>
              <a:rPr lang="it-IT" sz="1400" b="0" i="0" dirty="0">
                <a:effectLst/>
                <a:latin typeface="Helvetica" panose="020B0604020202020204" pitchFamily="34" charset="0"/>
              </a:rPr>
              <a:t>OBIETTIVO UE «promuovere la </a:t>
            </a:r>
            <a:r>
              <a:rPr lang="it-IT" sz="1400" b="1" i="0" dirty="0">
                <a:effectLst/>
                <a:latin typeface="Helvetica" panose="020B0604020202020204" pitchFamily="34" charset="0"/>
              </a:rPr>
              <a:t>pace, la stabilità e lo sviluppo economic</a:t>
            </a:r>
            <a:r>
              <a:rPr lang="it-IT" sz="1400" b="0" i="0" dirty="0">
                <a:effectLst/>
                <a:latin typeface="Helvetica" panose="020B0604020202020204" pitchFamily="34" charset="0"/>
              </a:rPr>
              <a:t>o dei 6 Paesi dei Balcani Occidentali con una prospettiva di adesione».</a:t>
            </a:r>
          </a:p>
          <a:p>
            <a:pPr>
              <a:lnSpc>
                <a:spcPct val="90000"/>
              </a:lnSpc>
            </a:pPr>
            <a:endParaRPr lang="it-IT" sz="1400" b="1" dirty="0">
              <a:latin typeface="Helvetica" panose="020B0604020202020204" pitchFamily="34" charset="0"/>
            </a:endParaRPr>
          </a:p>
          <a:p>
            <a:pPr>
              <a:lnSpc>
                <a:spcPct val="90000"/>
              </a:lnSpc>
            </a:pPr>
            <a:r>
              <a:rPr lang="it-IT" sz="1400" b="1" dirty="0">
                <a:latin typeface="Helvetica" panose="020B0604020202020204" pitchFamily="34" charset="0"/>
              </a:rPr>
              <a:t>1999 Processo di stabilizzazione e associazione (SAP):</a:t>
            </a:r>
            <a:r>
              <a:rPr lang="it-IT" sz="1400" dirty="0">
                <a:latin typeface="Helvetica" panose="020B0604020202020204" pitchFamily="34" charset="0"/>
              </a:rPr>
              <a:t> un quadro univoco che avrebbe dovuto regolare le relazioni tra l'UE ed i WB</a:t>
            </a:r>
          </a:p>
          <a:p>
            <a:pPr>
              <a:lnSpc>
                <a:spcPct val="90000"/>
              </a:lnSpc>
            </a:pPr>
            <a:r>
              <a:rPr lang="it-IT" sz="1400" b="1" dirty="0">
                <a:latin typeface="Helvetica" panose="020B0604020202020204" pitchFamily="34" charset="0"/>
              </a:rPr>
              <a:t>1999 Patto di stabilità</a:t>
            </a:r>
            <a:r>
              <a:rPr lang="it-IT" sz="1400" dirty="0">
                <a:latin typeface="Helvetica" panose="020B0604020202020204" pitchFamily="34" charset="0"/>
              </a:rPr>
              <a:t>, un'iniziativa più ampia che coinvolgeva tutti i principali attori internazionali. Il Patto di stabilità è stato sostituito dal Consiglio di cooperazione regionale nel 2008.</a:t>
            </a:r>
          </a:p>
          <a:p>
            <a:pPr>
              <a:lnSpc>
                <a:spcPct val="90000"/>
              </a:lnSpc>
            </a:pPr>
            <a:r>
              <a:rPr lang="it-IT" sz="1400" dirty="0">
                <a:latin typeface="Helvetica" panose="020B0604020202020204" pitchFamily="34" charset="0"/>
              </a:rPr>
              <a:t>Il </a:t>
            </a:r>
            <a:r>
              <a:rPr lang="it-IT" sz="1400" b="1" dirty="0">
                <a:latin typeface="Helvetica" panose="020B0604020202020204" pitchFamily="34" charset="0"/>
              </a:rPr>
              <a:t>Consiglio europeo del 2003 di Salonicco</a:t>
            </a:r>
            <a:r>
              <a:rPr lang="it-IT" sz="1400" dirty="0">
                <a:latin typeface="Helvetica" panose="020B0604020202020204" pitchFamily="34" charset="0"/>
              </a:rPr>
              <a:t> ha ribadito che tutti i paesi della regione erano potenziali candidati all'adesione all'UE. Questa "prospettiva europea" è stata ribadita nella strategia della Commissione per i Balcani occidentali del febbraio 2018 e in quella dell’ottobre 2020,</a:t>
            </a:r>
          </a:p>
          <a:p>
            <a:pPr>
              <a:lnSpc>
                <a:spcPct val="90000"/>
              </a:lnSpc>
            </a:pPr>
            <a:r>
              <a:rPr lang="it-IT" sz="1400" b="1" dirty="0">
                <a:latin typeface="Helvetica" panose="020B0604020202020204" pitchFamily="34" charset="0"/>
              </a:rPr>
              <a:t>A seguito dei regolari vertici UE-Balcani occidentali v. anche Dichiarazione di Sofia </a:t>
            </a:r>
            <a:r>
              <a:rPr lang="it-IT" sz="1400" dirty="0">
                <a:latin typeface="Helvetica" panose="020B0604020202020204" pitchFamily="34" charset="0"/>
              </a:rPr>
              <a:t>del 17 maggio 2018 / </a:t>
            </a:r>
            <a:r>
              <a:rPr lang="it-IT" sz="1400" b="1" dirty="0">
                <a:latin typeface="Helvetica" panose="020B0604020202020204" pitchFamily="34" charset="0"/>
              </a:rPr>
              <a:t>Dichiarazione di Zagabria </a:t>
            </a:r>
            <a:r>
              <a:rPr lang="it-IT" sz="1400" dirty="0">
                <a:latin typeface="Helvetica" panose="020B0604020202020204" pitchFamily="34" charset="0"/>
              </a:rPr>
              <a:t>del 6 maggio 2020 / </a:t>
            </a:r>
            <a:r>
              <a:rPr lang="it-IT" sz="1400" b="1" dirty="0">
                <a:latin typeface="Helvetica" panose="020B0604020202020204" pitchFamily="34" charset="0"/>
              </a:rPr>
              <a:t>Dichiarazione di Brdo </a:t>
            </a:r>
            <a:r>
              <a:rPr lang="it-IT" sz="1400" dirty="0">
                <a:latin typeface="Helvetica" panose="020B0604020202020204" pitchFamily="34" charset="0"/>
              </a:rPr>
              <a:t>(6 ottobre 2021).</a:t>
            </a:r>
          </a:p>
        </p:txBody>
      </p:sp>
    </p:spTree>
    <p:extLst>
      <p:ext uri="{BB962C8B-B14F-4D97-AF65-F5344CB8AC3E}">
        <p14:creationId xmlns:p14="http://schemas.microsoft.com/office/powerpoint/2010/main" val="660338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BD80EC6-58BC-4689-8822-64389C381A51}"/>
              </a:ext>
            </a:extLst>
          </p:cNvPr>
          <p:cNvSpPr>
            <a:spLocks noGrp="1"/>
          </p:cNvSpPr>
          <p:nvPr>
            <p:ph type="title"/>
          </p:nvPr>
        </p:nvSpPr>
        <p:spPr>
          <a:xfrm>
            <a:off x="1028699" y="294538"/>
            <a:ext cx="7421963" cy="1033669"/>
          </a:xfrm>
        </p:spPr>
        <p:txBody>
          <a:bodyPr>
            <a:normAutofit/>
          </a:bodyPr>
          <a:lstStyle/>
          <a:p>
            <a:pPr>
              <a:lnSpc>
                <a:spcPct val="90000"/>
              </a:lnSpc>
            </a:pPr>
            <a:r>
              <a:rPr lang="it-IT" sz="3200">
                <a:solidFill>
                  <a:srgbClr val="FFFFFF"/>
                </a:solidFill>
              </a:rPr>
              <a:t>a) Il processo di stabilizzazione ed associazione (SAP)</a:t>
            </a:r>
          </a:p>
        </p:txBody>
      </p:sp>
      <p:sp>
        <p:nvSpPr>
          <p:cNvPr id="3" name="Segnaposto contenuto 2">
            <a:extLst>
              <a:ext uri="{FF2B5EF4-FFF2-40B4-BE49-F238E27FC236}">
                <a16:creationId xmlns:a16="http://schemas.microsoft.com/office/drawing/2014/main" id="{AE8A5426-8CB7-4370-9F43-6EF2EC232C3B}"/>
              </a:ext>
            </a:extLst>
          </p:cNvPr>
          <p:cNvSpPr>
            <a:spLocks noGrp="1"/>
          </p:cNvSpPr>
          <p:nvPr>
            <p:ph idx="1"/>
          </p:nvPr>
        </p:nvSpPr>
        <p:spPr>
          <a:xfrm>
            <a:off x="1028699" y="2318197"/>
            <a:ext cx="7293023" cy="3683358"/>
          </a:xfrm>
        </p:spPr>
        <p:txBody>
          <a:bodyPr anchor="ctr">
            <a:normAutofit/>
          </a:bodyPr>
          <a:lstStyle/>
          <a:p>
            <a:pPr>
              <a:lnSpc>
                <a:spcPct val="90000"/>
              </a:lnSpc>
            </a:pPr>
            <a:endParaRPr lang="en-US" sz="1400" b="0" i="0">
              <a:effectLst/>
              <a:latin typeface="Helvetica" panose="020B0604020202020204" pitchFamily="34" charset="0"/>
            </a:endParaRPr>
          </a:p>
          <a:p>
            <a:pPr>
              <a:lnSpc>
                <a:spcPct val="90000"/>
              </a:lnSpc>
            </a:pPr>
            <a:r>
              <a:rPr lang="it-IT" sz="1400" b="0" i="0">
                <a:effectLst/>
                <a:latin typeface="Helvetica" panose="020B0604020202020204" pitchFamily="34" charset="0"/>
              </a:rPr>
              <a:t>Lanciato nel 1999, il SAP è il quadro strategico che sostiene il graduale avvicinamento dei paesi dei Balcani occidentali agli standards ed all</a:t>
            </a:r>
            <a:r>
              <a:rPr lang="it-IT" sz="1400">
                <a:latin typeface="Helvetica" panose="020B0604020202020204" pitchFamily="34" charset="0"/>
              </a:rPr>
              <a:t>e regole dell’</a:t>
            </a:r>
            <a:r>
              <a:rPr lang="it-IT" sz="1400" b="0" i="0">
                <a:effectLst/>
                <a:latin typeface="Helvetica" panose="020B0604020202020204" pitchFamily="34" charset="0"/>
              </a:rPr>
              <a:t>UE</a:t>
            </a:r>
            <a:r>
              <a:rPr lang="it-IT" sz="1400" b="1" i="0">
                <a:effectLst/>
                <a:latin typeface="Helvetica" panose="020B0604020202020204" pitchFamily="34" charset="0"/>
              </a:rPr>
              <a:t>. </a:t>
            </a:r>
            <a:r>
              <a:rPr lang="it-IT" sz="1400" b="1">
                <a:latin typeface="Helvetica" panose="020B0604020202020204" pitchFamily="34" charset="0"/>
              </a:rPr>
              <a:t>Il SAP si</a:t>
            </a:r>
            <a:r>
              <a:rPr lang="it-IT" sz="1400" b="1" i="0">
                <a:effectLst/>
                <a:latin typeface="Helvetica" panose="020B0604020202020204" pitchFamily="34" charset="0"/>
              </a:rPr>
              <a:t> basa su 1) relazioni contrattuali bilaterali, 2) assistenza finanziaria, 3) dialogo politico, 4) relazioni commerciali 5) cooperazione regionale.</a:t>
            </a:r>
          </a:p>
          <a:p>
            <a:pPr>
              <a:lnSpc>
                <a:spcPct val="90000"/>
              </a:lnSpc>
            </a:pPr>
            <a:r>
              <a:rPr lang="it-IT" sz="1400">
                <a:latin typeface="Helvetica" panose="020B0604020202020204" pitchFamily="34" charset="0"/>
              </a:rPr>
              <a:t>Questi</a:t>
            </a:r>
            <a:r>
              <a:rPr lang="it-IT" sz="1400" b="0" i="0">
                <a:effectLst/>
                <a:latin typeface="Helvetica" panose="020B0604020202020204" pitchFamily="34" charset="0"/>
              </a:rPr>
              <a:t> rapporti contrattuali assumono la forma di </a:t>
            </a:r>
            <a:r>
              <a:rPr lang="it-IT" sz="1400" b="1" i="0" u="sng">
                <a:effectLst/>
                <a:latin typeface="Helvetica" panose="020B0604020202020204" pitchFamily="34" charset="0"/>
              </a:rPr>
              <a:t>accordi di stabilizzazione e associazione (SAA)</a:t>
            </a:r>
            <a:r>
              <a:rPr lang="it-IT" sz="1400" b="1" i="0">
                <a:effectLst/>
                <a:latin typeface="Helvetica" panose="020B0604020202020204" pitchFamily="34" charset="0"/>
              </a:rPr>
              <a:t> che prevedono la cooperazione politica ed economica e la creazione di zone di libero scambio con i paesi interessati.</a:t>
            </a:r>
          </a:p>
          <a:p>
            <a:pPr>
              <a:lnSpc>
                <a:spcPct val="90000"/>
              </a:lnSpc>
            </a:pPr>
            <a:r>
              <a:rPr lang="it-IT" sz="1400" b="1">
                <a:latin typeface="Helvetica" panose="020B0604020202020204" pitchFamily="34" charset="0"/>
              </a:rPr>
              <a:t>Esistono meccanismi di controllo esterni ed interni per la attuazione degli SAA (rule of law, diritti umani, principi democratici comuni)</a:t>
            </a:r>
            <a:endParaRPr lang="it-IT" sz="1400" i="0">
              <a:effectLst/>
              <a:latin typeface="Helvetica" panose="020B0604020202020204" pitchFamily="34" charset="0"/>
            </a:endParaRPr>
          </a:p>
          <a:p>
            <a:pPr>
              <a:lnSpc>
                <a:spcPct val="90000"/>
              </a:lnSpc>
            </a:pPr>
            <a:r>
              <a:rPr lang="en-US" sz="1400" b="0" i="0">
                <a:effectLst/>
                <a:latin typeface="Helvetica" panose="020B0604020202020204" pitchFamily="34" charset="0"/>
              </a:rPr>
              <a:t>L’ultimo Paese della regione a firmare lo SAA </a:t>
            </a:r>
            <a:r>
              <a:rPr lang="en-US" sz="1400">
                <a:latin typeface="Helvetica" panose="020B0604020202020204" pitchFamily="34" charset="0"/>
              </a:rPr>
              <a:t>è stato il Kosovo nel 2016. Non ratificato come nel caso degli altri 5 paesi dai membri riuniti in sede di consiglio, è un accordo solo tra UE e Kosovo visto il mancato riconoscimento del Paese da parte di 5 membri (Slovacchia, Romania, Grecia, Spagna e Cipro). </a:t>
            </a:r>
          </a:p>
          <a:p>
            <a:pPr>
              <a:lnSpc>
                <a:spcPct val="90000"/>
              </a:lnSpc>
            </a:pPr>
            <a:r>
              <a:rPr lang="en-US" sz="1400" b="1">
                <a:latin typeface="Helvetica" panose="020B0604020202020204" pitchFamily="34" charset="0"/>
              </a:rPr>
              <a:t>SIA IL PROCESSO DI ASSOCIAZIONE CHE L’ADESIONE VERA E PROPRIA SI CARATTERIZZANO PER UNA FORTE CONDIZIONALITA’ POLITICA ED ECONOMICA</a:t>
            </a:r>
            <a:endParaRPr lang="it-IT" sz="1400" b="1"/>
          </a:p>
        </p:txBody>
      </p:sp>
    </p:spTree>
    <p:extLst>
      <p:ext uri="{BB962C8B-B14F-4D97-AF65-F5344CB8AC3E}">
        <p14:creationId xmlns:p14="http://schemas.microsoft.com/office/powerpoint/2010/main" val="2896171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E379465-2697-40A0-BE6B-1F2563157303}"/>
              </a:ext>
            </a:extLst>
          </p:cNvPr>
          <p:cNvSpPr>
            <a:spLocks noGrp="1"/>
          </p:cNvSpPr>
          <p:nvPr>
            <p:ph type="title"/>
          </p:nvPr>
        </p:nvSpPr>
        <p:spPr>
          <a:xfrm>
            <a:off x="1028699" y="294538"/>
            <a:ext cx="7421963" cy="1033669"/>
          </a:xfrm>
        </p:spPr>
        <p:txBody>
          <a:bodyPr>
            <a:normAutofit/>
          </a:bodyPr>
          <a:lstStyle/>
          <a:p>
            <a:r>
              <a:rPr lang="it-IT" sz="3500" dirty="0">
                <a:solidFill>
                  <a:srgbClr val="FFFFFF"/>
                </a:solidFill>
              </a:rPr>
              <a:t>b) Il processo di adesione (1)</a:t>
            </a:r>
          </a:p>
        </p:txBody>
      </p:sp>
      <p:sp>
        <p:nvSpPr>
          <p:cNvPr id="3" name="Segnaposto contenuto 2">
            <a:extLst>
              <a:ext uri="{FF2B5EF4-FFF2-40B4-BE49-F238E27FC236}">
                <a16:creationId xmlns:a16="http://schemas.microsoft.com/office/drawing/2014/main" id="{6F001A68-A99F-47ED-A05A-018C596383E4}"/>
              </a:ext>
            </a:extLst>
          </p:cNvPr>
          <p:cNvSpPr>
            <a:spLocks noGrp="1"/>
          </p:cNvSpPr>
          <p:nvPr>
            <p:ph idx="1"/>
          </p:nvPr>
        </p:nvSpPr>
        <p:spPr>
          <a:xfrm>
            <a:off x="1028699" y="2318197"/>
            <a:ext cx="7293023" cy="3683358"/>
          </a:xfrm>
        </p:spPr>
        <p:txBody>
          <a:bodyPr anchor="ctr">
            <a:normAutofit/>
          </a:bodyPr>
          <a:lstStyle/>
          <a:p>
            <a:pPr>
              <a:lnSpc>
                <a:spcPct val="90000"/>
              </a:lnSpc>
            </a:pPr>
            <a:r>
              <a:rPr lang="it-IT" sz="1700"/>
              <a:t>Una volta terminato il procedimento di associazione i candidati all'adesione devono innanzitutto soddisfare i c.d. </a:t>
            </a:r>
            <a:r>
              <a:rPr lang="it-IT" sz="1700" b="1"/>
              <a:t>Criteri di Copenaghen (35 capitoli negoziali)</a:t>
            </a:r>
            <a:r>
              <a:rPr lang="it-IT" sz="1700"/>
              <a:t>.</a:t>
            </a:r>
          </a:p>
          <a:p>
            <a:pPr>
              <a:lnSpc>
                <a:spcPct val="90000"/>
              </a:lnSpc>
            </a:pPr>
            <a:r>
              <a:rPr lang="it-IT" sz="1700"/>
              <a:t>Una volta che ad un Paese viene riconosciuto lo </a:t>
            </a:r>
            <a:r>
              <a:rPr lang="it-IT" sz="1700" b="1"/>
              <a:t>status di candidato</a:t>
            </a:r>
            <a:r>
              <a:rPr lang="it-IT" sz="1700"/>
              <a:t>, esso attraversa le varie fasi del processo a un ritmo largamente dipendente dai suoi meriti e dai progressi ottenuti nel </a:t>
            </a:r>
            <a:r>
              <a:rPr lang="it-IT" sz="1700" b="1"/>
              <a:t>recepimento dell’acquis comunitario</a:t>
            </a:r>
            <a:r>
              <a:rPr lang="it-IT" sz="1700"/>
              <a:t> (è un processo negoziale complesso ed articolato guidato e coordinato dalla CE ma sottoposto alla verifica politica del Consiglio)</a:t>
            </a:r>
          </a:p>
          <a:p>
            <a:pPr>
              <a:lnSpc>
                <a:spcPct val="90000"/>
              </a:lnSpc>
            </a:pPr>
            <a:r>
              <a:rPr lang="it-IT" sz="1700"/>
              <a:t>Un paese candidato deve adottare e attuare tutta la legislazione dell'UE (l'acquis comunitario). La Commissione riferisce sui progressi ottenuti da ciascun paese nelle sue relazioni annuali . </a:t>
            </a:r>
            <a:r>
              <a:rPr lang="it-IT" sz="1700" b="1"/>
              <a:t>Ogni decisione importante è presa dal Consiglio, che delibera all'unanimità, dall'apertura dei negoziati alla loro chiusura. Il trattato di adesione deve essere approvato dal Parlamento e dal Consiglio prima di essere ratificato da tutti gli Stati contraenti</a:t>
            </a:r>
            <a:r>
              <a:rPr lang="it-IT" sz="1700"/>
              <a:t>.</a:t>
            </a:r>
          </a:p>
        </p:txBody>
      </p:sp>
    </p:spTree>
    <p:extLst>
      <p:ext uri="{BB962C8B-B14F-4D97-AF65-F5344CB8AC3E}">
        <p14:creationId xmlns:p14="http://schemas.microsoft.com/office/powerpoint/2010/main" val="3314798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4026D25-026E-491B-B9B2-D484ACF13257}"/>
              </a:ext>
            </a:extLst>
          </p:cNvPr>
          <p:cNvSpPr>
            <a:spLocks noGrp="1"/>
          </p:cNvSpPr>
          <p:nvPr>
            <p:ph type="title"/>
          </p:nvPr>
        </p:nvSpPr>
        <p:spPr>
          <a:xfrm>
            <a:off x="1028699" y="294538"/>
            <a:ext cx="7421963" cy="1033669"/>
          </a:xfrm>
        </p:spPr>
        <p:txBody>
          <a:bodyPr>
            <a:normAutofit/>
          </a:bodyPr>
          <a:lstStyle/>
          <a:p>
            <a:r>
              <a:rPr lang="it-IT" sz="3500">
                <a:solidFill>
                  <a:srgbClr val="FFFFFF"/>
                </a:solidFill>
              </a:rPr>
              <a:t>b) Il processo di adesione (2)</a:t>
            </a:r>
          </a:p>
        </p:txBody>
      </p:sp>
      <p:sp>
        <p:nvSpPr>
          <p:cNvPr id="3" name="Segnaposto contenuto 2">
            <a:extLst>
              <a:ext uri="{FF2B5EF4-FFF2-40B4-BE49-F238E27FC236}">
                <a16:creationId xmlns:a16="http://schemas.microsoft.com/office/drawing/2014/main" id="{79EAE274-EB3E-487C-8C38-55196BF81A51}"/>
              </a:ext>
            </a:extLst>
          </p:cNvPr>
          <p:cNvSpPr>
            <a:spLocks noGrp="1"/>
          </p:cNvSpPr>
          <p:nvPr>
            <p:ph idx="1"/>
          </p:nvPr>
        </p:nvSpPr>
        <p:spPr>
          <a:xfrm>
            <a:off x="1028699" y="2318197"/>
            <a:ext cx="7293023" cy="3683358"/>
          </a:xfrm>
        </p:spPr>
        <p:txBody>
          <a:bodyPr anchor="ctr">
            <a:normAutofit/>
          </a:bodyPr>
          <a:lstStyle/>
          <a:p>
            <a:r>
              <a:rPr lang="it-IT" sz="1700"/>
              <a:t>I paesi candidati e potenziali candidati ricevono </a:t>
            </a:r>
            <a:r>
              <a:rPr lang="it-IT" sz="1700" b="1"/>
              <a:t>assistenza finanziaria per attuare le riforme necessarie</a:t>
            </a:r>
            <a:r>
              <a:rPr lang="it-IT" sz="1700"/>
              <a:t>. </a:t>
            </a:r>
            <a:r>
              <a:rPr lang="it-IT" sz="1700" b="1"/>
              <a:t>Dal 2007</a:t>
            </a:r>
            <a:r>
              <a:rPr lang="it-IT" sz="1700"/>
              <a:t>, l'assistenza preadesione dell'UE è stata convogliata attraverso un </a:t>
            </a:r>
            <a:r>
              <a:rPr lang="it-IT" sz="1700" b="1"/>
              <a:t>unico strumento unificato: lo strumento di assistenza alla preadesione (IPA). </a:t>
            </a:r>
            <a:r>
              <a:rPr lang="it-IT" sz="1700"/>
              <a:t>Oggi siamo ad IPA III (2021-2027): 9 miliardi di EUR</a:t>
            </a:r>
          </a:p>
          <a:p>
            <a:r>
              <a:rPr lang="en-US" sz="1700" i="0" u="none" strike="noStrike" baseline="0"/>
              <a:t>Priorità: «</a:t>
            </a:r>
            <a:r>
              <a:rPr lang="en-US" sz="1700" i="1" u="sng" strike="noStrike" baseline="0"/>
              <a:t>investments and support to competitiveness and inclusive growth, sustainable connectivity, and the twin green and digital transitio</a:t>
            </a:r>
            <a:r>
              <a:rPr lang="en-US" sz="1700" i="0" u="sng" strike="noStrike" baseline="0"/>
              <a:t>n</a:t>
            </a:r>
            <a:r>
              <a:rPr lang="en-US" sz="1700" i="0" u="none" strike="noStrike" baseline="0"/>
              <a:t>».</a:t>
            </a:r>
            <a:endParaRPr lang="it-IT" sz="1700"/>
          </a:p>
          <a:p>
            <a:r>
              <a:rPr lang="it-IT" sz="1700"/>
              <a:t>Nel mese di Aprile 2020 la CE ha varato un ambizioso piano di sostegno alle economie della regione per fronteggiare la crisi pandemica (Comunicazione della CE del 29 aprile 2020)</a:t>
            </a:r>
          </a:p>
        </p:txBody>
      </p:sp>
    </p:spTree>
    <p:extLst>
      <p:ext uri="{BB962C8B-B14F-4D97-AF65-F5344CB8AC3E}">
        <p14:creationId xmlns:p14="http://schemas.microsoft.com/office/powerpoint/2010/main" val="369238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14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egnaposto contenuto 3">
            <a:extLst>
              <a:ext uri="{FF2B5EF4-FFF2-40B4-BE49-F238E27FC236}">
                <a16:creationId xmlns:a16="http://schemas.microsoft.com/office/drawing/2014/main" id="{EC4A3F10-39E3-47EA-8A68-701F43FFBE3F}"/>
              </a:ext>
            </a:extLst>
          </p:cNvPr>
          <p:cNvPicPr>
            <a:picLocks noGrp="1" noChangeAspect="1"/>
          </p:cNvPicPr>
          <p:nvPr>
            <p:ph idx="1"/>
          </p:nvPr>
        </p:nvPicPr>
        <p:blipFill>
          <a:blip r:embed="rId2"/>
          <a:stretch>
            <a:fillRect/>
          </a:stretch>
        </p:blipFill>
        <p:spPr>
          <a:xfrm>
            <a:off x="2601235" y="643467"/>
            <a:ext cx="3941528" cy="5571066"/>
          </a:xfrm>
          <a:prstGeom prst="rect">
            <a:avLst/>
          </a:prstGeom>
        </p:spPr>
      </p:pic>
    </p:spTree>
    <p:extLst>
      <p:ext uri="{BB962C8B-B14F-4D97-AF65-F5344CB8AC3E}">
        <p14:creationId xmlns:p14="http://schemas.microsoft.com/office/powerpoint/2010/main" val="3960171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1022350"/>
            <a:ext cx="532209"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7282" y="837744"/>
            <a:ext cx="302419"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495" y="640894"/>
            <a:ext cx="126206"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17402" y="635716"/>
            <a:ext cx="246459"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Rectangle 45">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3041" y="635715"/>
            <a:ext cx="8180897"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olo 1">
            <a:extLst>
              <a:ext uri="{FF2B5EF4-FFF2-40B4-BE49-F238E27FC236}">
                <a16:creationId xmlns:a16="http://schemas.microsoft.com/office/drawing/2014/main" id="{27832069-CB43-4786-B76E-31AAF2ED6240}"/>
              </a:ext>
            </a:extLst>
          </p:cNvPr>
          <p:cNvSpPr>
            <a:spLocks noGrp="1"/>
          </p:cNvSpPr>
          <p:nvPr>
            <p:ph type="title"/>
          </p:nvPr>
        </p:nvSpPr>
        <p:spPr>
          <a:xfrm>
            <a:off x="718879" y="800392"/>
            <a:ext cx="7698523" cy="1212102"/>
          </a:xfrm>
        </p:spPr>
        <p:txBody>
          <a:bodyPr>
            <a:normAutofit/>
          </a:bodyPr>
          <a:lstStyle/>
          <a:p>
            <a:r>
              <a:rPr lang="it-IT" sz="3500">
                <a:solidFill>
                  <a:srgbClr val="FFFFFF"/>
                </a:solidFill>
              </a:rPr>
              <a:t>Cosa succede? Dove siamo oggi? (1)</a:t>
            </a:r>
          </a:p>
        </p:txBody>
      </p:sp>
      <p:sp>
        <p:nvSpPr>
          <p:cNvPr id="3" name="Segnaposto contenuto 2">
            <a:extLst>
              <a:ext uri="{FF2B5EF4-FFF2-40B4-BE49-F238E27FC236}">
                <a16:creationId xmlns:a16="http://schemas.microsoft.com/office/drawing/2014/main" id="{33776250-B349-4A12-B9DD-5737CE9E834A}"/>
              </a:ext>
            </a:extLst>
          </p:cNvPr>
          <p:cNvSpPr>
            <a:spLocks noGrp="1"/>
          </p:cNvSpPr>
          <p:nvPr>
            <p:ph idx="1"/>
          </p:nvPr>
        </p:nvSpPr>
        <p:spPr>
          <a:xfrm>
            <a:off x="1025718" y="2490436"/>
            <a:ext cx="7281746" cy="3567173"/>
          </a:xfrm>
        </p:spPr>
        <p:txBody>
          <a:bodyPr anchor="ctr">
            <a:normAutofit/>
          </a:bodyPr>
          <a:lstStyle/>
          <a:p>
            <a:pPr>
              <a:lnSpc>
                <a:spcPct val="90000"/>
              </a:lnSpc>
            </a:pPr>
            <a:endParaRPr lang="it-IT" sz="1300" b="0" i="1">
              <a:effectLst/>
              <a:latin typeface="Open Sans"/>
            </a:endParaRPr>
          </a:p>
          <a:p>
            <a:pPr marL="0" indent="0">
              <a:lnSpc>
                <a:spcPct val="90000"/>
              </a:lnSpc>
              <a:buNone/>
            </a:pPr>
            <a:endParaRPr lang="it-IT" sz="1300" b="0" i="1">
              <a:effectLst/>
              <a:latin typeface="Open Sans"/>
            </a:endParaRPr>
          </a:p>
          <a:p>
            <a:pPr marL="0" indent="0">
              <a:lnSpc>
                <a:spcPct val="90000"/>
              </a:lnSpc>
              <a:buNone/>
            </a:pPr>
            <a:r>
              <a:rPr lang="it-IT" sz="1300" b="0" i="1">
                <a:effectLst/>
                <a:latin typeface="Open Sans"/>
              </a:rPr>
              <a:t>Dato per assodato il sostegno economico, le prospettive di adesione  restano quelle di un progresso lento e mai scontato</a:t>
            </a:r>
          </a:p>
          <a:p>
            <a:pPr marL="0" indent="0">
              <a:lnSpc>
                <a:spcPct val="90000"/>
              </a:lnSpc>
              <a:buNone/>
            </a:pPr>
            <a:endParaRPr lang="it-IT" sz="1300" i="1">
              <a:latin typeface="Open Sans"/>
            </a:endParaRPr>
          </a:p>
          <a:p>
            <a:pPr marL="0" indent="0">
              <a:lnSpc>
                <a:spcPct val="90000"/>
              </a:lnSpc>
              <a:buNone/>
            </a:pPr>
            <a:r>
              <a:rPr lang="it-IT" sz="1300" b="1" i="1">
                <a:latin typeface="Open Sans"/>
              </a:rPr>
              <a:t>BOSNIA-ERZEGOVINA: </a:t>
            </a:r>
            <a:r>
              <a:rPr lang="it-IT" sz="1300">
                <a:latin typeface="Open Sans"/>
              </a:rPr>
              <a:t>ASA 2015, DOMANDA DI ADESIONE NEL 2016, PARERE DELLA CE NEL 2019 (14 priorità prima) – POTENZIALE CANDIDATO</a:t>
            </a:r>
          </a:p>
          <a:p>
            <a:pPr marL="0" indent="0">
              <a:lnSpc>
                <a:spcPct val="90000"/>
              </a:lnSpc>
              <a:buNone/>
            </a:pPr>
            <a:r>
              <a:rPr lang="it-IT" sz="1300" b="1" i="1">
                <a:latin typeface="Open Sans"/>
              </a:rPr>
              <a:t>KOSOVO: </a:t>
            </a:r>
            <a:r>
              <a:rPr lang="it-IT" sz="1300">
                <a:latin typeface="Open Sans"/>
              </a:rPr>
              <a:t>ASA 2016 – POTENZIALE CANDIDATO </a:t>
            </a:r>
          </a:p>
          <a:p>
            <a:pPr marL="0" indent="0">
              <a:lnSpc>
                <a:spcPct val="90000"/>
              </a:lnSpc>
              <a:buNone/>
            </a:pPr>
            <a:endParaRPr lang="it-IT" sz="1300" b="1" i="1">
              <a:latin typeface="Open Sans"/>
            </a:endParaRPr>
          </a:p>
          <a:p>
            <a:pPr marL="0" indent="0">
              <a:lnSpc>
                <a:spcPct val="90000"/>
              </a:lnSpc>
              <a:buNone/>
            </a:pPr>
            <a:r>
              <a:rPr lang="it-IT" sz="1300" b="1" i="1">
                <a:latin typeface="Open Sans"/>
              </a:rPr>
              <a:t>ALBANIA:</a:t>
            </a:r>
            <a:r>
              <a:rPr lang="it-IT" sz="1300" i="1">
                <a:latin typeface="Open Sans"/>
              </a:rPr>
              <a:t> </a:t>
            </a:r>
            <a:r>
              <a:rPr lang="it-IT" sz="1300">
                <a:latin typeface="Open Sans"/>
              </a:rPr>
              <a:t>ASA 2006, DOMANDA DI ADESIONE NEL 2009, STATUS DI CANDIDATO DAL 2014, NEGOZIATI APERTI LUGLIO 2022 (0 capitoli aperti)</a:t>
            </a:r>
            <a:endParaRPr lang="it-IT" sz="1300" b="1" i="1">
              <a:latin typeface="Open Sans"/>
            </a:endParaRPr>
          </a:p>
          <a:p>
            <a:pPr marL="0" indent="0">
              <a:lnSpc>
                <a:spcPct val="90000"/>
              </a:lnSpc>
              <a:buNone/>
            </a:pPr>
            <a:r>
              <a:rPr lang="it-IT" sz="1300" b="1" i="1">
                <a:latin typeface="Open Sans"/>
              </a:rPr>
              <a:t>MACEDONIA DEL NORD: </a:t>
            </a:r>
            <a:r>
              <a:rPr lang="it-IT" sz="1300">
                <a:latin typeface="Open Sans"/>
              </a:rPr>
              <a:t>ASA 2004, DOMANDA DI ADESIONE 2004, CANDIDATO DAL 2005, NEGOZIATI APERTI LUGLIO 2022 (0 capitoli aperti)</a:t>
            </a:r>
            <a:endParaRPr lang="it-IT" sz="1300" b="1" i="1">
              <a:latin typeface="Open Sans"/>
            </a:endParaRPr>
          </a:p>
          <a:p>
            <a:pPr marL="0" indent="0">
              <a:lnSpc>
                <a:spcPct val="90000"/>
              </a:lnSpc>
              <a:buNone/>
            </a:pPr>
            <a:r>
              <a:rPr lang="it-IT" sz="1300" b="1" i="1">
                <a:latin typeface="Open Sans"/>
              </a:rPr>
              <a:t>MONTENEGRO: </a:t>
            </a:r>
            <a:r>
              <a:rPr lang="it-IT" sz="1300">
                <a:latin typeface="Open Sans"/>
              </a:rPr>
              <a:t>ASA 2010, DOMANDA DI ADESIONE 2008, STATUS DI CANDIDATO DAL 2010, NEGOZIATI APERTI NEL 2012 (screening completato nel 2013, 3 capitoli chiusi su 33)</a:t>
            </a:r>
            <a:endParaRPr lang="it-IT" sz="1300" b="1" i="1">
              <a:latin typeface="Open Sans"/>
            </a:endParaRPr>
          </a:p>
          <a:p>
            <a:pPr marL="0" indent="0">
              <a:lnSpc>
                <a:spcPct val="90000"/>
              </a:lnSpc>
              <a:buNone/>
            </a:pPr>
            <a:r>
              <a:rPr lang="it-IT" sz="1300" b="1" i="1">
                <a:latin typeface="Open Sans"/>
              </a:rPr>
              <a:t>SERBIA: </a:t>
            </a:r>
            <a:r>
              <a:rPr lang="it-IT" sz="1300">
                <a:latin typeface="Open Sans"/>
              </a:rPr>
              <a:t>ASA 2013, DOMANDA DI ADESIONE 2009, STATUS DI CANDIDATO 2012, APERTURA NEGOZIATI 2014 (screening completato nel 2015, 2 capitoli chiusi su 34)</a:t>
            </a:r>
            <a:endParaRPr lang="it-IT" sz="1300" b="1" i="1">
              <a:latin typeface="Open Sans"/>
            </a:endParaRPr>
          </a:p>
          <a:p>
            <a:pPr marL="0" indent="0">
              <a:lnSpc>
                <a:spcPct val="90000"/>
              </a:lnSpc>
              <a:buNone/>
            </a:pPr>
            <a:endParaRPr lang="it-IT" sz="1300" b="1" i="1">
              <a:latin typeface="Open Sans"/>
            </a:endParaRPr>
          </a:p>
          <a:p>
            <a:pPr marL="0" indent="0">
              <a:lnSpc>
                <a:spcPct val="90000"/>
              </a:lnSpc>
              <a:buNone/>
            </a:pPr>
            <a:endParaRPr lang="it-IT" sz="1300" b="0" i="1">
              <a:effectLst/>
              <a:latin typeface="Open Sans"/>
            </a:endParaRPr>
          </a:p>
          <a:p>
            <a:pPr>
              <a:lnSpc>
                <a:spcPct val="90000"/>
              </a:lnSpc>
            </a:pPr>
            <a:endParaRPr lang="it-IT" sz="1300"/>
          </a:p>
        </p:txBody>
      </p:sp>
    </p:spTree>
    <p:extLst>
      <p:ext uri="{BB962C8B-B14F-4D97-AF65-F5344CB8AC3E}">
        <p14:creationId xmlns:p14="http://schemas.microsoft.com/office/powerpoint/2010/main" val="265026893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TotalTime>
  <Words>2351</Words>
  <Application>Microsoft Office PowerPoint</Application>
  <PresentationFormat>Presentazione su schermo (4:3)</PresentationFormat>
  <Paragraphs>95</Paragraphs>
  <Slides>17</Slides>
  <Notes>4</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17</vt:i4>
      </vt:variant>
    </vt:vector>
  </HeadingPairs>
  <TitlesOfParts>
    <vt:vector size="23" baseType="lpstr">
      <vt:lpstr>Arial</vt:lpstr>
      <vt:lpstr>Calibri</vt:lpstr>
      <vt:lpstr>Helvetica</vt:lpstr>
      <vt:lpstr>Open Sans</vt:lpstr>
      <vt:lpstr>Times New Roman</vt:lpstr>
      <vt:lpstr>Tema di Office</vt:lpstr>
      <vt:lpstr> Il processo di allargamento dell’UE  nei Balcani occidentali  </vt:lpstr>
      <vt:lpstr>Quadro giuridico di riferimento</vt:lpstr>
      <vt:lpstr>Allargamento e negoziati (Aprile 2022)</vt:lpstr>
      <vt:lpstr>Obiettivi e premesse storico-politiche</vt:lpstr>
      <vt:lpstr>a) Il processo di stabilizzazione ed associazione (SAP)</vt:lpstr>
      <vt:lpstr>b) Il processo di adesione (1)</vt:lpstr>
      <vt:lpstr>b) Il processo di adesione (2)</vt:lpstr>
      <vt:lpstr>Presentazione standard di PowerPoint</vt:lpstr>
      <vt:lpstr>Cosa succede? Dove siamo oggi? (1)</vt:lpstr>
      <vt:lpstr>Cosa succede? Dove siamo oggi? (2)</vt:lpstr>
      <vt:lpstr>Cosa succede? Dove siamo oggi? (3)</vt:lpstr>
      <vt:lpstr>Cosa succede? Dove siamo oggi? (4)</vt:lpstr>
      <vt:lpstr>Cosa succede? Dove siamo oggi? (5)</vt:lpstr>
      <vt:lpstr>Problemi aperti secondo Commissione e Consiglio (1)</vt:lpstr>
      <vt:lpstr>Problemi aperti secondo Commissione e Consiglio (2)</vt:lpstr>
      <vt:lpstr>SCENARI FUTURIBILI….</vt:lpstr>
      <vt:lpstr>    “Between the fear that something would happen and the hope that still it wouldn't, there is much more space than one thinks. On that narrow, hard, bare and dark space a lot of us spend their lives.” IVO ANDRIĆ     Grazie per la vostra attenzione  Per chi fosse interessato a ricevere più informazioni scrivere a eziobenedetti@hotmail.com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processo di allargamento dell’UE  nei Balcani occidentali</dc:title>
  <dc:creator>Ezio Benedetti</dc:creator>
  <cp:lastModifiedBy>BALDIN SERENA</cp:lastModifiedBy>
  <cp:revision>8</cp:revision>
  <dcterms:created xsi:type="dcterms:W3CDTF">2020-11-16T15:00:11Z</dcterms:created>
  <dcterms:modified xsi:type="dcterms:W3CDTF">2023-09-21T12:30:46Z</dcterms:modified>
</cp:coreProperties>
</file>