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39" r:id="rId2"/>
    <p:sldId id="319" r:id="rId3"/>
    <p:sldId id="338" r:id="rId4"/>
    <p:sldId id="336" r:id="rId5"/>
    <p:sldId id="324" r:id="rId6"/>
    <p:sldId id="329" r:id="rId7"/>
    <p:sldId id="326" r:id="rId8"/>
    <p:sldId id="325" r:id="rId9"/>
    <p:sldId id="333" r:id="rId10"/>
    <p:sldId id="332" r:id="rId11"/>
    <p:sldId id="340" r:id="rId12"/>
    <p:sldId id="334" r:id="rId13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" initials="s" lastIdx="0" clrIdx="0">
    <p:extLst>
      <p:ext uri="{19B8F6BF-5375-455C-9EA6-DF929625EA0E}">
        <p15:presenceInfo xmlns:p15="http://schemas.microsoft.com/office/powerpoint/2012/main" userId="s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3DE3"/>
    <a:srgbClr val="A117A1"/>
    <a:srgbClr val="CAD656"/>
    <a:srgbClr val="F686E6"/>
    <a:srgbClr val="3DA966"/>
    <a:srgbClr val="FFFF66"/>
    <a:srgbClr val="FFFFCC"/>
    <a:srgbClr val="FF6600"/>
    <a:srgbClr val="00FFFF"/>
    <a:srgbClr val="3416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5" autoAdjust="0"/>
    <p:restoredTop sz="94651" autoAdjust="0"/>
  </p:normalViewPr>
  <p:slideViewPr>
    <p:cSldViewPr>
      <p:cViewPr varScale="1">
        <p:scale>
          <a:sx n="66" d="100"/>
          <a:sy n="66" d="100"/>
        </p:scale>
        <p:origin x="30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2684" tIns="46342" rIns="92684" bIns="46342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2684" tIns="46342" rIns="92684" bIns="46342" rtlCol="0"/>
          <a:lstStyle>
            <a:lvl1pPr algn="r">
              <a:defRPr sz="1200"/>
            </a:lvl1pPr>
          </a:lstStyle>
          <a:p>
            <a:fld id="{EEFCE05A-20CA-46EC-B888-F71733E1F239}" type="datetimeFigureOut">
              <a:rPr lang="it-IT" smtClean="0"/>
              <a:pPr/>
              <a:t>21/09/2023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2684" tIns="46342" rIns="92684" bIns="46342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2684" tIns="46342" rIns="92684" bIns="46342" rtlCol="0" anchor="b"/>
          <a:lstStyle>
            <a:lvl1pPr algn="r">
              <a:defRPr sz="1200"/>
            </a:lvl1pPr>
          </a:lstStyle>
          <a:p>
            <a:fld id="{ADDEE4F1-7DC4-42C5-B8A1-934B2C616438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55839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2684" tIns="46342" rIns="92684" bIns="46342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2684" tIns="46342" rIns="92684" bIns="46342" rtlCol="0"/>
          <a:lstStyle>
            <a:lvl1pPr algn="r">
              <a:defRPr sz="1200"/>
            </a:lvl1pPr>
          </a:lstStyle>
          <a:p>
            <a:fld id="{96BF16D2-25DA-4DBE-BE3C-FD5EDF9E9005}" type="datetimeFigureOut">
              <a:rPr lang="it-IT" smtClean="0"/>
              <a:pPr/>
              <a:t>21/09/2023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84" tIns="46342" rIns="92684" bIns="46342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684" tIns="46342" rIns="92684" bIns="46342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2684" tIns="46342" rIns="92684" bIns="46342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2684" tIns="46342" rIns="92684" bIns="46342" rtlCol="0" anchor="b"/>
          <a:lstStyle>
            <a:lvl1pPr algn="r">
              <a:defRPr sz="1200"/>
            </a:lvl1pPr>
          </a:lstStyle>
          <a:p>
            <a:fld id="{096074F0-E657-41AA-8836-C4D10C6D27EE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24579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074F0-E657-41AA-8836-C4D10C6D27EE}" type="slidenum">
              <a:rPr lang="it-IT" smtClean="0"/>
              <a:pPr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1916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074F0-E657-41AA-8836-C4D10C6D27EE}" type="slidenum">
              <a:rPr lang="it-IT" smtClean="0"/>
              <a:pPr/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14714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074F0-E657-41AA-8836-C4D10C6D27EE}" type="slidenum">
              <a:rPr lang="it-IT" smtClean="0"/>
              <a:pPr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42020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074F0-E657-41AA-8836-C4D10C6D27EE}" type="slidenum">
              <a:rPr lang="it-IT" smtClean="0"/>
              <a:pPr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9786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074F0-E657-41AA-8836-C4D10C6D27EE}" type="slidenum">
              <a:rPr lang="it-IT" smtClean="0"/>
              <a:pPr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06503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074F0-E657-41AA-8836-C4D10C6D27EE}" type="slidenum">
              <a:rPr lang="it-IT" smtClean="0"/>
              <a:pPr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46415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074F0-E657-41AA-8836-C4D10C6D27EE}" type="slidenum">
              <a:rPr lang="it-IT" smtClean="0"/>
              <a:pPr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3866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074F0-E657-41AA-8836-C4D10C6D27EE}" type="slidenum">
              <a:rPr lang="it-IT" smtClean="0"/>
              <a:pPr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17463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074F0-E657-41AA-8836-C4D10C6D27EE}" type="slidenum">
              <a:rPr lang="it-IT" smtClean="0"/>
              <a:pPr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45574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074F0-E657-41AA-8836-C4D10C6D27EE}" type="slidenum">
              <a:rPr lang="it-IT" smtClean="0"/>
              <a:pPr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92672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FEE9E-DFCD-4405-9B2F-F257E6705E42}" type="datetimeFigureOut">
              <a:rPr lang="it-IT" smtClean="0"/>
              <a:pPr/>
              <a:t>21/09/2023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77D9-B064-4F2F-803F-E165E83DE9C0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FEE9E-DFCD-4405-9B2F-F257E6705E42}" type="datetimeFigureOut">
              <a:rPr lang="it-IT" smtClean="0"/>
              <a:pPr/>
              <a:t>21/09/2023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77D9-B064-4F2F-803F-E165E83DE9C0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FEE9E-DFCD-4405-9B2F-F257E6705E42}" type="datetimeFigureOut">
              <a:rPr lang="it-IT" smtClean="0"/>
              <a:pPr/>
              <a:t>21/09/2023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77D9-B064-4F2F-803F-E165E83DE9C0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23"/>
          <p:cNvCxnSpPr/>
          <p:nvPr userDrawn="1"/>
        </p:nvCxnSpPr>
        <p:spPr>
          <a:xfrm>
            <a:off x="2987824" y="332656"/>
            <a:ext cx="0" cy="626469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olo 1"/>
          <p:cNvSpPr>
            <a:spLocks noGrp="1"/>
          </p:cNvSpPr>
          <p:nvPr>
            <p:ph type="ctrTitle"/>
          </p:nvPr>
        </p:nvSpPr>
        <p:spPr>
          <a:xfrm>
            <a:off x="3131841" y="332656"/>
            <a:ext cx="5832647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86" y="317860"/>
            <a:ext cx="2607442" cy="1457031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32" y="6000034"/>
            <a:ext cx="2091149" cy="59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669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FEE9E-DFCD-4405-9B2F-F257E6705E42}" type="datetimeFigureOut">
              <a:rPr lang="it-IT" smtClean="0"/>
              <a:pPr/>
              <a:t>21/09/2023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77D9-B064-4F2F-803F-E165E83DE9C0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FEE9E-DFCD-4405-9B2F-F257E6705E42}" type="datetimeFigureOut">
              <a:rPr lang="it-IT" smtClean="0"/>
              <a:pPr/>
              <a:t>21/09/2023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77D9-B064-4F2F-803F-E165E83DE9C0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FEE9E-DFCD-4405-9B2F-F257E6705E42}" type="datetimeFigureOut">
              <a:rPr lang="it-IT" smtClean="0"/>
              <a:pPr/>
              <a:t>21/09/2023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77D9-B064-4F2F-803F-E165E83DE9C0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FEE9E-DFCD-4405-9B2F-F257E6705E42}" type="datetimeFigureOut">
              <a:rPr lang="it-IT" smtClean="0"/>
              <a:pPr/>
              <a:t>21/09/2023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77D9-B064-4F2F-803F-E165E83DE9C0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FEE9E-DFCD-4405-9B2F-F257E6705E42}" type="datetimeFigureOut">
              <a:rPr lang="it-IT" smtClean="0"/>
              <a:pPr/>
              <a:t>21/09/2023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77D9-B064-4F2F-803F-E165E83DE9C0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FEE9E-DFCD-4405-9B2F-F257E6705E42}" type="datetimeFigureOut">
              <a:rPr lang="it-IT" smtClean="0"/>
              <a:pPr/>
              <a:t>21/09/2023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77D9-B064-4F2F-803F-E165E83DE9C0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FEE9E-DFCD-4405-9B2F-F257E6705E42}" type="datetimeFigureOut">
              <a:rPr lang="it-IT" smtClean="0"/>
              <a:pPr/>
              <a:t>21/09/2023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77D9-B064-4F2F-803F-E165E83DE9C0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FEE9E-DFCD-4405-9B2F-F257E6705E42}" type="datetimeFigureOut">
              <a:rPr lang="it-IT" smtClean="0"/>
              <a:pPr/>
              <a:t>21/09/2023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77D9-B064-4F2F-803F-E165E83DE9C0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FEE9E-DFCD-4405-9B2F-F257E6705E42}" type="datetimeFigureOut">
              <a:rPr lang="it-IT" smtClean="0"/>
              <a:pPr/>
              <a:t>21/09/2023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C77D9-B064-4F2F-803F-E165E83DE9C0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131841" y="332656"/>
            <a:ext cx="5832647" cy="1872208"/>
          </a:xfrm>
        </p:spPr>
        <p:txBody>
          <a:bodyPr>
            <a:normAutofit/>
          </a:bodyPr>
          <a:lstStyle/>
          <a:p>
            <a:r>
              <a:rPr lang="it-IT" dirty="0">
                <a:ln>
                  <a:solidFill>
                    <a:srgbClr val="1F497D">
                      <a:lumMod val="75000"/>
                    </a:srgb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minoranze rom</a:t>
            </a:r>
            <a:endParaRPr lang="it-IT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07504" y="2708920"/>
            <a:ext cx="2808312" cy="39604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600" b="1" dirty="0">
                <a:solidFill>
                  <a:srgbClr val="051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EU </a:t>
            </a:r>
            <a:r>
              <a:rPr lang="it-IT" sz="1600" b="1" dirty="0" err="1">
                <a:solidFill>
                  <a:srgbClr val="051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Enlargement</a:t>
            </a:r>
            <a:r>
              <a:rPr lang="it-IT" sz="1600" b="1" dirty="0">
                <a:solidFill>
                  <a:srgbClr val="051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b="1" dirty="0" err="1">
                <a:solidFill>
                  <a:srgbClr val="051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r>
              <a:rPr lang="it-IT" sz="1600" b="1" dirty="0">
                <a:solidFill>
                  <a:srgbClr val="051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it-IT" sz="1600" b="1" dirty="0">
                <a:solidFill>
                  <a:srgbClr val="051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Western </a:t>
            </a:r>
            <a:r>
              <a:rPr lang="it-IT" sz="1600" b="1" dirty="0" err="1">
                <a:solidFill>
                  <a:srgbClr val="051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Balkans</a:t>
            </a:r>
            <a:endParaRPr lang="it-IT" sz="1600" b="1" dirty="0">
              <a:solidFill>
                <a:srgbClr val="051F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300"/>
              </a:lnSpc>
            </a:pP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300"/>
              </a:lnSpc>
            </a:pPr>
            <a:r>
              <a:rPr lang="it-IT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a.a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2022/2023</a:t>
            </a:r>
          </a:p>
          <a:p>
            <a:pPr algn="ctr">
              <a:lnSpc>
                <a:spcPts val="3300"/>
              </a:lnSpc>
            </a:pPr>
            <a:endParaRPr lang="it-IT" sz="1600" b="1" dirty="0">
              <a:solidFill>
                <a:srgbClr val="051F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300"/>
              </a:lnSpc>
            </a:pPr>
            <a:r>
              <a:rPr lang="it-IT" sz="1600" b="1" dirty="0">
                <a:solidFill>
                  <a:srgbClr val="051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Prof.ssa Serena Baldin</a:t>
            </a:r>
          </a:p>
          <a:p>
            <a:pPr algn="ctr"/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serena.baldin@dispes.units.it</a:t>
            </a:r>
          </a:p>
          <a:p>
            <a:pPr algn="ctr"/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magin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00"/>
          <a:stretch/>
        </p:blipFill>
        <p:spPr>
          <a:xfrm>
            <a:off x="179512" y="404664"/>
            <a:ext cx="2664296" cy="108012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467544" y="5877272"/>
            <a:ext cx="2282552" cy="889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01"/>
          <a:stretch/>
        </p:blipFill>
        <p:spPr>
          <a:xfrm>
            <a:off x="34748" y="1486454"/>
            <a:ext cx="2908390" cy="793997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17451" r="6951" b="21650"/>
          <a:stretch/>
        </p:blipFill>
        <p:spPr>
          <a:xfrm>
            <a:off x="4088428" y="3083326"/>
            <a:ext cx="3919471" cy="295232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24CCB45-CEF0-411F-B87C-936D9AC9E5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30" y="5536293"/>
            <a:ext cx="2641331" cy="88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04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836713"/>
          </a:xfrm>
          <a:blipFill>
            <a:blip r:embed="rId3"/>
            <a:tile tx="0" ty="0" sx="100000" sy="100000" flip="none" algn="tl"/>
          </a:blipFill>
          <a:ln w="38100">
            <a:noFill/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it-IT" sz="3200" b="1" spc="3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itchFamily="18" charset="0"/>
              </a:rPr>
              <a:t>OBIETTIVO INCLUSIONE SOCIALE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268760"/>
            <a:ext cx="3024336" cy="5400600"/>
          </a:xfrm>
        </p:spPr>
        <p:txBody>
          <a:bodyPr>
            <a:noAutofit/>
          </a:bodyPr>
          <a:lstStyle/>
          <a:p>
            <a:pPr marL="0" indent="0">
              <a:lnSpc>
                <a:spcPts val="2300"/>
              </a:lnSpc>
              <a:spcBef>
                <a:spcPts val="0"/>
              </a:spcBef>
              <a:buNone/>
            </a:pP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Inclusione sociale: garanzia di un </a:t>
            </a:r>
            <a:r>
              <a:rPr lang="it-IT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minimo livello di benessere </a:t>
            </a: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ogni persona, che include sia beni materiali sia immateriali, al fine di </a:t>
            </a:r>
            <a:r>
              <a:rPr lang="it-IT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interagire in modo costruttivo nella società</a:t>
            </a:r>
          </a:p>
          <a:p>
            <a:pPr marL="0" indent="0" algn="just">
              <a:lnSpc>
                <a:spcPts val="2300"/>
              </a:lnSpc>
              <a:spcBef>
                <a:spcPts val="0"/>
              </a:spcBef>
              <a:buNone/>
            </a:pPr>
            <a:endParaRPr lang="it-IT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Segnaposto contenuto 3"/>
          <p:cNvPicPr>
            <a:picLocks noChangeAspect="1"/>
          </p:cNvPicPr>
          <p:nvPr/>
        </p:nvPicPr>
        <p:blipFill rotWithShape="1">
          <a:blip r:embed="rId4"/>
          <a:srcRect l="18582" t="16541" r="40156" b="13454"/>
          <a:stretch/>
        </p:blipFill>
        <p:spPr>
          <a:xfrm>
            <a:off x="3526033" y="1268760"/>
            <a:ext cx="5508104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558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836713"/>
          </a:xfrm>
          <a:solidFill>
            <a:schemeClr val="bg1">
              <a:lumMod val="85000"/>
            </a:schemeClr>
          </a:solidFill>
          <a:ln w="38100">
            <a:noFill/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it-IT" sz="3200" b="1" spc="3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OBIETTIVI POLITICA SOCIALE UE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836712"/>
            <a:ext cx="8208912" cy="5832648"/>
          </a:xfrm>
        </p:spPr>
        <p:txBody>
          <a:bodyPr>
            <a:noAutofit/>
          </a:bodyPr>
          <a:lstStyle/>
          <a:p>
            <a:pPr marL="0" indent="0" algn="just">
              <a:lnSpc>
                <a:spcPts val="2300"/>
              </a:lnSpc>
              <a:spcBef>
                <a:spcPts val="0"/>
              </a:spcBef>
              <a:buNone/>
            </a:pPr>
            <a:endParaRPr lang="it-IT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2300"/>
              </a:lnSpc>
              <a:spcBef>
                <a:spcPts val="0"/>
              </a:spcBef>
              <a:buNone/>
            </a:pP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Art. 3 TUE: «L’UE combatte l’esclusione sociale 			e le discriminazioni»</a:t>
            </a:r>
          </a:p>
          <a:p>
            <a:pPr marL="0" indent="0" algn="just">
              <a:lnSpc>
                <a:spcPts val="2300"/>
              </a:lnSpc>
              <a:spcBef>
                <a:spcPts val="0"/>
              </a:spcBef>
              <a:buNone/>
            </a:pP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		Art. 9 TFUE: «Nella definizione e 				nell’attuazione delle sue politiche e azioni, 			l’Unione tiene conto delle esigenze connesse con 			… la lotta contro l’esclusione sociale e un 				elevato livello di istruzione, formazione e tutela 			della salute umana»</a:t>
            </a:r>
          </a:p>
          <a:p>
            <a:pPr marL="0" indent="0" algn="just">
              <a:lnSpc>
                <a:spcPts val="2300"/>
              </a:lnSpc>
              <a:spcBef>
                <a:spcPts val="0"/>
              </a:spcBef>
              <a:buNone/>
            </a:pPr>
            <a:endParaRPr lang="it-IT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2300"/>
              </a:lnSpc>
              <a:spcBef>
                <a:spcPts val="0"/>
              </a:spcBef>
              <a:buNone/>
            </a:pP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 34 Carta diritti fondamentali: «Al fine di lottare contro l’esclusione sociale e la povertà, l’Unione riconosce e rispetta il diritto all’assistenza sociale e all’assistenza abitativa volte a garantire un’esistenza dignitosa a tutti coloro che non dispongano di risorse sufficienti»</a:t>
            </a:r>
          </a:p>
          <a:p>
            <a:pPr marL="0" indent="0" algn="just">
              <a:lnSpc>
                <a:spcPts val="2300"/>
              </a:lnSpc>
              <a:spcBef>
                <a:spcPts val="0"/>
              </a:spcBef>
              <a:buNone/>
            </a:pPr>
            <a:endParaRPr lang="it-IT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2300"/>
              </a:lnSpc>
              <a:spcBef>
                <a:spcPts val="0"/>
              </a:spcBef>
              <a:buNone/>
            </a:pPr>
            <a:r>
              <a:rPr lang="it-IT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Lotta all’esclusione sociale e alla povertà: fondamentale per raggiungere gli obiettivi di crescita economica e sociale</a:t>
            </a:r>
          </a:p>
          <a:p>
            <a:pPr marL="0" indent="0" algn="just">
              <a:lnSpc>
                <a:spcPts val="2300"/>
              </a:lnSpc>
              <a:spcBef>
                <a:spcPts val="0"/>
              </a:spcBef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33201"/>
            <a:ext cx="2482476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303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chemeClr val="bg1"/>
          </a:solidFill>
          <a:ln w="38100">
            <a:noFill/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it-IT" sz="2800" b="1" spc="-150" dirty="0">
                <a:solidFill>
                  <a:srgbClr val="A117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QUADRO  STRATEGICO  DELL’UE  PER </a:t>
            </a:r>
            <a:br>
              <a:rPr lang="it-IT" sz="2800" b="1" spc="-150" dirty="0">
                <a:solidFill>
                  <a:srgbClr val="A117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800" b="1" spc="-150" dirty="0">
                <a:solidFill>
                  <a:srgbClr val="A117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L’UGUAGLIANZA,  L’INCLUSIONE  E </a:t>
            </a:r>
            <a:br>
              <a:rPr lang="it-IT" sz="2800" b="1" spc="-150" dirty="0">
                <a:solidFill>
                  <a:srgbClr val="A117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800" b="1" spc="-150" dirty="0">
                <a:solidFill>
                  <a:srgbClr val="A117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 PARTECIPAZIONE  DEI  ROM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5157192"/>
          </a:xfrm>
        </p:spPr>
        <p:txBody>
          <a:bodyPr>
            <a:noAutofit/>
          </a:bodyPr>
          <a:lstStyle/>
          <a:p>
            <a:pPr marL="0" indent="0" algn="just">
              <a:lnSpc>
                <a:spcPts val="2400"/>
              </a:lnSpc>
              <a:spcBef>
                <a:spcPts val="0"/>
              </a:spcBef>
              <a:buNone/>
            </a:pP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Ottobre </a:t>
            </a:r>
            <a:r>
              <a:rPr lang="it-IT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2020: Nuovo piano decennale </a:t>
            </a: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sostenere e far progredire verso una reale parità le popolazioni rom all’interno dell’UE. </a:t>
            </a:r>
          </a:p>
          <a:p>
            <a:pPr marL="0" indent="0" algn="just">
              <a:lnSpc>
                <a:spcPts val="2400"/>
              </a:lnSpc>
              <a:spcBef>
                <a:spcPts val="0"/>
              </a:spcBef>
              <a:buNone/>
            </a:pPr>
            <a:endParaRPr lang="it-IT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/>
          <p:cNvPicPr/>
          <p:nvPr/>
        </p:nvPicPr>
        <p:blipFill rotWithShape="1">
          <a:blip r:embed="rId3"/>
          <a:srcRect l="18780" t="13835" r="20730" b="23815"/>
          <a:stretch/>
        </p:blipFill>
        <p:spPr bwMode="auto">
          <a:xfrm>
            <a:off x="2123728" y="2636912"/>
            <a:ext cx="4968552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71946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771483"/>
          </a:xfrm>
          <a:solidFill>
            <a:srgbClr val="0070C0"/>
          </a:solidFill>
          <a:ln w="38100">
            <a:noFill/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pPr>
              <a:lnSpc>
                <a:spcPts val="3300"/>
              </a:lnSpc>
            </a:pPr>
            <a:r>
              <a:rPr lang="it-IT" sz="3200" b="1" spc="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DISTRIBUZIONE DEI ROM IN EUROPA</a:t>
            </a:r>
          </a:p>
        </p:txBody>
      </p:sp>
      <p:pic>
        <p:nvPicPr>
          <p:cNvPr id="9" name="Picture 2" descr="Roma population in Europe (% in total population). Source: Council of... |  Download Scientific Diagr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9"/>
          <a:stretch/>
        </p:blipFill>
        <p:spPr bwMode="auto">
          <a:xfrm>
            <a:off x="-8334" y="771482"/>
            <a:ext cx="7100614" cy="606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99992" y="1340768"/>
            <a:ext cx="4176464" cy="4896543"/>
          </a:xfrm>
        </p:spPr>
        <p:txBody>
          <a:bodyPr>
            <a:noAutofit/>
          </a:bodyPr>
          <a:lstStyle/>
          <a:p>
            <a:pPr marL="0" indent="0" algn="just">
              <a:lnSpc>
                <a:spcPts val="2400"/>
              </a:lnSpc>
              <a:spcBef>
                <a:spcPts val="0"/>
              </a:spcBef>
              <a:buNone/>
            </a:pP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Circa 10-12 milioni di persone sparse nel continente europeo, di cui la maggior parte concentrate in Europa centrale e sud-orientale</a:t>
            </a:r>
          </a:p>
          <a:p>
            <a:pPr marL="0" indent="0" algn="just">
              <a:lnSpc>
                <a:spcPts val="2400"/>
              </a:lnSpc>
              <a:spcBef>
                <a:spcPts val="0"/>
              </a:spcBef>
              <a:buNone/>
            </a:pPr>
            <a:endParaRPr lang="it-IT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2400"/>
              </a:lnSpc>
              <a:spcBef>
                <a:spcPts val="0"/>
              </a:spcBef>
              <a:buNone/>
            </a:pPr>
            <a:endParaRPr lang="it-IT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2400"/>
              </a:lnSpc>
              <a:spcBef>
                <a:spcPts val="0"/>
              </a:spcBef>
              <a:buNone/>
            </a:pPr>
            <a:endParaRPr lang="it-IT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2400"/>
              </a:lnSpc>
              <a:spcBef>
                <a:spcPts val="0"/>
              </a:spcBef>
              <a:buNone/>
            </a:pPr>
            <a:endParaRPr lang="it-IT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2400"/>
              </a:lnSpc>
              <a:spcBef>
                <a:spcPts val="0"/>
              </a:spcBef>
              <a:buNone/>
            </a:pPr>
            <a:r>
              <a:rPr lang="en-US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Roma population in Europe (% in total population). </a:t>
            </a:r>
          </a:p>
          <a:p>
            <a:pPr marL="0" indent="0" algn="just">
              <a:lnSpc>
                <a:spcPts val="2400"/>
              </a:lnSpc>
              <a:spcBef>
                <a:spcPts val="0"/>
              </a:spcBef>
              <a:buNone/>
            </a:pPr>
            <a:r>
              <a:rPr lang="en-US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Source: Council of Europe (2012).</a:t>
            </a:r>
          </a:p>
          <a:p>
            <a:pPr marL="0" indent="0" algn="just">
              <a:lnSpc>
                <a:spcPts val="2400"/>
              </a:lnSpc>
              <a:spcBef>
                <a:spcPts val="0"/>
              </a:spcBef>
              <a:buNone/>
            </a:pPr>
            <a:endParaRPr lang="it-IT" sz="21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reccia a sinistra 5"/>
          <p:cNvSpPr/>
          <p:nvPr/>
        </p:nvSpPr>
        <p:spPr>
          <a:xfrm>
            <a:off x="2843808" y="5085184"/>
            <a:ext cx="288032" cy="72008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sinistra 11"/>
          <p:cNvSpPr/>
          <p:nvPr/>
        </p:nvSpPr>
        <p:spPr>
          <a:xfrm>
            <a:off x="2448272" y="4581128"/>
            <a:ext cx="288032" cy="72008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a sinistra 12"/>
          <p:cNvSpPr/>
          <p:nvPr/>
        </p:nvSpPr>
        <p:spPr>
          <a:xfrm>
            <a:off x="3348862" y="5353431"/>
            <a:ext cx="288032" cy="72008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a sinistra 13"/>
          <p:cNvSpPr/>
          <p:nvPr/>
        </p:nvSpPr>
        <p:spPr>
          <a:xfrm>
            <a:off x="3706434" y="5452100"/>
            <a:ext cx="288032" cy="72008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a sinistra 14"/>
          <p:cNvSpPr/>
          <p:nvPr/>
        </p:nvSpPr>
        <p:spPr>
          <a:xfrm>
            <a:off x="6012160" y="5847184"/>
            <a:ext cx="288032" cy="72008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a sinistra 15"/>
          <p:cNvSpPr/>
          <p:nvPr/>
        </p:nvSpPr>
        <p:spPr>
          <a:xfrm>
            <a:off x="6694820" y="6238446"/>
            <a:ext cx="288032" cy="72008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5195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8112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ROM: UN’ETICHETTA OMNICOMPRENSIVA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124744"/>
            <a:ext cx="8363272" cy="53285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Rom: «la minoranza» più numerosa d’Europa: non è corretto</a:t>
            </a:r>
          </a:p>
          <a:p>
            <a:pPr marL="0" indent="0" algn="just">
              <a:buNone/>
            </a:pP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Vocabolo Rom comprende un’ampia varietà di etnie; è una categoria analitica che serve a includere svariati gruppi</a:t>
            </a:r>
          </a:p>
          <a:p>
            <a:pPr marL="0" indent="0" algn="just">
              <a:buNone/>
            </a:pP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Zingaro: appellativo con un portato spregiativo, viene contestato</a:t>
            </a:r>
          </a:p>
          <a:p>
            <a:pPr marL="0" indent="0" algn="ctr">
              <a:buNone/>
            </a:pPr>
            <a:endParaRPr lang="it-IT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Percorso di mutazione semantica nell’alveo del </a:t>
            </a:r>
            <a:r>
              <a:rPr lang="it-IT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CoE</a:t>
            </a: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- 1969: raccomandazione su «zingari e altri viaggianti» </a:t>
            </a:r>
          </a:p>
          <a:p>
            <a:pPr marL="0" indent="0" algn="just">
              <a:buNone/>
            </a:pP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- 1975 risoluzione sulla condizione sociale dei «nomadi»</a:t>
            </a:r>
          </a:p>
          <a:p>
            <a:pPr marL="0" indent="0" algn="just">
              <a:buNone/>
            </a:pP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Studi di </a:t>
            </a:r>
            <a:r>
              <a:rPr lang="it-IT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Liégeois</a:t>
            </a: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 conto del </a:t>
            </a:r>
            <a:r>
              <a:rPr lang="it-IT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CoE</a:t>
            </a: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1987: </a:t>
            </a:r>
            <a:r>
              <a:rPr lang="it-IT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Gypsies</a:t>
            </a: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travellers (zingari e viaggianti)</a:t>
            </a:r>
          </a:p>
          <a:p>
            <a:pPr marL="0" indent="0" algn="just">
              <a:buNone/>
            </a:pP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1994: Roma, </a:t>
            </a:r>
            <a:r>
              <a:rPr lang="it-IT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gypsies</a:t>
            </a: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travellers</a:t>
            </a:r>
          </a:p>
          <a:p>
            <a:pPr marL="0" indent="0" algn="just">
              <a:buNone/>
            </a:pP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2007: Roma in Europe</a:t>
            </a:r>
          </a:p>
          <a:p>
            <a:pPr marL="0" indent="0" algn="just">
              <a:buNone/>
            </a:pPr>
            <a:endParaRPr lang="it-IT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571214"/>
            <a:ext cx="1965552" cy="298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84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052737"/>
          </a:xfrm>
          <a:noFill/>
          <a:ln w="38100">
            <a:noFill/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pPr>
              <a:lnSpc>
                <a:spcPts val="3300"/>
              </a:lnSpc>
            </a:pPr>
            <a:r>
              <a:rPr lang="it-IT" sz="3200" b="1" spc="300" dirty="0">
                <a:solidFill>
                  <a:srgbClr val="3DA966"/>
                </a:solidFill>
                <a:latin typeface="Times New Roman" pitchFamily="18" charset="0"/>
                <a:cs typeface="Times New Roman" pitchFamily="18" charset="0"/>
              </a:rPr>
              <a:t>GRUPPI ROM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124744"/>
            <a:ext cx="8136904" cy="5733256"/>
          </a:xfrm>
        </p:spPr>
        <p:txBody>
          <a:bodyPr>
            <a:noAutofit/>
          </a:bodyPr>
          <a:lstStyle/>
          <a:p>
            <a:pPr marL="0" indent="0" algn="just">
              <a:lnSpc>
                <a:spcPts val="2400"/>
              </a:lnSpc>
              <a:spcBef>
                <a:spcPts val="0"/>
              </a:spcBef>
              <a:buNone/>
            </a:pP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 è il vocabolo con cui si indica una pluralità di gruppi:</a:t>
            </a:r>
          </a:p>
          <a:p>
            <a:pPr algn="just">
              <a:lnSpc>
                <a:spcPts val="2400"/>
              </a:lnSpc>
              <a:spcBef>
                <a:spcPts val="0"/>
              </a:spcBef>
              <a:buFontTx/>
              <a:buChar char="-"/>
            </a:pP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Nativi dell’India, concentrati nell’area carpato-balcanica e tendenzialmente sedentari; </a:t>
            </a:r>
          </a:p>
          <a:p>
            <a:pPr algn="just">
              <a:lnSpc>
                <a:spcPts val="2400"/>
              </a:lnSpc>
              <a:spcBef>
                <a:spcPts val="0"/>
              </a:spcBef>
              <a:buFontTx/>
              <a:buChar char="-"/>
            </a:pP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Autoctoni europei, disseminati in particolare in Europa settentrionale e tendenzialmente itineranti</a:t>
            </a:r>
          </a:p>
          <a:p>
            <a:pPr marL="0" indent="0" algn="just">
              <a:lnSpc>
                <a:spcPts val="2400"/>
              </a:lnSpc>
              <a:spcBef>
                <a:spcPts val="0"/>
              </a:spcBef>
              <a:buNone/>
            </a:pPr>
            <a:endParaRPr lang="it-IT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2400"/>
              </a:lnSpc>
              <a:spcBef>
                <a:spcPts val="0"/>
              </a:spcBef>
              <a:buNone/>
            </a:pP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L’origine etnica, le consuetudini o la lingua </a:t>
            </a:r>
            <a:r>
              <a:rPr lang="it-IT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romanes</a:t>
            </a: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sono tratti associabili a chiunque ricada nella etichetta rom. </a:t>
            </a:r>
          </a:p>
          <a:p>
            <a:pPr marL="0" indent="0" algn="just">
              <a:lnSpc>
                <a:spcPts val="2400"/>
              </a:lnSpc>
              <a:spcBef>
                <a:spcPts val="0"/>
              </a:spcBef>
              <a:buNone/>
            </a:pP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L’emarginazione sociale e gli stereotipi negativi sono i nessi che uniscono tutti i rom. </a:t>
            </a:r>
          </a:p>
          <a:p>
            <a:pPr marL="0" indent="0" algn="just">
              <a:lnSpc>
                <a:spcPts val="2400"/>
              </a:lnSpc>
              <a:spcBef>
                <a:spcPts val="0"/>
              </a:spcBef>
              <a:buNone/>
            </a:pPr>
            <a:endParaRPr lang="it-IT" sz="21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509120"/>
            <a:ext cx="2555776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731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rgbClr val="C00000"/>
          </a:solidFill>
          <a:ln w="38100">
            <a:noFill/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it-IT" sz="2800" b="1" dirty="0">
                <a:latin typeface="Times New Roman" panose="02020603050405020304" pitchFamily="18" charset="0"/>
                <a:cs typeface="Times New Roman" pitchFamily="18" charset="0"/>
              </a:rPr>
              <a:t>EMERSIONE DELL’IDENTITÀ MINORITARIA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124744"/>
            <a:ext cx="8352928" cy="5616624"/>
          </a:xfrm>
          <a:ln w="19050">
            <a:noFill/>
            <a:prstDash val="lgDashDotDot"/>
          </a:ln>
        </p:spPr>
        <p:txBody>
          <a:bodyPr>
            <a:noAutofit/>
          </a:bodyPr>
          <a:lstStyle/>
          <a:p>
            <a:pPr marL="0" indent="0" algn="just">
              <a:lnSpc>
                <a:spcPts val="2400"/>
              </a:lnSpc>
              <a:spcBef>
                <a:spcPts val="0"/>
              </a:spcBef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L’esclusione sociale è spesso all’origine di richieste di riconoscimento minoritario, in quanto i pregiudizi e le discriminazioni subite da determinati gruppi rafforzano in essi il senso di appartenenza, sviluppando forme di solidarietà basate sugli aspetti ascrittivi come l’origine etnica. </a:t>
            </a:r>
          </a:p>
          <a:p>
            <a:pPr marL="0" indent="0" algn="just">
              <a:lnSpc>
                <a:spcPts val="2400"/>
              </a:lnSpc>
              <a:spcBef>
                <a:spcPts val="0"/>
              </a:spcBef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2400"/>
              </a:lnSpc>
              <a:spcBef>
                <a:spcPts val="0"/>
              </a:spcBef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Percorso di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etnogenesi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è partito dal genocidio perpetrato dai nazisti per ottenere risarcimenti per i crimini di guerra e per fare prendere coscienza alla comunità internazionale delle condizioni in cui versano tali gruppi.</a:t>
            </a:r>
          </a:p>
          <a:p>
            <a:pPr marL="0" indent="0" algn="just">
              <a:lnSpc>
                <a:spcPts val="2400"/>
              </a:lnSpc>
              <a:spcBef>
                <a:spcPts val="0"/>
              </a:spcBef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2400"/>
              </a:lnSpc>
              <a:spcBef>
                <a:spcPts val="0"/>
              </a:spcBef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228" y="4005064"/>
            <a:ext cx="3513543" cy="234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55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solidFill>
            <a:srgbClr val="CAD656"/>
          </a:solidFill>
          <a:ln w="38100">
            <a:noFill/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>
              <a:lnSpc>
                <a:spcPts val="3100"/>
              </a:lnSpc>
            </a:pPr>
            <a:r>
              <a:rPr lang="it-IT" sz="3000" b="1" spc="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ISTANZE DI RICONOSCIMENTO IDENTITARIO DEI ROM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484784"/>
            <a:ext cx="8280920" cy="53732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Istanze di riconoscimento identitario su 2 fronti:</a:t>
            </a:r>
          </a:p>
          <a:p>
            <a:pPr marL="0" indent="0" algn="just">
              <a:buNone/>
            </a:pP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l’impegno che si chiede a </a:t>
            </a:r>
            <a:r>
              <a:rPr lang="it-IT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CoE</a:t>
            </a: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a UE è principalmente politico-economico, relativo a misure per combattere la </a:t>
            </a:r>
            <a:r>
              <a:rPr lang="it-IT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ziganofobia</a:t>
            </a: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dilagante e per consentire l’inclusione sociale dei rom nei Paesi di residenza. </a:t>
            </a:r>
          </a:p>
          <a:p>
            <a:pPr marL="0" indent="0" algn="just">
              <a:buNone/>
            </a:pP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a livello nazionale si chiede il riconoscimento dello </a:t>
            </a:r>
            <a:r>
              <a:rPr lang="it-IT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status</a:t>
            </a: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minoranze, con un portato di diritti di gruppo inerenti a: partecipazione ai processi decisionali che li riguardano; conservazione e sviluppo dei tratti identitari, riconducibili all’uso della lingua materna e, per i popoli viaggianti, misure a tutela dello stile di vita itinerante. </a:t>
            </a:r>
            <a:endParaRPr lang="it-IT" sz="21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Segnaposto contenuto 3"/>
          <p:cNvPicPr>
            <a:picLocks noChangeAspect="1"/>
          </p:cNvPicPr>
          <p:nvPr/>
        </p:nvPicPr>
        <p:blipFill rotWithShape="1">
          <a:blip r:embed="rId3"/>
          <a:srcRect l="23152" t="30861" r="24047" b="40501"/>
          <a:stretch/>
        </p:blipFill>
        <p:spPr>
          <a:xfrm>
            <a:off x="190414" y="4672516"/>
            <a:ext cx="5910269" cy="1803132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835696" y="5805264"/>
            <a:ext cx="4142646" cy="10745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" t="2870" r="12883" b="3886"/>
          <a:stretch/>
        </p:blipFill>
        <p:spPr>
          <a:xfrm>
            <a:off x="6084167" y="4725144"/>
            <a:ext cx="2906505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736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0070C0"/>
          </a:solidFill>
          <a:ln w="38100">
            <a:noFill/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it-IT" sz="3200" b="1" spc="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GRUPPI ETNICI + GRUPPI SOCIALMENTE SVANTAGGIATI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412776"/>
            <a:ext cx="8640960" cy="5445224"/>
          </a:xfrm>
        </p:spPr>
        <p:txBody>
          <a:bodyPr>
            <a:noAutofit/>
          </a:bodyPr>
          <a:lstStyle/>
          <a:p>
            <a:pPr marL="108000" indent="0" algn="just">
              <a:lnSpc>
                <a:spcPts val="2300"/>
              </a:lnSpc>
              <a:spcBef>
                <a:spcPts val="0"/>
              </a:spcBef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 come un gruppo minoritario speciale con uno </a:t>
            </a:r>
            <a:r>
              <a:rPr 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status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duplice: 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comunità etnica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gruppo socialmente svantaggiato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(Raccomandazione 1557 (2002) dell’Assemblea parlamentare del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CoE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 condizione giuridica dei rom)</a:t>
            </a:r>
          </a:p>
          <a:p>
            <a:pPr marL="108000" indent="0" algn="just">
              <a:lnSpc>
                <a:spcPts val="2300"/>
              </a:lnSpc>
              <a:spcBef>
                <a:spcPts val="0"/>
              </a:spcBef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000" indent="0" algn="just">
              <a:lnSpc>
                <a:spcPts val="2300"/>
              </a:lnSpc>
              <a:spcBef>
                <a:spcPts val="0"/>
              </a:spcBef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anni ‘90: intensificazione delle attività promosse da UE,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CoE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OSCE verso i Paesi dell’area carpato-balcanica che, oltre a essere il luogo di residenza del maggior numero di gruppi rom, sono stati affetti da gravi tensioni etniche. </a:t>
            </a:r>
          </a:p>
          <a:p>
            <a:pPr marL="108000" indent="0" algn="just">
              <a:lnSpc>
                <a:spcPts val="2300"/>
              </a:lnSpc>
              <a:spcBef>
                <a:spcPts val="0"/>
              </a:spcBef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000" indent="0" algn="just">
              <a:lnSpc>
                <a:spcPts val="2300"/>
              </a:lnSpc>
              <a:spcBef>
                <a:spcPts val="0"/>
              </a:spcBef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Consiglio d’Europa e Unione europea: 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sfera di collaborazione sinergica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negli ambiti della lotta alla povertà, l’educazione, la salvaguardia del patrimonio culturale europeo, il riconoscimento delle minoranze e la promozione dell’eguaglianza dei diritti. </a:t>
            </a:r>
          </a:p>
          <a:p>
            <a:pPr marL="108000" indent="0" algn="just">
              <a:lnSpc>
                <a:spcPts val="2300"/>
              </a:lnSpc>
              <a:spcBef>
                <a:spcPts val="0"/>
              </a:spcBef>
              <a:buNone/>
            </a:pPr>
            <a:endParaRPr lang="it-IT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8000" indent="0" algn="just">
              <a:lnSpc>
                <a:spcPts val="2300"/>
              </a:lnSpc>
              <a:spcBef>
                <a:spcPts val="0"/>
              </a:spcBef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000" indent="0" algn="just">
              <a:lnSpc>
                <a:spcPts val="2300"/>
              </a:lnSpc>
              <a:spcBef>
                <a:spcPts val="0"/>
              </a:spcBef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000" indent="0" algn="just">
              <a:lnSpc>
                <a:spcPts val="2300"/>
              </a:lnSpc>
              <a:spcBef>
                <a:spcPts val="0"/>
              </a:spcBef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000" indent="0" algn="just">
              <a:lnSpc>
                <a:spcPts val="2300"/>
              </a:lnSpc>
              <a:spcBef>
                <a:spcPts val="0"/>
              </a:spcBef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000" indent="0" algn="just">
              <a:lnSpc>
                <a:spcPts val="2300"/>
              </a:lnSpc>
              <a:spcBef>
                <a:spcPts val="0"/>
              </a:spcBef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000" indent="0" algn="just">
              <a:lnSpc>
                <a:spcPts val="2300"/>
              </a:lnSpc>
              <a:spcBef>
                <a:spcPts val="0"/>
              </a:spcBef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000" indent="0" algn="just">
              <a:lnSpc>
                <a:spcPts val="2300"/>
              </a:lnSpc>
              <a:spcBef>
                <a:spcPts val="0"/>
              </a:spcBef>
              <a:buNone/>
            </a:pPr>
            <a:endParaRPr lang="it-IT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t="11123" r="4326" b="17105"/>
          <a:stretch/>
        </p:blipFill>
        <p:spPr>
          <a:xfrm>
            <a:off x="4860032" y="5517232"/>
            <a:ext cx="2400267" cy="99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05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chemeClr val="bg2"/>
          </a:solidFill>
          <a:ln w="38100">
            <a:noFill/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txBody>
          <a:bodyPr>
            <a:normAutofit/>
          </a:bodyPr>
          <a:lstStyle/>
          <a:p>
            <a:r>
              <a:rPr lang="it-IT" sz="3200" b="1" spc="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CONSIGLIO  D’EUROPA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196752"/>
            <a:ext cx="8352928" cy="5661248"/>
          </a:xfrm>
        </p:spPr>
        <p:txBody>
          <a:bodyPr>
            <a:noAutofit/>
          </a:bodyPr>
          <a:lstStyle/>
          <a:p>
            <a:pPr marL="0" indent="0" algn="just">
              <a:lnSpc>
                <a:spcPts val="2400"/>
              </a:lnSpc>
              <a:spcBef>
                <a:spcPts val="0"/>
              </a:spcBef>
              <a:buNone/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Quadro articolato di strategie e strumenti che seguono tre direttrici: </a:t>
            </a:r>
          </a:p>
          <a:p>
            <a:pPr marL="0" indent="0" algn="just">
              <a:lnSpc>
                <a:spcPts val="2400"/>
              </a:lnSpc>
              <a:spcBef>
                <a:spcPts val="0"/>
              </a:spcBef>
              <a:buNone/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impegno per l’inclusione sociale; </a:t>
            </a:r>
          </a:p>
          <a:p>
            <a:pPr marL="0" indent="0" algn="just">
              <a:lnSpc>
                <a:spcPts val="2400"/>
              </a:lnSpc>
              <a:spcBef>
                <a:spcPts val="0"/>
              </a:spcBef>
              <a:buNone/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lotta all’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antiziganismo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una forma distinta di razzismo e di intolleranza che sta alla base di atti di ostilità che vanno dall’esclusione alla violenza; - salvaguardia delle minoranze</a:t>
            </a:r>
          </a:p>
          <a:p>
            <a:pPr marL="0" indent="0" algn="just">
              <a:lnSpc>
                <a:spcPts val="2400"/>
              </a:lnSpc>
              <a:spcBef>
                <a:spcPts val="0"/>
              </a:spcBef>
              <a:buNone/>
            </a:pPr>
            <a:endParaRPr lang="it-I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2400"/>
              </a:lnSpc>
              <a:spcBef>
                <a:spcPts val="0"/>
              </a:spcBef>
              <a:buNone/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Raccomandazione dell’Assemblea parlamentare 1557(2002) </a:t>
            </a:r>
            <a:r>
              <a:rPr lang="it-IT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it-IT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legal</a:t>
            </a:r>
            <a:r>
              <a:rPr lang="it-IT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situation of Roma in Europe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si individuano le condizioni necessarie per migliorare la situazione dei rom, sollecitando gli Stati al rispetto di tali indicazioni</a:t>
            </a:r>
          </a:p>
          <a:p>
            <a:pPr marL="0" indent="0" algn="just">
              <a:lnSpc>
                <a:spcPts val="2400"/>
              </a:lnSpc>
              <a:spcBef>
                <a:spcPts val="0"/>
              </a:spcBef>
              <a:buNone/>
            </a:pPr>
            <a:endParaRPr lang="it-I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2400"/>
              </a:lnSpc>
              <a:spcBef>
                <a:spcPts val="0"/>
              </a:spcBef>
              <a:buNone/>
            </a:pPr>
            <a:endParaRPr lang="it-I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2400"/>
              </a:lnSpc>
              <a:spcBef>
                <a:spcPts val="0"/>
              </a:spcBef>
              <a:buNone/>
            </a:pPr>
            <a:endParaRPr lang="it-IT" sz="2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magine 4"/>
          <p:cNvPicPr/>
          <p:nvPr/>
        </p:nvPicPr>
        <p:blipFill rotWithShape="1">
          <a:blip r:embed="rId3"/>
          <a:srcRect l="17949" t="12545" r="41171" b="39309"/>
          <a:stretch/>
        </p:blipFill>
        <p:spPr bwMode="auto">
          <a:xfrm>
            <a:off x="2951820" y="4365104"/>
            <a:ext cx="3384376" cy="24482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29328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96640"/>
          </a:xfrm>
          <a:solidFill>
            <a:srgbClr val="FFFF66"/>
          </a:solidFill>
          <a:ln w="38100">
            <a:noFill/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hardEdge"/>
          </a:sp3d>
        </p:spPr>
        <p:txBody>
          <a:bodyPr>
            <a:normAutofit/>
          </a:bodyPr>
          <a:lstStyle/>
          <a:p>
            <a:r>
              <a:rPr lang="it-IT" sz="3200" b="1" spc="3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UNIONE  EUROPEA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124744"/>
            <a:ext cx="8352928" cy="5733256"/>
          </a:xfrm>
        </p:spPr>
        <p:txBody>
          <a:bodyPr>
            <a:noAutofit/>
          </a:bodyPr>
          <a:lstStyle/>
          <a:p>
            <a:pPr marL="0" indent="0" algn="just">
              <a:lnSpc>
                <a:spcPts val="2200"/>
              </a:lnSpc>
              <a:spcBef>
                <a:spcPts val="0"/>
              </a:spcBef>
              <a:buNone/>
            </a:pPr>
            <a:r>
              <a:rPr lang="it-IT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Direttiva 2000/43/CE </a:t>
            </a: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sulla parità di trattamento fra le persone indipendentemente dalla razza e dall’origine etnica.</a:t>
            </a:r>
          </a:p>
          <a:p>
            <a:pPr marL="0" indent="0" algn="just">
              <a:lnSpc>
                <a:spcPts val="2200"/>
              </a:lnSpc>
              <a:spcBef>
                <a:spcPts val="0"/>
              </a:spcBef>
              <a:buNone/>
            </a:pPr>
            <a:endParaRPr lang="it-IT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2200"/>
              </a:lnSpc>
              <a:spcBef>
                <a:spcPts val="0"/>
              </a:spcBef>
              <a:buNone/>
            </a:pPr>
            <a:r>
              <a:rPr lang="it-IT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Criteri politici di Copenaghen</a:t>
            </a: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previsione di ratifica della Convenzione-quadro per la protezione delle minoranze nazionali del Consiglio d’Europa e di adozione di specifici programmi di assistenza ai rom. </a:t>
            </a:r>
          </a:p>
          <a:p>
            <a:pPr marL="0" indent="0" algn="just">
              <a:lnSpc>
                <a:spcPts val="2200"/>
              </a:lnSpc>
              <a:spcBef>
                <a:spcPts val="0"/>
              </a:spcBef>
              <a:buNone/>
            </a:pPr>
            <a:endParaRPr lang="it-IT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2200"/>
              </a:lnSpc>
              <a:spcBef>
                <a:spcPts val="0"/>
              </a:spcBef>
              <a:buNone/>
            </a:pPr>
            <a:r>
              <a:rPr lang="it-IT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Strumenti finanziari </a:t>
            </a: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 il Fondo sociale europeo e il Fondo europeo di sviluppo regionale in sfere educativa e occupazionale</a:t>
            </a:r>
          </a:p>
          <a:p>
            <a:pPr marL="0" indent="0" algn="just">
              <a:lnSpc>
                <a:spcPts val="2200"/>
              </a:lnSpc>
              <a:spcBef>
                <a:spcPts val="0"/>
              </a:spcBef>
              <a:buNone/>
            </a:pPr>
            <a:endParaRPr lang="it-IT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magine 4"/>
          <p:cNvPicPr/>
          <p:nvPr/>
        </p:nvPicPr>
        <p:blipFill rotWithShape="1">
          <a:blip r:embed="rId3"/>
          <a:srcRect l="18675" t="14020" r="21354" b="18096"/>
          <a:stretch/>
        </p:blipFill>
        <p:spPr bwMode="auto">
          <a:xfrm>
            <a:off x="2411760" y="3861048"/>
            <a:ext cx="4320480" cy="27688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641721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5478</TotalTime>
  <Words>945</Words>
  <Application>Microsoft Office PowerPoint</Application>
  <PresentationFormat>Presentazione su schermo (4:3)</PresentationFormat>
  <Paragraphs>90</Paragraphs>
  <Slides>12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Arial</vt:lpstr>
      <vt:lpstr>Arial Narrow</vt:lpstr>
      <vt:lpstr>Calibri</vt:lpstr>
      <vt:lpstr>Times New Roman</vt:lpstr>
      <vt:lpstr>Tema di Office</vt:lpstr>
      <vt:lpstr>Le minoranze rom</vt:lpstr>
      <vt:lpstr>DISTRIBUZIONE DEI ROM IN EUROPA</vt:lpstr>
      <vt:lpstr>ROM: UN’ETICHETTA OMNICOMPRENSIVA</vt:lpstr>
      <vt:lpstr>GRUPPI ROM</vt:lpstr>
      <vt:lpstr>EMERSIONE DELL’IDENTITÀ MINORITARIA </vt:lpstr>
      <vt:lpstr>ISTANZE DI RICONOSCIMENTO IDENTITARIO DEI ROM</vt:lpstr>
      <vt:lpstr>GRUPPI ETNICI + GRUPPI SOCIALMENTE SVANTAGGIATI</vt:lpstr>
      <vt:lpstr>CONSIGLIO  D’EUROPA</vt:lpstr>
      <vt:lpstr>UNIONE  EUROPEA</vt:lpstr>
      <vt:lpstr>OBIETTIVO INCLUSIONE SOCIALE</vt:lpstr>
      <vt:lpstr>OBIETTIVI POLITICA SOCIALE UE</vt:lpstr>
      <vt:lpstr>QUADRO  STRATEGICO  DELL’UE  PER  L’UGUAGLIANZA,  L’INCLUSIONE  E  LA  PARTECIPAZIONE  DEI  ROM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Università degli Studi di Trieste Dip. Scienze politiche e sociali</dc:title>
  <dc:creator>Proprietario</dc:creator>
  <cp:lastModifiedBy>BALDIN SERENA</cp:lastModifiedBy>
  <cp:revision>1542</cp:revision>
  <cp:lastPrinted>2020-11-19T11:25:35Z</cp:lastPrinted>
  <dcterms:created xsi:type="dcterms:W3CDTF">2016-03-02T17:05:23Z</dcterms:created>
  <dcterms:modified xsi:type="dcterms:W3CDTF">2023-09-21T12:31:38Z</dcterms:modified>
</cp:coreProperties>
</file>