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32" r:id="rId2"/>
    <p:sldId id="293" r:id="rId3"/>
    <p:sldId id="319" r:id="rId4"/>
    <p:sldId id="313" r:id="rId5"/>
    <p:sldId id="333" r:id="rId6"/>
    <p:sldId id="317" r:id="rId7"/>
    <p:sldId id="321" r:id="rId8"/>
    <p:sldId id="325" r:id="rId9"/>
    <p:sldId id="324" r:id="rId10"/>
    <p:sldId id="328" r:id="rId11"/>
    <p:sldId id="326" r:id="rId12"/>
    <p:sldId id="327" r:id="rId13"/>
    <p:sldId id="331" r:id="rId14"/>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 initials="s" lastIdx="0" clrIdx="0">
    <p:extLst>
      <p:ext uri="{19B8F6BF-5375-455C-9EA6-DF929625EA0E}">
        <p15:presenceInfo xmlns:p15="http://schemas.microsoft.com/office/powerpoint/2012/main" userId="s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E39"/>
    <a:srgbClr val="FF6600"/>
    <a:srgbClr val="E94D72"/>
    <a:srgbClr val="E13A0D"/>
    <a:srgbClr val="BE4712"/>
    <a:srgbClr val="3333CC"/>
    <a:srgbClr val="CAD656"/>
    <a:srgbClr val="A02057"/>
    <a:srgbClr val="00FFFF"/>
    <a:srgbClr val="E33D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94660"/>
  </p:normalViewPr>
  <p:slideViewPr>
    <p:cSldViewPr>
      <p:cViewPr varScale="1">
        <p:scale>
          <a:sx n="86" d="100"/>
          <a:sy n="86" d="100"/>
        </p:scale>
        <p:origin x="149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098"/>
    </p:cViewPr>
  </p:sorterViewPr>
  <p:notesViewPr>
    <p:cSldViewPr>
      <p:cViewPr varScale="1">
        <p:scale>
          <a:sx n="60" d="100"/>
          <a:sy n="60" d="100"/>
        </p:scale>
        <p:origin x="-2490"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6332"/>
          </a:xfrm>
          <a:prstGeom prst="rect">
            <a:avLst/>
          </a:prstGeom>
        </p:spPr>
        <p:txBody>
          <a:bodyPr vert="horz" lIns="92684" tIns="46342" rIns="92684" bIns="46342" rtlCol="0"/>
          <a:lstStyle>
            <a:lvl1pPr algn="l">
              <a:defRPr sz="1200"/>
            </a:lvl1pPr>
          </a:lstStyle>
          <a:p>
            <a:endParaRPr lang="it-IT" dirty="0"/>
          </a:p>
        </p:txBody>
      </p:sp>
      <p:sp>
        <p:nvSpPr>
          <p:cNvPr id="3" name="Segnaposto data 2"/>
          <p:cNvSpPr>
            <a:spLocks noGrp="1"/>
          </p:cNvSpPr>
          <p:nvPr>
            <p:ph type="dt" sz="quarter" idx="1"/>
          </p:nvPr>
        </p:nvSpPr>
        <p:spPr>
          <a:xfrm>
            <a:off x="3850444" y="0"/>
            <a:ext cx="2945659" cy="496332"/>
          </a:xfrm>
          <a:prstGeom prst="rect">
            <a:avLst/>
          </a:prstGeom>
        </p:spPr>
        <p:txBody>
          <a:bodyPr vert="horz" lIns="92684" tIns="46342" rIns="92684" bIns="46342" rtlCol="0"/>
          <a:lstStyle>
            <a:lvl1pPr algn="r">
              <a:defRPr sz="1200"/>
            </a:lvl1pPr>
          </a:lstStyle>
          <a:p>
            <a:fld id="{EEFCE05A-20CA-46EC-B888-F71733E1F239}" type="datetimeFigureOut">
              <a:rPr lang="it-IT" smtClean="0"/>
              <a:pPr/>
              <a:t>23/11/2022</a:t>
            </a:fld>
            <a:endParaRPr lang="it-IT" dirty="0"/>
          </a:p>
        </p:txBody>
      </p:sp>
      <p:sp>
        <p:nvSpPr>
          <p:cNvPr id="4" name="Segnaposto piè di pagina 3"/>
          <p:cNvSpPr>
            <a:spLocks noGrp="1"/>
          </p:cNvSpPr>
          <p:nvPr>
            <p:ph type="ftr" sz="quarter" idx="2"/>
          </p:nvPr>
        </p:nvSpPr>
        <p:spPr>
          <a:xfrm>
            <a:off x="1" y="9428584"/>
            <a:ext cx="2945659" cy="496332"/>
          </a:xfrm>
          <a:prstGeom prst="rect">
            <a:avLst/>
          </a:prstGeom>
        </p:spPr>
        <p:txBody>
          <a:bodyPr vert="horz" lIns="92684" tIns="46342" rIns="92684" bIns="46342" rtlCol="0" anchor="b"/>
          <a:lstStyle>
            <a:lvl1pPr algn="l">
              <a:defRPr sz="1200"/>
            </a:lvl1pPr>
          </a:lstStyle>
          <a:p>
            <a:endParaRPr lang="it-IT" dirty="0"/>
          </a:p>
        </p:txBody>
      </p:sp>
      <p:sp>
        <p:nvSpPr>
          <p:cNvPr id="5" name="Segnaposto numero diapositiva 4"/>
          <p:cNvSpPr>
            <a:spLocks noGrp="1"/>
          </p:cNvSpPr>
          <p:nvPr>
            <p:ph type="sldNum" sz="quarter" idx="3"/>
          </p:nvPr>
        </p:nvSpPr>
        <p:spPr>
          <a:xfrm>
            <a:off x="3850444" y="9428584"/>
            <a:ext cx="2945659" cy="496332"/>
          </a:xfrm>
          <a:prstGeom prst="rect">
            <a:avLst/>
          </a:prstGeom>
        </p:spPr>
        <p:txBody>
          <a:bodyPr vert="horz" lIns="92684" tIns="46342" rIns="92684" bIns="46342" rtlCol="0" anchor="b"/>
          <a:lstStyle>
            <a:lvl1pPr algn="r">
              <a:defRPr sz="1200"/>
            </a:lvl1pPr>
          </a:lstStyle>
          <a:p>
            <a:fld id="{ADDEE4F1-7DC4-42C5-B8A1-934B2C616438}" type="slidenum">
              <a:rPr lang="it-IT" smtClean="0"/>
              <a:pPr/>
              <a:t>‹N›</a:t>
            </a:fld>
            <a:endParaRPr lang="it-IT" dirty="0"/>
          </a:p>
        </p:txBody>
      </p:sp>
    </p:spTree>
    <p:extLst>
      <p:ext uri="{BB962C8B-B14F-4D97-AF65-F5344CB8AC3E}">
        <p14:creationId xmlns:p14="http://schemas.microsoft.com/office/powerpoint/2010/main" val="1255839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45659" cy="496332"/>
          </a:xfrm>
          <a:prstGeom prst="rect">
            <a:avLst/>
          </a:prstGeom>
        </p:spPr>
        <p:txBody>
          <a:bodyPr vert="horz" lIns="92684" tIns="46342" rIns="92684" bIns="46342" rtlCol="0"/>
          <a:lstStyle>
            <a:lvl1pPr algn="l">
              <a:defRPr sz="1200"/>
            </a:lvl1pPr>
          </a:lstStyle>
          <a:p>
            <a:endParaRPr lang="it-IT" dirty="0"/>
          </a:p>
        </p:txBody>
      </p:sp>
      <p:sp>
        <p:nvSpPr>
          <p:cNvPr id="3" name="Segnaposto data 2"/>
          <p:cNvSpPr>
            <a:spLocks noGrp="1"/>
          </p:cNvSpPr>
          <p:nvPr>
            <p:ph type="dt" idx="1"/>
          </p:nvPr>
        </p:nvSpPr>
        <p:spPr>
          <a:xfrm>
            <a:off x="3850444" y="0"/>
            <a:ext cx="2945659" cy="496332"/>
          </a:xfrm>
          <a:prstGeom prst="rect">
            <a:avLst/>
          </a:prstGeom>
        </p:spPr>
        <p:txBody>
          <a:bodyPr vert="horz" lIns="92684" tIns="46342" rIns="92684" bIns="46342" rtlCol="0"/>
          <a:lstStyle>
            <a:lvl1pPr algn="r">
              <a:defRPr sz="1200"/>
            </a:lvl1pPr>
          </a:lstStyle>
          <a:p>
            <a:fld id="{96BF16D2-25DA-4DBE-BE3C-FD5EDF9E9005}" type="datetimeFigureOut">
              <a:rPr lang="it-IT" smtClean="0"/>
              <a:pPr/>
              <a:t>23/11/2022</a:t>
            </a:fld>
            <a:endParaRPr lang="it-IT" dirty="0"/>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684" tIns="46342" rIns="92684" bIns="46342" rtlCol="0" anchor="ctr"/>
          <a:lstStyle/>
          <a:p>
            <a:endParaRPr lang="it-IT" dirty="0"/>
          </a:p>
        </p:txBody>
      </p:sp>
      <p:sp>
        <p:nvSpPr>
          <p:cNvPr id="5" name="Segnaposto note 4"/>
          <p:cNvSpPr>
            <a:spLocks noGrp="1"/>
          </p:cNvSpPr>
          <p:nvPr>
            <p:ph type="body" sz="quarter" idx="3"/>
          </p:nvPr>
        </p:nvSpPr>
        <p:spPr>
          <a:xfrm>
            <a:off x="679768" y="4715154"/>
            <a:ext cx="5438140" cy="4466987"/>
          </a:xfrm>
          <a:prstGeom prst="rect">
            <a:avLst/>
          </a:prstGeom>
        </p:spPr>
        <p:txBody>
          <a:bodyPr vert="horz" lIns="92684" tIns="46342" rIns="92684" bIns="46342"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9428584"/>
            <a:ext cx="2945659" cy="496332"/>
          </a:xfrm>
          <a:prstGeom prst="rect">
            <a:avLst/>
          </a:prstGeom>
        </p:spPr>
        <p:txBody>
          <a:bodyPr vert="horz" lIns="92684" tIns="46342" rIns="92684" bIns="46342"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50444" y="9428584"/>
            <a:ext cx="2945659" cy="496332"/>
          </a:xfrm>
          <a:prstGeom prst="rect">
            <a:avLst/>
          </a:prstGeom>
        </p:spPr>
        <p:txBody>
          <a:bodyPr vert="horz" lIns="92684" tIns="46342" rIns="92684" bIns="46342" rtlCol="0" anchor="b"/>
          <a:lstStyle>
            <a:lvl1pPr algn="r">
              <a:defRPr sz="1200"/>
            </a:lvl1pPr>
          </a:lstStyle>
          <a:p>
            <a:fld id="{096074F0-E657-41AA-8836-C4D10C6D27EE}" type="slidenum">
              <a:rPr lang="it-IT" smtClean="0"/>
              <a:pPr/>
              <a:t>‹N›</a:t>
            </a:fld>
            <a:endParaRPr lang="it-IT" dirty="0"/>
          </a:p>
        </p:txBody>
      </p:sp>
    </p:spTree>
    <p:extLst>
      <p:ext uri="{BB962C8B-B14F-4D97-AF65-F5344CB8AC3E}">
        <p14:creationId xmlns:p14="http://schemas.microsoft.com/office/powerpoint/2010/main" val="2024579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96074F0-E657-41AA-8836-C4D10C6D27EE}" type="slidenum">
              <a:rPr lang="it-IT" smtClean="0"/>
              <a:pPr/>
              <a:t>2</a:t>
            </a:fld>
            <a:endParaRPr lang="it-IT" dirty="0"/>
          </a:p>
        </p:txBody>
      </p:sp>
    </p:spTree>
    <p:extLst>
      <p:ext uri="{BB962C8B-B14F-4D97-AF65-F5344CB8AC3E}">
        <p14:creationId xmlns:p14="http://schemas.microsoft.com/office/powerpoint/2010/main" val="3063128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1D6FEE9E-DFCD-4405-9B2F-F257E6705E42}" type="datetimeFigureOut">
              <a:rPr lang="it-IT" smtClean="0"/>
              <a:pPr/>
              <a:t>23/11/2022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9D3C77D9-B064-4F2F-803F-E165E83DE9C0}"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D6FEE9E-DFCD-4405-9B2F-F257E6705E42}" type="datetimeFigureOut">
              <a:rPr lang="it-IT" smtClean="0"/>
              <a:pPr/>
              <a:t>23/11/2022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9D3C77D9-B064-4F2F-803F-E165E83DE9C0}"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D6FEE9E-DFCD-4405-9B2F-F257E6705E42}" type="datetimeFigureOut">
              <a:rPr lang="it-IT" smtClean="0"/>
              <a:pPr/>
              <a:t>23/11/2022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9D3C77D9-B064-4F2F-803F-E165E83DE9C0}" type="slidenum">
              <a:rPr lang="it-IT" smtClean="0"/>
              <a:pPr/>
              <a:t>‹N›</a:t>
            </a:fld>
            <a:endParaRPr lang="it-IT"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olo">
    <p:spTree>
      <p:nvGrpSpPr>
        <p:cNvPr id="1" name=""/>
        <p:cNvGrpSpPr/>
        <p:nvPr/>
      </p:nvGrpSpPr>
      <p:grpSpPr>
        <a:xfrm>
          <a:off x="0" y="0"/>
          <a:ext cx="0" cy="0"/>
          <a:chOff x="0" y="0"/>
          <a:chExt cx="0" cy="0"/>
        </a:xfrm>
      </p:grpSpPr>
      <p:cxnSp>
        <p:nvCxnSpPr>
          <p:cNvPr id="7" name="Connettore 1 23"/>
          <p:cNvCxnSpPr/>
          <p:nvPr userDrawn="1"/>
        </p:nvCxnSpPr>
        <p:spPr>
          <a:xfrm>
            <a:off x="2987824" y="332656"/>
            <a:ext cx="0" cy="6264696"/>
          </a:xfrm>
          <a:prstGeom prst="line">
            <a:avLst/>
          </a:prstGeom>
          <a:ln w="19050">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 name="Titolo 1"/>
          <p:cNvSpPr>
            <a:spLocks noGrp="1"/>
          </p:cNvSpPr>
          <p:nvPr>
            <p:ph type="ctrTitle"/>
          </p:nvPr>
        </p:nvSpPr>
        <p:spPr>
          <a:xfrm>
            <a:off x="3131841" y="332656"/>
            <a:ext cx="5832647" cy="1470025"/>
          </a:xfrm>
        </p:spPr>
        <p:txBody>
          <a:bodyPr/>
          <a:lstStyle>
            <a:lvl1pPr>
              <a:defRPr b="1"/>
            </a:lvl1pPr>
          </a:lstStyle>
          <a:p>
            <a:r>
              <a:rPr lang="it-IT" dirty="0"/>
              <a:t>Fare clic per modificare lo stile del titolo</a:t>
            </a:r>
          </a:p>
        </p:txBody>
      </p:sp>
      <p:pic>
        <p:nvPicPr>
          <p:cNvPr id="10" name="Immagin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986" y="317860"/>
            <a:ext cx="2607442" cy="1457031"/>
          </a:xfrm>
          <a:prstGeom prst="rect">
            <a:avLst/>
          </a:prstGeom>
        </p:spPr>
      </p:pic>
      <p:pic>
        <p:nvPicPr>
          <p:cNvPr id="11" name="Immagin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6132" y="6000034"/>
            <a:ext cx="2091149" cy="597318"/>
          </a:xfrm>
          <a:prstGeom prst="rect">
            <a:avLst/>
          </a:prstGeom>
        </p:spPr>
      </p:pic>
    </p:spTree>
    <p:extLst>
      <p:ext uri="{BB962C8B-B14F-4D97-AF65-F5344CB8AC3E}">
        <p14:creationId xmlns:p14="http://schemas.microsoft.com/office/powerpoint/2010/main" val="1384669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D6FEE9E-DFCD-4405-9B2F-F257E6705E42}" type="datetimeFigureOut">
              <a:rPr lang="it-IT" smtClean="0"/>
              <a:pPr/>
              <a:t>23/11/2022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9D3C77D9-B064-4F2F-803F-E165E83DE9C0}"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1D6FEE9E-DFCD-4405-9B2F-F257E6705E42}" type="datetimeFigureOut">
              <a:rPr lang="it-IT" smtClean="0"/>
              <a:pPr/>
              <a:t>23/11/2022</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9D3C77D9-B064-4F2F-803F-E165E83DE9C0}"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1D6FEE9E-DFCD-4405-9B2F-F257E6705E42}" type="datetimeFigureOut">
              <a:rPr lang="it-IT" smtClean="0"/>
              <a:pPr/>
              <a:t>23/11/2022</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9D3C77D9-B064-4F2F-803F-E165E83DE9C0}"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1D6FEE9E-DFCD-4405-9B2F-F257E6705E42}" type="datetimeFigureOut">
              <a:rPr lang="it-IT" smtClean="0"/>
              <a:pPr/>
              <a:t>23/11/2022</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9D3C77D9-B064-4F2F-803F-E165E83DE9C0}"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1D6FEE9E-DFCD-4405-9B2F-F257E6705E42}" type="datetimeFigureOut">
              <a:rPr lang="it-IT" smtClean="0"/>
              <a:pPr/>
              <a:t>23/11/2022</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9D3C77D9-B064-4F2F-803F-E165E83DE9C0}"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D6FEE9E-DFCD-4405-9B2F-F257E6705E42}" type="datetimeFigureOut">
              <a:rPr lang="it-IT" smtClean="0"/>
              <a:pPr/>
              <a:t>23/11/2022</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9D3C77D9-B064-4F2F-803F-E165E83DE9C0}"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D6FEE9E-DFCD-4405-9B2F-F257E6705E42}" type="datetimeFigureOut">
              <a:rPr lang="it-IT" smtClean="0"/>
              <a:pPr/>
              <a:t>23/11/2022</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9D3C77D9-B064-4F2F-803F-E165E83DE9C0}"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D6FEE9E-DFCD-4405-9B2F-F257E6705E42}" type="datetimeFigureOut">
              <a:rPr lang="it-IT" smtClean="0"/>
              <a:pPr/>
              <a:t>23/11/2022</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9D3C77D9-B064-4F2F-803F-E165E83DE9C0}" type="slidenum">
              <a:rPr lang="it-IT" smtClean="0"/>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FEE9E-DFCD-4405-9B2F-F257E6705E42}" type="datetimeFigureOut">
              <a:rPr lang="it-IT" smtClean="0"/>
              <a:pPr/>
              <a:t>23/11/2022</a:t>
            </a:fld>
            <a:endParaRPr lang="it-IT"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3C77D9-B064-4F2F-803F-E165E83DE9C0}" type="slidenum">
              <a:rPr lang="it-IT" smtClean="0"/>
              <a:pPr/>
              <a:t>‹N›</a:t>
            </a:fld>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 Id="rId5" Type="http://schemas.openxmlformats.org/officeDocument/2006/relationships/image" Target="../media/image6.jfif"/><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131841" y="332656"/>
            <a:ext cx="5832647" cy="1872208"/>
          </a:xfrm>
        </p:spPr>
        <p:txBody>
          <a:bodyPr>
            <a:normAutofit fontScale="90000"/>
          </a:bodyPr>
          <a:lstStyle/>
          <a:p>
            <a:r>
              <a:rPr lang="it-IT" sz="4000" spc="-150" dirty="0">
                <a:ln>
                  <a:solidFill>
                    <a:srgbClr val="1F497D">
                      <a:lumMod val="75000"/>
                    </a:srgbClr>
                  </a:solidFill>
                </a:ln>
                <a:solidFill>
                  <a:srgbClr val="FF0000"/>
                </a:solidFill>
                <a:latin typeface="Times New Roman" panose="02020603050405020304" pitchFamily="18" charset="0"/>
                <a:cs typeface="Times New Roman" panose="02020603050405020304" pitchFamily="18" charset="0"/>
              </a:rPr>
              <a:t>Il diritto </a:t>
            </a:r>
            <a:br>
              <a:rPr lang="it-IT" sz="4000" spc="-150" dirty="0">
                <a:ln>
                  <a:solidFill>
                    <a:srgbClr val="1F497D">
                      <a:lumMod val="75000"/>
                    </a:srgbClr>
                  </a:solidFill>
                </a:ln>
                <a:solidFill>
                  <a:srgbClr val="FF0000"/>
                </a:solidFill>
                <a:latin typeface="Times New Roman" panose="02020603050405020304" pitchFamily="18" charset="0"/>
                <a:cs typeface="Times New Roman" panose="02020603050405020304" pitchFamily="18" charset="0"/>
              </a:rPr>
            </a:br>
            <a:r>
              <a:rPr lang="it-IT" sz="4000" spc="-150" dirty="0">
                <a:ln>
                  <a:solidFill>
                    <a:srgbClr val="1F497D">
                      <a:lumMod val="75000"/>
                    </a:srgbClr>
                  </a:solidFill>
                </a:ln>
                <a:solidFill>
                  <a:srgbClr val="FF0000"/>
                </a:solidFill>
                <a:latin typeface="Times New Roman" panose="02020603050405020304" pitchFamily="18" charset="0"/>
                <a:cs typeface="Times New Roman" panose="02020603050405020304" pitchFamily="18" charset="0"/>
              </a:rPr>
              <a:t>antidiscriminatorio </a:t>
            </a:r>
            <a:br>
              <a:rPr lang="it-IT" sz="4000" spc="-150" dirty="0">
                <a:ln>
                  <a:solidFill>
                    <a:srgbClr val="1F497D">
                      <a:lumMod val="75000"/>
                    </a:srgbClr>
                  </a:solidFill>
                </a:ln>
                <a:solidFill>
                  <a:srgbClr val="FF0000"/>
                </a:solidFill>
                <a:latin typeface="Times New Roman" panose="02020603050405020304" pitchFamily="18" charset="0"/>
                <a:cs typeface="Times New Roman" panose="02020603050405020304" pitchFamily="18" charset="0"/>
              </a:rPr>
            </a:br>
            <a:r>
              <a:rPr lang="it-IT" sz="4000" spc="-150" dirty="0">
                <a:ln>
                  <a:solidFill>
                    <a:srgbClr val="1F497D">
                      <a:lumMod val="75000"/>
                    </a:srgbClr>
                  </a:solidFill>
                </a:ln>
                <a:solidFill>
                  <a:srgbClr val="FF0000"/>
                </a:solidFill>
                <a:latin typeface="Times New Roman" panose="02020603050405020304" pitchFamily="18" charset="0"/>
                <a:cs typeface="Times New Roman" panose="02020603050405020304" pitchFamily="18" charset="0"/>
              </a:rPr>
              <a:t>europeo: cenni</a:t>
            </a:r>
            <a:endParaRPr lang="it-IT" dirty="0">
              <a:ln>
                <a:solidFill>
                  <a:schemeClr val="tx2">
                    <a:lumMod val="75000"/>
                  </a:schemeClr>
                </a:solidFill>
              </a:ln>
              <a:solidFill>
                <a:srgbClr val="FF0000"/>
              </a:solidFill>
              <a:latin typeface="Times New Roman" panose="02020603050405020304" pitchFamily="18" charset="0"/>
              <a:cs typeface="Times New Roman" panose="02020603050405020304" pitchFamily="18" charset="0"/>
            </a:endParaRPr>
          </a:p>
        </p:txBody>
      </p:sp>
      <p:sp>
        <p:nvSpPr>
          <p:cNvPr id="3" name="CasellaDiTesto 2"/>
          <p:cNvSpPr txBox="1"/>
          <p:nvPr/>
        </p:nvSpPr>
        <p:spPr>
          <a:xfrm>
            <a:off x="107504" y="2708920"/>
            <a:ext cx="2808312" cy="3960440"/>
          </a:xfrm>
          <a:prstGeom prst="rect">
            <a:avLst/>
          </a:prstGeom>
          <a:noFill/>
        </p:spPr>
        <p:txBody>
          <a:bodyPr wrap="square" rtlCol="0">
            <a:noAutofit/>
          </a:bodyPr>
          <a:lstStyle/>
          <a:p>
            <a:pPr algn="ctr"/>
            <a:r>
              <a:rPr lang="it-IT" sz="1600" b="1" dirty="0">
                <a:solidFill>
                  <a:srgbClr val="051F82"/>
                </a:solidFill>
                <a:latin typeface="Times New Roman" panose="02020603050405020304" pitchFamily="18" charset="0"/>
                <a:cs typeface="Times New Roman" panose="02020603050405020304" pitchFamily="18" charset="0"/>
              </a:rPr>
              <a:t>The EU </a:t>
            </a:r>
            <a:r>
              <a:rPr lang="it-IT" sz="1600" b="1" dirty="0" err="1">
                <a:solidFill>
                  <a:srgbClr val="051F82"/>
                </a:solidFill>
                <a:latin typeface="Times New Roman" panose="02020603050405020304" pitchFamily="18" charset="0"/>
                <a:cs typeface="Times New Roman" panose="02020603050405020304" pitchFamily="18" charset="0"/>
              </a:rPr>
              <a:t>Enlargement</a:t>
            </a:r>
            <a:r>
              <a:rPr lang="it-IT" sz="1600" b="1" dirty="0">
                <a:solidFill>
                  <a:srgbClr val="051F82"/>
                </a:solidFill>
                <a:latin typeface="Times New Roman" panose="02020603050405020304" pitchFamily="18" charset="0"/>
                <a:cs typeface="Times New Roman" panose="02020603050405020304" pitchFamily="18" charset="0"/>
              </a:rPr>
              <a:t> </a:t>
            </a:r>
            <a:r>
              <a:rPr lang="it-IT" sz="1600" b="1" dirty="0" err="1">
                <a:solidFill>
                  <a:srgbClr val="051F82"/>
                </a:solidFill>
                <a:latin typeface="Times New Roman" panose="02020603050405020304" pitchFamily="18" charset="0"/>
                <a:cs typeface="Times New Roman" panose="02020603050405020304" pitchFamily="18" charset="0"/>
              </a:rPr>
              <a:t>Process</a:t>
            </a:r>
            <a:r>
              <a:rPr lang="it-IT" sz="1600" b="1" dirty="0">
                <a:solidFill>
                  <a:srgbClr val="051F82"/>
                </a:solidFill>
                <a:latin typeface="Times New Roman" panose="02020603050405020304" pitchFamily="18" charset="0"/>
                <a:cs typeface="Times New Roman" panose="02020603050405020304" pitchFamily="18" charset="0"/>
              </a:rPr>
              <a:t> </a:t>
            </a:r>
          </a:p>
          <a:p>
            <a:pPr algn="ctr"/>
            <a:r>
              <a:rPr lang="it-IT" sz="1600" b="1" dirty="0">
                <a:solidFill>
                  <a:srgbClr val="051F82"/>
                </a:solidFill>
                <a:latin typeface="Times New Roman" panose="02020603050405020304" pitchFamily="18" charset="0"/>
                <a:cs typeface="Times New Roman" panose="02020603050405020304" pitchFamily="18" charset="0"/>
              </a:rPr>
              <a:t>in the Western </a:t>
            </a:r>
            <a:r>
              <a:rPr lang="it-IT" sz="1600" b="1" dirty="0" err="1">
                <a:solidFill>
                  <a:srgbClr val="051F82"/>
                </a:solidFill>
                <a:latin typeface="Times New Roman" panose="02020603050405020304" pitchFamily="18" charset="0"/>
                <a:cs typeface="Times New Roman" panose="02020603050405020304" pitchFamily="18" charset="0"/>
              </a:rPr>
              <a:t>Balkans</a:t>
            </a:r>
            <a:endParaRPr lang="it-IT" sz="1600" b="1" dirty="0">
              <a:solidFill>
                <a:srgbClr val="051F82"/>
              </a:solidFill>
              <a:latin typeface="Times New Roman" panose="02020603050405020304" pitchFamily="18" charset="0"/>
              <a:cs typeface="Times New Roman" panose="02020603050405020304" pitchFamily="18" charset="0"/>
            </a:endParaRPr>
          </a:p>
          <a:p>
            <a:pPr algn="ctr">
              <a:lnSpc>
                <a:spcPts val="3300"/>
              </a:lnSpc>
            </a:pPr>
            <a:endParaRPr lang="it-IT" sz="1600" dirty="0">
              <a:solidFill>
                <a:schemeClr val="tx1">
                  <a:lumMod val="85000"/>
                  <a:lumOff val="15000"/>
                </a:schemeClr>
              </a:solidFill>
              <a:latin typeface="Times New Roman" panose="02020603050405020304" pitchFamily="18" charset="0"/>
              <a:cs typeface="Times New Roman" panose="02020603050405020304" pitchFamily="18" charset="0"/>
            </a:endParaRPr>
          </a:p>
          <a:p>
            <a:pPr algn="ctr">
              <a:lnSpc>
                <a:spcPts val="3300"/>
              </a:lnSpc>
            </a:pPr>
            <a:r>
              <a:rPr lang="it-IT" sz="1600" dirty="0" err="1">
                <a:solidFill>
                  <a:schemeClr val="tx1">
                    <a:lumMod val="85000"/>
                    <a:lumOff val="15000"/>
                  </a:schemeClr>
                </a:solidFill>
                <a:latin typeface="Times New Roman" panose="02020603050405020304" pitchFamily="18" charset="0"/>
                <a:cs typeface="Times New Roman" panose="02020603050405020304" pitchFamily="18" charset="0"/>
              </a:rPr>
              <a:t>a.a</a:t>
            </a:r>
            <a:r>
              <a:rPr lang="it-IT" sz="1600" dirty="0">
                <a:solidFill>
                  <a:schemeClr val="tx1">
                    <a:lumMod val="85000"/>
                    <a:lumOff val="15000"/>
                  </a:schemeClr>
                </a:solidFill>
                <a:latin typeface="Times New Roman" panose="02020603050405020304" pitchFamily="18" charset="0"/>
                <a:cs typeface="Times New Roman" panose="02020603050405020304" pitchFamily="18" charset="0"/>
              </a:rPr>
              <a:t>. 2022/2023</a:t>
            </a:r>
          </a:p>
          <a:p>
            <a:pPr algn="ctr">
              <a:lnSpc>
                <a:spcPts val="3300"/>
              </a:lnSpc>
            </a:pPr>
            <a:endParaRPr lang="it-IT" sz="1600" b="1" dirty="0">
              <a:solidFill>
                <a:srgbClr val="051F82"/>
              </a:solidFill>
              <a:latin typeface="Times New Roman" panose="02020603050405020304" pitchFamily="18" charset="0"/>
              <a:cs typeface="Times New Roman" panose="02020603050405020304" pitchFamily="18" charset="0"/>
            </a:endParaRPr>
          </a:p>
          <a:p>
            <a:pPr algn="ctr">
              <a:lnSpc>
                <a:spcPts val="3300"/>
              </a:lnSpc>
            </a:pPr>
            <a:r>
              <a:rPr lang="it-IT" sz="1600" b="1" dirty="0">
                <a:solidFill>
                  <a:srgbClr val="051F82"/>
                </a:solidFill>
                <a:latin typeface="Times New Roman" panose="02020603050405020304" pitchFamily="18" charset="0"/>
                <a:cs typeface="Times New Roman" panose="02020603050405020304" pitchFamily="18" charset="0"/>
              </a:rPr>
              <a:t>Prof.ssa Serena Baldin</a:t>
            </a:r>
          </a:p>
          <a:p>
            <a:pPr algn="ctr"/>
            <a:r>
              <a:rPr lang="it-IT" sz="1600" dirty="0">
                <a:solidFill>
                  <a:schemeClr val="tx1">
                    <a:lumMod val="85000"/>
                    <a:lumOff val="15000"/>
                  </a:schemeClr>
                </a:solidFill>
                <a:latin typeface="Times New Roman" panose="02020603050405020304" pitchFamily="18" charset="0"/>
                <a:cs typeface="Times New Roman" panose="02020603050405020304" pitchFamily="18" charset="0"/>
              </a:rPr>
              <a:t>serena.baldin@dispes.units.it</a:t>
            </a:r>
          </a:p>
          <a:p>
            <a:pPr algn="ctr"/>
            <a:endParaRPr lang="it-IT" sz="1600" dirty="0">
              <a:solidFill>
                <a:schemeClr val="tx1">
                  <a:lumMod val="85000"/>
                  <a:lumOff val="15000"/>
                </a:schemeClr>
              </a:solidFill>
              <a:latin typeface="Times New Roman" panose="02020603050405020304" pitchFamily="18" charset="0"/>
              <a:cs typeface="Times New Roman" panose="02020603050405020304" pitchFamily="18" charset="0"/>
            </a:endParaRPr>
          </a:p>
          <a:p>
            <a:pPr algn="ctr"/>
            <a:endParaRPr lang="it-IT" sz="16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pic>
        <p:nvPicPr>
          <p:cNvPr id="5" name="Immagine 4"/>
          <p:cNvPicPr/>
          <p:nvPr/>
        </p:nvPicPr>
        <p:blipFill rotWithShape="1">
          <a:blip r:embed="rId2" cstate="print">
            <a:extLst>
              <a:ext uri="{28A0092B-C50C-407E-A947-70E740481C1C}">
                <a14:useLocalDpi xmlns:a14="http://schemas.microsoft.com/office/drawing/2010/main" val="0"/>
              </a:ext>
            </a:extLst>
          </a:blip>
          <a:srcRect b="40000"/>
          <a:stretch/>
        </p:blipFill>
        <p:spPr>
          <a:xfrm>
            <a:off x="179512" y="404664"/>
            <a:ext cx="2664296" cy="1080120"/>
          </a:xfrm>
          <a:prstGeom prst="rect">
            <a:avLst/>
          </a:prstGeom>
        </p:spPr>
      </p:pic>
      <p:sp>
        <p:nvSpPr>
          <p:cNvPr id="6" name="Rettangolo 5"/>
          <p:cNvSpPr/>
          <p:nvPr/>
        </p:nvSpPr>
        <p:spPr>
          <a:xfrm>
            <a:off x="467544" y="5877272"/>
            <a:ext cx="2282552" cy="8892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4" name="Immagine 3"/>
          <p:cNvPicPr>
            <a:picLocks noChangeAspect="1"/>
          </p:cNvPicPr>
          <p:nvPr/>
        </p:nvPicPr>
        <p:blipFill rotWithShape="1">
          <a:blip r:embed="rId3" cstate="print">
            <a:extLst>
              <a:ext uri="{28A0092B-C50C-407E-A947-70E740481C1C}">
                <a14:useLocalDpi xmlns:a14="http://schemas.microsoft.com/office/drawing/2010/main" val="0"/>
              </a:ext>
            </a:extLst>
          </a:blip>
          <a:srcRect r="24801"/>
          <a:stretch/>
        </p:blipFill>
        <p:spPr>
          <a:xfrm>
            <a:off x="34748" y="1486454"/>
            <a:ext cx="2908390" cy="793997"/>
          </a:xfrm>
          <a:prstGeom prst="rect">
            <a:avLst/>
          </a:prstGeom>
        </p:spPr>
      </p:pic>
      <p:pic>
        <p:nvPicPr>
          <p:cNvPr id="9" name="Immagine 8">
            <a:extLst>
              <a:ext uri="{FF2B5EF4-FFF2-40B4-BE49-F238E27FC236}">
                <a16:creationId xmlns:a16="http://schemas.microsoft.com/office/drawing/2014/main" id="{A9015436-014E-4BE6-9078-61713095881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2455" y="5659338"/>
            <a:ext cx="2358410" cy="793998"/>
          </a:xfrm>
          <a:prstGeom prst="rect">
            <a:avLst/>
          </a:prstGeom>
        </p:spPr>
      </p:pic>
      <p:pic>
        <p:nvPicPr>
          <p:cNvPr id="8" name="Immagine 7">
            <a:extLst>
              <a:ext uri="{FF2B5EF4-FFF2-40B4-BE49-F238E27FC236}">
                <a16:creationId xmlns:a16="http://schemas.microsoft.com/office/drawing/2014/main" id="{A667245F-9062-455E-8AE6-2130A419676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87137" y="3228113"/>
            <a:ext cx="2922054" cy="2922054"/>
          </a:xfrm>
          <a:prstGeom prst="rect">
            <a:avLst/>
          </a:prstGeom>
        </p:spPr>
      </p:pic>
    </p:spTree>
    <p:extLst>
      <p:ext uri="{BB962C8B-B14F-4D97-AF65-F5344CB8AC3E}">
        <p14:creationId xmlns:p14="http://schemas.microsoft.com/office/powerpoint/2010/main" val="3459272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1"/>
            <a:ext cx="9144000" cy="1124743"/>
          </a:xfrm>
        </p:spPr>
        <p:txBody>
          <a:bodyPr>
            <a:normAutofit/>
          </a:bodyPr>
          <a:lstStyle/>
          <a:p>
            <a:r>
              <a:rPr lang="it-IT" sz="3200" b="1" dirty="0">
                <a:solidFill>
                  <a:srgbClr val="C00000"/>
                </a:solidFill>
                <a:latin typeface="Times New Roman" panose="02020603050405020304" pitchFamily="18" charset="0"/>
                <a:cs typeface="Times New Roman" panose="02020603050405020304" pitchFamily="18" charset="0"/>
              </a:rPr>
              <a:t>DIVIETO DI MOLESTIE</a:t>
            </a:r>
          </a:p>
        </p:txBody>
      </p:sp>
      <p:sp>
        <p:nvSpPr>
          <p:cNvPr id="3" name="Sottotitolo 2"/>
          <p:cNvSpPr>
            <a:spLocks noGrp="1"/>
          </p:cNvSpPr>
          <p:nvPr>
            <p:ph type="subTitle" idx="1"/>
          </p:nvPr>
        </p:nvSpPr>
        <p:spPr>
          <a:xfrm>
            <a:off x="611560" y="1124744"/>
            <a:ext cx="7992888" cy="5256584"/>
          </a:xfrm>
        </p:spPr>
        <p:txBody>
          <a:bodyPr>
            <a:normAutofit/>
          </a:bodyPr>
          <a:lstStyle/>
          <a:p>
            <a:pPr algn="just">
              <a:lnSpc>
                <a:spcPts val="2600"/>
              </a:lnSpc>
              <a:spcBef>
                <a:spcPts val="0"/>
              </a:spcBef>
            </a:pPr>
            <a:r>
              <a:rPr lang="it-IT" sz="2100" dirty="0">
                <a:solidFill>
                  <a:schemeClr val="tx1"/>
                </a:solidFill>
                <a:latin typeface="Times New Roman" panose="02020603050405020304" pitchFamily="18" charset="0"/>
                <a:cs typeface="Times New Roman" panose="02020603050405020304" pitchFamily="18" charset="0"/>
              </a:rPr>
              <a:t>Le molestie configurano una discriminazione «in caso di </a:t>
            </a:r>
            <a:r>
              <a:rPr lang="it-IT" sz="2100" b="1" dirty="0">
                <a:solidFill>
                  <a:schemeClr val="tx1"/>
                </a:solidFill>
                <a:latin typeface="Times New Roman" panose="02020603050405020304" pitchFamily="18" charset="0"/>
                <a:cs typeface="Times New Roman" panose="02020603050405020304" pitchFamily="18" charset="0"/>
              </a:rPr>
              <a:t>comportamento indesiderato</a:t>
            </a:r>
            <a:r>
              <a:rPr lang="it-IT" sz="2100" dirty="0">
                <a:solidFill>
                  <a:schemeClr val="tx1"/>
                </a:solidFill>
                <a:latin typeface="Times New Roman" panose="02020603050405020304" pitchFamily="18" charset="0"/>
                <a:cs typeface="Times New Roman" panose="02020603050405020304" pitchFamily="18" charset="0"/>
              </a:rPr>
              <a:t> adottato per motivi di razza o di origine etnica e avente lo scopo o l’effetto di </a:t>
            </a:r>
            <a:r>
              <a:rPr lang="it-IT" sz="2100" b="1" dirty="0">
                <a:solidFill>
                  <a:schemeClr val="tx1"/>
                </a:solidFill>
                <a:latin typeface="Times New Roman" panose="02020603050405020304" pitchFamily="18" charset="0"/>
                <a:cs typeface="Times New Roman" panose="02020603050405020304" pitchFamily="18" charset="0"/>
              </a:rPr>
              <a:t>violare la dignità </a:t>
            </a:r>
            <a:r>
              <a:rPr lang="it-IT" sz="2100" dirty="0">
                <a:solidFill>
                  <a:schemeClr val="tx1"/>
                </a:solidFill>
                <a:latin typeface="Times New Roman" panose="02020603050405020304" pitchFamily="18" charset="0"/>
                <a:cs typeface="Times New Roman" panose="02020603050405020304" pitchFamily="18" charset="0"/>
              </a:rPr>
              <a:t>di una persona e di creare un </a:t>
            </a:r>
            <a:r>
              <a:rPr lang="it-IT" sz="2100" b="1" dirty="0">
                <a:solidFill>
                  <a:schemeClr val="tx1"/>
                </a:solidFill>
                <a:latin typeface="Times New Roman" panose="02020603050405020304" pitchFamily="18" charset="0"/>
                <a:cs typeface="Times New Roman" panose="02020603050405020304" pitchFamily="18" charset="0"/>
              </a:rPr>
              <a:t>clima intimidatorio, ostile, degradante, umiliante od offensivo</a:t>
            </a:r>
            <a:r>
              <a:rPr lang="it-IT" sz="2100" dirty="0">
                <a:solidFill>
                  <a:schemeClr val="tx1"/>
                </a:solidFill>
                <a:latin typeface="Times New Roman" panose="02020603050405020304" pitchFamily="18" charset="0"/>
                <a:cs typeface="Times New Roman" panose="02020603050405020304" pitchFamily="18" charset="0"/>
              </a:rPr>
              <a:t>» (art. 2, c. 3). Le molestie possono assumere forme diverse (abuso verbale, non verbale o fisico) e producono l’effetto di violare la dignità umana.</a:t>
            </a:r>
          </a:p>
          <a:p>
            <a:pPr algn="just">
              <a:lnSpc>
                <a:spcPts val="2600"/>
              </a:lnSpc>
              <a:spcBef>
                <a:spcPts val="0"/>
              </a:spcBef>
            </a:pPr>
            <a:endParaRPr lang="it-IT" sz="2100" dirty="0">
              <a:solidFill>
                <a:schemeClr val="tx1"/>
              </a:solidFill>
              <a:latin typeface="Times New Roman" panose="02020603050405020304" pitchFamily="18" charset="0"/>
              <a:cs typeface="Times New Roman" panose="02020603050405020304" pitchFamily="18" charset="0"/>
            </a:endParaRPr>
          </a:p>
          <a:p>
            <a:pPr algn="just">
              <a:lnSpc>
                <a:spcPts val="2600"/>
              </a:lnSpc>
              <a:spcBef>
                <a:spcPts val="0"/>
              </a:spcBef>
            </a:pPr>
            <a:r>
              <a:rPr lang="it-IT" sz="2100" dirty="0">
                <a:solidFill>
                  <a:schemeClr val="tx1"/>
                </a:solidFill>
                <a:latin typeface="Times New Roman" panose="02020603050405020304" pitchFamily="18" charset="0"/>
                <a:cs typeface="Times New Roman" panose="02020603050405020304" pitchFamily="18" charset="0"/>
              </a:rPr>
              <a:t>Ungheria 2009: presentato un reclamo dinanzi all’Autorità per la parità di trattamento contro alcuni insegnanti che dissero ad alcuni studenti rom che la loro cattiva condotta era stata segnalata alla Guardia ungherese, un’organizzazione nazionalista nota per gli atti di estrema violenza contro i rom. Secondo Autorità adita, gli insegnanti avevano implicitamente avallato le opinioni razziste della Guardia e creato un clima di paura e intimidazione equivalente a molestie.</a:t>
            </a:r>
          </a:p>
          <a:p>
            <a:pPr algn="just">
              <a:lnSpc>
                <a:spcPts val="2600"/>
              </a:lnSpc>
              <a:spcBef>
                <a:spcPts val="0"/>
              </a:spcBef>
            </a:pPr>
            <a:endParaRPr lang="it-IT" sz="21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4307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1"/>
            <a:ext cx="9144000" cy="1052735"/>
          </a:xfrm>
        </p:spPr>
        <p:txBody>
          <a:bodyPr>
            <a:normAutofit/>
          </a:bodyPr>
          <a:lstStyle/>
          <a:p>
            <a:r>
              <a:rPr lang="it-IT" sz="3200" b="1" dirty="0">
                <a:solidFill>
                  <a:srgbClr val="7030A0"/>
                </a:solidFill>
                <a:latin typeface="Times New Roman" panose="02020603050405020304" pitchFamily="18" charset="0"/>
                <a:cs typeface="Times New Roman" panose="02020603050405020304" pitchFamily="18" charset="0"/>
              </a:rPr>
              <a:t>ORDINE DI DISCRIMINARE</a:t>
            </a:r>
          </a:p>
        </p:txBody>
      </p:sp>
      <p:sp>
        <p:nvSpPr>
          <p:cNvPr id="3" name="Sottotitolo 2"/>
          <p:cNvSpPr>
            <a:spLocks noGrp="1"/>
          </p:cNvSpPr>
          <p:nvPr>
            <p:ph type="subTitle" idx="1"/>
          </p:nvPr>
        </p:nvSpPr>
        <p:spPr>
          <a:xfrm>
            <a:off x="611560" y="1052736"/>
            <a:ext cx="7992888" cy="5328592"/>
          </a:xfrm>
        </p:spPr>
        <p:txBody>
          <a:bodyPr>
            <a:noAutofit/>
          </a:bodyPr>
          <a:lstStyle/>
          <a:p>
            <a:pPr algn="just">
              <a:lnSpc>
                <a:spcPts val="2600"/>
              </a:lnSpc>
              <a:spcBef>
                <a:spcPts val="0"/>
              </a:spcBef>
            </a:pPr>
            <a:r>
              <a:rPr lang="it-IT" sz="2100" b="1" dirty="0">
                <a:solidFill>
                  <a:schemeClr val="tx1"/>
                </a:solidFill>
                <a:latin typeface="Times New Roman" panose="02020603050405020304" pitchFamily="18" charset="0"/>
                <a:cs typeface="Times New Roman" panose="02020603050405020304" pitchFamily="18" charset="0"/>
              </a:rPr>
              <a:t>Ordine imposto da un soggetto</a:t>
            </a:r>
            <a:r>
              <a:rPr lang="it-IT" sz="2100" dirty="0">
                <a:solidFill>
                  <a:schemeClr val="tx1"/>
                </a:solidFill>
                <a:latin typeface="Times New Roman" panose="02020603050405020304" pitchFamily="18" charset="0"/>
                <a:cs typeface="Times New Roman" panose="02020603050405020304" pitchFamily="18" charset="0"/>
              </a:rPr>
              <a:t>, in superiorità gerarchica nei confronti di un altro soggetto, a un suo subordinato, volto a </a:t>
            </a:r>
            <a:r>
              <a:rPr lang="it-IT" sz="2100" b="1" dirty="0">
                <a:solidFill>
                  <a:schemeClr val="tx1"/>
                </a:solidFill>
                <a:latin typeface="Times New Roman" panose="02020603050405020304" pitchFamily="18" charset="0"/>
                <a:cs typeface="Times New Roman" panose="02020603050405020304" pitchFamily="18" charset="0"/>
              </a:rPr>
              <a:t>discriminare</a:t>
            </a:r>
            <a:r>
              <a:rPr lang="it-IT" sz="2100" dirty="0">
                <a:solidFill>
                  <a:schemeClr val="tx1"/>
                </a:solidFill>
                <a:latin typeface="Times New Roman" panose="02020603050405020304" pitchFamily="18" charset="0"/>
                <a:cs typeface="Times New Roman" panose="02020603050405020304" pitchFamily="18" charset="0"/>
              </a:rPr>
              <a:t> uno o più soggetti sulla base di un </a:t>
            </a:r>
            <a:r>
              <a:rPr lang="it-IT" sz="2100" b="1" dirty="0">
                <a:solidFill>
                  <a:schemeClr val="tx1"/>
                </a:solidFill>
                <a:latin typeface="Times New Roman" panose="02020603050405020304" pitchFamily="18" charset="0"/>
                <a:cs typeface="Times New Roman" panose="02020603050405020304" pitchFamily="18" charset="0"/>
              </a:rPr>
              <a:t>fattore di diversificazione</a:t>
            </a:r>
            <a:r>
              <a:rPr lang="it-IT" sz="2100" dirty="0">
                <a:solidFill>
                  <a:schemeClr val="tx1"/>
                </a:solidFill>
                <a:latin typeface="Times New Roman" panose="02020603050405020304" pitchFamily="18" charset="0"/>
                <a:cs typeface="Times New Roman" panose="02020603050405020304" pitchFamily="18" charset="0"/>
              </a:rPr>
              <a:t>. </a:t>
            </a:r>
          </a:p>
          <a:p>
            <a:pPr algn="just">
              <a:lnSpc>
                <a:spcPts val="2600"/>
              </a:lnSpc>
              <a:spcBef>
                <a:spcPts val="0"/>
              </a:spcBef>
            </a:pPr>
            <a:endParaRPr lang="it-IT" sz="2100" i="1" dirty="0">
              <a:solidFill>
                <a:schemeClr val="tx1"/>
              </a:solidFill>
              <a:latin typeface="Times New Roman" panose="02020603050405020304" pitchFamily="18" charset="0"/>
              <a:cs typeface="Times New Roman" panose="02020603050405020304" pitchFamily="18" charset="0"/>
            </a:endParaRPr>
          </a:p>
          <a:p>
            <a:pPr algn="just">
              <a:lnSpc>
                <a:spcPts val="2600"/>
              </a:lnSpc>
              <a:spcBef>
                <a:spcPts val="0"/>
              </a:spcBef>
            </a:pPr>
            <a:r>
              <a:rPr lang="it-IT" sz="2100" dirty="0">
                <a:solidFill>
                  <a:schemeClr val="tx1"/>
                </a:solidFill>
                <a:latin typeface="Times New Roman" panose="02020603050405020304" pitchFamily="18" charset="0"/>
                <a:cs typeface="Times New Roman" panose="02020603050405020304" pitchFamily="18" charset="0"/>
              </a:rPr>
              <a:t>Bulgaria 2006: dichiarazioni offensive verso comunità rom, ebraica e turca e verso stranieri fatte da un deputato. Egli esortava i cittadini a impedire che la Bulgaria si trasformasse in una colonia di questi gruppi. Per tribunale regionale di Sofia tale comportamento costituisce una molestia e un ordine di discriminare.</a:t>
            </a:r>
          </a:p>
          <a:p>
            <a:pPr algn="just">
              <a:lnSpc>
                <a:spcPts val="2600"/>
              </a:lnSpc>
              <a:spcBef>
                <a:spcPts val="0"/>
              </a:spcBef>
            </a:pPr>
            <a:endParaRPr lang="it-IT" sz="21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296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1"/>
            <a:ext cx="9144000" cy="1988839"/>
          </a:xfrm>
          <a:solidFill>
            <a:srgbClr val="CAD656"/>
          </a:solidFill>
        </p:spPr>
        <p:txBody>
          <a:bodyPr>
            <a:normAutofit/>
          </a:bodyPr>
          <a:lstStyle/>
          <a:p>
            <a:r>
              <a:rPr lang="it-IT" sz="3200" b="1" dirty="0">
                <a:latin typeface="Times New Roman" panose="02020603050405020304" pitchFamily="18" charset="0"/>
                <a:cs typeface="Times New Roman" panose="02020603050405020304" pitchFamily="18" charset="0"/>
              </a:rPr>
              <a:t>INVERSIONE DELL’ONERE PROBATORIO </a:t>
            </a:r>
            <a:br>
              <a:rPr lang="it-IT" sz="3200" b="1" dirty="0">
                <a:latin typeface="Times New Roman" panose="02020603050405020304" pitchFamily="18" charset="0"/>
                <a:cs typeface="Times New Roman" panose="02020603050405020304" pitchFamily="18" charset="0"/>
              </a:rPr>
            </a:br>
            <a:r>
              <a:rPr lang="it-IT" sz="3200" b="1" dirty="0">
                <a:latin typeface="Times New Roman" panose="02020603050405020304" pitchFamily="18" charset="0"/>
                <a:cs typeface="Times New Roman" panose="02020603050405020304" pitchFamily="18" charset="0"/>
              </a:rPr>
              <a:t>E USO DEI DATI STATISTICI PER DIMOSTRARE DISCRIMINAZIONI</a:t>
            </a:r>
          </a:p>
        </p:txBody>
      </p:sp>
      <p:sp>
        <p:nvSpPr>
          <p:cNvPr id="3" name="Sottotitolo 2"/>
          <p:cNvSpPr>
            <a:spLocks noGrp="1"/>
          </p:cNvSpPr>
          <p:nvPr>
            <p:ph type="subTitle" idx="1"/>
          </p:nvPr>
        </p:nvSpPr>
        <p:spPr>
          <a:xfrm>
            <a:off x="539552" y="2420888"/>
            <a:ext cx="8064896" cy="3960440"/>
          </a:xfrm>
        </p:spPr>
        <p:txBody>
          <a:bodyPr>
            <a:noAutofit/>
          </a:bodyPr>
          <a:lstStyle/>
          <a:p>
            <a:pPr algn="just"/>
            <a:r>
              <a:rPr lang="it-IT" sz="2100" dirty="0">
                <a:solidFill>
                  <a:schemeClr val="tx1"/>
                </a:solidFill>
                <a:latin typeface="Times New Roman" panose="02020603050405020304" pitchFamily="18" charset="0"/>
                <a:cs typeface="Times New Roman" panose="02020603050405020304" pitchFamily="18" charset="0"/>
              </a:rPr>
              <a:t>Art. 8 direttiva 2000/43/CE enuncia il </a:t>
            </a:r>
            <a:r>
              <a:rPr lang="it-IT" sz="2100" b="1" dirty="0">
                <a:solidFill>
                  <a:schemeClr val="tx1"/>
                </a:solidFill>
                <a:latin typeface="Times New Roman" panose="02020603050405020304" pitchFamily="18" charset="0"/>
                <a:cs typeface="Times New Roman" panose="02020603050405020304" pitchFamily="18" charset="0"/>
              </a:rPr>
              <a:t>principio dell’inversione dell’onere probatorio</a:t>
            </a:r>
            <a:r>
              <a:rPr lang="it-IT" sz="2100" dirty="0">
                <a:solidFill>
                  <a:schemeClr val="tx1"/>
                </a:solidFill>
                <a:latin typeface="Times New Roman" panose="02020603050405020304" pitchFamily="18" charset="0"/>
                <a:cs typeface="Times New Roman" panose="02020603050405020304" pitchFamily="18" charset="0"/>
              </a:rPr>
              <a:t>. È il convenuto a dovere provare di non avere discriminato e non il ricorrente a dovere dimostrare di avere subito un trattamento discriminatorio. È agevolata la posizione della parte offesa. </a:t>
            </a:r>
          </a:p>
          <a:p>
            <a:pPr algn="just"/>
            <a:endParaRPr lang="it-IT" sz="2100" dirty="0">
              <a:solidFill>
                <a:schemeClr val="tx1"/>
              </a:solidFill>
              <a:latin typeface="Times New Roman" panose="02020603050405020304" pitchFamily="18" charset="0"/>
              <a:cs typeface="Times New Roman" panose="02020603050405020304" pitchFamily="18" charset="0"/>
            </a:endParaRPr>
          </a:p>
          <a:p>
            <a:pPr algn="just"/>
            <a:r>
              <a:rPr lang="it-IT" sz="2100" dirty="0">
                <a:solidFill>
                  <a:schemeClr val="tx1"/>
                </a:solidFill>
                <a:latin typeface="Times New Roman" panose="02020603050405020304" pitchFamily="18" charset="0"/>
                <a:cs typeface="Times New Roman" panose="02020603050405020304" pitchFamily="18" charset="0"/>
              </a:rPr>
              <a:t>P.to 15 del preambolo alla direttiva 2000/43/CE: «La </a:t>
            </a:r>
            <a:r>
              <a:rPr lang="it-IT" sz="2100" b="1" dirty="0">
                <a:solidFill>
                  <a:schemeClr val="tx1"/>
                </a:solidFill>
                <a:latin typeface="Times New Roman" panose="02020603050405020304" pitchFamily="18" charset="0"/>
                <a:cs typeface="Times New Roman" panose="02020603050405020304" pitchFamily="18" charset="0"/>
              </a:rPr>
              <a:t>valutazione dei fatti </a:t>
            </a:r>
            <a:r>
              <a:rPr lang="it-IT" sz="2100" dirty="0">
                <a:solidFill>
                  <a:schemeClr val="tx1"/>
                </a:solidFill>
                <a:latin typeface="Times New Roman" panose="02020603050405020304" pitchFamily="18" charset="0"/>
                <a:cs typeface="Times New Roman" panose="02020603050405020304" pitchFamily="18" charset="0"/>
              </a:rPr>
              <a:t>sulla base dei quali si può argomentare che sussiste discriminazione … la </a:t>
            </a:r>
            <a:r>
              <a:rPr lang="it-IT" sz="2100" b="1" dirty="0">
                <a:solidFill>
                  <a:schemeClr val="tx1"/>
                </a:solidFill>
                <a:latin typeface="Times New Roman" panose="02020603050405020304" pitchFamily="18" charset="0"/>
                <a:cs typeface="Times New Roman" panose="02020603050405020304" pitchFamily="18" charset="0"/>
              </a:rPr>
              <a:t>discriminazione indiretta </a:t>
            </a:r>
            <a:r>
              <a:rPr lang="it-IT" sz="2100" dirty="0">
                <a:solidFill>
                  <a:schemeClr val="tx1"/>
                </a:solidFill>
                <a:latin typeface="Times New Roman" panose="02020603050405020304" pitchFamily="18" charset="0"/>
                <a:cs typeface="Times New Roman" panose="02020603050405020304" pitchFamily="18" charset="0"/>
              </a:rPr>
              <a:t>sia stabilita con qualsiasi mezzo, compresa </a:t>
            </a:r>
            <a:r>
              <a:rPr lang="it-IT" sz="2100" b="1" dirty="0">
                <a:solidFill>
                  <a:schemeClr val="tx1"/>
                </a:solidFill>
                <a:latin typeface="Times New Roman" panose="02020603050405020304" pitchFamily="18" charset="0"/>
                <a:cs typeface="Times New Roman" panose="02020603050405020304" pitchFamily="18" charset="0"/>
              </a:rPr>
              <a:t>l’evidenza statistica</a:t>
            </a:r>
            <a:r>
              <a:rPr lang="it-IT" sz="2100"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58386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1196752"/>
          </a:xfrm>
        </p:spPr>
        <p:txBody>
          <a:bodyPr>
            <a:normAutofit/>
          </a:bodyPr>
          <a:lstStyle/>
          <a:p>
            <a:r>
              <a:rPr lang="it-IT" sz="3200" b="1" spc="300" dirty="0">
                <a:solidFill>
                  <a:srgbClr val="FF0000"/>
                </a:solidFill>
                <a:latin typeface="Times New Roman" panose="02020603050405020304" pitchFamily="18" charset="0"/>
                <a:cs typeface="Times New Roman" panose="02020603050405020304" pitchFamily="18" charset="0"/>
              </a:rPr>
              <a:t>AZIONI POSITIVE</a:t>
            </a:r>
          </a:p>
        </p:txBody>
      </p:sp>
      <p:sp>
        <p:nvSpPr>
          <p:cNvPr id="3" name="Segnaposto contenuto 2"/>
          <p:cNvSpPr>
            <a:spLocks noGrp="1"/>
          </p:cNvSpPr>
          <p:nvPr>
            <p:ph idx="1"/>
          </p:nvPr>
        </p:nvSpPr>
        <p:spPr>
          <a:xfrm>
            <a:off x="683568" y="1196752"/>
            <a:ext cx="7848872" cy="4929411"/>
          </a:xfrm>
        </p:spPr>
        <p:txBody>
          <a:bodyPr>
            <a:normAutofit/>
          </a:bodyPr>
          <a:lstStyle/>
          <a:p>
            <a:pPr marL="0" indent="0" algn="just">
              <a:buNone/>
            </a:pPr>
            <a:r>
              <a:rPr lang="it-IT" sz="2100" dirty="0">
                <a:latin typeface="Times New Roman" panose="02020603050405020304" pitchFamily="18" charset="0"/>
                <a:cs typeface="Times New Roman" panose="02020603050405020304" pitchFamily="18" charset="0"/>
              </a:rPr>
              <a:t>Art. 17 direttiva 2000/43/CE: «Il divieto di discriminazione non dovrebbe pregiudicare il </a:t>
            </a:r>
            <a:r>
              <a:rPr lang="it-IT" sz="2100" b="1" dirty="0">
                <a:latin typeface="Times New Roman" panose="02020603050405020304" pitchFamily="18" charset="0"/>
                <a:cs typeface="Times New Roman" panose="02020603050405020304" pitchFamily="18" charset="0"/>
              </a:rPr>
              <a:t>mantenimento o l’adozione di misure </a:t>
            </a:r>
            <a:r>
              <a:rPr lang="it-IT" sz="2100" dirty="0">
                <a:latin typeface="Times New Roman" panose="02020603050405020304" pitchFamily="18" charset="0"/>
                <a:cs typeface="Times New Roman" panose="02020603050405020304" pitchFamily="18" charset="0"/>
              </a:rPr>
              <a:t>volte a prevenire o compensare gli svantaggi incontrati da un gruppo di persone di una determinata razza od origine etnica ..». </a:t>
            </a:r>
          </a:p>
          <a:p>
            <a:pPr marL="0" indent="0" algn="just">
              <a:buNone/>
            </a:pPr>
            <a:r>
              <a:rPr lang="it-IT" sz="2100" dirty="0">
                <a:latin typeface="Times New Roman" panose="02020603050405020304" pitchFamily="18" charset="0"/>
                <a:cs typeface="Times New Roman" panose="02020603050405020304" pitchFamily="18" charset="0"/>
              </a:rPr>
              <a:t>Previsione di azioni positive non è obbligatoria</a:t>
            </a:r>
          </a:p>
          <a:p>
            <a:pPr marL="0" indent="0" algn="just">
              <a:buNone/>
            </a:pPr>
            <a:endParaRPr lang="it-IT" sz="2100" dirty="0">
              <a:latin typeface="Times New Roman" panose="02020603050405020304" pitchFamily="18" charset="0"/>
              <a:cs typeface="Times New Roman" panose="02020603050405020304" pitchFamily="18" charset="0"/>
            </a:endParaRPr>
          </a:p>
          <a:p>
            <a:pPr marL="0" indent="0" algn="just">
              <a:buNone/>
            </a:pPr>
            <a:r>
              <a:rPr lang="it-IT" sz="2100" dirty="0">
                <a:latin typeface="Times New Roman" panose="02020603050405020304" pitchFamily="18" charset="0"/>
                <a:cs typeface="Times New Roman" panose="02020603050405020304" pitchFamily="18" charset="0"/>
              </a:rPr>
              <a:t>A 20 anni dall’adozione della Direttiva 2000/43/CE, gli Stati membri devono ancora implementare in modo adeguato le sue disposizioni. </a:t>
            </a:r>
          </a:p>
          <a:p>
            <a:pPr marL="0" indent="0" algn="just">
              <a:buNone/>
            </a:pPr>
            <a:endParaRPr lang="it-IT"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6217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1124744"/>
          </a:xfrm>
          <a:solidFill>
            <a:schemeClr val="bg1"/>
          </a:solidFill>
          <a:ln w="38100">
            <a:noFill/>
            <a:prstDash val="sysDot"/>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it-IT" sz="3600" b="1" spc="300" dirty="0">
                <a:solidFill>
                  <a:srgbClr val="0070C0"/>
                </a:solidFill>
                <a:latin typeface="Times New Roman" panose="02020603050405020304" pitchFamily="18" charset="0"/>
                <a:cs typeface="Times New Roman" pitchFamily="18" charset="0"/>
              </a:rPr>
              <a:t>INTRODUZIONE</a:t>
            </a:r>
          </a:p>
        </p:txBody>
      </p:sp>
      <p:sp>
        <p:nvSpPr>
          <p:cNvPr id="3" name="Segnaposto contenuto 2"/>
          <p:cNvSpPr>
            <a:spLocks noGrp="1"/>
          </p:cNvSpPr>
          <p:nvPr>
            <p:ph idx="1"/>
          </p:nvPr>
        </p:nvSpPr>
        <p:spPr>
          <a:xfrm>
            <a:off x="539552" y="1340768"/>
            <a:ext cx="8064896" cy="5517232"/>
          </a:xfrm>
        </p:spPr>
        <p:txBody>
          <a:bodyPr>
            <a:noAutofit/>
          </a:bodyPr>
          <a:lstStyle/>
          <a:p>
            <a:pPr marL="0" indent="0" algn="just">
              <a:lnSpc>
                <a:spcPts val="2600"/>
              </a:lnSpc>
              <a:spcBef>
                <a:spcPts val="0"/>
              </a:spcBef>
              <a:buNone/>
            </a:pPr>
            <a:r>
              <a:rPr lang="it-IT" sz="2100" dirty="0">
                <a:latin typeface="Times New Roman" panose="02020603050405020304" pitchFamily="18" charset="0"/>
                <a:cs typeface="Times New Roman" panose="02020603050405020304" pitchFamily="18" charset="0"/>
              </a:rPr>
              <a:t>Normativa antidiscriminatoria: è il primo livello di tutela delle minoranze, in quanto serve a eliminare le discriminazioni esistenti nella società</a:t>
            </a:r>
          </a:p>
          <a:p>
            <a:pPr marL="0" indent="0" algn="just">
              <a:lnSpc>
                <a:spcPts val="2600"/>
              </a:lnSpc>
              <a:spcBef>
                <a:spcPts val="0"/>
              </a:spcBef>
              <a:buNone/>
            </a:pPr>
            <a:endParaRPr lang="it-IT" sz="2100" dirty="0">
              <a:latin typeface="Times New Roman" panose="02020603050405020304" pitchFamily="18" charset="0"/>
              <a:cs typeface="Times New Roman" panose="02020603050405020304" pitchFamily="18" charset="0"/>
            </a:endParaRPr>
          </a:p>
          <a:p>
            <a:pPr marL="0" indent="0" algn="just">
              <a:lnSpc>
                <a:spcPts val="2600"/>
              </a:lnSpc>
              <a:spcBef>
                <a:spcPts val="0"/>
              </a:spcBef>
              <a:buNone/>
            </a:pPr>
            <a:r>
              <a:rPr lang="it-IT" sz="2100" dirty="0">
                <a:latin typeface="Times New Roman" panose="02020603050405020304" pitchFamily="18" charset="0"/>
                <a:cs typeface="Times New Roman" panose="02020603050405020304" pitchFamily="18" charset="0"/>
              </a:rPr>
              <a:t>Diritto antidiscriminatorio serve a tutelare i </a:t>
            </a:r>
            <a:r>
              <a:rPr lang="it-IT" sz="2100" b="1" dirty="0">
                <a:latin typeface="Times New Roman" panose="02020603050405020304" pitchFamily="18" charset="0"/>
                <a:cs typeface="Times New Roman" panose="02020603050405020304" pitchFamily="18" charset="0"/>
              </a:rPr>
              <a:t>singoli</a:t>
            </a:r>
            <a:r>
              <a:rPr lang="it-IT" sz="2100" dirty="0">
                <a:latin typeface="Times New Roman" panose="02020603050405020304" pitchFamily="18" charset="0"/>
                <a:cs typeface="Times New Roman" panose="02020603050405020304" pitchFamily="18" charset="0"/>
              </a:rPr>
              <a:t> appartenenti a minoranze. Ognuno di essi può far valere il proprio diritto individuale a non essere trattato in modo diverso per il solo fatto di appartenere a un determinato gruppo</a:t>
            </a:r>
          </a:p>
          <a:p>
            <a:pPr marL="0" indent="0" algn="just">
              <a:lnSpc>
                <a:spcPts val="2600"/>
              </a:lnSpc>
              <a:spcBef>
                <a:spcPts val="0"/>
              </a:spcBef>
              <a:buNone/>
            </a:pPr>
            <a:endParaRPr lang="it-IT" sz="2100" dirty="0">
              <a:latin typeface="Times New Roman" panose="02020603050405020304" pitchFamily="18" charset="0"/>
              <a:cs typeface="Times New Roman" panose="02020603050405020304" pitchFamily="18" charset="0"/>
            </a:endParaRPr>
          </a:p>
          <a:p>
            <a:pPr marL="0" indent="0" algn="just">
              <a:lnSpc>
                <a:spcPts val="2600"/>
              </a:lnSpc>
              <a:spcBef>
                <a:spcPts val="0"/>
              </a:spcBef>
              <a:buNone/>
            </a:pPr>
            <a:r>
              <a:rPr lang="it-IT" sz="2100" dirty="0">
                <a:latin typeface="Times New Roman" panose="02020603050405020304" pitchFamily="18" charset="0"/>
                <a:cs typeface="Times New Roman" panose="02020603050405020304" pitchFamily="18" charset="0"/>
              </a:rPr>
              <a:t>Principio di eguaglianza: situazioni analoghe devono essere trattate in modo eguale e situazioni diverse devono essere trattate in modo differente, altrimenti il trattamento è discriminatorio</a:t>
            </a:r>
          </a:p>
          <a:p>
            <a:pPr marL="0" indent="0" algn="just">
              <a:lnSpc>
                <a:spcPts val="2600"/>
              </a:lnSpc>
              <a:spcBef>
                <a:spcPts val="0"/>
              </a:spcBef>
              <a:buNone/>
            </a:pPr>
            <a:endParaRPr lang="it-IT" sz="2200" dirty="0">
              <a:latin typeface="Times New Roman" panose="02020603050405020304" pitchFamily="18" charset="0"/>
              <a:cs typeface="Times New Roman" panose="02020603050405020304" pitchFamily="18" charset="0"/>
            </a:endParaRPr>
          </a:p>
          <a:p>
            <a:pPr marL="0" indent="0" algn="just">
              <a:lnSpc>
                <a:spcPts val="2600"/>
              </a:lnSpc>
              <a:spcBef>
                <a:spcPts val="0"/>
              </a:spcBef>
              <a:buNone/>
            </a:pPr>
            <a:endParaRPr lang="it-IT" sz="2200" dirty="0">
              <a:latin typeface="Times New Roman" panose="02020603050405020304" pitchFamily="18" charset="0"/>
              <a:cs typeface="Times New Roman" panose="02020603050405020304" pitchFamily="18" charset="0"/>
            </a:endParaRPr>
          </a:p>
          <a:p>
            <a:pPr marL="0" indent="0" algn="just">
              <a:lnSpc>
                <a:spcPts val="2600"/>
              </a:lnSpc>
              <a:spcBef>
                <a:spcPts val="0"/>
              </a:spcBef>
              <a:buNone/>
            </a:pPr>
            <a:endParaRPr lang="it-IT" sz="2200" dirty="0">
              <a:latin typeface="Times New Roman" panose="02020603050405020304" pitchFamily="18" charset="0"/>
              <a:cs typeface="Times New Roman" panose="02020603050405020304" pitchFamily="18" charset="0"/>
            </a:endParaRPr>
          </a:p>
          <a:p>
            <a:pPr marL="0" indent="0" algn="just">
              <a:lnSpc>
                <a:spcPts val="2600"/>
              </a:lnSpc>
              <a:spcBef>
                <a:spcPts val="0"/>
              </a:spcBef>
              <a:buNone/>
            </a:pPr>
            <a:endParaRPr lang="it-IT" sz="2200" dirty="0">
              <a:latin typeface="Times New Roman" panose="02020603050405020304" pitchFamily="18" charset="0"/>
              <a:cs typeface="Times New Roman" panose="02020603050405020304" pitchFamily="18" charset="0"/>
            </a:endParaRPr>
          </a:p>
          <a:p>
            <a:pPr marL="0" indent="0" algn="just">
              <a:lnSpc>
                <a:spcPts val="2600"/>
              </a:lnSpc>
              <a:spcBef>
                <a:spcPts val="0"/>
              </a:spcBef>
              <a:buNone/>
            </a:pPr>
            <a:endParaRPr lang="it-IT" sz="2200" dirty="0">
              <a:latin typeface="Times New Roman" panose="02020603050405020304" pitchFamily="18" charset="0"/>
              <a:cs typeface="Times New Roman" panose="02020603050405020304" pitchFamily="18" charset="0"/>
            </a:endParaRPr>
          </a:p>
          <a:p>
            <a:pPr marL="0" indent="0" algn="just">
              <a:lnSpc>
                <a:spcPts val="2600"/>
              </a:lnSpc>
              <a:spcBef>
                <a:spcPts val="0"/>
              </a:spcBef>
              <a:buNone/>
            </a:pPr>
            <a:endParaRPr lang="it-IT" sz="2200" dirty="0">
              <a:latin typeface="Times New Roman" panose="02020603050405020304" pitchFamily="18" charset="0"/>
              <a:cs typeface="Times New Roman" panose="02020603050405020304" pitchFamily="18" charset="0"/>
            </a:endParaRPr>
          </a:p>
          <a:p>
            <a:pPr marL="0" indent="0" algn="just">
              <a:lnSpc>
                <a:spcPts val="2600"/>
              </a:lnSpc>
              <a:spcBef>
                <a:spcPts val="0"/>
              </a:spcBef>
              <a:buNone/>
            </a:pPr>
            <a:endParaRPr lang="it-IT" sz="2200" dirty="0">
              <a:latin typeface="Times New Roman" panose="02020603050405020304" pitchFamily="18" charset="0"/>
              <a:cs typeface="Times New Roman" panose="02020603050405020304" pitchFamily="18" charset="0"/>
            </a:endParaRPr>
          </a:p>
          <a:p>
            <a:pPr marL="0" indent="0" algn="just">
              <a:lnSpc>
                <a:spcPts val="2600"/>
              </a:lnSpc>
              <a:spcBef>
                <a:spcPts val="0"/>
              </a:spcBef>
              <a:buNone/>
            </a:pPr>
            <a:endParaRPr lang="it-IT" sz="2200" dirty="0">
              <a:latin typeface="Times New Roman" panose="02020603050405020304" pitchFamily="18" charset="0"/>
              <a:cs typeface="Times New Roman" panose="02020603050405020304" pitchFamily="18" charset="0"/>
            </a:endParaRPr>
          </a:p>
          <a:p>
            <a:pPr marL="0" indent="0" algn="just">
              <a:lnSpc>
                <a:spcPts val="2600"/>
              </a:lnSpc>
              <a:spcBef>
                <a:spcPts val="0"/>
              </a:spcBef>
              <a:buNone/>
            </a:pPr>
            <a:endParaRPr lang="it-IT"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8333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pic>
        <p:nvPicPr>
          <p:cNvPr id="4098" name="Picture 2" descr="http://www.egam.eu/wp-content/uploads/2016/04/infographic-levels-of-racial-discrimination.jpg"/>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b="7906"/>
          <a:stretch/>
        </p:blipFill>
        <p:spPr bwMode="auto">
          <a:xfrm>
            <a:off x="1436143" y="0"/>
            <a:ext cx="6271714"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9079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1"/>
            <a:ext cx="9144000" cy="1124743"/>
          </a:xfrm>
        </p:spPr>
        <p:txBody>
          <a:bodyPr>
            <a:normAutofit/>
          </a:bodyPr>
          <a:lstStyle/>
          <a:p>
            <a:r>
              <a:rPr lang="it-IT" sz="3200" b="1" spc="300" dirty="0">
                <a:solidFill>
                  <a:srgbClr val="E33DE3"/>
                </a:solidFill>
                <a:latin typeface="Times New Roman" panose="02020603050405020304" pitchFamily="18" charset="0"/>
                <a:cs typeface="Times New Roman" panose="02020603050405020304" pitchFamily="18" charset="0"/>
              </a:rPr>
              <a:t>RAZZA ED ETNIA</a:t>
            </a:r>
          </a:p>
        </p:txBody>
      </p:sp>
      <p:sp>
        <p:nvSpPr>
          <p:cNvPr id="3" name="Sottotitolo 2"/>
          <p:cNvSpPr>
            <a:spLocks noGrp="1"/>
          </p:cNvSpPr>
          <p:nvPr>
            <p:ph type="subTitle" idx="1"/>
          </p:nvPr>
        </p:nvSpPr>
        <p:spPr>
          <a:xfrm>
            <a:off x="395536" y="1124744"/>
            <a:ext cx="8352928" cy="5256584"/>
          </a:xfrm>
        </p:spPr>
        <p:txBody>
          <a:bodyPr>
            <a:normAutofit/>
          </a:bodyPr>
          <a:lstStyle/>
          <a:p>
            <a:pPr algn="just">
              <a:spcBef>
                <a:spcPts val="0"/>
              </a:spcBef>
            </a:pPr>
            <a:r>
              <a:rPr lang="it-IT" sz="2100" dirty="0">
                <a:solidFill>
                  <a:schemeClr val="tx1"/>
                </a:solidFill>
                <a:latin typeface="Times New Roman" panose="02020603050405020304" pitchFamily="18" charset="0"/>
                <a:cs typeface="Times New Roman" panose="02020603050405020304" pitchFamily="18" charset="0"/>
              </a:rPr>
              <a:t>Concetti di origine etnica e di razza si mescolano nel linguaggio giuridico. </a:t>
            </a:r>
          </a:p>
          <a:p>
            <a:pPr algn="just">
              <a:spcBef>
                <a:spcPts val="0"/>
              </a:spcBef>
            </a:pPr>
            <a:endParaRPr lang="it-IT" sz="2100" dirty="0">
              <a:solidFill>
                <a:schemeClr val="tx1"/>
              </a:solidFill>
              <a:latin typeface="Times New Roman" panose="02020603050405020304" pitchFamily="18" charset="0"/>
              <a:cs typeface="Times New Roman" panose="02020603050405020304" pitchFamily="18" charset="0"/>
            </a:endParaRPr>
          </a:p>
          <a:p>
            <a:pPr algn="just">
              <a:spcBef>
                <a:spcPts val="0"/>
              </a:spcBef>
            </a:pPr>
            <a:r>
              <a:rPr lang="it-IT" sz="2100" b="1" dirty="0">
                <a:solidFill>
                  <a:schemeClr val="tx1"/>
                </a:solidFill>
                <a:latin typeface="Times New Roman" panose="02020603050405020304" pitchFamily="18" charset="0"/>
                <a:cs typeface="Times New Roman" panose="02020603050405020304" pitchFamily="18" charset="0"/>
              </a:rPr>
              <a:t>Direttiva 2000/43/CE sulla parità di trattamento fra le persone indipendentemente dalla razza e dall’origine etnica</a:t>
            </a:r>
            <a:r>
              <a:rPr lang="it-IT" sz="2100" dirty="0">
                <a:solidFill>
                  <a:schemeClr val="tx1"/>
                </a:solidFill>
                <a:latin typeface="Times New Roman" panose="02020603050405020304" pitchFamily="18" charset="0"/>
                <a:cs typeface="Times New Roman" panose="02020603050405020304" pitchFamily="18" charset="0"/>
              </a:rPr>
              <a:t>: «l’Unione europea respinge le teorie che tentano di dimostrare l’esistenza di razze umane distinte. L’uso del termine razza nella presente direttiva non implica l’accettazione di siffatte teorie». Contemplare la razza oltre a origine etnica significa costruire una </a:t>
            </a:r>
            <a:r>
              <a:rPr lang="it-IT" sz="2100" b="1" dirty="0">
                <a:solidFill>
                  <a:schemeClr val="tx1"/>
                </a:solidFill>
                <a:latin typeface="Times New Roman" panose="02020603050405020304" pitchFamily="18" charset="0"/>
                <a:cs typeface="Times New Roman" panose="02020603050405020304" pitchFamily="18" charset="0"/>
              </a:rPr>
              <a:t>nozione unica</a:t>
            </a:r>
            <a:r>
              <a:rPr lang="it-IT" sz="2100" dirty="0">
                <a:solidFill>
                  <a:schemeClr val="tx1"/>
                </a:solidFill>
                <a:latin typeface="Times New Roman" panose="02020603050405020304" pitchFamily="18" charset="0"/>
                <a:cs typeface="Times New Roman" panose="02020603050405020304" pitchFamily="18" charset="0"/>
              </a:rPr>
              <a:t>, per evitare che casi che si potrebbero verificare rimangano privi di tutela per mere questioni terminologiche. </a:t>
            </a:r>
          </a:p>
          <a:p>
            <a:pPr algn="just">
              <a:spcBef>
                <a:spcPts val="0"/>
              </a:spcBef>
            </a:pPr>
            <a:endParaRPr lang="it-IT" sz="2100" dirty="0">
              <a:solidFill>
                <a:schemeClr val="tx1"/>
              </a:solidFill>
              <a:latin typeface="Times New Roman" panose="02020603050405020304" pitchFamily="18" charset="0"/>
              <a:cs typeface="Times New Roman" panose="02020603050405020304" pitchFamily="18" charset="0"/>
            </a:endParaRPr>
          </a:p>
          <a:p>
            <a:pPr algn="just">
              <a:spcBef>
                <a:spcPts val="0"/>
              </a:spcBef>
            </a:pPr>
            <a:r>
              <a:rPr lang="it-IT" sz="2100" b="1" dirty="0">
                <a:solidFill>
                  <a:schemeClr val="tx1"/>
                </a:solidFill>
                <a:latin typeface="Times New Roman" panose="02020603050405020304" pitchFamily="18" charset="0"/>
                <a:cs typeface="Times New Roman" panose="02020603050405020304" pitchFamily="18" charset="0"/>
              </a:rPr>
              <a:t>Origine etnica</a:t>
            </a:r>
            <a:r>
              <a:rPr lang="it-IT" sz="2100" dirty="0">
                <a:solidFill>
                  <a:schemeClr val="tx1"/>
                </a:solidFill>
                <a:latin typeface="Times New Roman" panose="02020603050405020304" pitchFamily="18" charset="0"/>
                <a:cs typeface="Times New Roman" panose="02020603050405020304" pitchFamily="18" charset="0"/>
              </a:rPr>
              <a:t>: nozione che deriva «dall’idea che i gruppi sono caratterizzati in particolare da una comunanza di nazionalità, fede religiosa, lingua, origine culturale e tradizionale e ambiente di vita» (caso CHEZ RB c. Commissione per la difesa contro la discriminazione, deciso dalla Corte di Giustizia dell’UE nel 2015). </a:t>
            </a:r>
          </a:p>
          <a:p>
            <a:pPr algn="just">
              <a:spcBef>
                <a:spcPts val="0"/>
              </a:spcBef>
            </a:pPr>
            <a:endParaRPr lang="it-IT" sz="21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7663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1"/>
            <a:ext cx="9144000" cy="1124743"/>
          </a:xfrm>
        </p:spPr>
        <p:txBody>
          <a:bodyPr>
            <a:normAutofit/>
          </a:bodyPr>
          <a:lstStyle/>
          <a:p>
            <a:r>
              <a:rPr lang="it-IT" sz="3200" b="1" spc="300" dirty="0">
                <a:solidFill>
                  <a:srgbClr val="007E39"/>
                </a:solidFill>
                <a:latin typeface="Times New Roman" panose="02020603050405020304" pitchFamily="18" charset="0"/>
                <a:cs typeface="Times New Roman" panose="02020603050405020304" pitchFamily="18" charset="0"/>
              </a:rPr>
              <a:t>EGUAGLIANZA SOSTANZIALE</a:t>
            </a:r>
          </a:p>
        </p:txBody>
      </p:sp>
      <p:sp>
        <p:nvSpPr>
          <p:cNvPr id="3" name="Sottotitolo 2"/>
          <p:cNvSpPr>
            <a:spLocks noGrp="1"/>
          </p:cNvSpPr>
          <p:nvPr>
            <p:ph type="subTitle" idx="1"/>
          </p:nvPr>
        </p:nvSpPr>
        <p:spPr>
          <a:xfrm>
            <a:off x="539552" y="1124744"/>
            <a:ext cx="8208912" cy="5256584"/>
          </a:xfrm>
        </p:spPr>
        <p:txBody>
          <a:bodyPr>
            <a:normAutofit/>
          </a:bodyPr>
          <a:lstStyle/>
          <a:p>
            <a:pPr algn="just">
              <a:spcBef>
                <a:spcPts val="0"/>
              </a:spcBef>
            </a:pPr>
            <a:r>
              <a:rPr lang="it-IT" sz="2100" dirty="0">
                <a:solidFill>
                  <a:schemeClr val="tx1"/>
                </a:solidFill>
                <a:latin typeface="Times New Roman" panose="02020603050405020304" pitchFamily="18" charset="0"/>
                <a:cs typeface="Times New Roman" panose="02020603050405020304" pitchFamily="18" charset="0"/>
              </a:rPr>
              <a:t>Eguaglianza sostanziale ambisce alla parità di fatto e non solo di diritto, aspirando a colmare le differenze dei punti di partenza fra soggetti che discendono dalla ricchezza, l’educazione, ecc.   </a:t>
            </a:r>
          </a:p>
          <a:p>
            <a:pPr algn="just">
              <a:spcBef>
                <a:spcPts val="0"/>
              </a:spcBef>
            </a:pPr>
            <a:r>
              <a:rPr lang="it-IT"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È strumento di riequilibrio delle contraddizioni sociali e presuppone un ruolo attivo del legislatore per sanare le situazioni generatrici di diseguaglianze. </a:t>
            </a:r>
            <a:r>
              <a:rPr lang="it-IT" sz="2100" dirty="0">
                <a:solidFill>
                  <a:schemeClr val="tx1"/>
                </a:solidFill>
                <a:latin typeface="Times New Roman" panose="02020603050405020304" pitchFamily="18" charset="0"/>
                <a:cs typeface="Times New Roman" panose="02020603050405020304" pitchFamily="18" charset="0"/>
              </a:rPr>
              <a:t>Questo è il fondamento della ragionevolezza dei trattamenti preferenziali che assumono il nome di </a:t>
            </a:r>
            <a:r>
              <a:rPr lang="it-IT" sz="2100" b="1" dirty="0">
                <a:solidFill>
                  <a:schemeClr val="tx1"/>
                </a:solidFill>
                <a:latin typeface="Times New Roman" panose="02020603050405020304" pitchFamily="18" charset="0"/>
                <a:cs typeface="Times New Roman" panose="02020603050405020304" pitchFamily="18" charset="0"/>
              </a:rPr>
              <a:t>azioni positive</a:t>
            </a:r>
            <a:r>
              <a:rPr lang="it-IT" sz="2100" dirty="0">
                <a:solidFill>
                  <a:schemeClr val="tx1"/>
                </a:solidFill>
                <a:latin typeface="Times New Roman" panose="02020603050405020304" pitchFamily="18" charset="0"/>
                <a:cs typeface="Times New Roman" panose="02020603050405020304" pitchFamily="18" charset="0"/>
              </a:rPr>
              <a:t>. </a:t>
            </a:r>
            <a:endParaRPr lang="it-IT"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0"/>
              </a:spcBef>
            </a:pPr>
            <a:r>
              <a:rPr lang="it-IT" sz="2100" dirty="0">
                <a:solidFill>
                  <a:schemeClr val="tx1"/>
                </a:solidFill>
                <a:latin typeface="Times New Roman" panose="02020603050405020304" pitchFamily="18" charset="0"/>
                <a:cs typeface="Times New Roman" panose="02020603050405020304" pitchFamily="18" charset="0"/>
              </a:rPr>
              <a:t>Quote o punteggi per l’accesso a enti pubblici e privati è il modo attraverso cui gli ordinamenti introducono misure positive: </a:t>
            </a:r>
          </a:p>
          <a:p>
            <a:pPr marL="342900" indent="-342900" algn="just">
              <a:spcBef>
                <a:spcPts val="0"/>
              </a:spcBef>
              <a:buFontTx/>
              <a:buChar char="-"/>
            </a:pPr>
            <a:r>
              <a:rPr lang="it-IT" sz="2100" dirty="0">
                <a:solidFill>
                  <a:schemeClr val="tx1"/>
                </a:solidFill>
                <a:latin typeface="Times New Roman" panose="02020603050405020304" pitchFamily="18" charset="0"/>
                <a:cs typeface="Times New Roman" panose="02020603050405020304" pitchFamily="18" charset="0"/>
              </a:rPr>
              <a:t>con quote si riservano posti alle categorie svantaggiate</a:t>
            </a:r>
          </a:p>
          <a:p>
            <a:pPr marL="342900" indent="-342900" algn="just">
              <a:spcBef>
                <a:spcPts val="0"/>
              </a:spcBef>
              <a:buFontTx/>
              <a:buChar char="-"/>
            </a:pPr>
            <a:r>
              <a:rPr lang="it-IT" sz="2100" dirty="0">
                <a:solidFill>
                  <a:schemeClr val="tx1"/>
                </a:solidFill>
                <a:latin typeface="Times New Roman" panose="02020603050405020304" pitchFamily="18" charset="0"/>
                <a:cs typeface="Times New Roman" panose="02020603050405020304" pitchFamily="18" charset="0"/>
              </a:rPr>
              <a:t>con sistema dei punteggi si accreditano punti più elevati ai soggetti deboli, senza compromettere il diritto di ogni candidato a concorrere per tutti i posti disponibili</a:t>
            </a:r>
          </a:p>
          <a:p>
            <a:pPr algn="just">
              <a:spcBef>
                <a:spcPts val="0"/>
              </a:spcBef>
            </a:pPr>
            <a:endParaRPr lang="it-IT" sz="21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3403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1"/>
            <a:ext cx="9144000" cy="1268759"/>
          </a:xfrm>
        </p:spPr>
        <p:txBody>
          <a:bodyPr>
            <a:normAutofit/>
          </a:bodyPr>
          <a:lstStyle/>
          <a:p>
            <a:r>
              <a:rPr lang="it-IT" sz="3200" b="1" dirty="0">
                <a:ln>
                  <a:solidFill>
                    <a:schemeClr val="tx2">
                      <a:lumMod val="50000"/>
                    </a:schemeClr>
                  </a:solidFill>
                </a:ln>
                <a:solidFill>
                  <a:srgbClr val="0070C0"/>
                </a:solidFill>
                <a:latin typeface="Times New Roman" panose="02020603050405020304" pitchFamily="18" charset="0"/>
                <a:cs typeface="Times New Roman" panose="02020603050405020304" pitchFamily="18" charset="0"/>
              </a:rPr>
              <a:t>BASI GIURIDICHE DEL DIRITTO ANTIDISCRIMINATORIO EUROPEO</a:t>
            </a:r>
          </a:p>
        </p:txBody>
      </p:sp>
      <p:sp>
        <p:nvSpPr>
          <p:cNvPr id="3" name="Sottotitolo 2"/>
          <p:cNvSpPr>
            <a:spLocks noGrp="1"/>
          </p:cNvSpPr>
          <p:nvPr>
            <p:ph type="subTitle" idx="1"/>
          </p:nvPr>
        </p:nvSpPr>
        <p:spPr>
          <a:xfrm>
            <a:off x="395536" y="1268760"/>
            <a:ext cx="8424936" cy="5472608"/>
          </a:xfrm>
        </p:spPr>
        <p:txBody>
          <a:bodyPr>
            <a:noAutofit/>
          </a:bodyPr>
          <a:lstStyle/>
          <a:p>
            <a:pPr algn="just"/>
            <a:r>
              <a:rPr lang="it-IT" sz="2000" b="1" dirty="0">
                <a:solidFill>
                  <a:schemeClr val="tx1"/>
                </a:solidFill>
                <a:latin typeface="Times New Roman" panose="02020603050405020304" pitchFamily="18" charset="0"/>
                <a:cs typeface="Times New Roman" panose="02020603050405020304" pitchFamily="18" charset="0"/>
              </a:rPr>
              <a:t>-Trattato di Amsterdam 1997</a:t>
            </a:r>
            <a:r>
              <a:rPr lang="it-IT" sz="2000" dirty="0">
                <a:solidFill>
                  <a:schemeClr val="tx1"/>
                </a:solidFill>
                <a:latin typeface="Times New Roman" panose="02020603050405020304" pitchFamily="18" charset="0"/>
                <a:cs typeface="Times New Roman" panose="02020603050405020304" pitchFamily="18" charset="0"/>
              </a:rPr>
              <a:t>: l’art. 13 conferisce al Consiglio dell’UE il potere di prendere provvedimenti opportuni per combattere le discriminazioni fondate sul sesso, la razza o l’origine etnica, la religione o le convinzioni personali, gli handicap, l’età o le tendenze sessuali </a:t>
            </a:r>
          </a:p>
          <a:p>
            <a:pPr algn="just"/>
            <a:r>
              <a:rPr lang="it-IT" sz="2000" dirty="0">
                <a:solidFill>
                  <a:schemeClr val="tx1"/>
                </a:solidFill>
                <a:latin typeface="Times New Roman" panose="02020603050405020304" pitchFamily="18" charset="0"/>
                <a:cs typeface="Times New Roman" panose="02020603050405020304" pitchFamily="18" charset="0"/>
              </a:rPr>
              <a:t>-</a:t>
            </a:r>
            <a:r>
              <a:rPr lang="it-IT" sz="2000" b="1" dirty="0">
                <a:solidFill>
                  <a:schemeClr val="tx1"/>
                </a:solidFill>
                <a:latin typeface="Times New Roman" panose="02020603050405020304" pitchFamily="18" charset="0"/>
                <a:cs typeface="Times New Roman" panose="02020603050405020304" pitchFamily="18" charset="0"/>
              </a:rPr>
              <a:t>Direttiva 2000/43/CE </a:t>
            </a:r>
            <a:r>
              <a:rPr lang="it-IT" sz="2000" dirty="0">
                <a:solidFill>
                  <a:schemeClr val="tx1"/>
                </a:solidFill>
                <a:latin typeface="Times New Roman" panose="02020603050405020304" pitchFamily="18" charset="0"/>
                <a:cs typeface="Times New Roman" panose="02020603050405020304" pitchFamily="18" charset="0"/>
              </a:rPr>
              <a:t>che attua il principio della parità di trattamento fra le persone indipendentemente dalla razza e dall’origine etnica (estende il suo ambito di applicazione, oltre che al contesto lavorativo, anche a accesso a protezione e sicurezza sociale e a accesso a beni e servizi, es. istruzione) </a:t>
            </a:r>
          </a:p>
          <a:p>
            <a:pPr lvl="0" algn="just"/>
            <a:r>
              <a:rPr lang="it-IT" sz="2000" dirty="0">
                <a:solidFill>
                  <a:prstClr val="black"/>
                </a:solidFill>
                <a:latin typeface="Times New Roman" panose="02020603050405020304" pitchFamily="18" charset="0"/>
                <a:cs typeface="Times New Roman" panose="02020603050405020304" pitchFamily="18" charset="0"/>
              </a:rPr>
              <a:t>-</a:t>
            </a:r>
            <a:r>
              <a:rPr lang="it-IT" sz="2000" b="1" dirty="0">
                <a:solidFill>
                  <a:prstClr val="black"/>
                </a:solidFill>
                <a:latin typeface="Times New Roman" panose="02020603050405020304" pitchFamily="18" charset="0"/>
                <a:cs typeface="Times New Roman" panose="02020603050405020304" pitchFamily="18" charset="0"/>
              </a:rPr>
              <a:t>Direttiva 2000/78/CE </a:t>
            </a:r>
            <a:r>
              <a:rPr lang="it-IT" sz="2000" dirty="0">
                <a:solidFill>
                  <a:prstClr val="black"/>
                </a:solidFill>
                <a:latin typeface="Times New Roman" panose="02020603050405020304" pitchFamily="18" charset="0"/>
                <a:cs typeface="Times New Roman" panose="02020603050405020304" pitchFamily="18" charset="0"/>
              </a:rPr>
              <a:t>che stabilisce un quadro generale per la parità di trattamento in materia di occupazione e di condizioni di lavoro (indipendentemente da religione, convinzioni personali, handicap, età, tendenze sessuali)</a:t>
            </a:r>
          </a:p>
          <a:p>
            <a:pPr algn="just"/>
            <a:r>
              <a:rPr lang="it-IT" sz="2000" dirty="0">
                <a:solidFill>
                  <a:schemeClr val="tx1"/>
                </a:solidFill>
                <a:latin typeface="Times New Roman" panose="02020603050405020304" pitchFamily="18" charset="0"/>
                <a:cs typeface="Times New Roman" panose="02020603050405020304" pitchFamily="18" charset="0"/>
              </a:rPr>
              <a:t>-</a:t>
            </a:r>
            <a:r>
              <a:rPr lang="it-IT" sz="2000" b="1" dirty="0">
                <a:solidFill>
                  <a:schemeClr val="tx1"/>
                </a:solidFill>
                <a:latin typeface="Times New Roman" panose="02020603050405020304" pitchFamily="18" charset="0"/>
                <a:cs typeface="Times New Roman" panose="02020603050405020304" pitchFamily="18" charset="0"/>
              </a:rPr>
              <a:t>Carta dei diritti fondamentali 2000</a:t>
            </a:r>
            <a:r>
              <a:rPr lang="it-IT" sz="2000" dirty="0">
                <a:solidFill>
                  <a:schemeClr val="tx1"/>
                </a:solidFill>
                <a:latin typeface="Times New Roman" panose="02020603050405020304" pitchFamily="18" charset="0"/>
                <a:cs typeface="Times New Roman" panose="02020603050405020304" pitchFamily="18" charset="0"/>
              </a:rPr>
              <a:t>, art. 21 vieta qualsiasi forma di discriminazione fondata su:  sesso, razza, colore della pelle o l’origine etnica o sociale, caratteristiche genetiche, lingua, religione o convinzioni personali, opinioni politiche o di qualsiasi altra natura, appartenenza ad una minoranza nazionale, patrimonio, nascita, handicap, età o tendenze sessuali </a:t>
            </a:r>
          </a:p>
          <a:p>
            <a:pPr lvl="0" algn="just"/>
            <a:endParaRPr lang="it-IT" sz="2000" dirty="0">
              <a:solidFill>
                <a:prstClr val="black"/>
              </a:solidFill>
              <a:latin typeface="Times New Roman" panose="02020603050405020304" pitchFamily="18" charset="0"/>
              <a:cs typeface="Times New Roman" panose="02020603050405020304" pitchFamily="18" charset="0"/>
            </a:endParaRPr>
          </a:p>
          <a:p>
            <a:pPr lvl="0" algn="just"/>
            <a:endParaRPr lang="it-IT" sz="2000" dirty="0">
              <a:solidFill>
                <a:prstClr val="black"/>
              </a:solidFill>
              <a:latin typeface="Times New Roman" panose="02020603050405020304" pitchFamily="18" charset="0"/>
              <a:cs typeface="Times New Roman" panose="02020603050405020304" pitchFamily="18" charset="0"/>
            </a:endParaRPr>
          </a:p>
          <a:p>
            <a:pPr algn="just"/>
            <a:endParaRPr lang="it-IT" sz="2000" dirty="0">
              <a:solidFill>
                <a:schemeClr val="tx1"/>
              </a:solidFill>
              <a:latin typeface="Times New Roman" panose="02020603050405020304" pitchFamily="18" charset="0"/>
              <a:cs typeface="Times New Roman" panose="02020603050405020304" pitchFamily="18" charset="0"/>
            </a:endParaRPr>
          </a:p>
          <a:p>
            <a:pPr algn="just"/>
            <a:endParaRPr lang="it-IT" sz="2000" dirty="0">
              <a:solidFill>
                <a:schemeClr val="tx1"/>
              </a:solidFill>
              <a:latin typeface="Times New Roman" panose="02020603050405020304" pitchFamily="18" charset="0"/>
              <a:cs typeface="Times New Roman" panose="02020603050405020304" pitchFamily="18" charset="0"/>
            </a:endParaRPr>
          </a:p>
          <a:p>
            <a:pPr algn="just"/>
            <a:endParaRPr lang="it-IT"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1350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1"/>
            <a:ext cx="9144000" cy="1052735"/>
          </a:xfrm>
        </p:spPr>
        <p:txBody>
          <a:bodyPr>
            <a:normAutofit/>
          </a:bodyPr>
          <a:lstStyle/>
          <a:p>
            <a:r>
              <a:rPr lang="it-IT" sz="4000" b="1" spc="300" dirty="0">
                <a:ln w="19050">
                  <a:solidFill>
                    <a:schemeClr val="accent5">
                      <a:lumMod val="50000"/>
                    </a:schemeClr>
                  </a:solidFill>
                </a:ln>
                <a:solidFill>
                  <a:srgbClr val="FFC000"/>
                </a:solidFill>
                <a:latin typeface="Times New Roman" panose="02020603050405020304" pitchFamily="18" charset="0"/>
                <a:cs typeface="Times New Roman" panose="02020603050405020304" pitchFamily="18" charset="0"/>
              </a:rPr>
              <a:t>DIRETTIVA  2000/43/CE</a:t>
            </a:r>
          </a:p>
        </p:txBody>
      </p:sp>
      <p:sp>
        <p:nvSpPr>
          <p:cNvPr id="3" name="Sottotitolo 2"/>
          <p:cNvSpPr>
            <a:spLocks noGrp="1"/>
          </p:cNvSpPr>
          <p:nvPr>
            <p:ph type="subTitle" idx="1"/>
          </p:nvPr>
        </p:nvSpPr>
        <p:spPr>
          <a:xfrm>
            <a:off x="539552" y="1124744"/>
            <a:ext cx="8136904" cy="5256584"/>
          </a:xfrm>
        </p:spPr>
        <p:txBody>
          <a:bodyPr>
            <a:normAutofit/>
          </a:bodyPr>
          <a:lstStyle/>
          <a:p>
            <a:pPr algn="just">
              <a:lnSpc>
                <a:spcPts val="2500"/>
              </a:lnSpc>
              <a:spcBef>
                <a:spcPts val="0"/>
              </a:spcBef>
              <a:spcAft>
                <a:spcPts val="0"/>
              </a:spcAft>
            </a:pPr>
            <a:r>
              <a:rPr lang="it-IT" sz="2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La direttiva 2000/43/CE è reputata un elemento connotativo della dimensione sociale della cittadinanza europea, e non solo funzionale agli scopi economici dell’UE, per il suo esteso ambito di applicazione e per la previsione di nuovi tipi di discriminazioni.</a:t>
            </a:r>
          </a:p>
          <a:p>
            <a:pPr algn="just">
              <a:lnSpc>
                <a:spcPts val="2500"/>
              </a:lnSpc>
              <a:spcBef>
                <a:spcPts val="0"/>
              </a:spcBef>
              <a:spcAft>
                <a:spcPts val="0"/>
              </a:spcAft>
            </a:pPr>
            <a:endParaRPr lang="it-IT" sz="2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2500"/>
              </a:lnSpc>
              <a:spcBef>
                <a:spcPts val="0"/>
              </a:spcBef>
            </a:pPr>
            <a:r>
              <a:rPr lang="it-IT" sz="2100" b="1" dirty="0">
                <a:solidFill>
                  <a:schemeClr val="tx1"/>
                </a:solidFill>
                <a:latin typeface="Times New Roman" panose="02020603050405020304" pitchFamily="18" charset="0"/>
                <a:cs typeface="Times New Roman" panose="02020603050405020304" pitchFamily="18" charset="0"/>
              </a:rPr>
              <a:t>- discriminazione diretta</a:t>
            </a:r>
            <a:endParaRPr lang="it-IT" sz="2100" dirty="0">
              <a:solidFill>
                <a:schemeClr val="tx1"/>
              </a:solidFill>
              <a:latin typeface="Times New Roman" panose="02020603050405020304" pitchFamily="18" charset="0"/>
              <a:cs typeface="Times New Roman" panose="02020603050405020304" pitchFamily="18" charset="0"/>
            </a:endParaRPr>
          </a:p>
          <a:p>
            <a:pPr algn="just">
              <a:lnSpc>
                <a:spcPts val="2500"/>
              </a:lnSpc>
              <a:spcBef>
                <a:spcPts val="0"/>
              </a:spcBef>
            </a:pPr>
            <a:r>
              <a:rPr lang="it-IT" sz="2100" dirty="0">
                <a:solidFill>
                  <a:schemeClr val="tx1"/>
                </a:solidFill>
                <a:latin typeface="Times New Roman" panose="02020603050405020304" pitchFamily="18" charset="0"/>
                <a:cs typeface="Times New Roman" panose="02020603050405020304" pitchFamily="18" charset="0"/>
              </a:rPr>
              <a:t>- </a:t>
            </a:r>
            <a:r>
              <a:rPr lang="it-IT" sz="2100" b="1" dirty="0">
                <a:solidFill>
                  <a:schemeClr val="tx1"/>
                </a:solidFill>
                <a:latin typeface="Times New Roman" panose="02020603050405020304" pitchFamily="18" charset="0"/>
                <a:cs typeface="Times New Roman" panose="02020603050405020304" pitchFamily="18" charset="0"/>
              </a:rPr>
              <a:t>discriminazione indiretta</a:t>
            </a:r>
            <a:endParaRPr lang="it-IT" sz="2100" dirty="0">
              <a:solidFill>
                <a:schemeClr val="tx1"/>
              </a:solidFill>
              <a:latin typeface="Times New Roman" panose="02020603050405020304" pitchFamily="18" charset="0"/>
              <a:cs typeface="Times New Roman" panose="02020603050405020304" pitchFamily="18" charset="0"/>
            </a:endParaRPr>
          </a:p>
          <a:p>
            <a:pPr algn="just">
              <a:lnSpc>
                <a:spcPts val="2500"/>
              </a:lnSpc>
              <a:spcBef>
                <a:spcPts val="0"/>
              </a:spcBef>
            </a:pPr>
            <a:r>
              <a:rPr lang="it-IT" sz="2100" dirty="0">
                <a:solidFill>
                  <a:schemeClr val="tx1"/>
                </a:solidFill>
                <a:latin typeface="Times New Roman" panose="02020603050405020304" pitchFamily="18" charset="0"/>
                <a:cs typeface="Times New Roman" panose="02020603050405020304" pitchFamily="18" charset="0"/>
              </a:rPr>
              <a:t>- </a:t>
            </a:r>
            <a:r>
              <a:rPr lang="it-IT" sz="2100" b="1" dirty="0">
                <a:solidFill>
                  <a:schemeClr val="tx1"/>
                </a:solidFill>
                <a:latin typeface="Times New Roman" panose="02020603050405020304" pitchFamily="18" charset="0"/>
                <a:cs typeface="Times New Roman" panose="02020603050405020304" pitchFamily="18" charset="0"/>
              </a:rPr>
              <a:t>molestie</a:t>
            </a:r>
            <a:endParaRPr lang="it-IT" sz="2100" dirty="0">
              <a:solidFill>
                <a:schemeClr val="tx1"/>
              </a:solidFill>
              <a:latin typeface="Times New Roman" panose="02020603050405020304" pitchFamily="18" charset="0"/>
              <a:cs typeface="Times New Roman" panose="02020603050405020304" pitchFamily="18" charset="0"/>
            </a:endParaRPr>
          </a:p>
          <a:p>
            <a:pPr algn="just">
              <a:lnSpc>
                <a:spcPts val="2500"/>
              </a:lnSpc>
              <a:spcBef>
                <a:spcPts val="0"/>
              </a:spcBef>
            </a:pPr>
            <a:r>
              <a:rPr lang="it-IT" sz="2100" dirty="0">
                <a:solidFill>
                  <a:schemeClr val="tx1"/>
                </a:solidFill>
                <a:latin typeface="Times New Roman" panose="02020603050405020304" pitchFamily="18" charset="0"/>
                <a:cs typeface="Times New Roman" panose="02020603050405020304" pitchFamily="18" charset="0"/>
              </a:rPr>
              <a:t>- </a:t>
            </a:r>
            <a:r>
              <a:rPr lang="it-IT" sz="2100" b="1" dirty="0">
                <a:solidFill>
                  <a:schemeClr val="tx1"/>
                </a:solidFill>
                <a:latin typeface="Times New Roman" panose="02020603050405020304" pitchFamily="18" charset="0"/>
                <a:cs typeface="Times New Roman" panose="02020603050405020304" pitchFamily="18" charset="0"/>
              </a:rPr>
              <a:t>ordine di discriminare</a:t>
            </a:r>
          </a:p>
          <a:p>
            <a:pPr algn="just">
              <a:lnSpc>
                <a:spcPts val="2500"/>
              </a:lnSpc>
              <a:spcBef>
                <a:spcPts val="0"/>
              </a:spcBef>
              <a:spcAft>
                <a:spcPts val="0"/>
              </a:spcAft>
            </a:pPr>
            <a:r>
              <a:rPr lang="it-IT" sz="2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it-IT" sz="2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5" name="Picture 2" descr="https://fra.europa.eu/sites/default/files/styles/fra_revamp_publication_cover/public/fra_images/fra-2018-handbook-non-discrimination-law-2018-cover_en.jpg?itok=JGSvtOM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2492896"/>
            <a:ext cx="2880320" cy="40724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109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1"/>
            <a:ext cx="9144000" cy="1052735"/>
          </a:xfrm>
        </p:spPr>
        <p:txBody>
          <a:bodyPr>
            <a:normAutofit/>
          </a:bodyPr>
          <a:lstStyle/>
          <a:p>
            <a:r>
              <a:rPr lang="it-IT" sz="3400" b="1" dirty="0">
                <a:ln>
                  <a:solidFill>
                    <a:schemeClr val="tx1"/>
                  </a:solidFill>
                </a:ln>
                <a:solidFill>
                  <a:srgbClr val="E94D72"/>
                </a:solidFill>
                <a:latin typeface="Times New Roman" panose="02020603050405020304" pitchFamily="18" charset="0"/>
                <a:cs typeface="Times New Roman" panose="02020603050405020304" pitchFamily="18" charset="0"/>
              </a:rPr>
              <a:t>DISCRIMINAZIONE DIRETTA</a:t>
            </a:r>
          </a:p>
        </p:txBody>
      </p:sp>
      <p:sp>
        <p:nvSpPr>
          <p:cNvPr id="3" name="Sottotitolo 2"/>
          <p:cNvSpPr>
            <a:spLocks noGrp="1"/>
          </p:cNvSpPr>
          <p:nvPr>
            <p:ph type="subTitle" idx="1"/>
          </p:nvPr>
        </p:nvSpPr>
        <p:spPr>
          <a:xfrm>
            <a:off x="539552" y="1124744"/>
            <a:ext cx="8064896" cy="5256584"/>
          </a:xfrm>
        </p:spPr>
        <p:txBody>
          <a:bodyPr>
            <a:normAutofit/>
          </a:bodyPr>
          <a:lstStyle/>
          <a:p>
            <a:pPr algn="just">
              <a:lnSpc>
                <a:spcPts val="2600"/>
              </a:lnSpc>
              <a:spcBef>
                <a:spcPts val="0"/>
              </a:spcBef>
            </a:pPr>
            <a:r>
              <a:rPr lang="it-IT" sz="2100" b="1" dirty="0">
                <a:solidFill>
                  <a:schemeClr val="tx1"/>
                </a:solidFill>
                <a:latin typeface="Times New Roman" panose="02020603050405020304" pitchFamily="18" charset="0"/>
                <a:cs typeface="Times New Roman" panose="02020603050405020304" pitchFamily="18" charset="0"/>
              </a:rPr>
              <a:t>Discriminazione diretta </a:t>
            </a:r>
            <a:r>
              <a:rPr lang="it-IT" sz="2100" dirty="0">
                <a:solidFill>
                  <a:schemeClr val="tx1"/>
                </a:solidFill>
                <a:latin typeface="Times New Roman" panose="02020603050405020304" pitchFamily="18" charset="0"/>
                <a:cs typeface="Times New Roman" panose="02020603050405020304" pitchFamily="18" charset="0"/>
              </a:rPr>
              <a:t>si ha «quando, a causa della sua razza od origine etnica, </a:t>
            </a:r>
            <a:r>
              <a:rPr lang="it-IT" sz="2100" b="1" dirty="0">
                <a:solidFill>
                  <a:schemeClr val="tx1"/>
                </a:solidFill>
                <a:latin typeface="Times New Roman" panose="02020603050405020304" pitchFamily="18" charset="0"/>
                <a:cs typeface="Times New Roman" panose="02020603050405020304" pitchFamily="18" charset="0"/>
              </a:rPr>
              <a:t>una persona è trattata meno favorevolmente </a:t>
            </a:r>
            <a:r>
              <a:rPr lang="it-IT" sz="2100" dirty="0">
                <a:solidFill>
                  <a:schemeClr val="tx1"/>
                </a:solidFill>
                <a:latin typeface="Times New Roman" panose="02020603050405020304" pitchFamily="18" charset="0"/>
                <a:cs typeface="Times New Roman" panose="02020603050405020304" pitchFamily="18" charset="0"/>
              </a:rPr>
              <a:t>di quanto sia, sia stata o sarebbe stata un’altra in una </a:t>
            </a:r>
            <a:r>
              <a:rPr lang="it-IT" sz="2100" b="1" dirty="0">
                <a:solidFill>
                  <a:schemeClr val="tx1"/>
                </a:solidFill>
                <a:latin typeface="Times New Roman" panose="02020603050405020304" pitchFamily="18" charset="0"/>
                <a:cs typeface="Times New Roman" panose="02020603050405020304" pitchFamily="18" charset="0"/>
              </a:rPr>
              <a:t>situazione analoga</a:t>
            </a:r>
            <a:r>
              <a:rPr lang="it-IT" sz="2100" dirty="0">
                <a:solidFill>
                  <a:schemeClr val="tx1"/>
                </a:solidFill>
                <a:latin typeface="Times New Roman" panose="02020603050405020304" pitchFamily="18" charset="0"/>
                <a:cs typeface="Times New Roman" panose="02020603050405020304" pitchFamily="18" charset="0"/>
              </a:rPr>
              <a:t>» (art. 2, c. 2, </a:t>
            </a:r>
            <a:r>
              <a:rPr lang="it-IT" sz="2100" dirty="0" err="1">
                <a:solidFill>
                  <a:schemeClr val="tx1"/>
                </a:solidFill>
                <a:latin typeface="Times New Roman" panose="02020603050405020304" pitchFamily="18" charset="0"/>
                <a:cs typeface="Times New Roman" panose="02020603050405020304" pitchFamily="18" charset="0"/>
              </a:rPr>
              <a:t>lett</a:t>
            </a:r>
            <a:r>
              <a:rPr lang="it-IT" sz="2100" dirty="0">
                <a:solidFill>
                  <a:schemeClr val="tx1"/>
                </a:solidFill>
                <a:latin typeface="Times New Roman" panose="02020603050405020304" pitchFamily="18" charset="0"/>
                <a:cs typeface="Times New Roman" panose="02020603050405020304" pitchFamily="18" charset="0"/>
              </a:rPr>
              <a:t>. a).</a:t>
            </a:r>
          </a:p>
          <a:p>
            <a:pPr algn="just">
              <a:lnSpc>
                <a:spcPts val="2600"/>
              </a:lnSpc>
              <a:spcBef>
                <a:spcPts val="0"/>
              </a:spcBef>
            </a:pPr>
            <a:endParaRPr lang="it-IT" sz="2100" dirty="0">
              <a:latin typeface="Times New Roman" panose="02020603050405020304" pitchFamily="18" charset="0"/>
              <a:cs typeface="Times New Roman" panose="02020603050405020304" pitchFamily="18" charset="0"/>
            </a:endParaRPr>
          </a:p>
          <a:p>
            <a:pPr algn="just">
              <a:lnSpc>
                <a:spcPts val="2600"/>
              </a:lnSpc>
              <a:spcBef>
                <a:spcPts val="0"/>
              </a:spcBef>
            </a:pPr>
            <a:r>
              <a:rPr lang="it-IT" sz="2100" dirty="0">
                <a:solidFill>
                  <a:schemeClr val="tx1"/>
                </a:solidFill>
                <a:latin typeface="Times New Roman" panose="02020603050405020304" pitchFamily="18" charset="0"/>
                <a:cs typeface="Times New Roman" panose="02020603050405020304" pitchFamily="18" charset="0"/>
              </a:rPr>
              <a:t>Per dimostrare la discriminazione è necessario un termine di paragone.</a:t>
            </a:r>
          </a:p>
          <a:p>
            <a:pPr algn="just">
              <a:lnSpc>
                <a:spcPts val="2600"/>
              </a:lnSpc>
              <a:spcBef>
                <a:spcPts val="0"/>
              </a:spcBef>
            </a:pPr>
            <a:r>
              <a:rPr lang="it-IT" sz="2100" dirty="0">
                <a:solidFill>
                  <a:schemeClr val="tx1"/>
                </a:solidFill>
                <a:latin typeface="Times New Roman" panose="02020603050405020304" pitchFamily="18" charset="0"/>
                <a:cs typeface="Times New Roman" panose="02020603050405020304" pitchFamily="18" charset="0"/>
              </a:rPr>
              <a:t>Corte di Giustizia UE, causa Coleman resa nel 2008: termine di paragone</a:t>
            </a:r>
            <a:r>
              <a:rPr lang="it-IT" sz="2100" b="1" dirty="0">
                <a:solidFill>
                  <a:schemeClr val="tx1"/>
                </a:solidFill>
                <a:latin typeface="Times New Roman" panose="02020603050405020304" pitchFamily="18" charset="0"/>
                <a:cs typeface="Times New Roman" panose="02020603050405020304" pitchFamily="18" charset="0"/>
              </a:rPr>
              <a:t> </a:t>
            </a:r>
            <a:r>
              <a:rPr lang="it-IT" sz="2100" dirty="0">
                <a:solidFill>
                  <a:schemeClr val="tx1"/>
                </a:solidFill>
                <a:latin typeface="Times New Roman" panose="02020603050405020304" pitchFamily="18" charset="0"/>
                <a:cs typeface="Times New Roman" panose="02020603050405020304" pitchFamily="18" charset="0"/>
              </a:rPr>
              <a:t>è dato dai colleghi della ricorrente, in mansioni analoghe e con figli </a:t>
            </a:r>
          </a:p>
        </p:txBody>
      </p:sp>
    </p:spTree>
    <p:extLst>
      <p:ext uri="{BB962C8B-B14F-4D97-AF65-F5344CB8AC3E}">
        <p14:creationId xmlns:p14="http://schemas.microsoft.com/office/powerpoint/2010/main" val="1682668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1"/>
            <a:ext cx="9144000" cy="1052735"/>
          </a:xfrm>
        </p:spPr>
        <p:txBody>
          <a:bodyPr>
            <a:normAutofit/>
          </a:bodyPr>
          <a:lstStyle/>
          <a:p>
            <a:r>
              <a:rPr lang="it-IT" sz="3200" b="1" dirty="0">
                <a:solidFill>
                  <a:srgbClr val="0070C0"/>
                </a:solidFill>
                <a:latin typeface="Times New Roman" panose="02020603050405020304" pitchFamily="18" charset="0"/>
                <a:cs typeface="Times New Roman" panose="02020603050405020304" pitchFamily="18" charset="0"/>
              </a:rPr>
              <a:t>DISCRIMINAZIONE INDIRETTA</a:t>
            </a:r>
          </a:p>
        </p:txBody>
      </p:sp>
      <p:sp>
        <p:nvSpPr>
          <p:cNvPr id="3" name="Sottotitolo 2"/>
          <p:cNvSpPr>
            <a:spLocks noGrp="1"/>
          </p:cNvSpPr>
          <p:nvPr>
            <p:ph type="subTitle" idx="1"/>
          </p:nvPr>
        </p:nvSpPr>
        <p:spPr>
          <a:xfrm>
            <a:off x="611560" y="1124744"/>
            <a:ext cx="7992888" cy="5256584"/>
          </a:xfrm>
        </p:spPr>
        <p:txBody>
          <a:bodyPr>
            <a:noAutofit/>
          </a:bodyPr>
          <a:lstStyle/>
          <a:p>
            <a:pPr algn="just">
              <a:lnSpc>
                <a:spcPts val="2600"/>
              </a:lnSpc>
              <a:spcBef>
                <a:spcPts val="0"/>
              </a:spcBef>
            </a:pPr>
            <a:r>
              <a:rPr lang="it-IT" sz="2100" dirty="0">
                <a:solidFill>
                  <a:schemeClr val="tx1"/>
                </a:solidFill>
                <a:latin typeface="Times New Roman" panose="02020603050405020304" pitchFamily="18" charset="0"/>
                <a:cs typeface="Times New Roman" panose="02020603050405020304" pitchFamily="18" charset="0"/>
              </a:rPr>
              <a:t>La </a:t>
            </a:r>
            <a:r>
              <a:rPr lang="it-IT" sz="2100" b="1" dirty="0">
                <a:solidFill>
                  <a:schemeClr val="tx1"/>
                </a:solidFill>
                <a:latin typeface="Times New Roman" panose="02020603050405020304" pitchFamily="18" charset="0"/>
                <a:cs typeface="Times New Roman" panose="02020603050405020304" pitchFamily="18" charset="0"/>
              </a:rPr>
              <a:t>discriminazione indiretta </a:t>
            </a:r>
            <a:r>
              <a:rPr lang="it-IT" sz="2100" dirty="0">
                <a:solidFill>
                  <a:schemeClr val="tx1"/>
                </a:solidFill>
                <a:latin typeface="Times New Roman" panose="02020603050405020304" pitchFamily="18" charset="0"/>
                <a:cs typeface="Times New Roman" panose="02020603050405020304" pitchFamily="18" charset="0"/>
              </a:rPr>
              <a:t>sussiste quando «una disposizione, un criterio o una prassi, </a:t>
            </a:r>
            <a:r>
              <a:rPr lang="it-IT" sz="2100" b="1" dirty="0">
                <a:solidFill>
                  <a:schemeClr val="tx1"/>
                </a:solidFill>
                <a:latin typeface="Times New Roman" panose="02020603050405020304" pitchFamily="18" charset="0"/>
                <a:cs typeface="Times New Roman" panose="02020603050405020304" pitchFamily="18" charset="0"/>
              </a:rPr>
              <a:t>apparentemente neutri</a:t>
            </a:r>
            <a:r>
              <a:rPr lang="it-IT" sz="2100" dirty="0">
                <a:solidFill>
                  <a:schemeClr val="tx1"/>
                </a:solidFill>
                <a:latin typeface="Times New Roman" panose="02020603050405020304" pitchFamily="18" charset="0"/>
                <a:cs typeface="Times New Roman" panose="02020603050405020304" pitchFamily="18" charset="0"/>
              </a:rPr>
              <a:t>, possono mettere persone di una determinata razza od origine etnica in una </a:t>
            </a:r>
            <a:r>
              <a:rPr lang="it-IT" sz="2100" b="1" dirty="0">
                <a:solidFill>
                  <a:schemeClr val="tx1"/>
                </a:solidFill>
                <a:latin typeface="Times New Roman" panose="02020603050405020304" pitchFamily="18" charset="0"/>
                <a:cs typeface="Times New Roman" panose="02020603050405020304" pitchFamily="18" charset="0"/>
              </a:rPr>
              <a:t>posizione di particolare svantaggio</a:t>
            </a:r>
            <a:r>
              <a:rPr lang="it-IT" sz="2100" dirty="0">
                <a:solidFill>
                  <a:schemeClr val="tx1"/>
                </a:solidFill>
                <a:latin typeface="Times New Roman" panose="02020603050405020304" pitchFamily="18" charset="0"/>
                <a:cs typeface="Times New Roman" panose="02020603050405020304" pitchFamily="18" charset="0"/>
              </a:rPr>
              <a:t> rispetto ad altre persone» (art. 2, c. 2, </a:t>
            </a:r>
            <a:r>
              <a:rPr lang="it-IT" sz="2100" dirty="0" err="1">
                <a:solidFill>
                  <a:schemeClr val="tx1"/>
                </a:solidFill>
                <a:latin typeface="Times New Roman" panose="02020603050405020304" pitchFamily="18" charset="0"/>
                <a:cs typeface="Times New Roman" panose="02020603050405020304" pitchFamily="18" charset="0"/>
              </a:rPr>
              <a:t>lett</a:t>
            </a:r>
            <a:r>
              <a:rPr lang="it-IT" sz="2100" dirty="0">
                <a:solidFill>
                  <a:schemeClr val="tx1"/>
                </a:solidFill>
                <a:latin typeface="Times New Roman" panose="02020603050405020304" pitchFamily="18" charset="0"/>
                <a:cs typeface="Times New Roman" panose="02020603050405020304" pitchFamily="18" charset="0"/>
              </a:rPr>
              <a:t>. b). </a:t>
            </a:r>
          </a:p>
          <a:p>
            <a:pPr algn="just">
              <a:lnSpc>
                <a:spcPts val="2600"/>
              </a:lnSpc>
              <a:spcBef>
                <a:spcPts val="0"/>
              </a:spcBef>
            </a:pPr>
            <a:endParaRPr lang="it-IT" sz="2100" dirty="0">
              <a:solidFill>
                <a:schemeClr val="tx1"/>
              </a:solidFill>
              <a:latin typeface="Times New Roman" panose="02020603050405020304" pitchFamily="18" charset="0"/>
              <a:cs typeface="Times New Roman" panose="02020603050405020304" pitchFamily="18" charset="0"/>
            </a:endParaRPr>
          </a:p>
          <a:p>
            <a:pPr algn="just">
              <a:lnSpc>
                <a:spcPts val="2600"/>
              </a:lnSpc>
              <a:spcBef>
                <a:spcPts val="0"/>
              </a:spcBef>
            </a:pPr>
            <a:r>
              <a:rPr lang="it-IT" sz="2100" u="sng" dirty="0">
                <a:solidFill>
                  <a:schemeClr val="tx1"/>
                </a:solidFill>
                <a:latin typeface="Times New Roman" panose="02020603050405020304" pitchFamily="18" charset="0"/>
                <a:cs typeface="Times New Roman" panose="02020603050405020304" pitchFamily="18" charset="0"/>
              </a:rPr>
              <a:t>Corte EDU</a:t>
            </a:r>
            <a:r>
              <a:rPr lang="it-IT" sz="2100" dirty="0">
                <a:solidFill>
                  <a:schemeClr val="tx1"/>
                </a:solidFill>
                <a:latin typeface="Times New Roman" panose="02020603050405020304" pitchFamily="18" charset="0"/>
                <a:cs typeface="Times New Roman" panose="02020603050405020304" pitchFamily="18" charset="0"/>
              </a:rPr>
              <a:t>, causa D.H. e altri c. Repubblica ceca del 2007: test per valutare l’intelligenza e l’idoneità degli alunni, per stabilire se dovessero essere trasferiti dal sistema di istruzione ordinario alle scuole speciali per alunni con disabilità intellettuali e difficoltà di apprendimento. Test elaborato prendendo come </a:t>
            </a:r>
            <a:r>
              <a:rPr lang="it-IT" sz="2100" b="1" dirty="0">
                <a:solidFill>
                  <a:schemeClr val="tx1"/>
                </a:solidFill>
                <a:latin typeface="Times New Roman" panose="02020603050405020304" pitchFamily="18" charset="0"/>
                <a:cs typeface="Times New Roman" panose="02020603050405020304" pitchFamily="18" charset="0"/>
              </a:rPr>
              <a:t>standard la popolazione ceca</a:t>
            </a:r>
            <a:r>
              <a:rPr lang="it-IT" sz="2100" dirty="0">
                <a:solidFill>
                  <a:schemeClr val="tx1"/>
                </a:solidFill>
                <a:latin typeface="Times New Roman" panose="02020603050405020304" pitchFamily="18" charset="0"/>
                <a:cs typeface="Times New Roman" panose="02020603050405020304" pitchFamily="18" charset="0"/>
              </a:rPr>
              <a:t>, con la conseguenza che gli </a:t>
            </a:r>
            <a:r>
              <a:rPr lang="it-IT" sz="2100" b="1" dirty="0">
                <a:solidFill>
                  <a:schemeClr val="tx1"/>
                </a:solidFill>
                <a:latin typeface="Times New Roman" panose="02020603050405020304" pitchFamily="18" charset="0"/>
                <a:cs typeface="Times New Roman" panose="02020603050405020304" pitchFamily="18" charset="0"/>
              </a:rPr>
              <a:t>alunni rom </a:t>
            </a:r>
            <a:r>
              <a:rPr lang="it-IT" sz="2100" dirty="0">
                <a:solidFill>
                  <a:schemeClr val="tx1"/>
                </a:solidFill>
                <a:latin typeface="Times New Roman" panose="02020603050405020304" pitchFamily="18" charset="0"/>
                <a:cs typeface="Times New Roman" panose="02020603050405020304" pitchFamily="18" charset="0"/>
              </a:rPr>
              <a:t>avevano maggiori probabilità di ottenere risultati negativi conoscendo solo la lingua </a:t>
            </a:r>
            <a:r>
              <a:rPr lang="it-IT" sz="2100" dirty="0" err="1">
                <a:solidFill>
                  <a:schemeClr val="tx1"/>
                </a:solidFill>
                <a:latin typeface="Times New Roman" panose="02020603050405020304" pitchFamily="18" charset="0"/>
                <a:cs typeface="Times New Roman" panose="02020603050405020304" pitchFamily="18" charset="0"/>
              </a:rPr>
              <a:t>romanes</a:t>
            </a:r>
            <a:r>
              <a:rPr lang="it-IT" sz="2100"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3599161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5281</TotalTime>
  <Words>1327</Words>
  <Application>Microsoft Office PowerPoint</Application>
  <PresentationFormat>Presentazione su schermo (4:3)</PresentationFormat>
  <Paragraphs>76</Paragraphs>
  <Slides>13</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Calibri</vt:lpstr>
      <vt:lpstr>Times New Roman</vt:lpstr>
      <vt:lpstr>Tema di Office</vt:lpstr>
      <vt:lpstr>Il diritto  antidiscriminatorio  europeo: cenni</vt:lpstr>
      <vt:lpstr>INTRODUZIONE</vt:lpstr>
      <vt:lpstr>Presentazione standard di PowerPoint</vt:lpstr>
      <vt:lpstr>RAZZA ED ETNIA</vt:lpstr>
      <vt:lpstr>EGUAGLIANZA SOSTANZIALE</vt:lpstr>
      <vt:lpstr>BASI GIURIDICHE DEL DIRITTO ANTIDISCRIMINATORIO EUROPEO</vt:lpstr>
      <vt:lpstr>DIRETTIVA  2000/43/CE</vt:lpstr>
      <vt:lpstr>DISCRIMINAZIONE DIRETTA</vt:lpstr>
      <vt:lpstr>DISCRIMINAZIONE INDIRETTA</vt:lpstr>
      <vt:lpstr>DIVIETO DI MOLESTIE</vt:lpstr>
      <vt:lpstr>ORDINE DI DISCRIMINARE</vt:lpstr>
      <vt:lpstr>INVERSIONE DELL’ONERE PROBATORIO  E USO DEI DATI STATISTICI PER DIMOSTRARE DISCRIMINAZIONI</vt:lpstr>
      <vt:lpstr>AZIONI POSITIVE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Università degli Studi di Trieste Dip. Scienze politiche e sociali</dc:title>
  <dc:creator>Proprietario</dc:creator>
  <cp:lastModifiedBy>BALDIN SERENA</cp:lastModifiedBy>
  <cp:revision>1549</cp:revision>
  <cp:lastPrinted>2020-11-23T12:01:41Z</cp:lastPrinted>
  <dcterms:created xsi:type="dcterms:W3CDTF">2016-03-02T17:05:23Z</dcterms:created>
  <dcterms:modified xsi:type="dcterms:W3CDTF">2022-11-23T08:07:36Z</dcterms:modified>
</cp:coreProperties>
</file>