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3" r:id="rId2"/>
    <p:sldId id="346" r:id="rId3"/>
    <p:sldId id="384" r:id="rId4"/>
    <p:sldId id="370" r:id="rId5"/>
    <p:sldId id="442" r:id="rId6"/>
    <p:sldId id="441" r:id="rId7"/>
    <p:sldId id="444" r:id="rId8"/>
    <p:sldId id="340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6509"/>
    <a:srgbClr val="0000FF"/>
    <a:srgbClr val="000099"/>
    <a:srgbClr val="215BFF"/>
    <a:srgbClr val="BE28C2"/>
    <a:srgbClr val="0E4CA6"/>
    <a:srgbClr val="0000C0"/>
    <a:srgbClr val="F5EA0B"/>
    <a:srgbClr val="DFFC74"/>
    <a:srgbClr val="FEF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88139" autoAdjust="0"/>
  </p:normalViewPr>
  <p:slideViewPr>
    <p:cSldViewPr>
      <p:cViewPr varScale="1">
        <p:scale>
          <a:sx n="76" d="100"/>
          <a:sy n="76" d="100"/>
        </p:scale>
        <p:origin x="14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EEFCE05A-20CA-46EC-B888-F71733E1F239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ADDEE4F1-7DC4-42C5-B8A1-934B2C61643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583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96BF16D2-25DA-4DBE-BE3C-FD5EDF9E9005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4" tIns="46342" rIns="92684" bIns="4634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684" tIns="46342" rIns="92684" bIns="46342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096074F0-E657-41AA-8836-C4D10C6D27E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57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23"/>
          <p:cNvCxnSpPr/>
          <p:nvPr userDrawn="1"/>
        </p:nvCxnSpPr>
        <p:spPr>
          <a:xfrm>
            <a:off x="2987824" y="332656"/>
            <a:ext cx="0" cy="62646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3131841" y="332656"/>
            <a:ext cx="5832647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86" y="317860"/>
            <a:ext cx="2607442" cy="145703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32" y="6000034"/>
            <a:ext cx="2091149" cy="59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4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EE9E-DFCD-4405-9B2F-F257E6705E42}" type="datetimeFigureOut">
              <a:rPr lang="it-IT" smtClean="0"/>
              <a:pPr/>
              <a:t>24/11/2022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31841" y="332656"/>
            <a:ext cx="5832647" cy="1872208"/>
          </a:xfrm>
        </p:spPr>
        <p:txBody>
          <a:bodyPr>
            <a:normAutofit/>
          </a:bodyPr>
          <a:lstStyle/>
          <a:p>
            <a: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Stato di </a:t>
            </a:r>
            <a:b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Bosnia ed Erzegovina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2636912"/>
            <a:ext cx="2808312" cy="38451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EU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Enlargement</a:t>
            </a: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Western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Balkans</a:t>
            </a:r>
            <a:endParaRPr lang="it-IT" sz="1600" b="1" dirty="0">
              <a:solidFill>
                <a:srgbClr val="051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r>
              <a:rPr lang="it-I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it-I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2022/2023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endParaRPr lang="it-IT" sz="1600" b="1" dirty="0">
              <a:solidFill>
                <a:srgbClr val="051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Prof.ssa Serena Baldin</a:t>
            </a:r>
          </a:p>
          <a:p>
            <a:pPr algn="ctr"/>
            <a:r>
              <a:rPr lang="it-I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serena.baldin@dispes.units.it</a:t>
            </a:r>
          </a:p>
          <a:p>
            <a:pPr algn="ctr"/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000"/>
          <a:stretch/>
        </p:blipFill>
        <p:spPr>
          <a:xfrm>
            <a:off x="179512" y="404664"/>
            <a:ext cx="2664296" cy="108012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67544" y="5877272"/>
            <a:ext cx="2282552" cy="889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1"/>
          <a:stretch/>
        </p:blipFill>
        <p:spPr>
          <a:xfrm>
            <a:off x="34748" y="1486454"/>
            <a:ext cx="2908390" cy="79399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385" y="2636912"/>
            <a:ext cx="3289558" cy="323815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ED186A6-E3C8-490E-B7CB-12DECE3C3F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56" y="5628085"/>
            <a:ext cx="2358407" cy="79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0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accent2"/>
          </a:solidFill>
          <a:effectLst>
            <a:glow rad="101600">
              <a:srgbClr val="FFC000">
                <a:alpha val="40000"/>
              </a:srgb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it-IT" sz="3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STATO DI BOSNIA ED ERZEGOVINA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2" cy="5805264"/>
          </a:xfr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Stato di B-E è composto da 2 Entità territoriali costitutive: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Repubblica serba (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Republika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Srpska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Federazione di Bosnia Erzegovina (o Federazione croato-musulmana)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L’ordinamento riconosce 3 popoli costitutivi: 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serbo-bosniaci (prevalentemente ortodossi) 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croato-bosniaci (principalmente cattolici) 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bosgnacchi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(principalmente musulmani)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Assetto federale scaturito dall’</a:t>
            </a:r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Accordo di pace di Dayton del 1995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Costituzione di B-E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Appendice nr. 4 dell’Accordo di Dayton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è un atto promanante dalla volontà dei cittadini</a:t>
            </a:r>
          </a:p>
          <a:p>
            <a:pPr marL="0" indent="0" algn="just" defTabSz="180000">
              <a:lnSpc>
                <a:spcPts val="3600"/>
              </a:lnSpc>
              <a:spcBef>
                <a:spcPts val="0"/>
              </a:spcBef>
              <a:buNone/>
            </a:pPr>
            <a:endParaRPr lang="it-IT" sz="2100" dirty="0">
              <a:latin typeface="Times New Roman" pitchFamily="18" charset="0"/>
              <a:cs typeface="Times New Roman" pitchFamily="18" charset="0"/>
            </a:endParaRPr>
          </a:p>
          <a:p>
            <a:pPr marL="108000" indent="0" algn="just" defTabSz="180000">
              <a:lnSpc>
                <a:spcPts val="2400"/>
              </a:lnSpc>
              <a:spcBef>
                <a:spcPts val="0"/>
              </a:spcBef>
              <a:buNone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noFill/>
          <a:ln>
            <a:noFill/>
          </a:ln>
          <a:effectLst>
            <a:glow rad="101600">
              <a:srgbClr val="FFC000">
                <a:alpha val="40000"/>
              </a:srgb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it-IT" sz="3600" b="1" spc="-150" dirty="0">
                <a:solidFill>
                  <a:srgbClr val="00A44A"/>
                </a:solidFill>
                <a:latin typeface="Times New Roman" pitchFamily="18" charset="0"/>
                <a:cs typeface="Times New Roman" pitchFamily="18" charset="0"/>
              </a:rPr>
              <a:t>FASI DELLA TRANSIZIONE GUIDATA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733256"/>
          </a:xfr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65200" indent="-457200" algn="just" defTabSz="180000">
              <a:lnSpc>
                <a:spcPts val="3300"/>
              </a:lnSpc>
              <a:spcBef>
                <a:spcPts val="0"/>
              </a:spcBef>
              <a:buAutoNum type="arabicPeriod"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di iniziale attuazione dell’Accordo di pace</a:t>
            </a:r>
          </a:p>
          <a:p>
            <a:pPr marL="565200" indent="-457200" algn="just" defTabSz="180000">
              <a:lnSpc>
                <a:spcPts val="3300"/>
              </a:lnSpc>
              <a:spcBef>
                <a:spcPts val="0"/>
              </a:spcBef>
              <a:buAutoNum type="arabicPeriod"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caratterizzata da interventi di Corte costituzionale e Alto Rappresentante della Comunità internazionale per correggere l’impianto giuridico del trattato (1997-2005)</a:t>
            </a:r>
          </a:p>
          <a:p>
            <a:pPr marL="565200" indent="-457200" algn="just" defTabSz="180000">
              <a:lnSpc>
                <a:spcPts val="3300"/>
              </a:lnSpc>
              <a:spcBef>
                <a:spcPts val="0"/>
              </a:spcBef>
              <a:buAutoNum type="arabicPeriod"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contraddistinta da una maggiore responsabilità statale in ambito giuridico in vista dell’integrazione nell’UE</a:t>
            </a:r>
          </a:p>
          <a:p>
            <a:pPr marL="565200" indent="-457200" algn="just" defTabSz="180000">
              <a:lnSpc>
                <a:spcPts val="3300"/>
              </a:lnSpc>
              <a:spcBef>
                <a:spcPts val="0"/>
              </a:spcBef>
              <a:buAutoNum type="arabicPeriod"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 defTabSz="180000">
              <a:lnSpc>
                <a:spcPts val="33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5200" indent="-457200" algn="just" defTabSz="180000">
              <a:lnSpc>
                <a:spcPts val="3300"/>
              </a:lnSpc>
              <a:spcBef>
                <a:spcPts val="0"/>
              </a:spcBef>
              <a:buAutoNum type="arabicPeriod"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84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rgbClr val="DD19B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it-IT" sz="3600" b="1" spc="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B-E: ESEMPIO DI DEMOCRAZIA CONSOCIATIVA (POWER SHARING)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5229200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Ogni gruppo è rappresentato dal proprio “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State” 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Istituite due Entità federate, la Repubblica serba e la Federazione di Bosnia Erzegovina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queste si aggiunge il Distretto internazionale di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Brčko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sottoposto a diretta amministrazione internazionale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B-E ha competenze legislative modeste rispetto alle due Entità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B-E è un esempio ordinamento multinazionale in quanto contempla una serie di istituti giuridici per mettere sullo stesso piano i 3 popoli costitutivi</a:t>
            </a:r>
          </a:p>
        </p:txBody>
      </p:sp>
    </p:spTree>
    <p:extLst>
      <p:ext uri="{BB962C8B-B14F-4D97-AF65-F5344CB8AC3E}">
        <p14:creationId xmlns:p14="http://schemas.microsoft.com/office/powerpoint/2010/main" val="191589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it-IT" sz="3600" b="1" spc="3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DI GOVERNO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5589240"/>
          </a:xfrm>
        </p:spPr>
        <p:txBody>
          <a:bodyPr>
            <a:normAutofit/>
          </a:bodyPr>
          <a:lstStyle/>
          <a:p>
            <a:pPr marL="3600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Elezione diretta del capo dello Stato e presenza di un rapporto di fiducia fra governo e parlamento + correttivi per assicurare parità dei popoli costitutivi</a:t>
            </a:r>
          </a:p>
          <a:p>
            <a:pPr marL="3600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Assemblea parlamentare: organo bicamerale composto da Camera dei Rappresentanti e Camera dei Popoli</a:t>
            </a:r>
          </a:p>
          <a:p>
            <a:pPr marL="3600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Presidenza dello Stato: organo collegiale tricefalo composto da tre soggetti</a:t>
            </a:r>
          </a:p>
          <a:p>
            <a:pPr marL="3600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Presidenza dello Stato nomina il presidente del Consiglio dei ministri, dietro approvazione della Camera dei Rappresentanti</a:t>
            </a:r>
          </a:p>
          <a:p>
            <a:pPr marL="36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18"/>
          <a:stretch/>
        </p:blipFill>
        <p:spPr>
          <a:xfrm>
            <a:off x="4355976" y="4725144"/>
            <a:ext cx="4211960" cy="196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1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bg1"/>
          </a:solidFill>
          <a:ln>
            <a:solidFill>
              <a:srgbClr val="FF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noAutofit/>
          </a:bodyPr>
          <a:lstStyle/>
          <a:p>
            <a:pPr>
              <a:lnSpc>
                <a:spcPts val="3700"/>
              </a:lnSpc>
            </a:pPr>
            <a:r>
              <a:rPr lang="it-IT" sz="3200" b="1" spc="600" dirty="0">
                <a:solidFill>
                  <a:srgbClr val="D56509"/>
                </a:solidFill>
                <a:latin typeface="Times New Roman" pitchFamily="18" charset="0"/>
                <a:cs typeface="Times New Roman" pitchFamily="18" charset="0"/>
              </a:rPr>
              <a:t>INTERVENTISMO DI </a:t>
            </a:r>
            <a:br>
              <a:rPr lang="it-IT" sz="3200" b="1" spc="600" dirty="0">
                <a:solidFill>
                  <a:srgbClr val="D5650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3200" b="1" spc="600" dirty="0">
                <a:solidFill>
                  <a:srgbClr val="D56509"/>
                </a:solidFill>
                <a:latin typeface="Times New Roman" pitchFamily="18" charset="0"/>
                <a:cs typeface="Times New Roman" pitchFamily="18" charset="0"/>
              </a:rPr>
              <a:t>CORTE COSTITUZIONALE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3960440" cy="515719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itchFamily="18" charset="0"/>
              </a:rPr>
              <a:t>Sentenza nota come </a:t>
            </a:r>
            <a:r>
              <a:rPr lang="it-IT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constituent</a:t>
            </a:r>
            <a:r>
              <a:rPr lang="it-IT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peoples</a:t>
            </a:r>
            <a:r>
              <a:rPr lang="it-IT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case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relativa a democrazia consociativa e assetto federale, in cui la Corte afferma che l’eguaglianza collettiva dei tre popoli costitutivi sussiste anche all’interno di ciascuna Entità federata e sancisce che i confini tra le due Entità sono di natura meramente amministrativa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44824"/>
            <a:ext cx="4377322" cy="4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1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rgbClr val="0000FF"/>
          </a:solidFill>
          <a:ln>
            <a:solidFill>
              <a:srgbClr val="FFCC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noAutofit/>
          </a:bodyPr>
          <a:lstStyle/>
          <a:p>
            <a:pPr>
              <a:lnSpc>
                <a:spcPts val="3700"/>
              </a:lnSpc>
            </a:pPr>
            <a:r>
              <a:rPr lang="it-IT" sz="3200" b="1" spc="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INTERVENTISMO DI </a:t>
            </a:r>
            <a:br>
              <a:rPr lang="it-IT" sz="3200" b="1" spc="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3200" b="1" spc="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ALTO RAPPRESENTANTE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832" cy="50131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Alto Rappresentante della Comunità internazionale: poteri straordinari, es. potere di destituire i funzionari che violino l’Accordo di pace e potere di imporre decreti in caso di inerzia del parlamento nell’approvare leggi ritenute essenziali per l’attuazione del trattato. 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351412"/>
            <a:ext cx="48768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86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RIGIDITÀ SCHEMA DI </a:t>
            </a:r>
            <a:b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DEMOCRAZIA CONSOCIATIVA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445224"/>
          </a:xfrm>
        </p:spPr>
        <p:txBody>
          <a:bodyPr>
            <a:normAutofit/>
          </a:bodyPr>
          <a:lstStyle/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-Sistema di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troppo rigido impedisce il consolidamento democratico e il superamento delle profonde divisioni fra i gruppi 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-Democrazia consociativa non è paritaria in quanto esclude i cittadini appartenenti a ulteriori gruppi minoritari («the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-Riconosciuta la violazione del divieto di discriminare in caso </a:t>
            </a:r>
            <a:r>
              <a:rPr 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Sejdić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Finci del 2009 e anche in altri casi successivi decisi da Corte EDU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-Lo Stato non è ancora intervenuto per sanare la situazione</a:t>
            </a:r>
          </a:p>
          <a:p>
            <a:pPr marL="7200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-Inerzia delle istituzioni B-E impatta negativamente anche sul processo di avvicinamento all’UE</a:t>
            </a:r>
          </a:p>
        </p:txBody>
      </p:sp>
    </p:spTree>
    <p:extLst>
      <p:ext uri="{BB962C8B-B14F-4D97-AF65-F5344CB8AC3E}">
        <p14:creationId xmlns:p14="http://schemas.microsoft.com/office/powerpoint/2010/main" val="4083960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20482</TotalTime>
  <Words>516</Words>
  <Application>Microsoft Office PowerPoint</Application>
  <PresentationFormat>Presentazione su schermo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di Office</vt:lpstr>
      <vt:lpstr>Lo Stato di  Bosnia ed Erzegovina</vt:lpstr>
      <vt:lpstr>STATO DI BOSNIA ED ERZEGOVINA</vt:lpstr>
      <vt:lpstr>FASI DELLA TRANSIZIONE GUIDATA</vt:lpstr>
      <vt:lpstr>B-E: ESEMPIO DI DEMOCRAZIA CONSOCIATIVA (POWER SHARING)</vt:lpstr>
      <vt:lpstr>FORMA DI GOVERNO</vt:lpstr>
      <vt:lpstr>INTERVENTISMO DI  CORTE COSTITUZIONALE</vt:lpstr>
      <vt:lpstr>INTERVENTISMO DI  ALTO RAPPRESENTANTE</vt:lpstr>
      <vt:lpstr>RIGIDITÀ SCHEMA DI  DEMOCRAZIA CONSOCIATIVA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di Trieste Dip. Scienze politiche e sociali</dc:title>
  <dc:creator>Proprietario</dc:creator>
  <cp:lastModifiedBy>BALDIN SERENA</cp:lastModifiedBy>
  <cp:revision>5502</cp:revision>
  <cp:lastPrinted>2019-09-30T10:23:31Z</cp:lastPrinted>
  <dcterms:created xsi:type="dcterms:W3CDTF">2016-03-02T17:05:23Z</dcterms:created>
  <dcterms:modified xsi:type="dcterms:W3CDTF">2022-11-24T09:19:27Z</dcterms:modified>
</cp:coreProperties>
</file>