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81" r:id="rId4"/>
    <p:sldId id="276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209"/>
  </p:normalViewPr>
  <p:slideViewPr>
    <p:cSldViewPr>
      <p:cViewPr varScale="1">
        <p:scale>
          <a:sx n="120" d="100"/>
          <a:sy n="120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0FC76-16DA-8E49-8B1B-B35EE1162032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65070-3509-164A-95C1-5D31F8072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5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5070-3509-164A-95C1-5D31F8072E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5070-3509-164A-95C1-5D31F8072E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0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5070-3509-164A-95C1-5D31F8072E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5070-3509-164A-95C1-5D31F8072E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2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5070-3509-164A-95C1-5D31F8072E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7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11/10/19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0929" y="2348880"/>
            <a:ext cx="2682146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TIOLI&amp;AMMINE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3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AMMINE – </a:t>
            </a:r>
            <a:r>
              <a:rPr lang="en-US" altLang="en-US" sz="2800" dirty="0" err="1">
                <a:solidFill>
                  <a:srgbClr val="FF0000"/>
                </a:solidFill>
              </a:rPr>
              <a:t>Preparazione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086569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Le ammine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alifatiche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preparate</a:t>
            </a:r>
            <a:r>
              <a:rPr lang="en-US" altLang="en-US" dirty="0"/>
              <a:t> per </a:t>
            </a:r>
            <a:r>
              <a:rPr lang="en-US" altLang="en-US" dirty="0" err="1">
                <a:solidFill>
                  <a:srgbClr val="FF0000"/>
                </a:solidFill>
              </a:rPr>
              <a:t>alchilazione</a:t>
            </a:r>
            <a:r>
              <a:rPr lang="en-US" altLang="en-US" dirty="0"/>
              <a:t>  (</a:t>
            </a:r>
            <a:r>
              <a:rPr lang="en-US" altLang="en-US" dirty="0" err="1"/>
              <a:t>sostituzione</a:t>
            </a:r>
            <a:r>
              <a:rPr lang="en-US" altLang="en-US" dirty="0"/>
              <a:t> </a:t>
            </a:r>
            <a:r>
              <a:rPr lang="en-US" altLang="en-US" dirty="0" err="1"/>
              <a:t>nucleofila</a:t>
            </a:r>
            <a:r>
              <a:rPr lang="en-US" altLang="en-US" dirty="0"/>
              <a:t> di </a:t>
            </a:r>
            <a:r>
              <a:rPr lang="en-US" altLang="en-US" dirty="0" err="1"/>
              <a:t>tipo</a:t>
            </a:r>
            <a:r>
              <a:rPr lang="en-US" altLang="en-US" dirty="0"/>
              <a:t> 2)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con </a:t>
            </a: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alchilici</a:t>
            </a:r>
            <a:r>
              <a:rPr lang="en-US" altLang="en-US" dirty="0"/>
              <a:t>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C66E5E9-EDED-7B4C-B987-A1EE07A59805}"/>
              </a:ext>
            </a:extLst>
          </p:cNvPr>
          <p:cNvGrpSpPr/>
          <p:nvPr/>
        </p:nvGrpSpPr>
        <p:grpSpPr>
          <a:xfrm>
            <a:off x="569079" y="2733615"/>
            <a:ext cx="8005842" cy="1962800"/>
            <a:chOff x="375828" y="2771636"/>
            <a:chExt cx="8005842" cy="1962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5365024-1D52-9841-8675-A3A3B8B9B11F}"/>
                </a:ext>
              </a:extLst>
            </p:cNvPr>
            <p:cNvGrpSpPr/>
            <p:nvPr/>
          </p:nvGrpSpPr>
          <p:grpSpPr>
            <a:xfrm>
              <a:off x="375828" y="3356992"/>
              <a:ext cx="6379185" cy="1377444"/>
              <a:chOff x="1475656" y="5085184"/>
              <a:chExt cx="6379185" cy="137744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235E8A-AA0D-F94B-9674-C85252D4194A}"/>
                  </a:ext>
                </a:extLst>
              </p:cNvPr>
              <p:cNvSpPr txBox="1"/>
              <p:nvPr/>
            </p:nvSpPr>
            <p:spPr>
              <a:xfrm>
                <a:off x="1475656" y="5085184"/>
                <a:ext cx="806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-Br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79C92-16BB-A44D-91A0-92EF9F6654FE}"/>
                  </a:ext>
                </a:extLst>
              </p:cNvPr>
              <p:cNvSpPr txBox="1"/>
              <p:nvPr/>
            </p:nvSpPr>
            <p:spPr>
              <a:xfrm>
                <a:off x="1480786" y="5589240"/>
                <a:ext cx="806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-Br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C7E5A2-3F84-9C41-94C5-BCF41B7A6679}"/>
                  </a:ext>
                </a:extLst>
              </p:cNvPr>
              <p:cNvSpPr txBox="1"/>
              <p:nvPr/>
            </p:nvSpPr>
            <p:spPr>
              <a:xfrm>
                <a:off x="1475656" y="6093296"/>
                <a:ext cx="806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-Br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30504F-C296-2B4E-98DA-B62514F069DD}"/>
                  </a:ext>
                </a:extLst>
              </p:cNvPr>
              <p:cNvSpPr txBox="1"/>
              <p:nvPr/>
            </p:nvSpPr>
            <p:spPr>
              <a:xfrm>
                <a:off x="2987824" y="508518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0E3043-ACAE-6C42-90EB-7A6D62E65AF6}"/>
                  </a:ext>
                </a:extLst>
              </p:cNvPr>
              <p:cNvSpPr txBox="1"/>
              <p:nvPr/>
            </p:nvSpPr>
            <p:spPr>
              <a:xfrm>
                <a:off x="2987824" y="558924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99BFFC-0B20-DE4F-A890-51BC2FB3D2FC}"/>
                  </a:ext>
                </a:extLst>
              </p:cNvPr>
              <p:cNvSpPr txBox="1"/>
              <p:nvPr/>
            </p:nvSpPr>
            <p:spPr>
              <a:xfrm>
                <a:off x="2987824" y="609329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48F0CF-87B7-8B48-8A01-38C784C418C5}"/>
                  </a:ext>
                </a:extLst>
              </p:cNvPr>
              <p:cNvSpPr txBox="1"/>
              <p:nvPr/>
            </p:nvSpPr>
            <p:spPr>
              <a:xfrm>
                <a:off x="3647194" y="5089627"/>
                <a:ext cx="619080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:</a:t>
                </a:r>
                <a:r>
                  <a:rPr lang="en-US" dirty="0"/>
                  <a:t>NH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C1B37E-892F-3145-BBF2-8730836E6B65}"/>
                  </a:ext>
                </a:extLst>
              </p:cNvPr>
              <p:cNvSpPr txBox="1"/>
              <p:nvPr/>
            </p:nvSpPr>
            <p:spPr>
              <a:xfrm>
                <a:off x="3647194" y="5589240"/>
                <a:ext cx="973343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:</a:t>
                </a:r>
                <a:r>
                  <a:rPr lang="en-US" dirty="0"/>
                  <a:t>NH</a:t>
                </a:r>
                <a:r>
                  <a:rPr lang="en-US" baseline="-25000" dirty="0"/>
                  <a:t>2</a:t>
                </a:r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214DAC-9109-2344-8E5C-639AD286426D}"/>
                  </a:ext>
                </a:extLst>
              </p:cNvPr>
              <p:cNvSpPr txBox="1"/>
              <p:nvPr/>
            </p:nvSpPr>
            <p:spPr>
              <a:xfrm>
                <a:off x="3647194" y="6093296"/>
                <a:ext cx="1146468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:</a:t>
                </a:r>
                <a:r>
                  <a:rPr lang="en-US" dirty="0"/>
                  <a:t>NH(CH</a:t>
                </a:r>
                <a:r>
                  <a:rPr lang="en-US" baseline="-25000" dirty="0"/>
                  <a:t>3</a:t>
                </a:r>
                <a:r>
                  <a:rPr lang="en-US" dirty="0"/>
                  <a:t>)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3C1B8FB-AABD-7A44-A512-9ABD9BDA7CB9}"/>
                  </a:ext>
                </a:extLst>
              </p:cNvPr>
              <p:cNvCxnSpPr/>
              <p:nvPr/>
            </p:nvCxnSpPr>
            <p:spPr>
              <a:xfrm>
                <a:off x="5076056" y="5255319"/>
                <a:ext cx="72008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EB789D6-1DD2-C642-8C71-78E0B5679930}"/>
                  </a:ext>
                </a:extLst>
              </p:cNvPr>
              <p:cNvCxnSpPr/>
              <p:nvPr/>
            </p:nvCxnSpPr>
            <p:spPr>
              <a:xfrm>
                <a:off x="5076056" y="5770420"/>
                <a:ext cx="72008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73D7539-0437-A948-9300-60F0136D5C17}"/>
                  </a:ext>
                </a:extLst>
              </p:cNvPr>
              <p:cNvCxnSpPr/>
              <p:nvPr/>
            </p:nvCxnSpPr>
            <p:spPr>
              <a:xfrm>
                <a:off x="5076056" y="6277962"/>
                <a:ext cx="72008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3D1FD5-56E6-3F47-915B-C9D83970C4D8}"/>
                  </a:ext>
                </a:extLst>
              </p:cNvPr>
              <p:cNvSpPr txBox="1"/>
              <p:nvPr/>
            </p:nvSpPr>
            <p:spPr>
              <a:xfrm>
                <a:off x="6510541" y="5085184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-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9216CD-BF83-A449-B20F-1FC1E85AD2BA}"/>
                  </a:ext>
                </a:extLst>
              </p:cNvPr>
              <p:cNvSpPr txBox="1"/>
              <p:nvPr/>
            </p:nvSpPr>
            <p:spPr>
              <a:xfrm>
                <a:off x="6510326" y="6093296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5DF083-ED4B-3C40-B7A0-F8A62CF77543}"/>
                  </a:ext>
                </a:extLst>
              </p:cNvPr>
              <p:cNvSpPr txBox="1"/>
              <p:nvPr/>
            </p:nvSpPr>
            <p:spPr>
              <a:xfrm>
                <a:off x="6879894" y="6093296"/>
                <a:ext cx="974947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-N(</a:t>
                </a:r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)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8A1902-CC23-2145-A0DD-E50C3C21103F}"/>
                  </a:ext>
                </a:extLst>
              </p:cNvPr>
              <p:cNvSpPr txBox="1"/>
              <p:nvPr/>
            </p:nvSpPr>
            <p:spPr>
              <a:xfrm>
                <a:off x="6875045" y="5085184"/>
                <a:ext cx="627095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</a:t>
                </a:r>
                <a:r>
                  <a:rPr lang="en-US" dirty="0"/>
                  <a:t>NH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0CAB82-A5C1-5740-8A35-056811745BAD}"/>
                  </a:ext>
                </a:extLst>
              </p:cNvPr>
              <p:cNvSpPr txBox="1"/>
              <p:nvPr/>
            </p:nvSpPr>
            <p:spPr>
              <a:xfrm>
                <a:off x="6486689" y="558924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-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A7E8CC-486D-D34B-AD9E-7A7B684902C6}"/>
                  </a:ext>
                </a:extLst>
              </p:cNvPr>
              <p:cNvSpPr txBox="1"/>
              <p:nvPr/>
            </p:nvSpPr>
            <p:spPr>
              <a:xfrm>
                <a:off x="6828165" y="5579948"/>
                <a:ext cx="750526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</a:t>
                </a:r>
                <a:r>
                  <a:rPr lang="en-US" dirty="0"/>
                  <a:t>NCH</a:t>
                </a:r>
                <a:r>
                  <a:rPr lang="en-US" baseline="-25000" dirty="0"/>
                  <a:t>3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09E0BD-15B4-4944-99AE-40931FA45290}"/>
                </a:ext>
              </a:extLst>
            </p:cNvPr>
            <p:cNvSpPr txBox="1"/>
            <p:nvPr/>
          </p:nvSpPr>
          <p:spPr>
            <a:xfrm>
              <a:off x="2217147" y="2771636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Nucleofilo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B24DAD-20EA-AD44-AEF7-728019457280}"/>
                </a:ext>
              </a:extLst>
            </p:cNvPr>
            <p:cNvSpPr txBox="1"/>
            <p:nvPr/>
          </p:nvSpPr>
          <p:spPr>
            <a:xfrm>
              <a:off x="4114893" y="3203103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SN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4208DB-CCA2-5E44-BAB6-1D2C0892A2D2}"/>
                </a:ext>
              </a:extLst>
            </p:cNvPr>
            <p:cNvSpPr txBox="1"/>
            <p:nvPr/>
          </p:nvSpPr>
          <p:spPr>
            <a:xfrm>
              <a:off x="4114893" y="3718203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SN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A468F8-AE43-F64B-A321-0AC6C82099E4}"/>
                </a:ext>
              </a:extLst>
            </p:cNvPr>
            <p:cNvSpPr txBox="1"/>
            <p:nvPr/>
          </p:nvSpPr>
          <p:spPr>
            <a:xfrm>
              <a:off x="4128728" y="4233303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SN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7E16B0-0A29-FF43-BE31-DF35AD6313EB}"/>
                </a:ext>
              </a:extLst>
            </p:cNvPr>
            <p:cNvSpPr txBox="1"/>
            <p:nvPr/>
          </p:nvSpPr>
          <p:spPr>
            <a:xfrm>
              <a:off x="5188142" y="2772406"/>
              <a:ext cx="1015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Prodotto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BB0BC2-C099-5E42-9C47-D17CB0C67604}"/>
                </a:ext>
              </a:extLst>
            </p:cNvPr>
            <p:cNvSpPr txBox="1"/>
            <p:nvPr/>
          </p:nvSpPr>
          <p:spPr>
            <a:xfrm>
              <a:off x="6951561" y="3342461"/>
              <a:ext cx="1317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Ammina</a:t>
              </a:r>
              <a:r>
                <a:rPr lang="en-US" dirty="0"/>
                <a:t> </a:t>
              </a:r>
              <a:r>
                <a:rPr lang="en-US" dirty="0" err="1"/>
                <a:t>I</a:t>
              </a:r>
              <a:r>
                <a:rPr lang="en-US" baseline="30000" dirty="0" err="1"/>
                <a:t>aria</a:t>
              </a:r>
              <a:endParaRPr lang="en-US" baseline="30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2960CE-5673-0747-B6F7-F753E09F20BD}"/>
                </a:ext>
              </a:extLst>
            </p:cNvPr>
            <p:cNvSpPr txBox="1"/>
            <p:nvPr/>
          </p:nvSpPr>
          <p:spPr>
            <a:xfrm>
              <a:off x="6951560" y="3857562"/>
              <a:ext cx="1375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Ammina </a:t>
              </a:r>
              <a:r>
                <a:rPr lang="it-IT" dirty="0" err="1"/>
                <a:t>II</a:t>
              </a:r>
              <a:r>
                <a:rPr lang="it-IT" baseline="30000" dirty="0" err="1"/>
                <a:t>aria</a:t>
              </a:r>
              <a:endParaRPr lang="it-IT" baseline="30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56DD420-E46F-D744-9B87-5D71BC3EF55A}"/>
                </a:ext>
              </a:extLst>
            </p:cNvPr>
            <p:cNvSpPr txBox="1"/>
            <p:nvPr/>
          </p:nvSpPr>
          <p:spPr>
            <a:xfrm>
              <a:off x="6948264" y="4356414"/>
              <a:ext cx="1433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Ammina</a:t>
              </a:r>
              <a:r>
                <a:rPr lang="en-US" dirty="0"/>
                <a:t> </a:t>
              </a:r>
              <a:r>
                <a:rPr lang="en-US" dirty="0" err="1"/>
                <a:t>III</a:t>
              </a:r>
              <a:r>
                <a:rPr lang="en-US" baseline="30000" dirty="0" err="1"/>
                <a:t>aria</a:t>
              </a:r>
              <a:endParaRPr lang="en-US" baseline="30000" dirty="0"/>
            </a:p>
          </p:txBody>
        </p:sp>
      </p:grpSp>
      <p:sp>
        <p:nvSpPr>
          <p:cNvPr id="33" name="Text Box 5">
            <a:extLst>
              <a:ext uri="{FF2B5EF4-FFF2-40B4-BE49-F238E27FC236}">
                <a16:creationId xmlns:a16="http://schemas.microsoft.com/office/drawing/2014/main" id="{BFDCCCF9-BF99-7848-B902-44D769C8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54" y="5032215"/>
            <a:ext cx="86868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>
                <a:solidFill>
                  <a:srgbClr val="FF0000"/>
                </a:solidFill>
              </a:rPr>
              <a:t>Attenzione</a:t>
            </a:r>
            <a:r>
              <a:rPr lang="it-IT" altLang="en-US" dirty="0"/>
              <a:t> alle q.tà di reagente alogenato.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>
                <a:sym typeface="Wingdings" pitchFamily="2" charset="2"/>
              </a:rPr>
              <a:t> </a:t>
            </a:r>
            <a:r>
              <a:rPr lang="it-IT" altLang="en-US" dirty="0" err="1">
                <a:solidFill>
                  <a:srgbClr val="FF0000"/>
                </a:solidFill>
                <a:sym typeface="Wingdings" pitchFamily="2" charset="2"/>
              </a:rPr>
              <a:t>polialchilazione</a:t>
            </a:r>
            <a:r>
              <a:rPr lang="it-IT" altLang="en-US" dirty="0">
                <a:sym typeface="Wingdings" pitchFamily="2" charset="2"/>
              </a:rPr>
              <a:t>!!! Non semplice da controllare.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74358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43892" y="129696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AMMINE – </a:t>
            </a:r>
            <a:r>
              <a:rPr lang="en-US" altLang="en-US" sz="2800" dirty="0" err="1">
                <a:solidFill>
                  <a:srgbClr val="FF0000"/>
                </a:solidFill>
              </a:rPr>
              <a:t>Preparazione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086569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/>
              <a:t>Per migliorare la preparazione si parte da SN</a:t>
            </a:r>
            <a:r>
              <a:rPr lang="it-IT" altLang="en-US" baseline="-25000" dirty="0"/>
              <a:t>2</a:t>
            </a:r>
            <a:r>
              <a:rPr lang="it-IT" altLang="en-US" dirty="0"/>
              <a:t> di alogenuri alchilici con lo ione </a:t>
            </a:r>
            <a:r>
              <a:rPr lang="it-IT" altLang="en-US" dirty="0">
                <a:solidFill>
                  <a:srgbClr val="FF0000"/>
                </a:solidFill>
              </a:rPr>
              <a:t>azide</a:t>
            </a:r>
            <a:r>
              <a:rPr lang="it-IT" altLang="en-US" dirty="0"/>
              <a:t>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C66E5E9-EDED-7B4C-B987-A1EE07A59805}"/>
              </a:ext>
            </a:extLst>
          </p:cNvPr>
          <p:cNvGrpSpPr/>
          <p:nvPr/>
        </p:nvGrpSpPr>
        <p:grpSpPr>
          <a:xfrm>
            <a:off x="1394295" y="2729752"/>
            <a:ext cx="6991562" cy="962994"/>
            <a:chOff x="1201044" y="2767773"/>
            <a:chExt cx="6991562" cy="96299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5365024-1D52-9841-8675-A3A3B8B9B11F}"/>
                </a:ext>
              </a:extLst>
            </p:cNvPr>
            <p:cNvGrpSpPr/>
            <p:nvPr/>
          </p:nvGrpSpPr>
          <p:grpSpPr>
            <a:xfrm>
              <a:off x="1201044" y="3356992"/>
              <a:ext cx="5056997" cy="373775"/>
              <a:chOff x="2300872" y="5085184"/>
              <a:chExt cx="5056997" cy="37377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235E8A-AA0D-F94B-9674-C85252D4194A}"/>
                  </a:ext>
                </a:extLst>
              </p:cNvPr>
              <p:cNvSpPr txBox="1"/>
              <p:nvPr/>
            </p:nvSpPr>
            <p:spPr>
              <a:xfrm>
                <a:off x="2300872" y="5085184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R-Br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30504F-C296-2B4E-98DA-B62514F069DD}"/>
                  </a:ext>
                </a:extLst>
              </p:cNvPr>
              <p:cNvSpPr txBox="1"/>
              <p:nvPr/>
            </p:nvSpPr>
            <p:spPr>
              <a:xfrm>
                <a:off x="2987824" y="508518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48F0CF-87B7-8B48-8A01-38C784C418C5}"/>
                  </a:ext>
                </a:extLst>
              </p:cNvPr>
              <p:cNvSpPr txBox="1"/>
              <p:nvPr/>
            </p:nvSpPr>
            <p:spPr>
              <a:xfrm>
                <a:off x="3534361" y="5089627"/>
                <a:ext cx="458780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baseline="30000" dirty="0"/>
                  <a:t>-</a:t>
                </a:r>
                <a:r>
                  <a:rPr lang="en-US" dirty="0"/>
                  <a:t>N</a:t>
                </a:r>
                <a:r>
                  <a:rPr lang="en-US" baseline="-25000" dirty="0"/>
                  <a:t>3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3C1B8FB-AABD-7A44-A512-9ABD9BDA7CB9}"/>
                  </a:ext>
                </a:extLst>
              </p:cNvPr>
              <p:cNvCxnSpPr/>
              <p:nvPr/>
            </p:nvCxnSpPr>
            <p:spPr>
              <a:xfrm>
                <a:off x="5076056" y="5255319"/>
                <a:ext cx="72008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3D1FD5-56E6-3F47-915B-C9D83970C4D8}"/>
                  </a:ext>
                </a:extLst>
              </p:cNvPr>
              <p:cNvSpPr txBox="1"/>
              <p:nvPr/>
            </p:nvSpPr>
            <p:spPr>
              <a:xfrm>
                <a:off x="6754529" y="5085184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R-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8A1902-CC23-2145-A0DD-E50C3C21103F}"/>
                  </a:ext>
                </a:extLst>
              </p:cNvPr>
              <p:cNvSpPr txBox="1"/>
              <p:nvPr/>
            </p:nvSpPr>
            <p:spPr>
              <a:xfrm>
                <a:off x="6875045" y="5085184"/>
                <a:ext cx="482824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</a:t>
                </a:r>
                <a:r>
                  <a:rPr lang="en-US" dirty="0"/>
                  <a:t>N</a:t>
                </a:r>
                <a:r>
                  <a:rPr lang="en-US" baseline="-25000" dirty="0"/>
                  <a:t>3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09E0BD-15B4-4944-99AE-40931FA45290}"/>
                </a:ext>
              </a:extLst>
            </p:cNvPr>
            <p:cNvSpPr txBox="1"/>
            <p:nvPr/>
          </p:nvSpPr>
          <p:spPr>
            <a:xfrm>
              <a:off x="2217147" y="2771636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Nucleofilo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B24DAD-20EA-AD44-AEF7-728019457280}"/>
                </a:ext>
              </a:extLst>
            </p:cNvPr>
            <p:cNvSpPr txBox="1"/>
            <p:nvPr/>
          </p:nvSpPr>
          <p:spPr>
            <a:xfrm>
              <a:off x="4114893" y="3203103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SN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7E16B0-0A29-FF43-BE31-DF35AD6313EB}"/>
                </a:ext>
              </a:extLst>
            </p:cNvPr>
            <p:cNvSpPr txBox="1"/>
            <p:nvPr/>
          </p:nvSpPr>
          <p:spPr>
            <a:xfrm>
              <a:off x="5508926" y="2767773"/>
              <a:ext cx="1015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Prodotto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BB0BC2-C099-5E42-9C47-D17CB0C67604}"/>
                </a:ext>
              </a:extLst>
            </p:cNvPr>
            <p:cNvSpPr txBox="1"/>
            <p:nvPr/>
          </p:nvSpPr>
          <p:spPr>
            <a:xfrm>
              <a:off x="6951561" y="3342461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Alchil</a:t>
              </a:r>
              <a:r>
                <a:rPr lang="en-US" dirty="0"/>
                <a:t> </a:t>
              </a:r>
              <a:r>
                <a:rPr lang="en-US" dirty="0" err="1"/>
                <a:t>azide</a:t>
              </a:r>
              <a:endParaRPr lang="en-US" baseline="30000" dirty="0"/>
            </a:p>
          </p:txBody>
        </p:sp>
      </p:grpSp>
      <p:sp>
        <p:nvSpPr>
          <p:cNvPr id="33" name="Text Box 5">
            <a:extLst>
              <a:ext uri="{FF2B5EF4-FFF2-40B4-BE49-F238E27FC236}">
                <a16:creationId xmlns:a16="http://schemas.microsoft.com/office/drawing/2014/main" id="{BFDCCCF9-BF99-7848-B902-44D769C8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41" y="4207441"/>
            <a:ext cx="8686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>
                <a:sym typeface="Wingdings" pitchFamily="2" charset="2"/>
              </a:rPr>
              <a:t>Le </a:t>
            </a:r>
            <a:r>
              <a:rPr lang="it-IT" altLang="en-US" dirty="0" err="1">
                <a:sym typeface="Wingdings" pitchFamily="2" charset="2"/>
              </a:rPr>
              <a:t>alchil</a:t>
            </a:r>
            <a:r>
              <a:rPr lang="it-IT" altLang="en-US" dirty="0">
                <a:sym typeface="Wingdings" pitchFamily="2" charset="2"/>
              </a:rPr>
              <a:t> azidi sono :Nu molto deboli  stabili.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>
                <a:sym typeface="Wingdings" pitchFamily="2" charset="2"/>
              </a:rPr>
              <a:t>Le ammine si ottengo per </a:t>
            </a:r>
            <a:r>
              <a:rPr lang="it-IT" altLang="en-US" dirty="0">
                <a:solidFill>
                  <a:srgbClr val="FF0000"/>
                </a:solidFill>
                <a:sym typeface="Wingdings" pitchFamily="2" charset="2"/>
              </a:rPr>
              <a:t>riduzione</a:t>
            </a:r>
            <a:r>
              <a:rPr lang="it-IT" altLang="en-US" dirty="0">
                <a:sym typeface="Wingdings" pitchFamily="2" charset="2"/>
              </a:rPr>
              <a:t> delle </a:t>
            </a:r>
            <a:r>
              <a:rPr lang="it-IT" altLang="en-US" dirty="0" err="1">
                <a:sym typeface="Wingdings" pitchFamily="2" charset="2"/>
              </a:rPr>
              <a:t>alchil</a:t>
            </a:r>
            <a:r>
              <a:rPr lang="it-IT" altLang="en-US" dirty="0">
                <a:sym typeface="Wingdings" pitchFamily="2" charset="2"/>
              </a:rPr>
              <a:t> azidi con LiAlH</a:t>
            </a:r>
            <a:r>
              <a:rPr lang="it-IT" altLang="en-US" baseline="-25000" dirty="0">
                <a:sym typeface="Wingdings" pitchFamily="2" charset="2"/>
              </a:rPr>
              <a:t>4</a:t>
            </a:r>
            <a:r>
              <a:rPr lang="it-IT" altLang="en-US" dirty="0">
                <a:sym typeface="Wingdings" pitchFamily="2" charset="2"/>
              </a:rPr>
              <a:t> (litio alluminio idruro)</a:t>
            </a:r>
            <a:endParaRPr lang="it-IT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193FB-2546-7546-B698-27397008A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r="58667" b="59307"/>
          <a:stretch/>
        </p:blipFill>
        <p:spPr>
          <a:xfrm>
            <a:off x="6052985" y="1488776"/>
            <a:ext cx="2407447" cy="109561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9F8BECE-C2D8-EC49-808E-1F6D40C56215}"/>
              </a:ext>
            </a:extLst>
          </p:cNvPr>
          <p:cNvSpPr txBox="1"/>
          <p:nvPr/>
        </p:nvSpPr>
        <p:spPr>
          <a:xfrm>
            <a:off x="1383690" y="584365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R-N</a:t>
            </a:r>
            <a:r>
              <a:rPr lang="en-US" baseline="-25000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93BD65-85E2-C84A-A9B2-6B333D68EAFF}"/>
              </a:ext>
            </a:extLst>
          </p:cNvPr>
          <p:cNvSpPr txBox="1"/>
          <p:nvPr/>
        </p:nvSpPr>
        <p:spPr>
          <a:xfrm>
            <a:off x="2183686" y="58436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792625-8C16-6C4B-B55A-A8351898E423}"/>
              </a:ext>
            </a:extLst>
          </p:cNvPr>
          <p:cNvSpPr txBox="1"/>
          <p:nvPr/>
        </p:nvSpPr>
        <p:spPr>
          <a:xfrm>
            <a:off x="2679166" y="584633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LiAlH</a:t>
            </a:r>
            <a:r>
              <a:rPr lang="en-US" baseline="-25000" dirty="0"/>
              <a:t>4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AEC0A1B-6142-B044-BC89-5FB9E79BA1C1}"/>
              </a:ext>
            </a:extLst>
          </p:cNvPr>
          <p:cNvCxnSpPr/>
          <p:nvPr/>
        </p:nvCxnSpPr>
        <p:spPr>
          <a:xfrm>
            <a:off x="3809439" y="6012226"/>
            <a:ext cx="7200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F6EF73C-E522-8E44-9065-207F7440E70C}"/>
              </a:ext>
            </a:extLst>
          </p:cNvPr>
          <p:cNvSpPr txBox="1"/>
          <p:nvPr/>
        </p:nvSpPr>
        <p:spPr>
          <a:xfrm>
            <a:off x="4752950" y="58436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R-NH</a:t>
            </a:r>
            <a:r>
              <a:rPr lang="en-US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704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43892" y="129696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Ammine – ALCALOIDI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08720"/>
            <a:ext cx="8686800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/>
              <a:t>Gli </a:t>
            </a:r>
            <a:r>
              <a:rPr lang="it-IT" altLang="en-US" dirty="0" err="1"/>
              <a:t>alcoloidi</a:t>
            </a:r>
            <a:r>
              <a:rPr lang="it-IT" altLang="en-US" dirty="0"/>
              <a:t> sono sostanze organiche, prevalentemente di origine vegetale, avente gruppi amminici (carattere basico) e dotate di </a:t>
            </a:r>
            <a:r>
              <a:rPr lang="it-IT" altLang="en-US" dirty="0">
                <a:solidFill>
                  <a:srgbClr val="FF0000"/>
                </a:solidFill>
              </a:rPr>
              <a:t>effetti farmacologici</a:t>
            </a:r>
            <a:r>
              <a:rPr lang="it-IT" altLang="en-US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/>
              <a:t>Atomo di azoto basico, spesso eterociclico.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>
                <a:solidFill>
                  <a:srgbClr val="FF0000"/>
                </a:solidFill>
              </a:rPr>
              <a:t>Equilibrio</a:t>
            </a:r>
            <a:r>
              <a:rPr lang="it-IT" altLang="en-US" dirty="0"/>
              <a:t> tra proprietà polari e apolari.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/>
              <a:t>Superamento barriera ematoencefalica </a:t>
            </a:r>
            <a:r>
              <a:rPr lang="it-IT" altLang="en-US" dirty="0">
                <a:sym typeface="Wingdings" pitchFamily="2" charset="2"/>
              </a:rPr>
              <a:t> azione </a:t>
            </a:r>
            <a:r>
              <a:rPr lang="it-IT" altLang="en-US" dirty="0">
                <a:solidFill>
                  <a:srgbClr val="FF0000"/>
                </a:solidFill>
                <a:sym typeface="Wingdings" pitchFamily="2" charset="2"/>
              </a:rPr>
              <a:t>psicoattiva</a:t>
            </a:r>
            <a:r>
              <a:rPr lang="it-IT" altLang="en-US" dirty="0">
                <a:sym typeface="Wingdings" pitchFamily="2" charset="2"/>
              </a:rPr>
              <a:t>.</a:t>
            </a:r>
            <a:endParaRPr lang="it-IT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5D1B9-C052-3842-8515-69795F12D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10464"/>
            <a:ext cx="1912069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8288A-B1CD-A04E-9243-789B134F7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125" y="4005064"/>
            <a:ext cx="1782411" cy="18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4430CC-72C1-424A-AAE1-FF27A756B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804" y="4010464"/>
            <a:ext cx="2220000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65E4FD-0079-F64E-89B1-119474BAB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3857" y="4005064"/>
            <a:ext cx="1500000" cy="18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0A126D-CD5E-F144-8ACF-1A4FA9A11644}"/>
              </a:ext>
            </a:extLst>
          </p:cNvPr>
          <p:cNvSpPr txBox="1"/>
          <p:nvPr/>
        </p:nvSpPr>
        <p:spPr>
          <a:xfrm>
            <a:off x="731975" y="5805064"/>
            <a:ext cx="95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Caffeina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6B365D-EC6C-7241-9BE8-A76C617EDB01}"/>
              </a:ext>
            </a:extLst>
          </p:cNvPr>
          <p:cNvSpPr txBox="1"/>
          <p:nvPr/>
        </p:nvSpPr>
        <p:spPr>
          <a:xfrm>
            <a:off x="2832993" y="5805064"/>
            <a:ext cx="92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Cocaina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FD0F7-2A48-FD4A-B4ED-B37A0995007F}"/>
              </a:ext>
            </a:extLst>
          </p:cNvPr>
          <p:cNvSpPr txBox="1"/>
          <p:nvPr/>
        </p:nvSpPr>
        <p:spPr>
          <a:xfrm>
            <a:off x="4713261" y="580506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Morfina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BEB5F0-8712-8940-B5D3-6F16A1FF3180}"/>
              </a:ext>
            </a:extLst>
          </p:cNvPr>
          <p:cNvSpPr txBox="1"/>
          <p:nvPr/>
        </p:nvSpPr>
        <p:spPr>
          <a:xfrm>
            <a:off x="7226963" y="58050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LSD</a:t>
            </a:r>
          </a:p>
        </p:txBody>
      </p:sp>
    </p:spTree>
    <p:extLst>
      <p:ext uri="{BB962C8B-B14F-4D97-AF65-F5344CB8AC3E}">
        <p14:creationId xmlns:p14="http://schemas.microsoft.com/office/powerpoint/2010/main" val="198685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44035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TIOLI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124744"/>
            <a:ext cx="86868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chemeClr val="accent2"/>
                </a:solidFill>
              </a:rPr>
              <a:t>I </a:t>
            </a:r>
            <a:r>
              <a:rPr lang="en-US" altLang="en-US" dirty="0" err="1">
                <a:solidFill>
                  <a:schemeClr val="accent2"/>
                </a:solidFill>
              </a:rPr>
              <a:t>tioli</a:t>
            </a:r>
            <a:r>
              <a:rPr lang="en-US" altLang="en-US" dirty="0"/>
              <a:t> </a:t>
            </a:r>
            <a:r>
              <a:rPr lang="en-US" altLang="en-US" dirty="0" err="1"/>
              <a:t>contengono</a:t>
            </a:r>
            <a:r>
              <a:rPr lang="en-US" altLang="en-US" dirty="0"/>
              <a:t> un </a:t>
            </a:r>
            <a:r>
              <a:rPr lang="en-US" altLang="en-US" dirty="0" err="1"/>
              <a:t>gruppo</a:t>
            </a:r>
            <a:r>
              <a:rPr lang="en-US" altLang="en-US" dirty="0"/>
              <a:t> </a:t>
            </a:r>
            <a:r>
              <a:rPr lang="en-US" altLang="en-US" dirty="0" err="1"/>
              <a:t>sulfidrilico</a:t>
            </a:r>
            <a:r>
              <a:rPr lang="en-US" altLang="en-US" dirty="0"/>
              <a:t> (SH) legato a un </a:t>
            </a:r>
            <a:r>
              <a:rPr lang="en-US" altLang="en-US" dirty="0" err="1"/>
              <a:t>atomo</a:t>
            </a:r>
            <a:r>
              <a:rPr lang="en-US" altLang="en-US" dirty="0"/>
              <a:t> di </a:t>
            </a:r>
            <a:r>
              <a:rPr lang="en-US" altLang="en-US" dirty="0" err="1"/>
              <a:t>carbonio</a:t>
            </a:r>
            <a:r>
              <a:rPr lang="en-US" altLang="en-US" dirty="0"/>
              <a:t> </a:t>
            </a:r>
            <a:r>
              <a:rPr lang="en-US" altLang="en-US" dirty="0" err="1"/>
              <a:t>ibridato</a:t>
            </a:r>
            <a:r>
              <a:rPr lang="en-US" altLang="en-US" dirty="0"/>
              <a:t> </a:t>
            </a:r>
            <a:r>
              <a:rPr lang="en-US" altLang="en-US" i="1" dirty="0"/>
              <a:t>sp</a:t>
            </a:r>
            <a:r>
              <a:rPr lang="en-US" altLang="en-US" baseline="30000" dirty="0"/>
              <a:t>3</a:t>
            </a:r>
            <a:r>
              <a:rPr lang="en-US" altLang="en-US" dirty="0"/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Chiamati</a:t>
            </a:r>
            <a:r>
              <a:rPr lang="en-US" altLang="en-US" dirty="0"/>
              <a:t> </a:t>
            </a:r>
            <a:r>
              <a:rPr lang="en-US" altLang="en-US" dirty="0" err="1"/>
              <a:t>anche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mercaptani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dirty="0" err="1"/>
              <a:t>trattengono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Hg</a:t>
            </a:r>
            <a:r>
              <a:rPr lang="en-US" altLang="en-US" dirty="0"/>
              <a:t>).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Reazioni</a:t>
            </a:r>
            <a:r>
              <a:rPr lang="en-US" altLang="en-US" dirty="0"/>
              <a:t> </a:t>
            </a:r>
            <a:r>
              <a:rPr lang="en-US" altLang="en-US" dirty="0" err="1"/>
              <a:t>simili</a:t>
            </a:r>
            <a:r>
              <a:rPr lang="en-US" altLang="en-US" dirty="0"/>
              <a:t> </a:t>
            </a:r>
            <a:r>
              <a:rPr lang="en-US" altLang="en-US" dirty="0" err="1"/>
              <a:t>rispetto</a:t>
            </a:r>
            <a:r>
              <a:rPr lang="en-US" altLang="en-US" dirty="0"/>
              <a:t> </a:t>
            </a:r>
            <a:r>
              <a:rPr lang="en-US" altLang="en-US" dirty="0" err="1"/>
              <a:t>agli</a:t>
            </a:r>
            <a:r>
              <a:rPr lang="en-US" altLang="en-US" dirty="0"/>
              <a:t> </a:t>
            </a:r>
            <a:r>
              <a:rPr lang="en-US" altLang="en-US" dirty="0" err="1"/>
              <a:t>alcoli</a:t>
            </a:r>
            <a:r>
              <a:rPr lang="en-US" altLang="en-US" dirty="0"/>
              <a:t> (O e S </a:t>
            </a:r>
            <a:r>
              <a:rPr lang="en-US" altLang="en-US" dirty="0" err="1"/>
              <a:t>fanno</a:t>
            </a:r>
            <a:r>
              <a:rPr lang="en-US" altLang="en-US" dirty="0"/>
              <a:t> </a:t>
            </a:r>
            <a:r>
              <a:rPr lang="en-US" altLang="en-US" dirty="0" err="1"/>
              <a:t>parte</a:t>
            </a:r>
            <a:r>
              <a:rPr lang="en-US" altLang="en-US" dirty="0"/>
              <a:t> del Gruppo 6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tavola</a:t>
            </a:r>
            <a:r>
              <a:rPr lang="en-US" altLang="en-US" dirty="0"/>
              <a:t> </a:t>
            </a:r>
            <a:r>
              <a:rPr lang="en-US" altLang="en-US" dirty="0" err="1"/>
              <a:t>periodica</a:t>
            </a:r>
            <a:r>
              <a:rPr lang="en-US" altLang="en-US" dirty="0"/>
              <a:t>)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Lo </a:t>
            </a:r>
            <a:r>
              <a:rPr lang="en-US" altLang="en-US" dirty="0" err="1">
                <a:solidFill>
                  <a:srgbClr val="FF0000"/>
                </a:solidFill>
              </a:rPr>
              <a:t>zolfo</a:t>
            </a:r>
            <a:r>
              <a:rPr lang="en-US" altLang="en-US" dirty="0"/>
              <a:t> </a:t>
            </a:r>
            <a:r>
              <a:rPr lang="en-US" altLang="en-US" dirty="0" err="1"/>
              <a:t>però</a:t>
            </a:r>
            <a:r>
              <a:rPr lang="en-US" altLang="en-US" dirty="0"/>
              <a:t> ha </a:t>
            </a:r>
            <a:r>
              <a:rPr lang="en-US" altLang="en-US" dirty="0" err="1"/>
              <a:t>una</a:t>
            </a:r>
            <a:r>
              <a:rPr lang="en-US" altLang="en-US" dirty="0"/>
              <a:t> &lt; </a:t>
            </a:r>
            <a:r>
              <a:rPr lang="en-US" altLang="en-US" dirty="0" err="1"/>
              <a:t>elettronegatività</a:t>
            </a:r>
            <a:r>
              <a:rPr lang="en-US" altLang="en-US" dirty="0"/>
              <a:t> </a:t>
            </a:r>
            <a:r>
              <a:rPr lang="en-US" altLang="en-US" dirty="0" err="1"/>
              <a:t>rispetto</a:t>
            </a:r>
            <a:r>
              <a:rPr lang="en-US" altLang="en-US" dirty="0"/>
              <a:t> ad O </a:t>
            </a:r>
            <a:r>
              <a:rPr lang="en-US" altLang="en-US" dirty="0">
                <a:sym typeface="Wingdings" pitchFamily="2" charset="2"/>
              </a:rPr>
              <a:t> minor </a:t>
            </a:r>
            <a:r>
              <a:rPr lang="en-US" altLang="en-US" dirty="0" err="1">
                <a:sym typeface="Wingdings" pitchFamily="2" charset="2"/>
              </a:rPr>
              <a:t>componente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 err="1">
                <a:sym typeface="Wingdings" pitchFamily="2" charset="2"/>
              </a:rPr>
              <a:t>polare</a:t>
            </a:r>
            <a:r>
              <a:rPr lang="en-US" altLang="en-US" dirty="0">
                <a:sym typeface="Wingdings" pitchFamily="2" charset="2"/>
              </a:rPr>
              <a:t> al </a:t>
            </a:r>
            <a:r>
              <a:rPr lang="en-US" altLang="en-US" dirty="0" err="1">
                <a:sym typeface="Wingdings" pitchFamily="2" charset="2"/>
              </a:rPr>
              <a:t>sistema</a:t>
            </a:r>
            <a:r>
              <a:rPr lang="en-US" altLang="en-US" dirty="0">
                <a:sym typeface="Wingdings" pitchFamily="2" charset="2"/>
              </a:rPr>
              <a:t>.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7F936-BC03-2E41-BD8B-EDD448F6A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78" y="4509120"/>
            <a:ext cx="5232368" cy="115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1AB683-03AD-564A-AEB4-E85DEFC9A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4" y="4509120"/>
            <a:ext cx="1765300" cy="2019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02FAE3-FD4E-2546-9FDD-8A25D1045685}"/>
              </a:ext>
            </a:extLst>
          </p:cNvPr>
          <p:cNvSpPr txBox="1"/>
          <p:nvPr/>
        </p:nvSpPr>
        <p:spPr>
          <a:xfrm>
            <a:off x="2385684" y="5826759"/>
            <a:ext cx="231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Metantiolo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Metil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mercaptano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56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44035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Tioli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Proprietà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Fisiche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124744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Lo </a:t>
            </a:r>
            <a:r>
              <a:rPr lang="en-US" altLang="en-US" dirty="0" err="1">
                <a:solidFill>
                  <a:srgbClr val="FF0000"/>
                </a:solidFill>
              </a:rPr>
              <a:t>zolfo</a:t>
            </a:r>
            <a:r>
              <a:rPr lang="en-US" altLang="en-US" dirty="0"/>
              <a:t> </a:t>
            </a:r>
            <a:r>
              <a:rPr lang="en-US" altLang="en-US" dirty="0" err="1"/>
              <a:t>però</a:t>
            </a:r>
            <a:r>
              <a:rPr lang="en-US" altLang="en-US" dirty="0"/>
              <a:t> ha </a:t>
            </a:r>
            <a:r>
              <a:rPr lang="en-US" altLang="en-US" dirty="0" err="1"/>
              <a:t>una</a:t>
            </a:r>
            <a:r>
              <a:rPr lang="en-US" altLang="en-US" dirty="0"/>
              <a:t> &lt; </a:t>
            </a:r>
            <a:r>
              <a:rPr lang="en-US" altLang="en-US" dirty="0" err="1"/>
              <a:t>elettronegatività</a:t>
            </a:r>
            <a:r>
              <a:rPr lang="en-US" altLang="en-US" dirty="0"/>
              <a:t> </a:t>
            </a:r>
            <a:r>
              <a:rPr lang="en-US" altLang="en-US" dirty="0" err="1"/>
              <a:t>rispetto</a:t>
            </a:r>
            <a:r>
              <a:rPr lang="en-US" altLang="en-US" dirty="0"/>
              <a:t> ad O </a:t>
            </a:r>
            <a:r>
              <a:rPr lang="en-US" altLang="en-US" dirty="0">
                <a:sym typeface="Wingdings" pitchFamily="2" charset="2"/>
              </a:rPr>
              <a:t> minor </a:t>
            </a:r>
            <a:r>
              <a:rPr lang="en-US" altLang="en-US" dirty="0" err="1">
                <a:sym typeface="Wingdings" pitchFamily="2" charset="2"/>
              </a:rPr>
              <a:t>polarità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 err="1">
                <a:sym typeface="Wingdings" pitchFamily="2" charset="2"/>
              </a:rPr>
              <a:t>legame</a:t>
            </a:r>
            <a:r>
              <a:rPr lang="en-US" altLang="en-US" dirty="0">
                <a:sym typeface="Wingdings" pitchFamily="2" charset="2"/>
              </a:rPr>
              <a:t> S-H.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>
                <a:sym typeface="Wingdings" pitchFamily="2" charset="2"/>
              </a:rPr>
              <a:t>Legami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 err="1">
                <a:sym typeface="Wingdings" pitchFamily="2" charset="2"/>
              </a:rPr>
              <a:t>più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 err="1">
                <a:sym typeface="Wingdings" pitchFamily="2" charset="2"/>
              </a:rPr>
              <a:t>deboli</a:t>
            </a:r>
            <a:r>
              <a:rPr lang="en-US" altLang="en-US" dirty="0">
                <a:sym typeface="Wingdings" pitchFamily="2" charset="2"/>
              </a:rPr>
              <a:t>  </a:t>
            </a:r>
            <a:r>
              <a:rPr lang="en-US" altLang="en-US" dirty="0" err="1">
                <a:sym typeface="Wingdings" pitchFamily="2" charset="2"/>
              </a:rPr>
              <a:t>minori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 err="1">
                <a:sym typeface="Wingdings" pitchFamily="2" charset="2"/>
              </a:rPr>
              <a:t>interazioni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 err="1">
                <a:sym typeface="Wingdings" pitchFamily="2" charset="2"/>
              </a:rPr>
              <a:t>molecolari</a:t>
            </a:r>
            <a:r>
              <a:rPr lang="en-US" altLang="en-US" dirty="0">
                <a:sym typeface="Wingdings" pitchFamily="2" charset="2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70020-9884-3744-9C94-5FC62EE7F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76044"/>
            <a:ext cx="7708900" cy="195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E55D6-2A27-914B-92DF-5CA469643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013"/>
          <a:stretch/>
        </p:blipFill>
        <p:spPr>
          <a:xfrm>
            <a:off x="859118" y="4931844"/>
            <a:ext cx="1728192" cy="1511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C2F05-BC32-B94C-ABA9-D3E1D4741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469" r="-816"/>
          <a:stretch/>
        </p:blipFill>
        <p:spPr>
          <a:xfrm>
            <a:off x="4788024" y="4931844"/>
            <a:ext cx="1785505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2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Tioli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Preparazione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086569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 err="1"/>
              <a:t>Tioli</a:t>
            </a:r>
            <a:r>
              <a:rPr lang="en-US" altLang="en-US" dirty="0"/>
              <a:t> </a:t>
            </a:r>
            <a:r>
              <a:rPr lang="en-US" altLang="en-US" dirty="0" err="1"/>
              <a:t>ed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Tioeteri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entrambi</a:t>
            </a:r>
            <a:r>
              <a:rPr lang="en-US" altLang="en-US" dirty="0"/>
              <a:t> </a:t>
            </a:r>
            <a:r>
              <a:rPr lang="en-US" altLang="en-US" dirty="0" err="1"/>
              <a:t>prodotti</a:t>
            </a:r>
            <a:r>
              <a:rPr lang="en-US" altLang="en-US" dirty="0"/>
              <a:t> </a:t>
            </a:r>
            <a:r>
              <a:rPr lang="en-US" altLang="en-US" dirty="0" err="1"/>
              <a:t>comuni</a:t>
            </a:r>
            <a:r>
              <a:rPr lang="en-US" altLang="en-US" dirty="0"/>
              <a:t> </a:t>
            </a:r>
            <a:r>
              <a:rPr lang="en-US" altLang="en-US" dirty="0" err="1"/>
              <a:t>delle</a:t>
            </a:r>
            <a:r>
              <a:rPr lang="en-US" altLang="en-US" dirty="0"/>
              <a:t> </a:t>
            </a:r>
            <a:r>
              <a:rPr lang="en-US" altLang="en-US" dirty="0" err="1"/>
              <a:t>reazioni</a:t>
            </a:r>
            <a:r>
              <a:rPr lang="en-US" altLang="en-US" dirty="0"/>
              <a:t> di </a:t>
            </a:r>
            <a:r>
              <a:rPr lang="en-US" altLang="en-US" dirty="0" err="1">
                <a:solidFill>
                  <a:srgbClr val="FF0000"/>
                </a:solidFill>
              </a:rPr>
              <a:t>sostituzione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nucleofila</a:t>
            </a:r>
            <a:r>
              <a:rPr lang="en-US" altLang="en-US" dirty="0"/>
              <a:t>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C66E5E9-EDED-7B4C-B987-A1EE07A59805}"/>
              </a:ext>
            </a:extLst>
          </p:cNvPr>
          <p:cNvGrpSpPr/>
          <p:nvPr/>
        </p:nvGrpSpPr>
        <p:grpSpPr>
          <a:xfrm>
            <a:off x="183468" y="2771636"/>
            <a:ext cx="9042817" cy="1962800"/>
            <a:chOff x="183468" y="2771636"/>
            <a:chExt cx="9042817" cy="1962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5365024-1D52-9841-8675-A3A3B8B9B11F}"/>
                </a:ext>
              </a:extLst>
            </p:cNvPr>
            <p:cNvGrpSpPr/>
            <p:nvPr/>
          </p:nvGrpSpPr>
          <p:grpSpPr>
            <a:xfrm>
              <a:off x="183468" y="3356992"/>
              <a:ext cx="6673080" cy="1377444"/>
              <a:chOff x="1283296" y="5085184"/>
              <a:chExt cx="6673080" cy="137744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235E8A-AA0D-F94B-9674-C85252D4194A}"/>
                  </a:ext>
                </a:extLst>
              </p:cNvPr>
              <p:cNvSpPr txBox="1"/>
              <p:nvPr/>
            </p:nvSpPr>
            <p:spPr>
              <a:xfrm>
                <a:off x="1475656" y="5085184"/>
                <a:ext cx="11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CH</a:t>
                </a:r>
                <a:r>
                  <a:rPr lang="en-US" baseline="-25000" dirty="0"/>
                  <a:t>2</a:t>
                </a:r>
                <a:r>
                  <a:rPr lang="en-US" dirty="0"/>
                  <a:t>-Br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79C92-16BB-A44D-91A0-92EF9F6654FE}"/>
                  </a:ext>
                </a:extLst>
              </p:cNvPr>
              <p:cNvSpPr txBox="1"/>
              <p:nvPr/>
            </p:nvSpPr>
            <p:spPr>
              <a:xfrm>
                <a:off x="1283296" y="5589240"/>
                <a:ext cx="1537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CH</a:t>
                </a:r>
                <a:r>
                  <a:rPr lang="en-US" baseline="-25000" dirty="0"/>
                  <a:t>2</a:t>
                </a:r>
                <a:r>
                  <a:rPr lang="en-US" dirty="0"/>
                  <a:t>CH</a:t>
                </a:r>
                <a:r>
                  <a:rPr lang="en-US" baseline="-25000" dirty="0"/>
                  <a:t>2</a:t>
                </a:r>
                <a:r>
                  <a:rPr lang="en-US" dirty="0"/>
                  <a:t>-Br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C7E5A2-3F84-9C41-94C5-BCF41B7A6679}"/>
                  </a:ext>
                </a:extLst>
              </p:cNvPr>
              <p:cNvSpPr txBox="1"/>
              <p:nvPr/>
            </p:nvSpPr>
            <p:spPr>
              <a:xfrm>
                <a:off x="1475656" y="6093296"/>
                <a:ext cx="1152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CH</a:t>
                </a:r>
                <a:r>
                  <a:rPr lang="en-US" baseline="-25000" dirty="0"/>
                  <a:t>2</a:t>
                </a:r>
                <a:r>
                  <a:rPr lang="en-US" dirty="0"/>
                  <a:t>-Br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30504F-C296-2B4E-98DA-B62514F069DD}"/>
                  </a:ext>
                </a:extLst>
              </p:cNvPr>
              <p:cNvSpPr txBox="1"/>
              <p:nvPr/>
            </p:nvSpPr>
            <p:spPr>
              <a:xfrm>
                <a:off x="2987824" y="508518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0E3043-ACAE-6C42-90EB-7A6D62E65AF6}"/>
                  </a:ext>
                </a:extLst>
              </p:cNvPr>
              <p:cNvSpPr txBox="1"/>
              <p:nvPr/>
            </p:nvSpPr>
            <p:spPr>
              <a:xfrm>
                <a:off x="2987824" y="558924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99BFFC-0B20-DE4F-A890-51BC2FB3D2FC}"/>
                  </a:ext>
                </a:extLst>
              </p:cNvPr>
              <p:cNvSpPr txBox="1"/>
              <p:nvPr/>
            </p:nvSpPr>
            <p:spPr>
              <a:xfrm>
                <a:off x="2987824" y="609329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48F0CF-87B7-8B48-8A01-38C784C418C5}"/>
                  </a:ext>
                </a:extLst>
              </p:cNvPr>
              <p:cNvSpPr txBox="1"/>
              <p:nvPr/>
            </p:nvSpPr>
            <p:spPr>
              <a:xfrm>
                <a:off x="3647194" y="5089627"/>
                <a:ext cx="481222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baseline="30000" dirty="0"/>
                  <a:t>-</a:t>
                </a:r>
                <a:r>
                  <a:rPr lang="en-US" dirty="0"/>
                  <a:t>SH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C1B37E-892F-3145-BBF2-8730836E6B65}"/>
                  </a:ext>
                </a:extLst>
              </p:cNvPr>
              <p:cNvSpPr txBox="1"/>
              <p:nvPr/>
            </p:nvSpPr>
            <p:spPr>
              <a:xfrm>
                <a:off x="3647194" y="5589240"/>
                <a:ext cx="683200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baseline="30000" dirty="0"/>
                  <a:t>-</a:t>
                </a:r>
                <a:r>
                  <a:rPr lang="en-US" dirty="0"/>
                  <a:t>SCH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214DAC-9109-2344-8E5C-639AD286426D}"/>
                  </a:ext>
                </a:extLst>
              </p:cNvPr>
              <p:cNvSpPr txBox="1"/>
              <p:nvPr/>
            </p:nvSpPr>
            <p:spPr>
              <a:xfrm>
                <a:off x="3647194" y="6093296"/>
                <a:ext cx="1029449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baseline="30000" dirty="0"/>
                  <a:t>-</a:t>
                </a:r>
                <a:r>
                  <a:rPr lang="en-US" dirty="0"/>
                  <a:t>SCH</a:t>
                </a:r>
                <a:r>
                  <a:rPr lang="en-US" baseline="-25000" dirty="0"/>
                  <a:t>2</a:t>
                </a:r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3C1B8FB-AABD-7A44-A512-9ABD9BDA7CB9}"/>
                  </a:ext>
                </a:extLst>
              </p:cNvPr>
              <p:cNvCxnSpPr/>
              <p:nvPr/>
            </p:nvCxnSpPr>
            <p:spPr>
              <a:xfrm>
                <a:off x="5076056" y="5255319"/>
                <a:ext cx="72008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EB789D6-1DD2-C642-8C71-78E0B5679930}"/>
                  </a:ext>
                </a:extLst>
              </p:cNvPr>
              <p:cNvCxnSpPr/>
              <p:nvPr/>
            </p:nvCxnSpPr>
            <p:spPr>
              <a:xfrm>
                <a:off x="5076056" y="5770420"/>
                <a:ext cx="72008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73D7539-0437-A948-9300-60F0136D5C17}"/>
                  </a:ext>
                </a:extLst>
              </p:cNvPr>
              <p:cNvCxnSpPr/>
              <p:nvPr/>
            </p:nvCxnSpPr>
            <p:spPr>
              <a:xfrm>
                <a:off x="5076056" y="6277962"/>
                <a:ext cx="72008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3D1FD5-56E6-3F47-915B-C9D83970C4D8}"/>
                  </a:ext>
                </a:extLst>
              </p:cNvPr>
              <p:cNvSpPr txBox="1"/>
              <p:nvPr/>
            </p:nvSpPr>
            <p:spPr>
              <a:xfrm>
                <a:off x="6167336" y="5085184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CH</a:t>
                </a:r>
                <a:r>
                  <a:rPr lang="en-US" baseline="-25000" dirty="0"/>
                  <a:t>2</a:t>
                </a:r>
                <a:r>
                  <a:rPr lang="en-US" dirty="0"/>
                  <a:t>-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9216CD-BF83-A449-B20F-1FC1E85AD2BA}"/>
                  </a:ext>
                </a:extLst>
              </p:cNvPr>
              <p:cNvSpPr txBox="1"/>
              <p:nvPr/>
            </p:nvSpPr>
            <p:spPr>
              <a:xfrm>
                <a:off x="6195549" y="6093296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CH</a:t>
                </a:r>
                <a:r>
                  <a:rPr lang="en-US" baseline="-25000" dirty="0"/>
                  <a:t>2</a:t>
                </a:r>
                <a:r>
                  <a:rPr lang="en-US" dirty="0"/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5DF083-ED4B-3C40-B7A0-F8A62CF77543}"/>
                  </a:ext>
                </a:extLst>
              </p:cNvPr>
              <p:cNvSpPr txBox="1"/>
              <p:nvPr/>
            </p:nvSpPr>
            <p:spPr>
              <a:xfrm>
                <a:off x="6902882" y="6093296"/>
                <a:ext cx="1053494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</a:t>
                </a:r>
                <a:r>
                  <a:rPr lang="en-US" dirty="0"/>
                  <a:t>SCH</a:t>
                </a:r>
                <a:r>
                  <a:rPr lang="en-US" baseline="-25000" dirty="0"/>
                  <a:t>2</a:t>
                </a:r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8A1902-CC23-2145-A0DD-E50C3C21103F}"/>
                  </a:ext>
                </a:extLst>
              </p:cNvPr>
              <p:cNvSpPr txBox="1"/>
              <p:nvPr/>
            </p:nvSpPr>
            <p:spPr>
              <a:xfrm>
                <a:off x="6875045" y="5085184"/>
                <a:ext cx="505267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</a:t>
                </a:r>
                <a:r>
                  <a:rPr lang="en-US" dirty="0"/>
                  <a:t>SH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0CAB82-A5C1-5740-8A35-056811745BAD}"/>
                  </a:ext>
                </a:extLst>
              </p:cNvPr>
              <p:cNvSpPr txBox="1"/>
              <p:nvPr/>
            </p:nvSpPr>
            <p:spPr>
              <a:xfrm>
                <a:off x="6167336" y="5585754"/>
                <a:ext cx="1293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CH</a:t>
                </a:r>
                <a:r>
                  <a:rPr lang="en-US" baseline="-25000" dirty="0"/>
                  <a:t>2</a:t>
                </a:r>
                <a:r>
                  <a:rPr lang="en-US" dirty="0"/>
                  <a:t>CH</a:t>
                </a:r>
                <a:r>
                  <a:rPr lang="en-US" baseline="-25000" dirty="0"/>
                  <a:t>2</a:t>
                </a:r>
                <a:r>
                  <a:rPr lang="en-US" dirty="0"/>
                  <a:t>-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A7E8CC-486D-D34B-AD9E-7A7B684902C6}"/>
                  </a:ext>
                </a:extLst>
              </p:cNvPr>
              <p:cNvSpPr txBox="1"/>
              <p:nvPr/>
            </p:nvSpPr>
            <p:spPr>
              <a:xfrm>
                <a:off x="7183996" y="5579948"/>
                <a:ext cx="707245" cy="369332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-</a:t>
                </a:r>
                <a:r>
                  <a:rPr lang="en-US" dirty="0"/>
                  <a:t>SCH</a:t>
                </a:r>
                <a:r>
                  <a:rPr lang="en-US" baseline="-25000" dirty="0"/>
                  <a:t>3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09E0BD-15B4-4944-99AE-40931FA45290}"/>
                </a:ext>
              </a:extLst>
            </p:cNvPr>
            <p:cNvSpPr txBox="1"/>
            <p:nvPr/>
          </p:nvSpPr>
          <p:spPr>
            <a:xfrm>
              <a:off x="2217147" y="2771636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Nucleofilo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B24DAD-20EA-AD44-AEF7-728019457280}"/>
                </a:ext>
              </a:extLst>
            </p:cNvPr>
            <p:cNvSpPr txBox="1"/>
            <p:nvPr/>
          </p:nvSpPr>
          <p:spPr>
            <a:xfrm>
              <a:off x="4114893" y="3203103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SN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4208DB-CCA2-5E44-BAB6-1D2C0892A2D2}"/>
                </a:ext>
              </a:extLst>
            </p:cNvPr>
            <p:cNvSpPr txBox="1"/>
            <p:nvPr/>
          </p:nvSpPr>
          <p:spPr>
            <a:xfrm>
              <a:off x="4114893" y="3718203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SN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A468F8-AE43-F64B-A321-0AC6C82099E4}"/>
                </a:ext>
              </a:extLst>
            </p:cNvPr>
            <p:cNvSpPr txBox="1"/>
            <p:nvPr/>
          </p:nvSpPr>
          <p:spPr>
            <a:xfrm>
              <a:off x="4128728" y="4233303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SN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7E16B0-0A29-FF43-BE31-DF35AD6313EB}"/>
                </a:ext>
              </a:extLst>
            </p:cNvPr>
            <p:cNvSpPr txBox="1"/>
            <p:nvPr/>
          </p:nvSpPr>
          <p:spPr>
            <a:xfrm>
              <a:off x="5188142" y="2772406"/>
              <a:ext cx="1015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Prodotto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BB0BC2-C099-5E42-9C47-D17CB0C67604}"/>
                </a:ext>
              </a:extLst>
            </p:cNvPr>
            <p:cNvSpPr txBox="1"/>
            <p:nvPr/>
          </p:nvSpPr>
          <p:spPr>
            <a:xfrm>
              <a:off x="6951561" y="334246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Tiolo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2960CE-5673-0747-B6F7-F753E09F20BD}"/>
                </a:ext>
              </a:extLst>
            </p:cNvPr>
            <p:cNvSpPr txBox="1"/>
            <p:nvPr/>
          </p:nvSpPr>
          <p:spPr>
            <a:xfrm>
              <a:off x="6951560" y="3857562"/>
              <a:ext cx="2274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Tioetere</a:t>
              </a:r>
              <a:r>
                <a:rPr lang="it-IT" dirty="0"/>
                <a:t> </a:t>
              </a:r>
              <a:r>
                <a:rPr lang="it-IT" dirty="0" err="1"/>
                <a:t>assimmetrico</a:t>
              </a:r>
              <a:endParaRPr lang="it-IT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56DD420-E46F-D744-9B87-5D71BC3EF55A}"/>
                </a:ext>
              </a:extLst>
            </p:cNvPr>
            <p:cNvSpPr txBox="1"/>
            <p:nvPr/>
          </p:nvSpPr>
          <p:spPr>
            <a:xfrm>
              <a:off x="6948264" y="4356414"/>
              <a:ext cx="207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Tioetere</a:t>
              </a:r>
              <a:r>
                <a:rPr lang="en-US" dirty="0"/>
                <a:t> </a:t>
              </a:r>
              <a:r>
                <a:rPr lang="en-US" dirty="0" err="1"/>
                <a:t>simmetrico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904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58850" y="116632"/>
            <a:ext cx="7501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Tioli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Chimica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Biologica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66241" y="3455483"/>
            <a:ext cx="8686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/>
              <a:t>Il gruppo </a:t>
            </a:r>
            <a:r>
              <a:rPr lang="it-IT" altLang="en-US" dirty="0" err="1"/>
              <a:t>tiolico</a:t>
            </a:r>
            <a:r>
              <a:rPr lang="it-IT" altLang="en-US" dirty="0"/>
              <a:t> è facilmente ossidabile a disolfuro (</a:t>
            </a:r>
            <a:r>
              <a:rPr lang="it-IT" altLang="en-US" dirty="0">
                <a:solidFill>
                  <a:srgbClr val="FF0000"/>
                </a:solidFill>
              </a:rPr>
              <a:t>S-S</a:t>
            </a:r>
            <a:r>
              <a:rPr lang="it-IT" altLang="en-US" dirty="0"/>
              <a:t>).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/>
              <a:t>I </a:t>
            </a:r>
            <a:r>
              <a:rPr lang="it-IT" altLang="en-US" dirty="0">
                <a:solidFill>
                  <a:srgbClr val="FF0000"/>
                </a:solidFill>
              </a:rPr>
              <a:t>ponti disolfuro </a:t>
            </a:r>
            <a:r>
              <a:rPr lang="it-IT" altLang="en-US" dirty="0"/>
              <a:t>sono un importante legame di stabilizzazione della struttura 3D proteica.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66E290-99A5-EB41-A406-ABD3320AE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4582" r="19760" b="14837"/>
          <a:stretch/>
        </p:blipFill>
        <p:spPr>
          <a:xfrm>
            <a:off x="2169746" y="1988840"/>
            <a:ext cx="1754182" cy="14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307941-BE15-F845-9B52-EA9774CB9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86" y="2241058"/>
            <a:ext cx="1754182" cy="935563"/>
          </a:xfrm>
          <a:prstGeom prst="rect">
            <a:avLst/>
          </a:prstGeom>
        </p:spPr>
      </p:pic>
      <p:sp>
        <p:nvSpPr>
          <p:cNvPr id="35" name="Text Box 5">
            <a:extLst>
              <a:ext uri="{FF2B5EF4-FFF2-40B4-BE49-F238E27FC236}">
                <a16:creationId xmlns:a16="http://schemas.microsoft.com/office/drawing/2014/main" id="{D69BC2F6-5EE0-2243-A3CE-C72F578AA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78" y="1147223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dirty="0"/>
              <a:t>Il gruppo </a:t>
            </a:r>
            <a:r>
              <a:rPr lang="it-IT" altLang="en-US" dirty="0" err="1"/>
              <a:t>tiolico</a:t>
            </a:r>
            <a:r>
              <a:rPr lang="it-IT" altLang="en-US" dirty="0"/>
              <a:t> è presente in un nostro aminoacido (</a:t>
            </a:r>
            <a:r>
              <a:rPr lang="it-IT" altLang="en-US" dirty="0">
                <a:solidFill>
                  <a:srgbClr val="FF0000"/>
                </a:solidFill>
              </a:rPr>
              <a:t>L-cisteina</a:t>
            </a:r>
            <a:r>
              <a:rPr lang="it-IT" altLang="en-US" dirty="0"/>
              <a:t>).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3A7737B-8FE0-D54A-B0DD-CD2D843DC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5" y="4756321"/>
            <a:ext cx="3522353" cy="180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E478C71-A50A-D64B-8878-C8B8BD049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41" y="4864321"/>
            <a:ext cx="4011153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44035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AMMINE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820341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chemeClr val="accent2"/>
                </a:solidFill>
              </a:rPr>
              <a:t>Le ammine </a:t>
            </a:r>
            <a:r>
              <a:rPr lang="en-US" altLang="en-US" dirty="0" err="1"/>
              <a:t>contengono</a:t>
            </a:r>
            <a:r>
              <a:rPr lang="en-US" altLang="en-US" dirty="0"/>
              <a:t> un </a:t>
            </a:r>
            <a:r>
              <a:rPr lang="en-US" altLang="en-US" dirty="0" err="1"/>
              <a:t>gruppo</a:t>
            </a:r>
            <a:r>
              <a:rPr lang="en-US" altLang="en-US" dirty="0"/>
              <a:t> </a:t>
            </a:r>
            <a:r>
              <a:rPr lang="en-US" altLang="en-US" dirty="0" err="1"/>
              <a:t>amminico</a:t>
            </a:r>
            <a:r>
              <a:rPr lang="en-US" altLang="en-US" dirty="0"/>
              <a:t> (NH</a:t>
            </a:r>
            <a:r>
              <a:rPr lang="en-US" altLang="en-US" baseline="-25000" dirty="0"/>
              <a:t>X</a:t>
            </a:r>
            <a:r>
              <a:rPr lang="en-US" altLang="en-US" dirty="0"/>
              <a:t>) legato a X </a:t>
            </a:r>
            <a:r>
              <a:rPr lang="en-US" altLang="en-US" dirty="0" err="1"/>
              <a:t>atomi</a:t>
            </a:r>
            <a:r>
              <a:rPr lang="en-US" altLang="en-US" dirty="0"/>
              <a:t> di </a:t>
            </a:r>
            <a:r>
              <a:rPr lang="en-US" altLang="en-US" dirty="0" err="1"/>
              <a:t>carbonio</a:t>
            </a:r>
            <a:r>
              <a:rPr lang="en-US" altLang="en-US" dirty="0"/>
              <a:t> </a:t>
            </a:r>
            <a:r>
              <a:rPr lang="en-US" altLang="en-US" dirty="0" err="1"/>
              <a:t>ibridati</a:t>
            </a:r>
            <a:r>
              <a:rPr lang="en-US" altLang="en-US" dirty="0"/>
              <a:t> </a:t>
            </a:r>
            <a:r>
              <a:rPr lang="en-US" altLang="en-US" i="1" dirty="0"/>
              <a:t>sp</a:t>
            </a:r>
            <a:r>
              <a:rPr lang="en-US" altLang="en-US" baseline="30000" dirty="0"/>
              <a:t>3</a:t>
            </a:r>
            <a:r>
              <a:rPr lang="en-US" altLang="en-US" dirty="0"/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Classificate</a:t>
            </a:r>
            <a:r>
              <a:rPr lang="en-US" altLang="en-US" dirty="0"/>
              <a:t> in </a:t>
            </a:r>
            <a:r>
              <a:rPr lang="en-US" altLang="en-US" dirty="0" err="1"/>
              <a:t>primarie</a:t>
            </a:r>
            <a:r>
              <a:rPr lang="en-US" altLang="en-US" dirty="0"/>
              <a:t>, </a:t>
            </a:r>
            <a:r>
              <a:rPr lang="en-US" altLang="en-US" dirty="0" err="1"/>
              <a:t>secondarie</a:t>
            </a:r>
            <a:r>
              <a:rPr lang="en-US" altLang="en-US" dirty="0"/>
              <a:t> e </a:t>
            </a:r>
            <a:r>
              <a:rPr lang="en-US" altLang="en-US" dirty="0" err="1"/>
              <a:t>terziarie</a:t>
            </a:r>
            <a:r>
              <a:rPr lang="en-US" alt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7F936-BC03-2E41-BD8B-EDD448F6A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89933"/>
            <a:ext cx="3313927" cy="1368000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7063DB8E-0ADE-A24F-A511-45D860142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394253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Classificate</a:t>
            </a:r>
            <a:r>
              <a:rPr lang="en-US" altLang="en-US" dirty="0"/>
              <a:t> </a:t>
            </a:r>
            <a:r>
              <a:rPr lang="en-US" altLang="en-US" dirty="0" err="1"/>
              <a:t>anche</a:t>
            </a:r>
            <a:r>
              <a:rPr lang="en-US" altLang="en-US" dirty="0"/>
              <a:t> in </a:t>
            </a:r>
            <a:r>
              <a:rPr lang="en-US" altLang="en-US" dirty="0" err="1">
                <a:solidFill>
                  <a:srgbClr val="FF0000"/>
                </a:solidFill>
              </a:rPr>
              <a:t>alifatiche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(legate a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alchilici</a:t>
            </a:r>
            <a:r>
              <a:rPr lang="en-US" altLang="en-US" dirty="0"/>
              <a:t>) o </a:t>
            </a:r>
            <a:r>
              <a:rPr lang="en-US" altLang="en-US" dirty="0" err="1">
                <a:solidFill>
                  <a:srgbClr val="FF0000"/>
                </a:solidFill>
              </a:rPr>
              <a:t>aromatiche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arilici</a:t>
            </a:r>
            <a:r>
              <a:rPr lang="en-US" altLang="en-US" dirty="0"/>
              <a:t>) </a:t>
            </a:r>
            <a:r>
              <a:rPr lang="en-US" altLang="en-US" dirty="0" err="1"/>
              <a:t>ed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eterocicliche</a:t>
            </a:r>
            <a:r>
              <a:rPr lang="en-US" alt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DC9632-8AC9-F848-91FE-6DDB2C0BE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2" y="4725144"/>
            <a:ext cx="339507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6B0162-A465-C146-8003-24CD52949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25144"/>
            <a:ext cx="3696257" cy="10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E6E916-231B-2246-B748-A042BBAD60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25430"/>
          <a:stretch/>
        </p:blipFill>
        <p:spPr>
          <a:xfrm>
            <a:off x="1552687" y="2205336"/>
            <a:ext cx="1635047" cy="18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20EA6B-4DDC-1D4B-BC90-5505D019FA99}"/>
              </a:ext>
            </a:extLst>
          </p:cNvPr>
          <p:cNvSpPr txBox="1"/>
          <p:nvPr/>
        </p:nvSpPr>
        <p:spPr>
          <a:xfrm>
            <a:off x="2484288" y="228283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53472-85E9-A84F-B005-33D9FC6D3974}"/>
              </a:ext>
            </a:extLst>
          </p:cNvPr>
          <p:cNvSpPr txBox="1"/>
          <p:nvPr/>
        </p:nvSpPr>
        <p:spPr>
          <a:xfrm>
            <a:off x="2747549" y="343072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91D331-0E5C-F448-9236-437FEDE7D718}"/>
              </a:ext>
            </a:extLst>
          </p:cNvPr>
          <p:cNvSpPr txBox="1"/>
          <p:nvPr/>
        </p:nvSpPr>
        <p:spPr>
          <a:xfrm>
            <a:off x="1547664" y="307393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R1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B13E9DDB-120A-9341-A3C7-305C90C74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5877272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Regole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nomenclatura</a:t>
            </a:r>
            <a:r>
              <a:rPr lang="en-US" altLang="en-US" dirty="0"/>
              <a:t> </a:t>
            </a:r>
            <a:r>
              <a:rPr lang="en-US" altLang="en-US" dirty="0" err="1"/>
              <a:t>classica</a:t>
            </a:r>
            <a:r>
              <a:rPr lang="en-US" altLang="en-US" dirty="0"/>
              <a:t> (</a:t>
            </a:r>
            <a:r>
              <a:rPr lang="en-US" altLang="en-US" dirty="0" err="1"/>
              <a:t>ordine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alfabetico</a:t>
            </a:r>
            <a:r>
              <a:rPr lang="en-US" altLang="en-US" dirty="0"/>
              <a:t> </a:t>
            </a:r>
            <a:r>
              <a:rPr lang="en-US" altLang="en-US" dirty="0" err="1"/>
              <a:t>sotituenti</a:t>
            </a:r>
            <a:r>
              <a:rPr lang="en-US" altLang="en-US" dirty="0"/>
              <a:t> R).</a:t>
            </a:r>
          </a:p>
        </p:txBody>
      </p:sp>
    </p:spTree>
    <p:extLst>
      <p:ext uri="{BB962C8B-B14F-4D97-AF65-F5344CB8AC3E}">
        <p14:creationId xmlns:p14="http://schemas.microsoft.com/office/powerpoint/2010/main" val="102567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0" y="116632"/>
            <a:ext cx="4938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AMMINE – </a:t>
            </a:r>
            <a:r>
              <a:rPr lang="en-US" altLang="en-US" sz="2800" dirty="0" err="1">
                <a:solidFill>
                  <a:srgbClr val="FF0000"/>
                </a:solidFill>
              </a:rPr>
              <a:t>Proprietà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Fisiche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820341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Le ammine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composti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polari</a:t>
            </a:r>
            <a:r>
              <a:rPr lang="en-US" altLang="en-US" dirty="0"/>
              <a:t> </a:t>
            </a:r>
            <a:r>
              <a:rPr lang="en-US" altLang="en-US" dirty="0" err="1"/>
              <a:t>sostanzialmente</a:t>
            </a:r>
            <a:r>
              <a:rPr lang="en-US" altLang="en-US" dirty="0"/>
              <a:t> </a:t>
            </a:r>
            <a:r>
              <a:rPr lang="en-US" altLang="en-US" dirty="0" err="1"/>
              <a:t>solubili</a:t>
            </a:r>
            <a:r>
              <a:rPr lang="en-US" altLang="en-US" dirty="0"/>
              <a:t> in </a:t>
            </a:r>
            <a:r>
              <a:rPr lang="en-US" altLang="en-US" dirty="0" err="1"/>
              <a:t>acqua</a:t>
            </a:r>
            <a:r>
              <a:rPr lang="en-US" altLang="en-US" dirty="0"/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Legami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H</a:t>
            </a:r>
            <a:r>
              <a:rPr lang="en-US" altLang="en-US" dirty="0"/>
              <a:t> </a:t>
            </a:r>
            <a:r>
              <a:rPr lang="en-US" altLang="en-US" dirty="0" err="1"/>
              <a:t>intermolecolari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rgbClr val="FF0000"/>
                </a:solidFill>
              </a:rPr>
              <a:t>DNA</a:t>
            </a:r>
            <a:r>
              <a:rPr lang="en-US" altLang="en-US" dirty="0"/>
              <a:t>).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063DB8E-0ADE-A24F-A511-45D860142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23" y="4327897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Un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idrogeno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N-H--N </a:t>
            </a:r>
            <a:r>
              <a:rPr lang="en-US" altLang="en-US" dirty="0"/>
              <a:t>&lt; forte </a:t>
            </a:r>
            <a:r>
              <a:rPr lang="en-US" altLang="en-US" dirty="0">
                <a:solidFill>
                  <a:srgbClr val="FF0000"/>
                </a:solidFill>
              </a:rPr>
              <a:t>O-H--O</a:t>
            </a:r>
            <a:r>
              <a:rPr lang="en-US" altLang="en-US" dirty="0"/>
              <a:t> (&lt; </a:t>
            </a:r>
            <a:r>
              <a:rPr lang="en-US" altLang="en-US" dirty="0" err="1"/>
              <a:t>elettronegatività</a:t>
            </a:r>
            <a:r>
              <a:rPr lang="en-US" altLang="en-US" dirty="0"/>
              <a:t>). </a:t>
            </a:r>
            <a:r>
              <a:rPr lang="en-US" altLang="en-US" dirty="0">
                <a:sym typeface="Wingdings" pitchFamily="2" charset="2"/>
              </a:rPr>
              <a:t> &lt; </a:t>
            </a:r>
            <a:r>
              <a:rPr lang="en-US" altLang="en-US" dirty="0" err="1">
                <a:sym typeface="Wingdings" pitchFamily="2" charset="2"/>
              </a:rPr>
              <a:t>proprietà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 err="1">
                <a:sym typeface="Wingdings" pitchFamily="2" charset="2"/>
              </a:rPr>
              <a:t>rispetto</a:t>
            </a:r>
            <a:r>
              <a:rPr lang="en-US" altLang="en-US" dirty="0">
                <a:sym typeface="Wingdings" pitchFamily="2" charset="2"/>
              </a:rPr>
              <a:t> </a:t>
            </a:r>
            <a:r>
              <a:rPr lang="en-US" altLang="en-US" dirty="0" err="1">
                <a:sym typeface="Wingdings" pitchFamily="2" charset="2"/>
              </a:rPr>
              <a:t>alcoli</a:t>
            </a:r>
            <a:r>
              <a:rPr lang="en-US" altLang="en-US" dirty="0">
                <a:sym typeface="Wingdings" pitchFamily="2" charset="2"/>
              </a:rPr>
              <a:t>.</a:t>
            </a: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0EA6B-4DDC-1D4B-BC90-5505D019FA99}"/>
              </a:ext>
            </a:extLst>
          </p:cNvPr>
          <p:cNvSpPr txBox="1"/>
          <p:nvPr/>
        </p:nvSpPr>
        <p:spPr>
          <a:xfrm>
            <a:off x="2484288" y="228283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53472-85E9-A84F-B005-33D9FC6D3974}"/>
              </a:ext>
            </a:extLst>
          </p:cNvPr>
          <p:cNvSpPr txBox="1"/>
          <p:nvPr/>
        </p:nvSpPr>
        <p:spPr>
          <a:xfrm>
            <a:off x="2747549" y="343072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91D331-0E5C-F448-9236-437FEDE7D718}"/>
              </a:ext>
            </a:extLst>
          </p:cNvPr>
          <p:cNvSpPr txBox="1"/>
          <p:nvPr/>
        </p:nvSpPr>
        <p:spPr>
          <a:xfrm>
            <a:off x="1547664" y="307393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7FBAC1-C4EB-5A44-81E6-F8DD1F121CBB}"/>
              </a:ext>
            </a:extLst>
          </p:cNvPr>
          <p:cNvGrpSpPr/>
          <p:nvPr/>
        </p:nvGrpSpPr>
        <p:grpSpPr>
          <a:xfrm>
            <a:off x="1011164" y="2205336"/>
            <a:ext cx="3377775" cy="2006612"/>
            <a:chOff x="5488810" y="1287947"/>
            <a:chExt cx="3377775" cy="20066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87F936-BC03-2E41-BD8B-EDD448F6A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58" y="1287947"/>
              <a:ext cx="3313927" cy="1368000"/>
            </a:xfrm>
            <a:prstGeom prst="rect">
              <a:avLst/>
            </a:prstGeom>
          </p:spPr>
        </p:pic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141E8ACC-FDE8-0B4C-BB50-A75EA3BFB96D}"/>
                </a:ext>
              </a:extLst>
            </p:cNvPr>
            <p:cNvSpPr/>
            <p:nvPr/>
          </p:nvSpPr>
          <p:spPr>
            <a:xfrm rot="5400000">
              <a:off x="6398557" y="1709660"/>
              <a:ext cx="288032" cy="2107526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8EE4A419-9FED-F74F-B5B6-F21607290F26}"/>
                </a:ext>
              </a:extLst>
            </p:cNvPr>
            <p:cNvSpPr/>
            <p:nvPr/>
          </p:nvSpPr>
          <p:spPr>
            <a:xfrm rot="5400000">
              <a:off x="8087444" y="2397928"/>
              <a:ext cx="288032" cy="73099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874AF0-B9F8-FC47-9448-AED1DE802959}"/>
                </a:ext>
              </a:extLst>
            </p:cNvPr>
            <p:cNvSpPr txBox="1"/>
            <p:nvPr/>
          </p:nvSpPr>
          <p:spPr>
            <a:xfrm>
              <a:off x="5659458" y="2921772"/>
              <a:ext cx="1936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Donatori</a:t>
              </a:r>
              <a:r>
                <a:rPr lang="en-US" dirty="0"/>
                <a:t>/</a:t>
              </a:r>
              <a:r>
                <a:rPr lang="en-US" dirty="0" err="1"/>
                <a:t>Accettori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18A137-3D9A-FC45-AB5D-A20FF48D655A}"/>
                </a:ext>
              </a:extLst>
            </p:cNvPr>
            <p:cNvSpPr txBox="1"/>
            <p:nvPr/>
          </p:nvSpPr>
          <p:spPr>
            <a:xfrm>
              <a:off x="7716094" y="2925227"/>
              <a:ext cx="1030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Accettori</a:t>
              </a:r>
              <a:endParaRPr lang="en-US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10A4213-A379-9447-90BF-9A1B69842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11917"/>
          <a:stretch/>
        </p:blipFill>
        <p:spPr>
          <a:xfrm>
            <a:off x="5229922" y="1518966"/>
            <a:ext cx="3061300" cy="23379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8A678C-A233-9C47-B6DD-DAA076BA0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7" y="5236562"/>
            <a:ext cx="4902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4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0" y="116632"/>
            <a:ext cx="4938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AMMINE – </a:t>
            </a:r>
            <a:r>
              <a:rPr lang="en-US" altLang="en-US" sz="2800" dirty="0" err="1">
                <a:solidFill>
                  <a:srgbClr val="FF0000"/>
                </a:solidFill>
              </a:rPr>
              <a:t>Proprietà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Fisiche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820341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Le ammine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composti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basici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&gt; </a:t>
            </a:r>
            <a:r>
              <a:rPr lang="en-US" altLang="en-US" dirty="0" err="1"/>
              <a:t>il</a:t>
            </a:r>
            <a:r>
              <a:rPr lang="en-US" altLang="en-US" dirty="0"/>
              <a:t> pH di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soluzione</a:t>
            </a:r>
            <a:r>
              <a:rPr lang="en-US" altLang="en-US" dirty="0"/>
              <a:t> </a:t>
            </a:r>
            <a:r>
              <a:rPr lang="en-US" altLang="en-US" dirty="0" err="1"/>
              <a:t>acquosa</a:t>
            </a:r>
            <a:r>
              <a:rPr lang="en-US" altLang="en-US" dirty="0"/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Basi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deboli</a:t>
            </a:r>
            <a:r>
              <a:rPr lang="en-US" alt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0EA6B-4DDC-1D4B-BC90-5505D019FA99}"/>
              </a:ext>
            </a:extLst>
          </p:cNvPr>
          <p:cNvSpPr txBox="1"/>
          <p:nvPr/>
        </p:nvSpPr>
        <p:spPr>
          <a:xfrm>
            <a:off x="2484288" y="228283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53472-85E9-A84F-B005-33D9FC6D3974}"/>
              </a:ext>
            </a:extLst>
          </p:cNvPr>
          <p:cNvSpPr txBox="1"/>
          <p:nvPr/>
        </p:nvSpPr>
        <p:spPr>
          <a:xfrm>
            <a:off x="2747549" y="343072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91D331-0E5C-F448-9236-437FEDE7D718}"/>
              </a:ext>
            </a:extLst>
          </p:cNvPr>
          <p:cNvSpPr txBox="1"/>
          <p:nvPr/>
        </p:nvSpPr>
        <p:spPr>
          <a:xfrm>
            <a:off x="1547664" y="307393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8E693A-B628-D445-B807-DA33CBF1E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0"/>
          <a:stretch/>
        </p:blipFill>
        <p:spPr>
          <a:xfrm>
            <a:off x="343843" y="2282832"/>
            <a:ext cx="3810536" cy="4422504"/>
          </a:xfrm>
          <a:prstGeom prst="rect">
            <a:avLst/>
          </a:prstGeom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id="{696250A9-F433-9F4D-B59A-8020FB6D0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1844824"/>
            <a:ext cx="43924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Alifatiche</a:t>
            </a:r>
            <a:r>
              <a:rPr lang="en-US" altLang="en-US" dirty="0"/>
              <a:t> &gt; </a:t>
            </a:r>
            <a:r>
              <a:rPr lang="en-US" altLang="en-US" dirty="0" err="1"/>
              <a:t>Aromatiche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en-US" altLang="en-US" dirty="0"/>
          </a:p>
          <a:p>
            <a:pPr marL="0" indent="0" algn="just" eaLnBrk="1" hangingPunct="1">
              <a:spcBef>
                <a:spcPct val="50000"/>
              </a:spcBef>
            </a:pPr>
            <a:endParaRPr lang="en-US" altLang="en-US" dirty="0"/>
          </a:p>
          <a:p>
            <a:pPr marL="0" indent="0" algn="just" eaLnBrk="1" hangingPunct="1">
              <a:spcBef>
                <a:spcPct val="50000"/>
              </a:spcBef>
            </a:pPr>
            <a:r>
              <a:rPr lang="en-US" altLang="en-US" dirty="0"/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I</a:t>
            </a:r>
            <a:r>
              <a:rPr lang="en-US" altLang="en-US" baseline="30000" dirty="0" err="1"/>
              <a:t>arie</a:t>
            </a:r>
            <a:r>
              <a:rPr lang="en-US" altLang="en-US" dirty="0"/>
              <a:t> &lt; </a:t>
            </a:r>
            <a:r>
              <a:rPr lang="en-US" altLang="en-US" dirty="0" err="1"/>
              <a:t>II</a:t>
            </a:r>
            <a:r>
              <a:rPr lang="en-US" altLang="en-US" baseline="30000" dirty="0" err="1"/>
              <a:t>arie</a:t>
            </a:r>
            <a:r>
              <a:rPr lang="en-US" altLang="en-US" dirty="0"/>
              <a:t> &lt;= </a:t>
            </a:r>
            <a:r>
              <a:rPr lang="en-US" altLang="en-US" dirty="0" err="1"/>
              <a:t>III</a:t>
            </a:r>
            <a:r>
              <a:rPr lang="en-US" altLang="en-US" baseline="30000" dirty="0" err="1"/>
              <a:t>arie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Basicità</a:t>
            </a:r>
            <a:r>
              <a:rPr lang="en-US" altLang="en-US" dirty="0"/>
              <a:t> = </a:t>
            </a:r>
            <a:r>
              <a:rPr lang="en-US" altLang="en-US" dirty="0" err="1"/>
              <a:t>reazione</a:t>
            </a:r>
            <a:r>
              <a:rPr lang="en-US" altLang="en-US" dirty="0"/>
              <a:t> con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acidi</a:t>
            </a:r>
            <a:r>
              <a:rPr lang="en-US" altLang="en-US" dirty="0"/>
              <a:t> per </a:t>
            </a:r>
            <a:r>
              <a:rPr lang="en-US" altLang="en-US" dirty="0" err="1"/>
              <a:t>formare</a:t>
            </a:r>
            <a:r>
              <a:rPr lang="en-US" altLang="en-US" dirty="0"/>
              <a:t> </a:t>
            </a:r>
            <a:r>
              <a:rPr lang="en-US" altLang="en-US" dirty="0" err="1"/>
              <a:t>sali</a:t>
            </a:r>
            <a:r>
              <a:rPr lang="en-US" altLang="en-US" dirty="0"/>
              <a:t> di </a:t>
            </a:r>
            <a:r>
              <a:rPr lang="en-US" altLang="en-US" dirty="0" err="1"/>
              <a:t>ammonio</a:t>
            </a:r>
            <a:r>
              <a:rPr lang="en-US" altLang="en-US" dirty="0"/>
              <a:t> (NHR</a:t>
            </a:r>
            <a:r>
              <a:rPr lang="en-US" altLang="en-US" baseline="-25000" dirty="0"/>
              <a:t>3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FF0000"/>
                </a:solidFill>
              </a:rPr>
              <a:t>+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&gt; </a:t>
            </a:r>
            <a:r>
              <a:rPr lang="en-US" altLang="en-US" dirty="0" err="1">
                <a:solidFill>
                  <a:srgbClr val="FF0000"/>
                </a:solidFill>
              </a:rPr>
              <a:t>solubilità</a:t>
            </a:r>
            <a:r>
              <a:rPr lang="en-US" altLang="en-US" dirty="0"/>
              <a:t> </a:t>
            </a:r>
            <a:r>
              <a:rPr lang="en-US" altLang="en-US" dirty="0" err="1"/>
              <a:t>composti</a:t>
            </a:r>
            <a:r>
              <a:rPr lang="en-US" altLang="en-US" dirty="0"/>
              <a:t> </a:t>
            </a:r>
            <a:r>
              <a:rPr lang="en-US" altLang="en-US" dirty="0" err="1"/>
              <a:t>organici</a:t>
            </a:r>
            <a:r>
              <a:rPr lang="en-US" altLang="en-U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B9CB69-EADC-FC43-AC24-AD6AA2130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63" y="2427652"/>
            <a:ext cx="38745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0" y="116632"/>
            <a:ext cx="4938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AMMINE – </a:t>
            </a:r>
            <a:r>
              <a:rPr lang="en-US" altLang="en-US" sz="2800" dirty="0" err="1">
                <a:solidFill>
                  <a:srgbClr val="FF0000"/>
                </a:solidFill>
              </a:rPr>
              <a:t>Proprietà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Fisiche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820341"/>
            <a:ext cx="868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Situazione</a:t>
            </a:r>
            <a:r>
              <a:rPr lang="en-US" altLang="en-US" dirty="0"/>
              <a:t> </a:t>
            </a:r>
            <a:r>
              <a:rPr lang="en-US" altLang="en-US" dirty="0" err="1"/>
              <a:t>limite</a:t>
            </a:r>
            <a:r>
              <a:rPr lang="en-US" altLang="en-US" dirty="0"/>
              <a:t> di </a:t>
            </a:r>
            <a:r>
              <a:rPr lang="en-US" altLang="en-US" dirty="0" err="1"/>
              <a:t>basicità</a:t>
            </a:r>
            <a:r>
              <a:rPr lang="en-US" altLang="en-US" dirty="0"/>
              <a:t> per la </a:t>
            </a:r>
            <a:r>
              <a:rPr lang="en-US" altLang="en-US" dirty="0" err="1"/>
              <a:t>molecola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guanidina</a:t>
            </a:r>
            <a:r>
              <a:rPr lang="en-US" altLang="en-US" dirty="0"/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Basi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forte </a:t>
            </a:r>
            <a:r>
              <a:rPr lang="en-US" altLang="en-US" dirty="0"/>
              <a:t>(</a:t>
            </a:r>
            <a:r>
              <a:rPr lang="en-US" altLang="en-US" dirty="0" err="1"/>
              <a:t>equiparabile</a:t>
            </a:r>
            <a:r>
              <a:rPr lang="en-US" altLang="en-US" dirty="0"/>
              <a:t> </a:t>
            </a:r>
            <a:r>
              <a:rPr lang="en-US" altLang="en-US" dirty="0" err="1"/>
              <a:t>allo</a:t>
            </a:r>
            <a:r>
              <a:rPr lang="en-US" altLang="en-US" dirty="0"/>
              <a:t> </a:t>
            </a:r>
            <a:r>
              <a:rPr lang="en-US" altLang="en-US" dirty="0" err="1"/>
              <a:t>ione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OH</a:t>
            </a:r>
            <a:r>
              <a:rPr lang="en-US" altLang="en-US" baseline="30000" dirty="0">
                <a:solidFill>
                  <a:srgbClr val="FF0000"/>
                </a:solidFill>
              </a:rPr>
              <a:t>-</a:t>
            </a:r>
            <a:r>
              <a:rPr lang="en-US" altLang="en-US" dirty="0"/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0EA6B-4DDC-1D4B-BC90-5505D019FA99}"/>
              </a:ext>
            </a:extLst>
          </p:cNvPr>
          <p:cNvSpPr txBox="1"/>
          <p:nvPr/>
        </p:nvSpPr>
        <p:spPr>
          <a:xfrm>
            <a:off x="2484288" y="228283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53472-85E9-A84F-B005-33D9FC6D3974}"/>
              </a:ext>
            </a:extLst>
          </p:cNvPr>
          <p:cNvSpPr txBox="1"/>
          <p:nvPr/>
        </p:nvSpPr>
        <p:spPr>
          <a:xfrm>
            <a:off x="2747549" y="343072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91D331-0E5C-F448-9236-437FEDE7D718}"/>
              </a:ext>
            </a:extLst>
          </p:cNvPr>
          <p:cNvSpPr txBox="1"/>
          <p:nvPr/>
        </p:nvSpPr>
        <p:spPr>
          <a:xfrm>
            <a:off x="1547664" y="307393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75940-2F51-6242-8B6C-A7D9B9735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90199"/>
            <a:ext cx="7112000" cy="116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D2CD8A-B70B-F545-9295-86AC21527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27" y="3512794"/>
            <a:ext cx="5966297" cy="1168400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607B1C51-35F9-7841-BEAB-BD8D32AAD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57192"/>
            <a:ext cx="59275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Catena </a:t>
            </a:r>
            <a:r>
              <a:rPr lang="en-US" altLang="en-US" dirty="0" err="1"/>
              <a:t>laterale</a:t>
            </a:r>
            <a:r>
              <a:rPr lang="en-US" altLang="en-US" dirty="0"/>
              <a:t> amino </a:t>
            </a:r>
            <a:r>
              <a:rPr lang="en-US" altLang="en-US" dirty="0" err="1"/>
              <a:t>acido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Arginina</a:t>
            </a:r>
            <a:r>
              <a:rPr lang="en-US" altLang="en-US" dirty="0"/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Forti </a:t>
            </a:r>
            <a:r>
              <a:rPr lang="en-US" altLang="en-US" dirty="0" err="1"/>
              <a:t>legami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ionici</a:t>
            </a:r>
            <a:r>
              <a:rPr lang="en-US" altLang="en-US" dirty="0"/>
              <a:t> (</a:t>
            </a:r>
            <a:r>
              <a:rPr lang="en-US" altLang="en-US" dirty="0" err="1"/>
              <a:t>stabilità</a:t>
            </a:r>
            <a:r>
              <a:rPr lang="en-US" altLang="en-US" dirty="0"/>
              <a:t> </a:t>
            </a:r>
            <a:r>
              <a:rPr lang="en-US" altLang="en-US" dirty="0" err="1"/>
              <a:t>carica</a:t>
            </a:r>
            <a:r>
              <a:rPr lang="en-US" altLang="en-US" dirty="0"/>
              <a:t> +).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9A291-CC7C-ED4F-A8DB-561231C94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t="2936" r="14091" b="6047"/>
          <a:stretch/>
        </p:blipFill>
        <p:spPr>
          <a:xfrm>
            <a:off x="6300192" y="4437112"/>
            <a:ext cx="250359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17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587</Words>
  <Application>Microsoft Macintosh PowerPoint</Application>
  <PresentationFormat>On-screen Show (4:3)</PresentationFormat>
  <Paragraphs>139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81</cp:revision>
  <dcterms:created xsi:type="dcterms:W3CDTF">2016-10-29T10:32:52Z</dcterms:created>
  <dcterms:modified xsi:type="dcterms:W3CDTF">2019-10-11T08:10:38Z</dcterms:modified>
</cp:coreProperties>
</file>