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2" r:id="rId2"/>
    <p:sldId id="284" r:id="rId3"/>
    <p:sldId id="369" r:id="rId4"/>
    <p:sldId id="373" r:id="rId5"/>
    <p:sldId id="374" r:id="rId6"/>
    <p:sldId id="375" r:id="rId7"/>
    <p:sldId id="376" r:id="rId8"/>
    <p:sldId id="378" r:id="rId9"/>
    <p:sldId id="379" r:id="rId10"/>
    <p:sldId id="380" r:id="rId11"/>
    <p:sldId id="377" r:id="rId12"/>
    <p:sldId id="295" r:id="rId13"/>
    <p:sldId id="381" r:id="rId14"/>
    <p:sldId id="384" r:id="rId15"/>
    <p:sldId id="382" r:id="rId16"/>
    <p:sldId id="383" r:id="rId17"/>
    <p:sldId id="385" r:id="rId18"/>
    <p:sldId id="386" r:id="rId19"/>
    <p:sldId id="38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3225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72A8-BFBD-4535-9BBE-364657BB9DF3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CE37-3726-4A56-A6F7-602E9E5C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5650" y="2348880"/>
            <a:ext cx="405271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AMINOACIDI&amp;PROTEINE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aola\immagini per didattica\ch15f2.gif">
            <a:extLst>
              <a:ext uri="{FF2B5EF4-FFF2-40B4-BE49-F238E27FC236}">
                <a16:creationId xmlns:a16="http://schemas.microsoft.com/office/drawing/2014/main" id="{FDBA7673-39D6-474B-AD0A-F35A27DE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42" y="1303808"/>
            <a:ext cx="314325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B8B2A72-CE27-F746-A7BD-3B3FEED6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80" y="2142008"/>
            <a:ext cx="39453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I recettori di membrana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per molecole idrofiliche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ed i recettori intracellulari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per molecole liposolubili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6A1EE2-8270-304F-9C60-A2CCCB032D21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Recettori/Molecole Segnale</a:t>
            </a:r>
          </a:p>
        </p:txBody>
      </p:sp>
    </p:spTree>
    <p:extLst>
      <p:ext uri="{BB962C8B-B14F-4D97-AF65-F5344CB8AC3E}">
        <p14:creationId xmlns:p14="http://schemas.microsoft.com/office/powerpoint/2010/main" val="242028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4A4088-2AC2-8C44-AE7B-7DB98310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68141"/>
            <a:ext cx="83244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spcBef>
                <a:spcPct val="50000"/>
              </a:spcBef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L’interazione tra le </a:t>
            </a:r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molecole segnale 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ed i loro  recettori impone </a:t>
            </a:r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cambiamenti conformazionali 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 recettori che subiscono transizioni allosteriche.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L’interazione molecola </a:t>
            </a:r>
            <a:r>
              <a:rPr lang="it-IT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segnale-recettore</a:t>
            </a:r>
            <a:r>
              <a:rPr lang="it-IT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scatena una cascata di segnali intracellulari.</a:t>
            </a:r>
          </a:p>
          <a:p>
            <a:pPr marL="342900" indent="-342900" algn="just">
              <a:spcBef>
                <a:spcPct val="50000"/>
              </a:spcBef>
            </a:pPr>
            <a:endParaRPr lang="it-IT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FAF397B3-B888-454A-BFEF-C2ED46748A4C}"/>
              </a:ext>
            </a:extLst>
          </p:cNvPr>
          <p:cNvGrpSpPr>
            <a:grpSpLocks/>
          </p:cNvGrpSpPr>
          <p:nvPr/>
        </p:nvGrpSpPr>
        <p:grpSpPr bwMode="auto">
          <a:xfrm>
            <a:off x="827584" y="3140968"/>
            <a:ext cx="7037388" cy="3505200"/>
            <a:chOff x="960" y="1536"/>
            <a:chExt cx="4433" cy="2208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5D48B44B-6F94-C340-A124-BC0B562A0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36"/>
              <a:ext cx="1344" cy="1920"/>
              <a:chOff x="960" y="1536"/>
              <a:chExt cx="1344" cy="1920"/>
            </a:xfrm>
          </p:grpSpPr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0E28B6D2-5303-DF49-AC02-2B113A9EE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68447">
                <a:off x="960" y="1536"/>
                <a:ext cx="816" cy="960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0 h 21600"/>
                  <a:gd name="T6" fmla="*/ 1 w 21600"/>
                  <a:gd name="T7" fmla="*/ 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86D0CB98-6968-B743-887B-393DAC096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496"/>
                <a:ext cx="144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6">
                <a:extLst>
                  <a:ext uri="{FF2B5EF4-FFF2-40B4-BE49-F238E27FC236}">
                    <a16:creationId xmlns:a16="http://schemas.microsoft.com/office/drawing/2014/main" id="{C35D9BAB-55C0-2F43-85D1-2387E1002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D0869559-03DF-5349-9792-3ADA78CA3B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68447">
              <a:off x="3216" y="1536"/>
              <a:ext cx="816" cy="96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A42C8279-FD29-4E4A-9386-2FB38AE9A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77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D2446719-BC8F-4947-B6C9-783167E9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496"/>
              <a:ext cx="240" cy="1248"/>
            </a:xfrm>
            <a:prstGeom prst="downArrow">
              <a:avLst>
                <a:gd name="adj1" fmla="val 50000"/>
                <a:gd name="adj2" fmla="val 1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A7547A96-1718-AB42-9722-4CC3C8455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84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B7F86613-27E5-EF4D-8C03-4287B6962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" y="2985"/>
              <a:ext cx="1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Segnali intracellulari</a:t>
              </a: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12585EC6-5DD6-DF45-9AE1-F81934DEAA5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</a:t>
            </a:r>
          </a:p>
        </p:txBody>
      </p:sp>
    </p:spTree>
    <p:extLst>
      <p:ext uri="{BB962C8B-B14F-4D97-AF65-F5344CB8AC3E}">
        <p14:creationId xmlns:p14="http://schemas.microsoft.com/office/powerpoint/2010/main" val="337459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FF3CC0-97F6-C544-B8D0-6FE1CCD68AEF}"/>
              </a:ext>
            </a:extLst>
          </p:cNvPr>
          <p:cNvGrpSpPr/>
          <p:nvPr/>
        </p:nvGrpSpPr>
        <p:grpSpPr>
          <a:xfrm>
            <a:off x="1187624" y="908720"/>
            <a:ext cx="6705600" cy="6188075"/>
            <a:chOff x="1524000" y="457200"/>
            <a:chExt cx="6705600" cy="6188075"/>
          </a:xfrm>
        </p:grpSpPr>
        <p:sp>
          <p:nvSpPr>
            <p:cNvPr id="24577" name="Rectangle 2">
              <a:extLst>
                <a:ext uri="{FF2B5EF4-FFF2-40B4-BE49-F238E27FC236}">
                  <a16:creationId xmlns:a16="http://schemas.microsoft.com/office/drawing/2014/main" id="{7C805DE3-5B03-F742-B5D7-15ECB32F0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457200"/>
              <a:ext cx="6705600" cy="618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Molecola segnale – recettore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Cambiamento conformazionale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Attivazione della segnalazione (ad esempio fosforilazione)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Risposte intracellulari (messaggeri secondari)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1) Modificazione del metabolismo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2) Attivazione della trascrizione genica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78" name="Line 3">
              <a:extLst>
                <a:ext uri="{FF2B5EF4-FFF2-40B4-BE49-F238E27FC236}">
                  <a16:creationId xmlns:a16="http://schemas.microsoft.com/office/drawing/2014/main" id="{BFAC5B39-050B-674C-9C66-DCE534C9C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4478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" name="Line 4">
              <a:extLst>
                <a:ext uri="{FF2B5EF4-FFF2-40B4-BE49-F238E27FC236}">
                  <a16:creationId xmlns:a16="http://schemas.microsoft.com/office/drawing/2014/main" id="{8779071F-1E09-154E-99DF-B891820CD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3124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Line 5">
              <a:extLst>
                <a:ext uri="{FF2B5EF4-FFF2-40B4-BE49-F238E27FC236}">
                  <a16:creationId xmlns:a16="http://schemas.microsoft.com/office/drawing/2014/main" id="{35A676CD-4149-084E-9EFF-BF0B44722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4572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AAFC56E-E822-E649-809F-F9695DB9525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</a:t>
            </a:r>
          </a:p>
        </p:txBody>
      </p:sp>
    </p:spTree>
    <p:extLst>
      <p:ext uri="{BB962C8B-B14F-4D97-AF65-F5344CB8AC3E}">
        <p14:creationId xmlns:p14="http://schemas.microsoft.com/office/powerpoint/2010/main" val="22702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AAFC56E-E822-E649-809F-F9695DB9525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</a:t>
            </a:r>
          </a:p>
        </p:txBody>
      </p:sp>
      <p:pic>
        <p:nvPicPr>
          <p:cNvPr id="8" name="Picture 2" descr="C:\Paola\immagini per didattica\ch15f14.gif">
            <a:extLst>
              <a:ext uri="{FF2B5EF4-FFF2-40B4-BE49-F238E27FC236}">
                <a16:creationId xmlns:a16="http://schemas.microsoft.com/office/drawing/2014/main" id="{E5CAA0F2-2A70-FC49-9678-0A0F5C52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7197"/>
            <a:ext cx="5715000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CB889AA-E462-E341-978C-6165F14D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220" y="1141809"/>
            <a:ext cx="322075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 tipi di recettori: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canali ionici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legati alle proteine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 attività enzimatica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intrinseca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0ABD8B-92BE-0143-AE9B-06005955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60784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recettori di membrana</a:t>
            </a:r>
          </a:p>
        </p:txBody>
      </p:sp>
    </p:spTree>
    <p:extLst>
      <p:ext uri="{BB962C8B-B14F-4D97-AF65-F5344CB8AC3E}">
        <p14:creationId xmlns:p14="http://schemas.microsoft.com/office/powerpoint/2010/main" val="141915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6836D0-6DA6-AD43-A906-AF8063551DD2}"/>
              </a:ext>
            </a:extLst>
          </p:cNvPr>
          <p:cNvSpPr/>
          <p:nvPr/>
        </p:nvSpPr>
        <p:spPr>
          <a:xfrm>
            <a:off x="283332" y="731118"/>
            <a:ext cx="8424936" cy="611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Recettori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ionotropici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costituiti da canali ionici per diverse specie ioniche, controllati chimicamente.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Hanno tipicamente una risposta rapida e poco duratura.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Recettori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metabotropici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costituiti da un recettore accoppiato ad altre proteine, responsabili di reazioni enzimatiche.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basano su due tipi di meccanismo:</a:t>
            </a:r>
          </a:p>
          <a:p>
            <a:pPr lvl="2" algn="just"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• recettori accoppiati ad una proteina G</a:t>
            </a:r>
          </a:p>
          <a:p>
            <a:pPr lvl="2" algn="just"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• recettori ad attività enzimatica intrinseca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748FAC-C05C-9845-9AA2-D7D3876A6DC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</a:t>
            </a:r>
          </a:p>
        </p:txBody>
      </p:sp>
    </p:spTree>
    <p:extLst>
      <p:ext uri="{BB962C8B-B14F-4D97-AF65-F5344CB8AC3E}">
        <p14:creationId xmlns:p14="http://schemas.microsoft.com/office/powerpoint/2010/main" val="242486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AAFC56E-E822-E649-809F-F9695DB9525F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3367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Neurotrasmettitori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6836D0-6DA6-AD43-A906-AF8063551DD2}"/>
              </a:ext>
            </a:extLst>
          </p:cNvPr>
          <p:cNvSpPr/>
          <p:nvPr/>
        </p:nvSpPr>
        <p:spPr>
          <a:xfrm>
            <a:off x="467544" y="908720"/>
            <a:ext cx="8424936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Neurotrasmettitori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classici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molecole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basso peso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molecolare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natura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acetilcolina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istamina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serotonina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catecolamine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dopamina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adrenalina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noradrenalina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aminoacidi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(GABA,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glicina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glutammato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ATP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5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ABC06D-66B9-1543-82B8-936DC5417F0C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16632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Neurotrasmettitori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1FADF-5510-7644-B297-8714890E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2044700" cy="77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1747-6CED-4D42-9F8B-4B2F366B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52" y="2204864"/>
            <a:ext cx="952500" cy="22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295AB8-A909-6149-B18C-56D14A9D22B0}"/>
              </a:ext>
            </a:extLst>
          </p:cNvPr>
          <p:cNvSpPr/>
          <p:nvPr/>
        </p:nvSpPr>
        <p:spPr>
          <a:xfrm>
            <a:off x="410785" y="2463617"/>
            <a:ext cx="23022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2-acetossi-N,N,N-trimetiletanamina</a:t>
            </a:r>
            <a:endParaRPr 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0BB1D-0A3C-F34E-97A8-FB42140CE904}"/>
              </a:ext>
            </a:extLst>
          </p:cNvPr>
          <p:cNvSpPr/>
          <p:nvPr/>
        </p:nvSpPr>
        <p:spPr>
          <a:xfrm>
            <a:off x="3635896" y="90872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Viene liberata dai terminali dei motoneuroni ed in varie zone del SNC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Svolge un ruolo essenziale nei processi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cognitivi</a:t>
            </a:r>
            <a:r>
              <a:rPr lang="it-IT" sz="2400" dirty="0">
                <a:latin typeface="Helvetica" pitchFamily="2" charset="0"/>
              </a:rPr>
              <a:t> (Alzheimer).</a:t>
            </a:r>
            <a:endParaRPr lang="it-IT" sz="2400" dirty="0">
              <a:effectLst/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B34DD-CA4C-AD41-948C-D9983709E4AB}"/>
              </a:ext>
            </a:extLst>
          </p:cNvPr>
          <p:cNvSpPr/>
          <p:nvPr/>
        </p:nvSpPr>
        <p:spPr>
          <a:xfrm>
            <a:off x="247056" y="346096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Esistono due categorie di recettori per l’</a:t>
            </a:r>
            <a:r>
              <a:rPr lang="it-IT" sz="2400" dirty="0" err="1">
                <a:solidFill>
                  <a:srgbClr val="FF0000"/>
                </a:solidFill>
                <a:latin typeface="Helvetica" pitchFamily="2" charset="0"/>
              </a:rPr>
              <a:t>ACh</a:t>
            </a:r>
            <a:r>
              <a:rPr lang="it-IT" sz="2400" dirty="0">
                <a:latin typeface="Helvetica" pitchFamily="2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recettori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nicotinici</a:t>
            </a:r>
            <a:r>
              <a:rPr lang="it-IT" sz="2400" dirty="0">
                <a:latin typeface="Helvetica" pitchFamily="2" charset="0"/>
              </a:rPr>
              <a:t>, di tipo </a:t>
            </a:r>
            <a:r>
              <a:rPr lang="it-IT" sz="2400" dirty="0" err="1">
                <a:latin typeface="Helvetica" pitchFamily="2" charset="0"/>
              </a:rPr>
              <a:t>ionotropico</a:t>
            </a:r>
            <a:endParaRPr lang="it-IT" sz="2400" dirty="0">
              <a:latin typeface="Helvetica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recettori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muscarinici</a:t>
            </a:r>
            <a:r>
              <a:rPr lang="it-IT" sz="2400" dirty="0">
                <a:latin typeface="Helvetica" pitchFamily="2" charset="0"/>
              </a:rPr>
              <a:t>, di tipo </a:t>
            </a:r>
            <a:r>
              <a:rPr lang="it-IT" sz="2400" dirty="0" err="1">
                <a:latin typeface="Helvetica" pitchFamily="2" charset="0"/>
              </a:rPr>
              <a:t>metabotropico</a:t>
            </a:r>
            <a:endParaRPr lang="it-IT" sz="24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Effetti farmacologici: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Vasodilatazione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Contrazione e dilatazione muscolare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Bradicardia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Integrazione con diverse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funzioni cerebrali </a:t>
            </a:r>
            <a:r>
              <a:rPr lang="it-IT" sz="2400" dirty="0">
                <a:latin typeface="Helvetica" pitchFamily="2" charset="0"/>
              </a:rPr>
              <a:t>(cognitive + memoria) </a:t>
            </a:r>
          </a:p>
        </p:txBody>
      </p:sp>
    </p:spTree>
    <p:extLst>
      <p:ext uri="{BB962C8B-B14F-4D97-AF65-F5344CB8AC3E}">
        <p14:creationId xmlns:p14="http://schemas.microsoft.com/office/powerpoint/2010/main" val="161685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ABC06D-66B9-1543-82B8-936DC5417F0C}"/>
              </a:ext>
            </a:extLst>
          </p:cNvPr>
          <p:cNvSpPr txBox="1">
            <a:spLocks noChangeArrowheads="1"/>
          </p:cNvSpPr>
          <p:nvPr/>
        </p:nvSpPr>
        <p:spPr>
          <a:xfrm>
            <a:off x="793342" y="116632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Neurotrasmettitori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95AB8-A909-6149-B18C-56D14A9D22B0}"/>
              </a:ext>
            </a:extLst>
          </p:cNvPr>
          <p:cNvSpPr/>
          <p:nvPr/>
        </p:nvSpPr>
        <p:spPr>
          <a:xfrm>
            <a:off x="395536" y="2915444"/>
            <a:ext cx="20794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3-(2-amminoetil)-1H-indol-5-olo</a:t>
            </a:r>
            <a:endParaRPr 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0BB1D-0A3C-F34E-97A8-FB42140CE904}"/>
              </a:ext>
            </a:extLst>
          </p:cNvPr>
          <p:cNvSpPr/>
          <p:nvPr/>
        </p:nvSpPr>
        <p:spPr>
          <a:xfrm>
            <a:off x="3538079" y="813103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Deriva dal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Triptofano</a:t>
            </a:r>
            <a:r>
              <a:rPr lang="it-IT" sz="2400" dirty="0">
                <a:latin typeface="Helvetica" pitchFamily="2" charset="0"/>
              </a:rPr>
              <a:t> (</a:t>
            </a:r>
            <a:r>
              <a:rPr lang="it-IT" sz="2400" dirty="0" err="1">
                <a:latin typeface="Helvetica" pitchFamily="2" charset="0"/>
              </a:rPr>
              <a:t>W</a:t>
            </a:r>
            <a:r>
              <a:rPr lang="it-IT" sz="2400" dirty="0">
                <a:latin typeface="Helvetica" pitchFamily="2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Coinvolta in funzioni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cognitive</a:t>
            </a:r>
            <a:r>
              <a:rPr lang="it-IT" sz="2400" dirty="0">
                <a:latin typeface="Helvetica" pitchFamily="2" charset="0"/>
              </a:rPr>
              <a:t> complesse.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È importante per il ritmo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sonno/veglia</a:t>
            </a:r>
            <a:r>
              <a:rPr lang="it-IT" sz="2400" dirty="0">
                <a:latin typeface="Helvetica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Coinvolta nelle sindromi maniacodepressive.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B34DD-CA4C-AD41-948C-D9983709E4AB}"/>
              </a:ext>
            </a:extLst>
          </p:cNvPr>
          <p:cNvSpPr/>
          <p:nvPr/>
        </p:nvSpPr>
        <p:spPr>
          <a:xfrm>
            <a:off x="197565" y="36538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Esistono due categorie di recettori per la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5-HT</a:t>
            </a:r>
            <a:r>
              <a:rPr lang="it-IT" sz="2400" dirty="0">
                <a:latin typeface="Helvetica" pitchFamily="2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recettori </a:t>
            </a:r>
            <a:r>
              <a:rPr lang="it-IT" sz="2400" dirty="0" err="1">
                <a:latin typeface="Helvetica" pitchFamily="2" charset="0"/>
              </a:rPr>
              <a:t>ionotropici</a:t>
            </a:r>
            <a:endParaRPr lang="it-IT" sz="2400" dirty="0">
              <a:latin typeface="Helvetica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recettori </a:t>
            </a:r>
            <a:r>
              <a:rPr lang="it-IT" sz="2400" dirty="0" err="1">
                <a:latin typeface="Helvetica" pitchFamily="2" charset="0"/>
              </a:rPr>
              <a:t>metabotropici</a:t>
            </a:r>
            <a:endParaRPr lang="it-IT" sz="24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E6847-7BA3-6249-B8E2-6F5F9F70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251460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47B60-4249-5A4E-86D4-1D58FE74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06" y="2686844"/>
            <a:ext cx="889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ABC06D-66B9-1543-82B8-936DC5417F0C}"/>
              </a:ext>
            </a:extLst>
          </p:cNvPr>
          <p:cNvSpPr txBox="1">
            <a:spLocks noChangeArrowheads="1"/>
          </p:cNvSpPr>
          <p:nvPr/>
        </p:nvSpPr>
        <p:spPr>
          <a:xfrm>
            <a:off x="793342" y="116632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Neurotrasmettitori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95AB8-A909-6149-B18C-56D14A9D22B0}"/>
              </a:ext>
            </a:extLst>
          </p:cNvPr>
          <p:cNvSpPr/>
          <p:nvPr/>
        </p:nvSpPr>
        <p:spPr>
          <a:xfrm>
            <a:off x="-15857" y="6187091"/>
            <a:ext cx="2175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4-(2-aminoethyl)benzene-1,2-diol</a:t>
            </a:r>
            <a:endParaRPr 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0BB1D-0A3C-F34E-97A8-FB42140CE904}"/>
              </a:ext>
            </a:extLst>
          </p:cNvPr>
          <p:cNvSpPr/>
          <p:nvPr/>
        </p:nvSpPr>
        <p:spPr>
          <a:xfrm>
            <a:off x="53504" y="813103"/>
            <a:ext cx="8885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Catecolamine. Derivano dalla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Tirosina</a:t>
            </a:r>
            <a:r>
              <a:rPr lang="it-IT" sz="2400" dirty="0">
                <a:latin typeface="Helvetica" pitchFamily="2" charset="0"/>
              </a:rPr>
              <a:t> (Y).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Causano cambiamenti fisiologici generali che preparano il corpo per un'attività fisica (reazione di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attacco</a:t>
            </a:r>
            <a:r>
              <a:rPr lang="it-IT" sz="2400" dirty="0">
                <a:latin typeface="Helvetica" pitchFamily="2" charset="0"/>
              </a:rPr>
              <a:t> o </a:t>
            </a:r>
            <a:r>
              <a:rPr lang="it-IT" sz="2400" dirty="0">
                <a:solidFill>
                  <a:srgbClr val="FF0000"/>
                </a:solidFill>
                <a:latin typeface="Helvetica" pitchFamily="2" charset="0"/>
              </a:rPr>
              <a:t>fuga</a:t>
            </a:r>
            <a:r>
              <a:rPr lang="it-IT" sz="2400" dirty="0">
                <a:latin typeface="Helvetica" pitchFamily="2" charset="0"/>
              </a:rPr>
              <a:t>):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Aumento battito cardiaco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Aumento pressione del sangue,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Aumento livello di glucosio nel sangue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una reazione generale del sistema nervoso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itchFamily="2" charset="0"/>
              </a:rPr>
              <a:t>Hanno solo recettori </a:t>
            </a:r>
            <a:r>
              <a:rPr lang="it-IT" sz="2400" dirty="0" err="1">
                <a:solidFill>
                  <a:srgbClr val="FF0000"/>
                </a:solidFill>
                <a:latin typeface="Helvetica" pitchFamily="2" charset="0"/>
              </a:rPr>
              <a:t>metabotropici</a:t>
            </a:r>
            <a:r>
              <a:rPr lang="it-IT" sz="2400" dirty="0">
                <a:latin typeface="Helvetica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D6071-C9D8-FE44-9F4C-5DD6655C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" y="4404039"/>
            <a:ext cx="2540000" cy="1003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EAC07-75E5-7044-8247-1AE9BBB4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54" y="5879471"/>
            <a:ext cx="850900" cy="22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8EF1CC-DB8B-2D4A-849D-9AFD66E6B314}"/>
              </a:ext>
            </a:extLst>
          </p:cNvPr>
          <p:cNvSpPr/>
          <p:nvPr/>
        </p:nvSpPr>
        <p:spPr>
          <a:xfrm>
            <a:off x="2593504" y="6187091"/>
            <a:ext cx="33730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4-(1R-idrossi-2-(N-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metilammino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etil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)benzen-1,2-diolo</a:t>
            </a:r>
            <a:endParaRPr lang="en-US" sz="1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F0A685-3F9B-C24B-A8D5-D1BA27EB0490}"/>
              </a:ext>
            </a:extLst>
          </p:cNvPr>
          <p:cNvSpPr/>
          <p:nvPr/>
        </p:nvSpPr>
        <p:spPr>
          <a:xfrm>
            <a:off x="6014358" y="6175401"/>
            <a:ext cx="31582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4-[(1R)-2-amino-1-hydroxyethyl]benzene-1,2-diol</a:t>
            </a:r>
            <a:endParaRPr lang="en-US" sz="1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518CB0-9AFD-C74F-BE1E-B95BAF16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04" y="4404039"/>
            <a:ext cx="2590800" cy="133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64949-057C-E848-A06B-942013B9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804" y="5879471"/>
            <a:ext cx="914400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DF6A77-74A9-274B-8CC4-F86084D64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5879471"/>
            <a:ext cx="1168400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41867C-9421-6642-A088-D51796C33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04" y="4404039"/>
            <a:ext cx="2540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ABC06D-66B9-1543-82B8-936DC5417F0C}"/>
              </a:ext>
            </a:extLst>
          </p:cNvPr>
          <p:cNvSpPr txBox="1">
            <a:spLocks noChangeArrowheads="1"/>
          </p:cNvSpPr>
          <p:nvPr/>
        </p:nvSpPr>
        <p:spPr>
          <a:xfrm>
            <a:off x="793342" y="116632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esempio </a:t>
            </a:r>
            <a:r>
              <a:rPr lang="it-IT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Recettore+Enzima</a:t>
            </a:r>
            <a:endParaRPr lang="it-IT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16EC4-29AD-374F-A1A6-FA1F91D18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391" r="33463" b="5679"/>
          <a:stretch/>
        </p:blipFill>
        <p:spPr>
          <a:xfrm>
            <a:off x="345727" y="709557"/>
            <a:ext cx="1709152" cy="151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2D4024-1FB1-F345-ADEE-2789F7510CA2}"/>
              </a:ext>
            </a:extLst>
          </p:cNvPr>
          <p:cNvSpPr/>
          <p:nvPr/>
        </p:nvSpPr>
        <p:spPr>
          <a:xfrm>
            <a:off x="3491880" y="836712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Recettore del fattore di crescita dell'epidermide (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EGFR</a:t>
            </a:r>
            <a:r>
              <a:rPr lang="it-IT" dirty="0">
                <a:latin typeface="Helvetica" pitchFamily="2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Il 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recettore</a:t>
            </a:r>
            <a:r>
              <a:rPr lang="it-IT" dirty="0">
                <a:latin typeface="Helvetica" pitchFamily="2" charset="0"/>
              </a:rPr>
              <a:t> (parte </a:t>
            </a:r>
            <a:r>
              <a:rPr lang="it-IT" dirty="0" err="1">
                <a:solidFill>
                  <a:srgbClr val="FF0000"/>
                </a:solidFill>
                <a:latin typeface="Helvetica" pitchFamily="2" charset="0"/>
              </a:rPr>
              <a:t>extracellualre</a:t>
            </a:r>
            <a:r>
              <a:rPr lang="it-IT" dirty="0">
                <a:latin typeface="Helvetica" pitchFamily="2" charset="0"/>
              </a:rPr>
              <a:t>) lega una proteina di 53 aa chiamata fattore di crescita epidermico (EGF).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F72B9-2675-2545-9860-7E70331B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73565"/>
            <a:ext cx="4946353" cy="37097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2B90AA-410A-6440-94FB-DDD30BE1E96C}"/>
              </a:ext>
            </a:extLst>
          </p:cNvPr>
          <p:cNvSpPr txBox="1"/>
          <p:nvPr/>
        </p:nvSpPr>
        <p:spPr>
          <a:xfrm>
            <a:off x="345727" y="185587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elvetica" pitchFamily="2" charset="0"/>
              </a:rPr>
              <a:t>EGF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4B4CCB-1A41-864A-AC2B-B87AD696BDDB}"/>
              </a:ext>
            </a:extLst>
          </p:cNvPr>
          <p:cNvSpPr/>
          <p:nvPr/>
        </p:nvSpPr>
        <p:spPr>
          <a:xfrm>
            <a:off x="5125864" y="2475534"/>
            <a:ext cx="39106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Il legame con EGF provoca </a:t>
            </a:r>
            <a:r>
              <a:rPr lang="it-IT" dirty="0" err="1">
                <a:solidFill>
                  <a:srgbClr val="FF0000"/>
                </a:solidFill>
                <a:latin typeface="Helvetica" pitchFamily="2" charset="0"/>
              </a:rPr>
              <a:t>dimerizzazione</a:t>
            </a:r>
            <a:r>
              <a:rPr lang="it-IT" dirty="0">
                <a:latin typeface="Helvetica" pitchFamily="2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L’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enzima</a:t>
            </a:r>
            <a:r>
              <a:rPr lang="it-IT" dirty="0">
                <a:latin typeface="Helvetica" pitchFamily="2" charset="0"/>
              </a:rPr>
              <a:t> si attiva (</a:t>
            </a:r>
            <a:r>
              <a:rPr lang="it-IT" dirty="0" err="1">
                <a:latin typeface="Helvetica" pitchFamily="2" charset="0"/>
              </a:rPr>
              <a:t>chinasi</a:t>
            </a:r>
            <a:r>
              <a:rPr lang="it-IT" dirty="0">
                <a:latin typeface="Helvetica" pitchFamily="2" charset="0"/>
              </a:rPr>
              <a:t>, parte 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intracellulare</a:t>
            </a:r>
            <a:r>
              <a:rPr lang="it-IT" dirty="0">
                <a:latin typeface="Helvetica" pitchFamily="2" charset="0"/>
              </a:rPr>
              <a:t>) interagisce con l’ATP per </a:t>
            </a:r>
            <a:r>
              <a:rPr lang="it-IT" dirty="0" err="1">
                <a:latin typeface="Helvetica" pitchFamily="2" charset="0"/>
              </a:rPr>
              <a:t>fosfororilarsi</a:t>
            </a:r>
            <a:r>
              <a:rPr lang="it-IT" dirty="0">
                <a:latin typeface="Helvetica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E + ATP </a:t>
            </a:r>
            <a:r>
              <a:rPr lang="it-IT" dirty="0">
                <a:latin typeface="Helvetica" pitchFamily="2" charset="0"/>
                <a:sym typeface="Wingdings" pitchFamily="2" charset="2"/>
              </a:rPr>
              <a:t> E-(PO</a:t>
            </a:r>
            <a:r>
              <a:rPr lang="it-IT" baseline="-25000" dirty="0">
                <a:latin typeface="Helvetica" pitchFamily="2" charset="0"/>
                <a:sym typeface="Wingdings" pitchFamily="2" charset="2"/>
              </a:rPr>
              <a:t>4</a:t>
            </a:r>
            <a:r>
              <a:rPr lang="it-IT" baseline="30000" dirty="0">
                <a:latin typeface="Helvetica" pitchFamily="2" charset="0"/>
                <a:sym typeface="Wingdings" pitchFamily="2" charset="2"/>
              </a:rPr>
              <a:t>-</a:t>
            </a:r>
            <a:r>
              <a:rPr lang="it-IT" dirty="0">
                <a:latin typeface="Helvetica" pitchFamily="2" charset="0"/>
                <a:sym typeface="Wingdings" pitchFamily="2" charset="2"/>
              </a:rPr>
              <a:t>) + ADP</a:t>
            </a:r>
            <a:r>
              <a:rPr lang="it-IT" dirty="0">
                <a:latin typeface="Helvetica" pitchFamily="2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Il gruppo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it-IT" dirty="0">
                <a:latin typeface="Helvetica" pitchFamily="2" charset="0"/>
                <a:sym typeface="Wingdings" pitchFamily="2" charset="2"/>
              </a:rPr>
              <a:t>(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PO</a:t>
            </a:r>
            <a:r>
              <a:rPr lang="it-IT" baseline="-250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4</a:t>
            </a:r>
            <a:r>
              <a:rPr lang="it-IT" baseline="30000" dirty="0">
                <a:solidFill>
                  <a:srgbClr val="FF0000"/>
                </a:solidFill>
                <a:latin typeface="Helvetica" pitchFamily="2" charset="0"/>
                <a:sym typeface="Wingdings" pitchFamily="2" charset="2"/>
              </a:rPr>
              <a:t>-</a:t>
            </a:r>
            <a:r>
              <a:rPr lang="it-IT" dirty="0">
                <a:latin typeface="Helvetica" pitchFamily="2" charset="0"/>
                <a:sym typeface="Wingdings" pitchFamily="2" charset="2"/>
              </a:rPr>
              <a:t>) richiama altri complessi proteici</a:t>
            </a:r>
            <a:r>
              <a:rPr lang="it-IT" dirty="0">
                <a:latin typeface="Helvetica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Attiva segnale 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intracellulare</a:t>
            </a:r>
            <a:r>
              <a:rPr lang="it-IT" dirty="0">
                <a:latin typeface="Helvetica" pitchFamily="2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AD0875-6B8D-1845-A32F-9336704AB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790" y="5597330"/>
            <a:ext cx="3076780" cy="97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0D62D2-3BD0-E242-8DAE-D93A3348B856}"/>
              </a:ext>
            </a:extLst>
          </p:cNvPr>
          <p:cNvSpPr txBox="1"/>
          <p:nvPr/>
        </p:nvSpPr>
        <p:spPr>
          <a:xfrm>
            <a:off x="7997734" y="6384664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elvetica" pitchFamily="2" charset="0"/>
              </a:rPr>
              <a:t>ATP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09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Funzioni delle proteine</a:t>
            </a:r>
            <a:endParaRPr lang="it-IT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Funzioni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C85F05E-8F0C-EE4D-BD73-43B4A5CC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Fattori di trascrizione</a:t>
            </a:r>
          </a:p>
          <a:p>
            <a:r>
              <a:rPr lang="it-IT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Recettori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Proteine di membrana (trasportatori, canale, recettori di membrana)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Ormoni e fattori di crescita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Anticorpi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Trasporto (emoglobina, LDL, HDL …)</a:t>
            </a:r>
          </a:p>
          <a:p>
            <a:r>
              <a:rPr lang="it-IT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Enzimi</a:t>
            </a:r>
          </a:p>
          <a:p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Enzimi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C645CE2-D1C2-364E-9F1E-2B9E72EE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201644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Gli enzimi sono dei </a:t>
            </a:r>
            <a:r>
              <a:rPr lang="it-IT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catalizzatori biologici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(accelerano le reazioni) che permettono alle cellule di formare e rompere </a:t>
            </a:r>
            <a:r>
              <a:rPr lang="it-IT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covalenti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in modo controllato.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AAE2437-507B-A34F-BE74-AC953FB8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75199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5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Enzimi</a:t>
            </a:r>
          </a:p>
        </p:txBody>
      </p:sp>
      <p:sp>
        <p:nvSpPr>
          <p:cNvPr id="9" name="Ovale 4">
            <a:extLst>
              <a:ext uri="{FF2B5EF4-FFF2-40B4-BE49-F238E27FC236}">
                <a16:creationId xmlns:a16="http://schemas.microsoft.com/office/drawing/2014/main" id="{94B7D288-4405-B141-8807-2A9EEA982024}"/>
              </a:ext>
            </a:extLst>
          </p:cNvPr>
          <p:cNvSpPr/>
          <p:nvPr/>
        </p:nvSpPr>
        <p:spPr>
          <a:xfrm>
            <a:off x="3527425" y="2810842"/>
            <a:ext cx="2305050" cy="169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 DI ENZIMI</a:t>
            </a:r>
          </a:p>
        </p:txBody>
      </p:sp>
      <p:sp>
        <p:nvSpPr>
          <p:cNvPr id="10" name="Ovale 5">
            <a:extLst>
              <a:ext uri="{FF2B5EF4-FFF2-40B4-BE49-F238E27FC236}">
                <a16:creationId xmlns:a16="http://schemas.microsoft.com/office/drawing/2014/main" id="{7A28BF51-7AF9-1C42-B4B3-0AE78B30E5D5}"/>
              </a:ext>
            </a:extLst>
          </p:cNvPr>
          <p:cNvSpPr/>
          <p:nvPr/>
        </p:nvSpPr>
        <p:spPr>
          <a:xfrm>
            <a:off x="6948488" y="1613867"/>
            <a:ext cx="1511300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Idrolasi</a:t>
            </a:r>
          </a:p>
        </p:txBody>
      </p:sp>
      <p:sp>
        <p:nvSpPr>
          <p:cNvPr id="11" name="Ovale 7">
            <a:extLst>
              <a:ext uri="{FF2B5EF4-FFF2-40B4-BE49-F238E27FC236}">
                <a16:creationId xmlns:a16="http://schemas.microsoft.com/office/drawing/2014/main" id="{08A2D485-8C04-4447-AA59-02FF17B5C0A5}"/>
              </a:ext>
            </a:extLst>
          </p:cNvPr>
          <p:cNvSpPr/>
          <p:nvPr/>
        </p:nvSpPr>
        <p:spPr>
          <a:xfrm>
            <a:off x="1366838" y="1001092"/>
            <a:ext cx="1511300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Chinasi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8">
            <a:extLst>
              <a:ext uri="{FF2B5EF4-FFF2-40B4-BE49-F238E27FC236}">
                <a16:creationId xmlns:a16="http://schemas.microsoft.com/office/drawing/2014/main" id="{8B69D1DC-9B01-D245-BA52-50ACB204F71E}"/>
              </a:ext>
            </a:extLst>
          </p:cNvPr>
          <p:cNvSpPr/>
          <p:nvPr/>
        </p:nvSpPr>
        <p:spPr>
          <a:xfrm>
            <a:off x="357188" y="4715842"/>
            <a:ext cx="21431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Polimerasi</a:t>
            </a:r>
          </a:p>
        </p:txBody>
      </p:sp>
      <p:sp>
        <p:nvSpPr>
          <p:cNvPr id="13" name="Ovale 9">
            <a:extLst>
              <a:ext uri="{FF2B5EF4-FFF2-40B4-BE49-F238E27FC236}">
                <a16:creationId xmlns:a16="http://schemas.microsoft.com/office/drawing/2014/main" id="{27DBE5A6-8BE8-8543-874B-D222B2B8D9C2}"/>
              </a:ext>
            </a:extLst>
          </p:cNvPr>
          <p:cNvSpPr/>
          <p:nvPr/>
        </p:nvSpPr>
        <p:spPr>
          <a:xfrm>
            <a:off x="6488113" y="4769817"/>
            <a:ext cx="197167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Isomerasi</a:t>
            </a:r>
          </a:p>
        </p:txBody>
      </p:sp>
      <p:sp>
        <p:nvSpPr>
          <p:cNvPr id="14" name="Ovale 10">
            <a:extLst>
              <a:ext uri="{FF2B5EF4-FFF2-40B4-BE49-F238E27FC236}">
                <a16:creationId xmlns:a16="http://schemas.microsoft.com/office/drawing/2014/main" id="{DCAEDADD-4097-404D-93F4-177D341BB57A}"/>
              </a:ext>
            </a:extLst>
          </p:cNvPr>
          <p:cNvSpPr/>
          <p:nvPr/>
        </p:nvSpPr>
        <p:spPr>
          <a:xfrm>
            <a:off x="3347145" y="692870"/>
            <a:ext cx="1512887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e 11">
            <a:extLst>
              <a:ext uri="{FF2B5EF4-FFF2-40B4-BE49-F238E27FC236}">
                <a16:creationId xmlns:a16="http://schemas.microsoft.com/office/drawing/2014/main" id="{C1C6F2DF-BB76-4E4A-B87F-22F8415207B5}"/>
              </a:ext>
            </a:extLst>
          </p:cNvPr>
          <p:cNvSpPr/>
          <p:nvPr/>
        </p:nvSpPr>
        <p:spPr>
          <a:xfrm>
            <a:off x="7283450" y="3325192"/>
            <a:ext cx="1511300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Proteasi</a:t>
            </a:r>
          </a:p>
        </p:txBody>
      </p:sp>
      <p:sp>
        <p:nvSpPr>
          <p:cNvPr id="16" name="Ovale 12">
            <a:extLst>
              <a:ext uri="{FF2B5EF4-FFF2-40B4-BE49-F238E27FC236}">
                <a16:creationId xmlns:a16="http://schemas.microsoft.com/office/drawing/2014/main" id="{FCD93F5E-D146-5D41-A99A-6EC1BC42F0BA}"/>
              </a:ext>
            </a:extLst>
          </p:cNvPr>
          <p:cNvSpPr/>
          <p:nvPr/>
        </p:nvSpPr>
        <p:spPr>
          <a:xfrm>
            <a:off x="5076825" y="5733430"/>
            <a:ext cx="1638300" cy="1039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Nucleasi</a:t>
            </a:r>
          </a:p>
        </p:txBody>
      </p:sp>
      <p:sp>
        <p:nvSpPr>
          <p:cNvPr id="17" name="Ovale 13">
            <a:extLst>
              <a:ext uri="{FF2B5EF4-FFF2-40B4-BE49-F238E27FC236}">
                <a16:creationId xmlns:a16="http://schemas.microsoft.com/office/drawing/2014/main" id="{4DAE9746-1F56-3240-B9BA-373E0BF3E9F9}"/>
              </a:ext>
            </a:extLst>
          </p:cNvPr>
          <p:cNvSpPr/>
          <p:nvPr/>
        </p:nvSpPr>
        <p:spPr>
          <a:xfrm>
            <a:off x="190500" y="3007692"/>
            <a:ext cx="1512888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ATPasi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e 14">
            <a:extLst>
              <a:ext uri="{FF2B5EF4-FFF2-40B4-BE49-F238E27FC236}">
                <a16:creationId xmlns:a16="http://schemas.microsoft.com/office/drawing/2014/main" id="{28F9D8E4-EBCA-8743-9248-45E52DB4BA00}"/>
              </a:ext>
            </a:extLst>
          </p:cNvPr>
          <p:cNvSpPr/>
          <p:nvPr/>
        </p:nvSpPr>
        <p:spPr>
          <a:xfrm>
            <a:off x="5436096" y="692870"/>
            <a:ext cx="1512888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Ossido-reduttasi</a:t>
            </a:r>
          </a:p>
        </p:txBody>
      </p:sp>
      <p:sp>
        <p:nvSpPr>
          <p:cNvPr id="19" name="Ovale 15">
            <a:extLst>
              <a:ext uri="{FF2B5EF4-FFF2-40B4-BE49-F238E27FC236}">
                <a16:creationId xmlns:a16="http://schemas.microsoft.com/office/drawing/2014/main" id="{FE19AC36-4613-A84C-90C3-6C771D6BABAE}"/>
              </a:ext>
            </a:extLst>
          </p:cNvPr>
          <p:cNvSpPr/>
          <p:nvPr/>
        </p:nvSpPr>
        <p:spPr>
          <a:xfrm>
            <a:off x="2878138" y="5549280"/>
            <a:ext cx="1801812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Fosfatasi</a:t>
            </a:r>
          </a:p>
        </p:txBody>
      </p:sp>
      <p:cxnSp>
        <p:nvCxnSpPr>
          <p:cNvPr id="20" name="Connettore 2 2">
            <a:extLst>
              <a:ext uri="{FF2B5EF4-FFF2-40B4-BE49-F238E27FC236}">
                <a16:creationId xmlns:a16="http://schemas.microsoft.com/office/drawing/2014/main" id="{029DF383-AEE5-444A-8465-89AC2EEFFA95}"/>
              </a:ext>
            </a:extLst>
          </p:cNvPr>
          <p:cNvCxnSpPr/>
          <p:nvPr/>
        </p:nvCxnSpPr>
        <p:spPr>
          <a:xfrm flipH="1" flipV="1">
            <a:off x="2911475" y="2340942"/>
            <a:ext cx="615950" cy="62230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16">
            <a:extLst>
              <a:ext uri="{FF2B5EF4-FFF2-40B4-BE49-F238E27FC236}">
                <a16:creationId xmlns:a16="http://schemas.microsoft.com/office/drawing/2014/main" id="{4FD0EF9F-42A1-C847-9E8D-2E14DDD55B25}"/>
              </a:ext>
            </a:extLst>
          </p:cNvPr>
          <p:cNvCxnSpPr/>
          <p:nvPr/>
        </p:nvCxnSpPr>
        <p:spPr>
          <a:xfrm flipH="1">
            <a:off x="2122488" y="3676030"/>
            <a:ext cx="1044575" cy="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17">
            <a:extLst>
              <a:ext uri="{FF2B5EF4-FFF2-40B4-BE49-F238E27FC236}">
                <a16:creationId xmlns:a16="http://schemas.microsoft.com/office/drawing/2014/main" id="{C4782F8C-DD1B-034B-9037-EF4B9F6D034E}"/>
              </a:ext>
            </a:extLst>
          </p:cNvPr>
          <p:cNvCxnSpPr/>
          <p:nvPr/>
        </p:nvCxnSpPr>
        <p:spPr>
          <a:xfrm flipH="1">
            <a:off x="2647950" y="4176092"/>
            <a:ext cx="719138" cy="65405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18">
            <a:extLst>
              <a:ext uri="{FF2B5EF4-FFF2-40B4-BE49-F238E27FC236}">
                <a16:creationId xmlns:a16="http://schemas.microsoft.com/office/drawing/2014/main" id="{6C95B733-4387-4843-8D83-DD8F8E9C028E}"/>
              </a:ext>
            </a:extLst>
          </p:cNvPr>
          <p:cNvCxnSpPr/>
          <p:nvPr/>
        </p:nvCxnSpPr>
        <p:spPr>
          <a:xfrm flipH="1">
            <a:off x="3779838" y="4550742"/>
            <a:ext cx="242887" cy="830263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19">
            <a:extLst>
              <a:ext uri="{FF2B5EF4-FFF2-40B4-BE49-F238E27FC236}">
                <a16:creationId xmlns:a16="http://schemas.microsoft.com/office/drawing/2014/main" id="{3B4A2EEF-B921-C140-A3EC-29AC0A801DAA}"/>
              </a:ext>
            </a:extLst>
          </p:cNvPr>
          <p:cNvCxnSpPr/>
          <p:nvPr/>
        </p:nvCxnSpPr>
        <p:spPr>
          <a:xfrm flipV="1">
            <a:off x="5435600" y="1904380"/>
            <a:ext cx="396875" cy="865187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2">
            <a:extLst>
              <a:ext uri="{FF2B5EF4-FFF2-40B4-BE49-F238E27FC236}">
                <a16:creationId xmlns:a16="http://schemas.microsoft.com/office/drawing/2014/main" id="{D4453C69-911F-C448-93C1-646EED05AC10}"/>
              </a:ext>
            </a:extLst>
          </p:cNvPr>
          <p:cNvCxnSpPr/>
          <p:nvPr/>
        </p:nvCxnSpPr>
        <p:spPr>
          <a:xfrm flipV="1">
            <a:off x="6015038" y="2633042"/>
            <a:ext cx="700087" cy="59690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3">
            <a:extLst>
              <a:ext uri="{FF2B5EF4-FFF2-40B4-BE49-F238E27FC236}">
                <a16:creationId xmlns:a16="http://schemas.microsoft.com/office/drawing/2014/main" id="{447946B8-ECDD-7D42-943E-C62C2368CF04}"/>
              </a:ext>
            </a:extLst>
          </p:cNvPr>
          <p:cNvCxnSpPr/>
          <p:nvPr/>
        </p:nvCxnSpPr>
        <p:spPr>
          <a:xfrm>
            <a:off x="6103938" y="3634755"/>
            <a:ext cx="827087" cy="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4">
            <a:extLst>
              <a:ext uri="{FF2B5EF4-FFF2-40B4-BE49-F238E27FC236}">
                <a16:creationId xmlns:a16="http://schemas.microsoft.com/office/drawing/2014/main" id="{79EEE52D-531D-3D4B-A17C-50E976642551}"/>
              </a:ext>
            </a:extLst>
          </p:cNvPr>
          <p:cNvCxnSpPr/>
          <p:nvPr/>
        </p:nvCxnSpPr>
        <p:spPr>
          <a:xfrm>
            <a:off x="5832475" y="4231655"/>
            <a:ext cx="577850" cy="538162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5">
            <a:extLst>
              <a:ext uri="{FF2B5EF4-FFF2-40B4-BE49-F238E27FC236}">
                <a16:creationId xmlns:a16="http://schemas.microsoft.com/office/drawing/2014/main" id="{DF6C4476-9A05-C646-B895-FDF968348321}"/>
              </a:ext>
            </a:extLst>
          </p:cNvPr>
          <p:cNvCxnSpPr/>
          <p:nvPr/>
        </p:nvCxnSpPr>
        <p:spPr>
          <a:xfrm flipH="1" flipV="1">
            <a:off x="4192588" y="2048842"/>
            <a:ext cx="198437" cy="584200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6">
            <a:extLst>
              <a:ext uri="{FF2B5EF4-FFF2-40B4-BE49-F238E27FC236}">
                <a16:creationId xmlns:a16="http://schemas.microsoft.com/office/drawing/2014/main" id="{0E0C9F34-AE6C-BB45-9ADF-74DE641B44DD}"/>
              </a:ext>
            </a:extLst>
          </p:cNvPr>
          <p:cNvCxnSpPr/>
          <p:nvPr/>
        </p:nvCxnSpPr>
        <p:spPr>
          <a:xfrm>
            <a:off x="5253038" y="4715842"/>
            <a:ext cx="395287" cy="833438"/>
          </a:xfrm>
          <a:prstGeom prst="straightConnector1">
            <a:avLst/>
          </a:prstGeom>
          <a:ln w="412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7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C33A7D-AD22-9F44-B224-331F255F6066}"/>
              </a:ext>
            </a:extLst>
          </p:cNvPr>
          <p:cNvSpPr txBox="1">
            <a:spLocks/>
          </p:cNvSpPr>
          <p:nvPr/>
        </p:nvSpPr>
        <p:spPr>
          <a:xfrm>
            <a:off x="179388" y="162877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Gli enzimi si legano a uno o più </a:t>
            </a:r>
            <a:r>
              <a:rPr lang="it-IT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ligandi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chiamati substrati, e li convertono in uno o più prodotti modificati chimicamente</a:t>
            </a:r>
            <a:r>
              <a:rPr lang="it-IT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it-IT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it-IT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    →  </a:t>
            </a:r>
            <a:r>
              <a:rPr lang="it-IT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it-IT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it-IT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A+E →  AE </a:t>
            </a:r>
          </a:p>
          <a:p>
            <a:pPr marL="0" indent="0">
              <a:buFont typeface="Arial" pitchFamily="34" charset="0"/>
              <a:buNone/>
            </a:pPr>
            <a:r>
              <a:rPr lang="it-IT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AE   →   E + </a:t>
            </a:r>
            <a:r>
              <a:rPr lang="it-IT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AF414C5-3842-E944-82BE-84C8B91B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9720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3A64870-61B9-2D4D-8308-64CFFE42CE7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126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Enzimi</a:t>
            </a:r>
          </a:p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</a:t>
            </a:r>
          </a:p>
        </p:txBody>
      </p:sp>
    </p:spTree>
    <p:extLst>
      <p:ext uri="{BB962C8B-B14F-4D97-AF65-F5344CB8AC3E}">
        <p14:creationId xmlns:p14="http://schemas.microsoft.com/office/powerpoint/2010/main" val="290485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A22052-314B-7347-94E5-34A3F9D3FB92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126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Enzimi</a:t>
            </a:r>
          </a:p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EB136-A2D6-B14D-98DB-F1E032C8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1"/>
          <a:stretch>
            <a:fillRect/>
          </a:stretch>
        </p:blipFill>
        <p:spPr bwMode="auto">
          <a:xfrm>
            <a:off x="886825" y="1268760"/>
            <a:ext cx="72179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D075586-3054-2446-8D09-2C2DAB9618B0}"/>
              </a:ext>
            </a:extLst>
          </p:cNvPr>
          <p:cNvSpPr txBox="1">
            <a:spLocks/>
          </p:cNvSpPr>
          <p:nvPr/>
        </p:nvSpPr>
        <p:spPr>
          <a:xfrm>
            <a:off x="381000" y="49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Gli enzimi svolgono la loro funzione come catalizzatori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diminuendo l’energia di attivazione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necessaria affinché una determinata reazione possa avvenire spontaneamente.</a:t>
            </a:r>
          </a:p>
        </p:txBody>
      </p:sp>
    </p:spTree>
    <p:extLst>
      <p:ext uri="{BB962C8B-B14F-4D97-AF65-F5344CB8AC3E}">
        <p14:creationId xmlns:p14="http://schemas.microsoft.com/office/powerpoint/2010/main" val="13801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12585EC6-5DD6-DF45-9AE1-F81934DEAA5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E24F57C6-D0D6-814F-9DCE-26B54619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07" y="836712"/>
            <a:ext cx="789737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it-IT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 segnalazione intercellulare</a:t>
            </a:r>
          </a:p>
          <a:p>
            <a:pPr marL="342900" indent="-342900" algn="just">
              <a:spcBef>
                <a:spcPct val="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L’evoluzione degli organismi multicellulari dipende dalla capacità delle cellule di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una con l’altra.</a:t>
            </a:r>
          </a:p>
          <a:p>
            <a:pPr marL="342900" indent="-342900" algn="just">
              <a:spcBef>
                <a:spcPct val="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comunicazione intercellulare regola lo sviluppo e l’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organizzazione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dei tessuti, controlla la crescita e la divisione cellulare, la loro sopravvivenza e coordina le diverse attività cellulari.</a:t>
            </a:r>
          </a:p>
          <a:p>
            <a:pPr marL="342900" indent="-342900" algn="just">
              <a:spcBef>
                <a:spcPct val="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comunicazione intercellulare negli animali superiori è complessa, suggerendo che molti geni in questi organismi siano coinvolti nel suo controllo e coordinazione.</a:t>
            </a:r>
          </a:p>
          <a:p>
            <a:pPr marL="342900" indent="-342900" algn="just">
              <a:spcBef>
                <a:spcPct val="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Discuteremo soprattutto dei meccanismi di comunicazione “indiretti”, cioè mediati da segnali chimici secreti, dette “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molecole segnale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”.   </a:t>
            </a:r>
          </a:p>
        </p:txBody>
      </p:sp>
    </p:spTree>
    <p:extLst>
      <p:ext uri="{BB962C8B-B14F-4D97-AF65-F5344CB8AC3E}">
        <p14:creationId xmlns:p14="http://schemas.microsoft.com/office/powerpoint/2010/main" val="161603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12585EC6-5DD6-DF45-9AE1-F81934DEAA5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Recettori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0E1E37-7D17-C84E-ABB7-32924B4F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80728"/>
            <a:ext cx="8229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spcBef>
                <a:spcPct val="5000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capacità di una cellula di rispondere alle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molecole segnale 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dipende dal fatto se possiede o meno un “</a:t>
            </a:r>
            <a:r>
              <a:rPr lang="it-IT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recettore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”, cioè una proteina che riconosce e si lega alla molecola segnale.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 molecole segnale che funzionano a basse concentrazioni (10</a:t>
            </a:r>
            <a:r>
              <a:rPr lang="it-IT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M), hanno recettori che li legano ad alta affinità, mentre i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neurotrasmettitori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(10</a:t>
            </a:r>
            <a:r>
              <a:rPr lang="it-IT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M) hanno recettori a bassa affinità.</a:t>
            </a:r>
          </a:p>
          <a:p>
            <a:pPr marL="342900" indent="-342900" algn="just">
              <a:spcBef>
                <a:spcPct val="5000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Esistono recettori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per ogni molecola segnale.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Ogni cellula, a seconda del suo stato di differenziamento, possiede uno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specifico set di recettori 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 rispondere ai segnali che sono necessari per le sue funzioni.</a:t>
            </a:r>
          </a:p>
          <a:p>
            <a:pPr marL="342900" indent="-342900" algn="just">
              <a:spcBef>
                <a:spcPct val="5000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 molecole segnale </a:t>
            </a:r>
            <a:r>
              <a:rPr lang="it-IT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idrofiliche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hanno recettori sulla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plasmatica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mentre quelli </a:t>
            </a:r>
            <a:r>
              <a:rPr lang="it-IT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lipofiliche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hanno recettori </a:t>
            </a:r>
            <a:r>
              <a:rPr lang="it-IT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intracellulari</a:t>
            </a:r>
            <a:r>
              <a:rPr lang="it-I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</a:pPr>
            <a:endParaRPr lang="it-IT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it-I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006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871</Words>
  <Application>Microsoft Macintosh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Wingdings</vt:lpstr>
      <vt:lpstr>Tema di Office</vt:lpstr>
      <vt:lpstr>PowerPoint Presentation</vt:lpstr>
      <vt:lpstr>Funzioni delle proteine</vt:lpstr>
      <vt:lpstr>Proteine – Funzioni</vt:lpstr>
      <vt:lpstr>Proteine – Enzimi</vt:lpstr>
      <vt:lpstr>Proteine – Enzimi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135</cp:revision>
  <dcterms:created xsi:type="dcterms:W3CDTF">2017-01-31T17:21:22Z</dcterms:created>
  <dcterms:modified xsi:type="dcterms:W3CDTF">2019-11-20T21:51:13Z</dcterms:modified>
</cp:coreProperties>
</file>