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1" r:id="rId2"/>
    <p:sldId id="330" r:id="rId3"/>
    <p:sldId id="314" r:id="rId4"/>
    <p:sldId id="316" r:id="rId5"/>
    <p:sldId id="317" r:id="rId6"/>
    <p:sldId id="318" r:id="rId7"/>
    <p:sldId id="319" r:id="rId8"/>
    <p:sldId id="323" r:id="rId9"/>
    <p:sldId id="324" r:id="rId10"/>
    <p:sldId id="326" r:id="rId11"/>
    <p:sldId id="327" r:id="rId12"/>
    <p:sldId id="325" r:id="rId13"/>
    <p:sldId id="328" r:id="rId14"/>
    <p:sldId id="329" r:id="rId15"/>
    <p:sldId id="331" r:id="rId16"/>
    <p:sldId id="320" r:id="rId17"/>
    <p:sldId id="321" r:id="rId18"/>
    <p:sldId id="334" r:id="rId19"/>
    <p:sldId id="335" r:id="rId20"/>
    <p:sldId id="336" r:id="rId21"/>
    <p:sldId id="337" r:id="rId22"/>
    <p:sldId id="322" r:id="rId23"/>
    <p:sldId id="332" r:id="rId24"/>
    <p:sldId id="333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3233"/>
  </p:normalViewPr>
  <p:slideViewPr>
    <p:cSldViewPr>
      <p:cViewPr varScale="1">
        <p:scale>
          <a:sx n="61" d="100"/>
          <a:sy n="61" d="100"/>
        </p:scale>
        <p:origin x="11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3D7F-8054-457F-8746-3AD3FA0A5C03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4577-4495-4A73-9AF4-CA34F1B61B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43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84577-4495-4A73-9AF4-CA34F1B61B6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37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84577-4495-4A73-9AF4-CA34F1B61B6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095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84577-4495-4A73-9AF4-CA34F1B61B6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24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84577-4495-4A73-9AF4-CA34F1B61B6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758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84577-4495-4A73-9AF4-CA34F1B61B6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50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84577-4495-4A73-9AF4-CA34F1B61B6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83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84577-4495-4A73-9AF4-CA34F1B61B6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71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84577-4495-4A73-9AF4-CA34F1B61B6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183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84577-4495-4A73-9AF4-CA34F1B61B6E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92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20/11/20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63763" y="2348880"/>
            <a:ext cx="5216493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ALTRE MOLECOLE BIOLOGICHE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GLICERIDI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CA565C1-CFC9-D747-9E4B-B1792F667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0" y="810152"/>
            <a:ext cx="8796213" cy="32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I gliceridi (o </a:t>
            </a:r>
            <a:r>
              <a:rPr lang="it-IT" altLang="en-US" sz="2000" dirty="0" err="1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acilgliceroli</a:t>
            </a: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) sono dei grassi saponificabili la cui molecola è ottenuta da una molecola di 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glicerolo</a:t>
            </a: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 in cui uno o più gruppi ossidrilici sono 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esterificati</a:t>
            </a: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 da acidi grassi.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2000" dirty="0" err="1">
                <a:cs typeface="Arial" panose="020B0604020202020204" pitchFamily="34" charset="0"/>
                <a:sym typeface="Wingdings" pitchFamily="2" charset="2"/>
              </a:rPr>
              <a:t>monogliceridi</a:t>
            </a: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it-IT" altLang="en-US" sz="2000" dirty="0" err="1">
                <a:cs typeface="Arial" panose="020B0604020202020204" pitchFamily="34" charset="0"/>
                <a:sym typeface="Wingdings" pitchFamily="2" charset="2"/>
              </a:rPr>
              <a:t>digliceridi</a:t>
            </a: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 o trigliceridi (seconda del numero di ossidrili esterificati).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Funzione prevalentemente 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ENERGETICA</a:t>
            </a: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en-US" sz="2000" dirty="0"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3B43E0-631E-9542-9E31-A351BDD38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565027"/>
            <a:ext cx="1803400" cy="71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370800-7CD5-1B40-BB54-72347A4A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282" y="3299302"/>
            <a:ext cx="1265345" cy="90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1B4709-BF2C-7C41-82AC-41352D93B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954" y="4470627"/>
            <a:ext cx="1220000" cy="9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C16F2D-FF95-9942-B3AD-507FBF5A6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7621" y="5641952"/>
            <a:ext cx="1486667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C6F679-B295-BB4C-83A3-3D411DB42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4584077"/>
            <a:ext cx="1066800" cy="67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7B6A62-7EC4-1D4A-B54F-29CE1692111F}"/>
              </a:ext>
            </a:extLst>
          </p:cNvPr>
          <p:cNvSpPr txBox="1"/>
          <p:nvPr/>
        </p:nvSpPr>
        <p:spPr>
          <a:xfrm>
            <a:off x="2209059" y="47359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+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63800B-ED42-6448-B185-5BCA08BB242E}"/>
              </a:ext>
            </a:extLst>
          </p:cNvPr>
          <p:cNvCxnSpPr>
            <a:stCxn id="7" idx="3"/>
            <a:endCxn id="3" idx="1"/>
          </p:cNvCxnSpPr>
          <p:nvPr/>
        </p:nvCxnSpPr>
        <p:spPr>
          <a:xfrm flipV="1">
            <a:off x="3766592" y="3749302"/>
            <a:ext cx="2021690" cy="1171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9BCF5F-2D99-DB46-94E9-707BB99A9DB0}"/>
              </a:ext>
            </a:extLst>
          </p:cNvPr>
          <p:cNvCxnSpPr>
            <a:stCxn id="7" idx="3"/>
            <a:endCxn id="4" idx="1"/>
          </p:cNvCxnSpPr>
          <p:nvPr/>
        </p:nvCxnSpPr>
        <p:spPr>
          <a:xfrm>
            <a:off x="3766592" y="4920627"/>
            <a:ext cx="20443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526433-3EC4-4D49-99EB-E6C98F47AB04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3766592" y="4920627"/>
            <a:ext cx="1911029" cy="1171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54CAB18-8D51-AF49-BA9F-C948D3D8C0BA}"/>
              </a:ext>
            </a:extLst>
          </p:cNvPr>
          <p:cNvSpPr txBox="1"/>
          <p:nvPr/>
        </p:nvSpPr>
        <p:spPr>
          <a:xfrm>
            <a:off x="672960" y="552305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Glicerolo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B1C7DA-7DC2-9646-9520-156CDE2B8474}"/>
              </a:ext>
            </a:extLst>
          </p:cNvPr>
          <p:cNvSpPr txBox="1"/>
          <p:nvPr/>
        </p:nvSpPr>
        <p:spPr>
          <a:xfrm>
            <a:off x="2509141" y="5523054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Ac. Grassi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BA1C82-6DD5-8A4E-AFBC-30DF8E955BBF}"/>
              </a:ext>
            </a:extLst>
          </p:cNvPr>
          <p:cNvSpPr txBox="1"/>
          <p:nvPr/>
        </p:nvSpPr>
        <p:spPr>
          <a:xfrm>
            <a:off x="7334080" y="3595413"/>
            <a:ext cx="1396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Monogliceride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D7CDAB-DA65-BE44-B3F0-738F3A6B0017}"/>
              </a:ext>
            </a:extLst>
          </p:cNvPr>
          <p:cNvSpPr txBox="1"/>
          <p:nvPr/>
        </p:nvSpPr>
        <p:spPr>
          <a:xfrm>
            <a:off x="7482357" y="4766738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Digliceride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5A9D88-56BD-FB42-BC23-83E65C7DD4D4}"/>
              </a:ext>
            </a:extLst>
          </p:cNvPr>
          <p:cNvSpPr txBox="1"/>
          <p:nvPr/>
        </p:nvSpPr>
        <p:spPr>
          <a:xfrm>
            <a:off x="7462447" y="5938063"/>
            <a:ext cx="1139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Trigliceride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9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FOSFOLIPIDI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CA565C1-CFC9-D747-9E4B-B1792F667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35690"/>
            <a:ext cx="8796213" cy="326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Si suddividono in 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fosfogliceridi</a:t>
            </a: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 in cui un OH del glicerolo è esterificato dall’acido fosforico e </a:t>
            </a:r>
            <a:r>
              <a:rPr lang="it-IT" altLang="en-US" sz="2000" dirty="0" err="1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sfingolipidi</a:t>
            </a: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 in cui gli acidi grassi sono legati ad un aminoalcol insaturo (sfingosina).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Vengono sintetizzati all'interno delle cellule.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il loro compito principale è di formare le 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membrane cellulari</a:t>
            </a: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Sono molecole 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anfifiliche </a:t>
            </a: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 testa polare + code idrofobiche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 processi di 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autoassemblaggio</a:t>
            </a: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 in soluzione acquosa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2305F-869D-644D-B482-231674B4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861048"/>
            <a:ext cx="5165213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94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265A85-E9CE-314F-94D5-C5D01875D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7874000" cy="43688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2BB71F2-EE23-814E-9B9D-7D84BDCAC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FOSFOLIPIDI</a:t>
            </a:r>
          </a:p>
        </p:txBody>
      </p:sp>
    </p:spTree>
    <p:extLst>
      <p:ext uri="{BB962C8B-B14F-4D97-AF65-F5344CB8AC3E}">
        <p14:creationId xmlns:p14="http://schemas.microsoft.com/office/powerpoint/2010/main" val="324071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2BB71F2-EE23-814E-9B9D-7D84BDCAC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STEROIDI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8C36E-880E-834A-B1BA-EA58D47C4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64" y="925820"/>
            <a:ext cx="3162300" cy="170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DBBFEE-ECC2-B942-A719-73B0D70F0AAD}"/>
              </a:ext>
            </a:extLst>
          </p:cNvPr>
          <p:cNvSpPr txBox="1"/>
          <p:nvPr/>
        </p:nvSpPr>
        <p:spPr>
          <a:xfrm>
            <a:off x="1259632" y="2627620"/>
            <a:ext cx="104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STEROLO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6955E-9393-7F48-B041-DD45C152E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19" y="4334661"/>
            <a:ext cx="2844800" cy="18161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ACF0F8-0E7B-594C-9C80-D1EFF5209DE1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784519" y="2996952"/>
            <a:ext cx="1" cy="13377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566622-374A-F048-9186-68BEC0DE832E}"/>
              </a:ext>
            </a:extLst>
          </p:cNvPr>
          <p:cNvSpPr txBox="1"/>
          <p:nvPr/>
        </p:nvSpPr>
        <p:spPr>
          <a:xfrm>
            <a:off x="1775286" y="6150761"/>
            <a:ext cx="106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STEROIDI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9208510-FA0F-7245-80C3-8A43F6BDE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651" y="1321749"/>
            <a:ext cx="4337616" cy="50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Sono dei lipidi derivati dalla molecola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sterolo</a:t>
            </a:r>
            <a:r>
              <a:rPr lang="it-IT" altLang="en-US" dirty="0"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Scarsamente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idrosolubili</a:t>
            </a:r>
            <a:r>
              <a:rPr lang="it-IT" altLang="en-US" dirty="0"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 err="1">
                <a:cs typeface="Arial" panose="020B0604020202020204" pitchFamily="34" charset="0"/>
              </a:rPr>
              <a:t>Biosintetizzati</a:t>
            </a:r>
            <a:r>
              <a:rPr lang="it-IT" altLang="en-US" dirty="0">
                <a:cs typeface="Arial" panose="020B0604020202020204" pitchFamily="34" charset="0"/>
              </a:rPr>
              <a:t> all’interno di specifiche ghiandole del nostro organismo.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Utilizzati soprattutto come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ormoni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36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2BB71F2-EE23-814E-9B9D-7D84BDCAC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STEROIDI - Colesterolo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66622-374A-F048-9186-68BEC0DE832E}"/>
              </a:ext>
            </a:extLst>
          </p:cNvPr>
          <p:cNvSpPr txBox="1"/>
          <p:nvPr/>
        </p:nvSpPr>
        <p:spPr>
          <a:xfrm>
            <a:off x="4474918" y="6091272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COLESTEROLO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9208510-FA0F-7245-80C3-8A43F6BDE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79291"/>
            <a:ext cx="8693623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è una molecola lipidica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sterolica</a:t>
            </a:r>
            <a:r>
              <a:rPr lang="it-IT" altLang="en-US" dirty="0">
                <a:cs typeface="Arial" panose="020B0604020202020204" pitchFamily="34" charset="0"/>
              </a:rPr>
              <a:t>, scarsamente idrosolubile.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Assorbito ed eliminato grazie ai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sali biliari </a:t>
            </a:r>
            <a:r>
              <a:rPr lang="it-IT" altLang="en-US" dirty="0">
                <a:cs typeface="Arial" panose="020B0604020202020204" pitchFamily="34" charset="0"/>
              </a:rPr>
              <a:t>(funzionalizzazione con gruppi &gt; </a:t>
            </a:r>
            <a:r>
              <a:rPr lang="it-IT" altLang="en-US" dirty="0" err="1">
                <a:cs typeface="Arial" panose="020B0604020202020204" pitchFamily="34" charset="0"/>
              </a:rPr>
              <a:t>idrofilici</a:t>
            </a:r>
            <a:r>
              <a:rPr lang="it-IT" altLang="en-US" dirty="0">
                <a:cs typeface="Arial" panose="020B0604020202020204" pitchFamily="34" charset="0"/>
              </a:rPr>
              <a:t> –OH, -COOH…)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Interviene nella formazione e nella riparazione delle membrane cellulari 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&gt; plasticità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precursore della vitamina D e degli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ormoni 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steroidei.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en-US" dirty="0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3B935-3693-8243-A4D3-E38AC585F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365104"/>
            <a:ext cx="463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8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326ABE3-ACEE-8F42-9A82-B8D1BECBB062}"/>
              </a:ext>
            </a:extLst>
          </p:cNvPr>
          <p:cNvSpPr txBox="1">
            <a:spLocks noChangeArrowheads="1"/>
          </p:cNvSpPr>
          <p:nvPr/>
        </p:nvSpPr>
        <p:spPr>
          <a:xfrm>
            <a:off x="250825" y="3046648"/>
            <a:ext cx="8642350" cy="7647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VITAMINE</a:t>
            </a:r>
          </a:p>
        </p:txBody>
      </p:sp>
    </p:spTree>
    <p:extLst>
      <p:ext uri="{BB962C8B-B14F-4D97-AF65-F5344CB8AC3E}">
        <p14:creationId xmlns:p14="http://schemas.microsoft.com/office/powerpoint/2010/main" val="3366796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198146-F00D-C44A-AF97-42F786DAE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92696"/>
            <a:ext cx="8305800" cy="611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Micronutrienti organici, richiesti in quantità pari a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mg</a:t>
            </a:r>
            <a:r>
              <a:rPr lang="it-IT" altLang="en-US" dirty="0">
                <a:cs typeface="Arial" panose="020B0604020202020204" pitchFamily="34" charset="0"/>
              </a:rPr>
              <a:t> o </a:t>
            </a:r>
            <a:r>
              <a:rPr lang="it-IT" altLang="en-US" dirty="0">
                <a:solidFill>
                  <a:srgbClr val="FF0000"/>
                </a:solidFill>
                <a:latin typeface="Symbol" pitchFamily="2" charset="2"/>
                <a:cs typeface="Arial" panose="020B0604020202020204" pitchFamily="34" charset="0"/>
              </a:rPr>
              <a:t>m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g</a:t>
            </a:r>
            <a:r>
              <a:rPr lang="it-IT" altLang="en-US" dirty="0"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devono essere introdotte con la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dieta</a:t>
            </a:r>
            <a:r>
              <a:rPr lang="it-IT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it-IT" altLang="en-US" dirty="0">
                <a:cs typeface="Arial" panose="020B0604020202020204" pitchFamily="34" charset="0"/>
              </a:rPr>
              <a:t>non sintetizzate o sintetizzate solo in parte dall’organismo.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Non</a:t>
            </a:r>
            <a:r>
              <a:rPr lang="it-IT" altLang="en-US" dirty="0">
                <a:cs typeface="Arial" panose="020B0604020202020204" pitchFamily="34" charset="0"/>
              </a:rPr>
              <a:t> vengono usate per produrre energia né per usi strutturali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Funzioni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fanno parte di coenzimi,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sono precursori di ormoni,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agiscono da antiossidanti,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partecipano come substrati a reazioni specifiche.</a:t>
            </a:r>
          </a:p>
        </p:txBody>
      </p:sp>
    </p:spTree>
    <p:extLst>
      <p:ext uri="{BB962C8B-B14F-4D97-AF65-F5344CB8AC3E}">
        <p14:creationId xmlns:p14="http://schemas.microsoft.com/office/powerpoint/2010/main" val="1954963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198146-F00D-C44A-AF97-42F786DAE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5250"/>
            <a:ext cx="8568952" cy="623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LIPOSOLUBILI </a:t>
            </a: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 possono essere immagazzinate (⚠️ eccesso)</a:t>
            </a:r>
            <a:endParaRPr lang="it-IT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Vitamina A – retinolo</a:t>
            </a:r>
            <a:endParaRPr lang="it-IT" altLang="en-US" sz="1600" dirty="0">
              <a:cs typeface="Arial" panose="020B0604020202020204" pitchFamily="34" charset="0"/>
            </a:endParaRP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600" dirty="0">
                <a:cs typeface="Arial" panose="020B0604020202020204" pitchFamily="34" charset="0"/>
              </a:rPr>
              <a:t>Vitamina D – </a:t>
            </a:r>
            <a:r>
              <a:rPr lang="it-IT" altLang="en-US" sz="1600" dirty="0" err="1">
                <a:cs typeface="Arial" panose="020B0604020202020204" pitchFamily="34" charset="0"/>
              </a:rPr>
              <a:t>colecalciferolo</a:t>
            </a:r>
            <a:r>
              <a:rPr lang="it-IT" altLang="en-US" sz="1600" dirty="0">
                <a:cs typeface="Arial" panose="020B0604020202020204" pitchFamily="34" charset="0"/>
              </a:rPr>
              <a:t> (controllo livelli di Ca</a:t>
            </a:r>
            <a:r>
              <a:rPr lang="it-IT" altLang="en-US" sz="1600" baseline="30000" dirty="0">
                <a:cs typeface="Arial" panose="020B0604020202020204" pitchFamily="34" charset="0"/>
              </a:rPr>
              <a:t>2+</a:t>
            </a:r>
            <a:r>
              <a:rPr lang="it-IT" altLang="en-US" sz="1600" dirty="0">
                <a:cs typeface="Arial" panose="020B0604020202020204" pitchFamily="34" charset="0"/>
              </a:rPr>
              <a:t> e </a:t>
            </a:r>
            <a:r>
              <a:rPr lang="it-IT" altLang="en-US" sz="1600" dirty="0" err="1">
                <a:cs typeface="Arial" panose="020B0604020202020204" pitchFamily="34" charset="0"/>
              </a:rPr>
              <a:t>P</a:t>
            </a:r>
            <a:r>
              <a:rPr lang="it-IT" altLang="en-US" sz="1600" dirty="0">
                <a:cs typeface="Arial" panose="020B0604020202020204" pitchFamily="34" charset="0"/>
              </a:rPr>
              <a:t>; mineralizzazione ossa)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600" dirty="0">
                <a:cs typeface="Arial" panose="020B0604020202020204" pitchFamily="34" charset="0"/>
              </a:rPr>
              <a:t>Vitamina E – tocoferolo (antiossidante, protegge membrane cellulari dai ROS)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600" dirty="0">
                <a:cs typeface="Arial" panose="020B0604020202020204" pitchFamily="34" charset="0"/>
              </a:rPr>
              <a:t>Vitamina K – </a:t>
            </a:r>
            <a:r>
              <a:rPr lang="it-IT" altLang="en-US" sz="1600" dirty="0" err="1">
                <a:cs typeface="Arial" panose="020B0604020202020204" pitchFamily="34" charset="0"/>
              </a:rPr>
              <a:t>fillochinone</a:t>
            </a:r>
            <a:r>
              <a:rPr lang="it-IT" altLang="en-US" sz="1600" dirty="0">
                <a:cs typeface="Arial" panose="020B0604020202020204" pitchFamily="34" charset="0"/>
              </a:rPr>
              <a:t> (processi di coagulazione del sangue)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IDROSOLUBILI </a:t>
            </a: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 non vengono immagazzinate (eccesso eliminato con le urine)</a:t>
            </a:r>
            <a:endParaRPr lang="it-IT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Vitamina C - acido ascorbico 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600" dirty="0">
                <a:cs typeface="Arial" panose="020B0604020202020204" pitchFamily="34" charset="0"/>
              </a:rPr>
              <a:t>Vitamina B1 - tiamina (metabolismo carboidrati, conduzione impulsi nervosi)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600" dirty="0">
                <a:cs typeface="Arial" panose="020B0604020202020204" pitchFamily="34" charset="0"/>
              </a:rPr>
              <a:t>Vitamina B2 – riboflavina (metabolismo carboidrati, lipidi e proteine + energia)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600" dirty="0">
                <a:cs typeface="Arial" panose="020B0604020202020204" pitchFamily="34" charset="0"/>
              </a:rPr>
              <a:t>Vitamina B3 – niacina (respirazione cellulare, conduzione nervosa) 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600" dirty="0">
                <a:cs typeface="Arial" panose="020B0604020202020204" pitchFamily="34" charset="0"/>
              </a:rPr>
              <a:t>Vitamina B5 - acido pantotenico (ciclo di </a:t>
            </a:r>
            <a:r>
              <a:rPr lang="it-IT" altLang="en-US" sz="1600" dirty="0" err="1">
                <a:cs typeface="Arial" panose="020B0604020202020204" pitchFamily="34" charset="0"/>
              </a:rPr>
              <a:t>Krebs</a:t>
            </a:r>
            <a:r>
              <a:rPr lang="it-IT" altLang="en-US" sz="1600" dirty="0">
                <a:cs typeface="Arial" panose="020B0604020202020204" pitchFamily="34" charset="0"/>
              </a:rPr>
              <a:t>, sintesi acidi grassi e colesterolo)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600" dirty="0">
                <a:cs typeface="Arial" panose="020B0604020202020204" pitchFamily="34" charset="0"/>
              </a:rPr>
              <a:t>Vitamina B6 - </a:t>
            </a:r>
            <a:r>
              <a:rPr lang="it-IT" altLang="en-US" sz="1600" dirty="0" err="1">
                <a:cs typeface="Arial" panose="020B0604020202020204" pitchFamily="34" charset="0"/>
              </a:rPr>
              <a:t>piridossale</a:t>
            </a:r>
            <a:r>
              <a:rPr lang="it-IT" altLang="en-US" sz="1600" dirty="0">
                <a:cs typeface="Arial" panose="020B0604020202020204" pitchFamily="34" charset="0"/>
              </a:rPr>
              <a:t>, </a:t>
            </a:r>
            <a:r>
              <a:rPr lang="it-IT" altLang="en-US" sz="1600" dirty="0" err="1">
                <a:cs typeface="Arial" panose="020B0604020202020204" pitchFamily="34" charset="0"/>
              </a:rPr>
              <a:t>piridossammina</a:t>
            </a:r>
            <a:r>
              <a:rPr lang="it-IT" altLang="en-US" sz="1600" dirty="0">
                <a:cs typeface="Arial" panose="020B0604020202020204" pitchFamily="34" charset="0"/>
              </a:rPr>
              <a:t>, piridossina (sintesi gruppo EME)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600" dirty="0">
                <a:cs typeface="Arial" panose="020B0604020202020204" pitchFamily="34" charset="0"/>
              </a:rPr>
              <a:t>Vitamina B8 – biotina (metabolismo di proteine lipidi e carboidrati)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600" dirty="0">
                <a:cs typeface="Arial" panose="020B0604020202020204" pitchFamily="34" charset="0"/>
              </a:rPr>
              <a:t>Vitamina B12 e </a:t>
            </a:r>
            <a:r>
              <a:rPr lang="it-IT" altLang="en-US" sz="1600" dirty="0" err="1">
                <a:cs typeface="Arial" panose="020B0604020202020204" pitchFamily="34" charset="0"/>
              </a:rPr>
              <a:t>Folati</a:t>
            </a:r>
            <a:r>
              <a:rPr lang="it-IT" altLang="en-US" sz="1600" dirty="0">
                <a:cs typeface="Arial" panose="020B0604020202020204" pitchFamily="34" charset="0"/>
              </a:rPr>
              <a:t> – </a:t>
            </a:r>
            <a:r>
              <a:rPr lang="it-IT" altLang="en-US" sz="1600" dirty="0" err="1">
                <a:cs typeface="Arial" panose="020B0604020202020204" pitchFamily="34" charset="0"/>
              </a:rPr>
              <a:t>cobalammina</a:t>
            </a:r>
            <a:r>
              <a:rPr lang="it-IT" altLang="en-US" sz="1600" dirty="0">
                <a:cs typeface="Arial" panose="020B0604020202020204" pitchFamily="34" charset="0"/>
              </a:rPr>
              <a:t> (metabolismo acidi grassi, formazione globuli rossi)</a:t>
            </a:r>
            <a:endParaRPr lang="it-IT" altLang="en-US" sz="1600" dirty="0"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938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VITAMINE – Vitamina 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5F7091-2A31-DD40-907E-695845EB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00" y="3241715"/>
            <a:ext cx="8784976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E’ un derivato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isoprenico</a:t>
            </a:r>
            <a:r>
              <a:rPr lang="it-IT" altLang="en-US" dirty="0">
                <a:cs typeface="Arial" panose="020B0604020202020204" pitchFamily="34" charset="0"/>
              </a:rPr>
              <a:t> liposolubile.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Esistente in forma alcolico, aldeidica o come derivato acido.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Il passaggio da una forma all’altra avviene tramiti attività enzimatica 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deidrogenasi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Contenuta in molti vegetali e alimenti di origine animale (melone, carote, burro, olio di fegato di merluzzo…)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en-US" dirty="0"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8722D1-D62D-9C4D-99DD-ADD879B11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88" y="980728"/>
            <a:ext cx="4254500" cy="1346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05AB97-7014-FE47-BB43-22D1E96891EB}"/>
              </a:ext>
            </a:extLst>
          </p:cNvPr>
          <p:cNvSpPr/>
          <p:nvPr/>
        </p:nvSpPr>
        <p:spPr>
          <a:xfrm>
            <a:off x="270305" y="2542952"/>
            <a:ext cx="35101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Vit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. A – RETINOLO</a:t>
            </a:r>
          </a:p>
          <a:p>
            <a:pPr algn="ctr"/>
            <a:r>
              <a:rPr lang="en-US" sz="1000" b="1" dirty="0"/>
              <a:t>(2E,4E,6E,8E)-3,7-dimetil- 9-(2,6,6-trimetilcicloes-1-enil)</a:t>
            </a:r>
            <a:r>
              <a:rPr lang="en-US" sz="1000" b="1" dirty="0" err="1"/>
              <a:t>nona</a:t>
            </a:r>
            <a:r>
              <a:rPr lang="en-US" sz="1000" b="1" dirty="0"/>
              <a:t>- 2,4,6,8-tetraen-1-olo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3A0482-6C4F-A44D-944D-410385D01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909469"/>
            <a:ext cx="1974566" cy="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C2CB9D-1F73-044C-B0CA-16F4445C4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082170"/>
            <a:ext cx="1976400" cy="6348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46E1048-C3FD-8441-9595-D53B5917CA55}"/>
              </a:ext>
            </a:extLst>
          </p:cNvPr>
          <p:cNvSpPr/>
          <p:nvPr/>
        </p:nvSpPr>
        <p:spPr>
          <a:xfrm>
            <a:off x="5172367" y="1633878"/>
            <a:ext cx="3510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Retinaldeide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 - RETINALE</a:t>
            </a:r>
            <a:endParaRPr lang="en-US" sz="1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E3364-A6E3-524F-B51E-6EA714F4FF0C}"/>
              </a:ext>
            </a:extLst>
          </p:cNvPr>
          <p:cNvSpPr/>
          <p:nvPr/>
        </p:nvSpPr>
        <p:spPr>
          <a:xfrm>
            <a:off x="5076056" y="2923111"/>
            <a:ext cx="3510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AC. RETINOICO</a:t>
            </a:r>
            <a:endParaRPr lang="en-US" sz="10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14701C-5424-9741-BB4C-2DC57BE9A559}"/>
              </a:ext>
            </a:extLst>
          </p:cNvPr>
          <p:cNvSpPr/>
          <p:nvPr/>
        </p:nvSpPr>
        <p:spPr>
          <a:xfrm>
            <a:off x="1259632" y="1427781"/>
            <a:ext cx="1224136" cy="99886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6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VITAMINE – Vitamina 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5F7091-2A31-DD40-907E-695845EB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60" y="3505402"/>
            <a:ext cx="8784976" cy="27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FUNZIONI</a:t>
            </a:r>
            <a:r>
              <a:rPr lang="it-IT" altLang="en-US" dirty="0">
                <a:cs typeface="Arial" panose="020B0604020202020204" pitchFamily="34" charset="0"/>
              </a:rPr>
              <a:t> della vitamina A: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Vista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Crescita e differenziazione cellulare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Rinforzo di tessuti epiteliali e mucose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Protezione dalle infezioni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8722D1-D62D-9C4D-99DD-ADD879B11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88" y="980728"/>
            <a:ext cx="4254500" cy="1346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05AB97-7014-FE47-BB43-22D1E96891EB}"/>
              </a:ext>
            </a:extLst>
          </p:cNvPr>
          <p:cNvSpPr/>
          <p:nvPr/>
        </p:nvSpPr>
        <p:spPr>
          <a:xfrm>
            <a:off x="270305" y="2542952"/>
            <a:ext cx="35101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Vit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. A – RETINOLO</a:t>
            </a:r>
          </a:p>
          <a:p>
            <a:pPr algn="ctr"/>
            <a:r>
              <a:rPr lang="en-US" sz="1000" b="1" dirty="0"/>
              <a:t>(2E,4E,6E,8E)-3,7-dimetil- 9-(2,6,6-trimetilcicloes-1-enil)</a:t>
            </a:r>
            <a:r>
              <a:rPr lang="en-US" sz="1000" b="1" dirty="0" err="1"/>
              <a:t>nona</a:t>
            </a:r>
            <a:r>
              <a:rPr lang="en-US" sz="1000" b="1" dirty="0"/>
              <a:t>- 2,4,6,8-tetraen-1-olo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3A0482-6C4F-A44D-944D-410385D01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909469"/>
            <a:ext cx="1974566" cy="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C2CB9D-1F73-044C-B0CA-16F4445C4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082170"/>
            <a:ext cx="1976400" cy="6348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46E1048-C3FD-8441-9595-D53B5917CA55}"/>
              </a:ext>
            </a:extLst>
          </p:cNvPr>
          <p:cNvSpPr/>
          <p:nvPr/>
        </p:nvSpPr>
        <p:spPr>
          <a:xfrm>
            <a:off x="5172367" y="1633878"/>
            <a:ext cx="3510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Retinaldeide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 - RETINALE</a:t>
            </a:r>
            <a:endParaRPr lang="en-US" sz="1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E3364-A6E3-524F-B51E-6EA714F4FF0C}"/>
              </a:ext>
            </a:extLst>
          </p:cNvPr>
          <p:cNvSpPr/>
          <p:nvPr/>
        </p:nvSpPr>
        <p:spPr>
          <a:xfrm>
            <a:off x="5076056" y="2923111"/>
            <a:ext cx="3510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AC. RETINOICO</a:t>
            </a:r>
            <a:endParaRPr lang="en-US" sz="10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14701C-5424-9741-BB4C-2DC57BE9A559}"/>
              </a:ext>
            </a:extLst>
          </p:cNvPr>
          <p:cNvSpPr/>
          <p:nvPr/>
        </p:nvSpPr>
        <p:spPr>
          <a:xfrm>
            <a:off x="1259632" y="1427781"/>
            <a:ext cx="1224136" cy="99886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6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326ABE3-ACEE-8F42-9A82-B8D1BECBB062}"/>
              </a:ext>
            </a:extLst>
          </p:cNvPr>
          <p:cNvSpPr txBox="1">
            <a:spLocks noChangeArrowheads="1"/>
          </p:cNvSpPr>
          <p:nvPr/>
        </p:nvSpPr>
        <p:spPr>
          <a:xfrm>
            <a:off x="250825" y="3046648"/>
            <a:ext cx="8642350" cy="7647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LIPIDI</a:t>
            </a:r>
            <a:endParaRPr lang="it-IT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91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VITAMINE – Vitamina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3A0482-6C4F-A44D-944D-410385D01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85" y="764704"/>
            <a:ext cx="2852150" cy="936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46E1048-C3FD-8441-9595-D53B5917CA55}"/>
              </a:ext>
            </a:extLst>
          </p:cNvPr>
          <p:cNvSpPr/>
          <p:nvPr/>
        </p:nvSpPr>
        <p:spPr>
          <a:xfrm>
            <a:off x="-338980" y="1784716"/>
            <a:ext cx="3510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Retinaldeide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 - RETINALE</a:t>
            </a:r>
            <a:endParaRPr lang="en-US" sz="1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30D75-A74B-C345-B9FF-97B4142F03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61"/>
          <a:stretch/>
        </p:blipFill>
        <p:spPr>
          <a:xfrm>
            <a:off x="28600" y="2250330"/>
            <a:ext cx="5760000" cy="38724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016FF6-CC91-4C46-B601-E647A5F252D1}"/>
              </a:ext>
            </a:extLst>
          </p:cNvPr>
          <p:cNvSpPr/>
          <p:nvPr/>
        </p:nvSpPr>
        <p:spPr>
          <a:xfrm>
            <a:off x="5788600" y="1052736"/>
            <a:ext cx="31871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11-cis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retinale legato all’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opsina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assorbe un fotone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una modificazione fotochimica si trasforma nell’isomero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modificazione conformazionale della 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rodopsina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interazione con un’altra proteina presente sulla membrana: la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trasducina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genesi 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dell’impulso nervoso</a:t>
            </a:r>
          </a:p>
        </p:txBody>
      </p:sp>
    </p:spTree>
    <p:extLst>
      <p:ext uri="{BB962C8B-B14F-4D97-AF65-F5344CB8AC3E}">
        <p14:creationId xmlns:p14="http://schemas.microsoft.com/office/powerpoint/2010/main" val="3272973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VITAMINE – Vitamina 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5F7091-2A31-DD40-907E-695845EB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9506"/>
            <a:ext cx="878497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Come per tutte le altre vitamine, una sua carenza o un suo sovra eccesso comportano situazioni patologiche.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La carenza di </a:t>
            </a:r>
            <a:r>
              <a:rPr lang="it-IT" altLang="en-US" dirty="0" err="1">
                <a:cs typeface="Arial" panose="020B0604020202020204" pitchFamily="34" charset="0"/>
                <a:sym typeface="Wingdings" pitchFamily="2" charset="2"/>
              </a:rPr>
              <a:t>vit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. A porta a: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deficit della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visione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 notturna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Xeroftalmia (mancanza di lacrimazione)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diminuita resistenza degli epiteli all' infezione.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Assunzioni eccessivi di </a:t>
            </a:r>
            <a:r>
              <a:rPr lang="it-IT" altLang="en-US" dirty="0" err="1">
                <a:cs typeface="Arial" panose="020B0604020202020204" pitchFamily="34" charset="0"/>
              </a:rPr>
              <a:t>vit.A</a:t>
            </a:r>
            <a:r>
              <a:rPr lang="it-IT" altLang="en-US" dirty="0">
                <a:cs typeface="Arial" panose="020B0604020202020204" pitchFamily="34" charset="0"/>
              </a:rPr>
              <a:t>, invece comportano i seguenti sintomi: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Cefalea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difficoltà della visione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nausea, vomito</a:t>
            </a:r>
            <a:endParaRPr lang="it-IT" altLang="en-US" dirty="0">
              <a:cs typeface="Arial" panose="020B0604020202020204" pitchFamily="34" charset="0"/>
              <a:sym typeface="Wingdings" pitchFamily="2" charset="2"/>
            </a:endParaRP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Sonnolenza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secchezza delle labbra e della cute in genere, pruriti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dolori delle articolazioni</a:t>
            </a:r>
          </a:p>
        </p:txBody>
      </p:sp>
    </p:spTree>
    <p:extLst>
      <p:ext uri="{BB962C8B-B14F-4D97-AF65-F5344CB8AC3E}">
        <p14:creationId xmlns:p14="http://schemas.microsoft.com/office/powerpoint/2010/main" val="3631677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VITAMINE – Vitamina 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CF4867-690A-0448-A042-58BA5B226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24744"/>
            <a:ext cx="2311400" cy="157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01F18D-A9A7-9349-AEA9-C204FC79F020}"/>
              </a:ext>
            </a:extLst>
          </p:cNvPr>
          <p:cNvSpPr/>
          <p:nvPr/>
        </p:nvSpPr>
        <p:spPr>
          <a:xfrm>
            <a:off x="18845" y="2813363"/>
            <a:ext cx="3510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Acido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 L-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ascorbico</a:t>
            </a:r>
            <a:endParaRPr lang="en-US" sz="10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en-US" sz="1000" b="1" i="1" dirty="0">
                <a:solidFill>
                  <a:srgbClr val="222222"/>
                </a:solidFill>
                <a:latin typeface="Arial" panose="020B0604020202020204" pitchFamily="34" charset="0"/>
              </a:rPr>
              <a:t>R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)-3,4-diidrossi-5-((</a:t>
            </a:r>
            <a:r>
              <a:rPr lang="en-US" sz="1000" b="1" i="1" dirty="0">
                <a:solidFill>
                  <a:srgbClr val="222222"/>
                </a:solidFill>
                <a:latin typeface="Arial" panose="020B0604020202020204" pitchFamily="34" charset="0"/>
              </a:rPr>
              <a:t>S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)-1,2 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diidrossietil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)furan-2(5</a:t>
            </a:r>
            <a:r>
              <a:rPr lang="en-US" sz="1000" b="1" i="1" dirty="0">
                <a:solidFill>
                  <a:srgbClr val="222222"/>
                </a:solidFill>
                <a:latin typeface="Arial" panose="020B0604020202020204" pitchFamily="34" charset="0"/>
              </a:rPr>
              <a:t>H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)-one</a:t>
            </a:r>
            <a:endParaRPr lang="en-US" sz="1000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5F7091-2A31-DD40-907E-695845EB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00" y="3241715"/>
            <a:ext cx="8784976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Struttura a 6 atomi di carbonio simile a quella del glucosio (</a:t>
            </a:r>
            <a:r>
              <a:rPr lang="it-IT" altLang="en-US" dirty="0" err="1">
                <a:cs typeface="Arial" panose="020B0604020202020204" pitchFamily="34" charset="0"/>
              </a:rPr>
              <a:t>furanosidica</a:t>
            </a:r>
            <a:r>
              <a:rPr lang="it-IT" altLang="en-US" dirty="0"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La vitamina C è un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composto riducente</a:t>
            </a:r>
            <a:r>
              <a:rPr lang="it-IT" altLang="en-US" dirty="0"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it-IT" altLang="en-US" dirty="0">
                <a:cs typeface="Arial" panose="020B0604020202020204" pitchFamily="34" charset="0"/>
              </a:rPr>
              <a:t>donatore </a:t>
            </a:r>
            <a:r>
              <a:rPr lang="it-IT" altLang="en-US" dirty="0" err="1">
                <a:cs typeface="Arial" panose="020B0604020202020204" pitchFamily="34" charset="0"/>
              </a:rPr>
              <a:t>monoelettronico</a:t>
            </a:r>
            <a:r>
              <a:rPr lang="it-IT" altLang="en-US" dirty="0">
                <a:cs typeface="Arial" panose="020B0604020202020204" pitchFamily="34" charset="0"/>
              </a:rPr>
              <a:t> → radicale poco reattivo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Si trova in elevate concentrazioni nelle piante (protezione raggi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UV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en-US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9CE27-0CD6-BA4A-A0C5-AEA810C83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315" y="1112044"/>
            <a:ext cx="2311400" cy="1587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0B3236-52EB-6241-8E78-D0A2A09F1603}"/>
              </a:ext>
            </a:extLst>
          </p:cNvPr>
          <p:cNvSpPr/>
          <p:nvPr/>
        </p:nvSpPr>
        <p:spPr>
          <a:xfrm>
            <a:off x="3995936" y="2859571"/>
            <a:ext cx="3510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Radicale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 ASCORBILE</a:t>
            </a:r>
            <a:endParaRPr lang="en-US"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4B06AC-BA7D-044E-85B3-6F2AB333E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081" y="1785144"/>
            <a:ext cx="1193800" cy="241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330527-D0DB-AF4F-BA5F-4F48834F58EB}"/>
              </a:ext>
            </a:extLst>
          </p:cNvPr>
          <p:cNvSpPr txBox="1"/>
          <p:nvPr/>
        </p:nvSpPr>
        <p:spPr>
          <a:xfrm>
            <a:off x="3321542" y="148478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-e</a:t>
            </a:r>
            <a:endParaRPr lang="en-US" b="1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0EFDD-35E9-864F-8BE0-BAA07B3E5389}"/>
              </a:ext>
            </a:extLst>
          </p:cNvPr>
          <p:cNvSpPr txBox="1"/>
          <p:nvPr/>
        </p:nvSpPr>
        <p:spPr>
          <a:xfrm>
            <a:off x="3299100" y="1979257"/>
            <a:ext cx="41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+e</a:t>
            </a:r>
            <a:endParaRPr lang="en-US" b="1" baseline="30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83560A-1169-5F41-B39E-361DA67A5FDD}"/>
              </a:ext>
            </a:extLst>
          </p:cNvPr>
          <p:cNvSpPr/>
          <p:nvPr/>
        </p:nvSpPr>
        <p:spPr>
          <a:xfrm>
            <a:off x="6804248" y="1262578"/>
            <a:ext cx="2267744" cy="175432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(mg/100g)</a:t>
            </a:r>
          </a:p>
          <a:p>
            <a:pPr algn="ctr"/>
            <a:r>
              <a:rPr lang="en-US" dirty="0">
                <a:latin typeface="Helvetica" pitchFamily="2" charset="0"/>
              </a:rPr>
              <a:t>peperoni 127-166</a:t>
            </a:r>
          </a:p>
          <a:p>
            <a:pPr algn="ctr"/>
            <a:r>
              <a:rPr lang="en-US" dirty="0">
                <a:latin typeface="Helvetica" pitchFamily="2" charset="0"/>
              </a:rPr>
              <a:t>kiwi 65-120</a:t>
            </a:r>
          </a:p>
          <a:p>
            <a:pPr algn="ctr"/>
            <a:r>
              <a:rPr lang="en-US" dirty="0" err="1">
                <a:latin typeface="Helvetica" pitchFamily="2" charset="0"/>
              </a:rPr>
              <a:t>agrumi</a:t>
            </a:r>
            <a:r>
              <a:rPr lang="en-US" dirty="0">
                <a:latin typeface="Helvetica" pitchFamily="2" charset="0"/>
              </a:rPr>
              <a:t> 37-54</a:t>
            </a:r>
          </a:p>
          <a:p>
            <a:pPr algn="ctr"/>
            <a:r>
              <a:rPr lang="en-US" dirty="0" err="1">
                <a:latin typeface="Helvetica" pitchFamily="2" charset="0"/>
              </a:rPr>
              <a:t>fragole</a:t>
            </a:r>
            <a:r>
              <a:rPr lang="en-US" dirty="0">
                <a:latin typeface="Helvetica" pitchFamily="2" charset="0"/>
              </a:rPr>
              <a:t> 54</a:t>
            </a:r>
          </a:p>
          <a:p>
            <a:pPr algn="ctr"/>
            <a:r>
              <a:rPr lang="en-US" dirty="0" err="1">
                <a:latin typeface="Helvetica" pitchFamily="2" charset="0"/>
              </a:rPr>
              <a:t>pomodori</a:t>
            </a:r>
            <a:r>
              <a:rPr lang="en-US" dirty="0">
                <a:latin typeface="Helvetica" pitchFamily="2" charset="0"/>
              </a:rPr>
              <a:t> 20-25</a:t>
            </a:r>
          </a:p>
        </p:txBody>
      </p:sp>
    </p:spTree>
    <p:extLst>
      <p:ext uri="{BB962C8B-B14F-4D97-AF65-F5344CB8AC3E}">
        <p14:creationId xmlns:p14="http://schemas.microsoft.com/office/powerpoint/2010/main" val="2352512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VITAMINE – Vitamina 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CF4867-690A-0448-A042-58BA5B226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24744"/>
            <a:ext cx="2311400" cy="157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01F18D-A9A7-9349-AEA9-C204FC79F020}"/>
              </a:ext>
            </a:extLst>
          </p:cNvPr>
          <p:cNvSpPr/>
          <p:nvPr/>
        </p:nvSpPr>
        <p:spPr>
          <a:xfrm>
            <a:off x="18845" y="2813363"/>
            <a:ext cx="3510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Acido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 L-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ascorbico</a:t>
            </a:r>
            <a:endParaRPr lang="en-US" sz="10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en-US" sz="1000" b="1" i="1" dirty="0">
                <a:solidFill>
                  <a:srgbClr val="222222"/>
                </a:solidFill>
                <a:latin typeface="Arial" panose="020B0604020202020204" pitchFamily="34" charset="0"/>
              </a:rPr>
              <a:t>R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)-3,4-diidrossi-5-((</a:t>
            </a:r>
            <a:r>
              <a:rPr lang="en-US" sz="1000" b="1" i="1" dirty="0">
                <a:solidFill>
                  <a:srgbClr val="222222"/>
                </a:solidFill>
                <a:latin typeface="Arial" panose="020B0604020202020204" pitchFamily="34" charset="0"/>
              </a:rPr>
              <a:t>S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)-1,2 </a:t>
            </a:r>
            <a:r>
              <a:rPr lang="en-US" sz="1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diidrossietil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)furan-2(5</a:t>
            </a:r>
            <a:r>
              <a:rPr lang="en-US" sz="1000" b="1" i="1" dirty="0">
                <a:solidFill>
                  <a:srgbClr val="222222"/>
                </a:solidFill>
                <a:latin typeface="Arial" panose="020B0604020202020204" pitchFamily="34" charset="0"/>
              </a:rPr>
              <a:t>H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)-one</a:t>
            </a:r>
            <a:endParaRPr lang="en-US" sz="1000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5F7091-2A31-DD40-907E-695845EB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27" y="3378783"/>
            <a:ext cx="878497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</a:rPr>
              <a:t>È un importante 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co-fattore enzimatico</a:t>
            </a:r>
            <a:r>
              <a:rPr lang="it-IT" altLang="en-US" sz="2000" dirty="0">
                <a:cs typeface="Arial" panose="020B0604020202020204" pitchFamily="34" charset="0"/>
              </a:rPr>
              <a:t>.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</a:rPr>
              <a:t>Sintesi catecolammine.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</a:rPr>
              <a:t>Sintesi steroidi.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</a:rPr>
              <a:t>Sintesi collagene.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Come agente </a:t>
            </a:r>
            <a:r>
              <a:rPr lang="it-IT" altLang="en-US" sz="2000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riducente</a:t>
            </a: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 è importante: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  <a:sym typeface="Wingdings" pitchFamily="2" charset="2"/>
              </a:rPr>
              <a:t>Inattivazione di specie ossidanti (previene ossidazione di acidi nucleici e proteine).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</a:rPr>
              <a:t>Assorbimento e metabolismo del ferro (riduzione del Fe</a:t>
            </a:r>
            <a:r>
              <a:rPr lang="it-IT" altLang="en-US" sz="2000" baseline="30000" dirty="0">
                <a:cs typeface="Arial" panose="020B0604020202020204" pitchFamily="34" charset="0"/>
              </a:rPr>
              <a:t>+3</a:t>
            </a:r>
            <a:r>
              <a:rPr lang="it-IT" altLang="en-US" sz="2000" dirty="0">
                <a:cs typeface="Arial" panose="020B0604020202020204" pitchFamily="34" charset="0"/>
              </a:rPr>
              <a:t> a Fe</a:t>
            </a:r>
            <a:r>
              <a:rPr lang="it-IT" altLang="en-US" sz="2000" baseline="30000" dirty="0">
                <a:cs typeface="Arial" panose="020B0604020202020204" pitchFamily="34" charset="0"/>
              </a:rPr>
              <a:t>+2</a:t>
            </a:r>
            <a:r>
              <a:rPr lang="it-IT" altLang="en-US" sz="2000" dirty="0">
                <a:cs typeface="Arial" panose="020B0604020202020204" pitchFamily="34" charset="0"/>
              </a:rPr>
              <a:t> biodisponibile).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sz="2000" dirty="0">
                <a:cs typeface="Arial" panose="020B0604020202020204" pitchFamily="34" charset="0"/>
              </a:rPr>
              <a:t>Inibisce la formazione di composti mutageni.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9CE27-0CD6-BA4A-A0C5-AEA810C83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315" y="1112044"/>
            <a:ext cx="2311400" cy="1587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0B3236-52EB-6241-8E78-D0A2A09F1603}"/>
              </a:ext>
            </a:extLst>
          </p:cNvPr>
          <p:cNvSpPr/>
          <p:nvPr/>
        </p:nvSpPr>
        <p:spPr>
          <a:xfrm>
            <a:off x="3995936" y="2859571"/>
            <a:ext cx="3510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Radicale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 ASCORBILE</a:t>
            </a:r>
            <a:endParaRPr lang="en-US"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4B06AC-BA7D-044E-85B3-6F2AB333E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081" y="1785144"/>
            <a:ext cx="1193800" cy="241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330527-D0DB-AF4F-BA5F-4F48834F58EB}"/>
              </a:ext>
            </a:extLst>
          </p:cNvPr>
          <p:cNvSpPr txBox="1"/>
          <p:nvPr/>
        </p:nvSpPr>
        <p:spPr>
          <a:xfrm>
            <a:off x="3321542" y="148478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-e</a:t>
            </a:r>
            <a:endParaRPr lang="en-US" b="1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0EFDD-35E9-864F-8BE0-BAA07B3E5389}"/>
              </a:ext>
            </a:extLst>
          </p:cNvPr>
          <p:cNvSpPr txBox="1"/>
          <p:nvPr/>
        </p:nvSpPr>
        <p:spPr>
          <a:xfrm>
            <a:off x="3299100" y="1979257"/>
            <a:ext cx="41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+e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819631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VITAMINE – Vitamina C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5F7091-2A31-DD40-907E-695845EB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333"/>
            <a:ext cx="878497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Come per tutte le altre vitamine, una sua carenza o un suo sovra eccesso comportano situazioni patologiche.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La carenza di </a:t>
            </a:r>
            <a:r>
              <a:rPr lang="it-IT" altLang="en-US" dirty="0" err="1">
                <a:cs typeface="Arial" panose="020B0604020202020204" pitchFamily="34" charset="0"/>
                <a:sym typeface="Wingdings" pitchFamily="2" charset="2"/>
              </a:rPr>
              <a:t>vit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. C porta allo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scorbuto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coinvolge tutti gli apparati dell’organismo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i primi sintomi per alterata sintesi del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collagene</a:t>
            </a:r>
            <a:r>
              <a:rPr lang="it-IT" altLang="en-US" dirty="0">
                <a:cs typeface="Arial" panose="020B0604020202020204" pitchFamily="34" charset="0"/>
              </a:rPr>
              <a:t> e quindi dei tessuti connettivali.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debolezza muscolare, danni articolari, affaticamento, anemia.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Per prevenire lo scorbuto sono sufficienti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10 mg/die</a:t>
            </a:r>
            <a:r>
              <a:rPr lang="it-IT" altLang="en-US" dirty="0"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Assunzioni eccessivi di </a:t>
            </a:r>
            <a:r>
              <a:rPr lang="it-IT" altLang="en-US" dirty="0" err="1">
                <a:cs typeface="Arial" panose="020B0604020202020204" pitchFamily="34" charset="0"/>
              </a:rPr>
              <a:t>vit.C</a:t>
            </a:r>
            <a:r>
              <a:rPr lang="it-IT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(&gt; 1g/die</a:t>
            </a:r>
            <a:r>
              <a:rPr lang="it-IT" altLang="en-US" dirty="0">
                <a:cs typeface="Arial" panose="020B0604020202020204" pitchFamily="34" charset="0"/>
              </a:rPr>
              <a:t>) possono dare disturbi gastro-intestinali e diarrea.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Bassa tossicità ma non trascurabile!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Aumento eccessivo dei livelli di Fe</a:t>
            </a:r>
            <a:r>
              <a:rPr lang="it-IT" altLang="en-US" baseline="30000" dirty="0">
                <a:cs typeface="Arial" panose="020B0604020202020204" pitchFamily="34" charset="0"/>
              </a:rPr>
              <a:t>2+</a:t>
            </a:r>
            <a:r>
              <a:rPr lang="it-IT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 reagisce con O</a:t>
            </a:r>
            <a:r>
              <a:rPr lang="it-IT" altLang="en-US" baseline="-25000" dirty="0"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  formazioni ROS (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radicali liberi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).</a:t>
            </a:r>
            <a:endParaRPr lang="it-IT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2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43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LIPIDI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06392" y="908720"/>
            <a:ext cx="8305800" cy="50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sostanze organiche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insolubili</a:t>
            </a:r>
            <a:r>
              <a:rPr lang="it-IT" altLang="en-US" dirty="0">
                <a:cs typeface="Arial" panose="020B0604020202020204" pitchFamily="34" charset="0"/>
              </a:rPr>
              <a:t> in acqua e solubili in solventi apolari come etere e toluene.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Comprendono sostanze con caratteristiche e proprietà diverse.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Lipidi di deposito (98%) 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 trigliceridi con funzione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energetica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Lipidi cellulari (2%)  fosfolipidi, glicolipidi, colesterolo con funzione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strutturale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4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LIPIDI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08812" y="764704"/>
            <a:ext cx="8305800" cy="556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sostanze organiche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insolubili</a:t>
            </a:r>
            <a:r>
              <a:rPr lang="it-IT" altLang="en-US" dirty="0">
                <a:cs typeface="Arial" panose="020B0604020202020204" pitchFamily="34" charset="0"/>
              </a:rPr>
              <a:t> in acqua e solubili in solventi apolari come etere e toluene.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Comprendono sostanze con caratteristiche e proprietà diverse.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Lipidi saponificabili o complessi: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Esteri</a:t>
            </a:r>
            <a:r>
              <a:rPr lang="it-IT" altLang="en-US" dirty="0">
                <a:cs typeface="Arial" panose="020B0604020202020204" pitchFamily="34" charset="0"/>
              </a:rPr>
              <a:t> di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acidi grassi </a:t>
            </a:r>
            <a:r>
              <a:rPr lang="it-IT" altLang="en-US" dirty="0">
                <a:cs typeface="Arial" panose="020B0604020202020204" pitchFamily="34" charset="0"/>
              </a:rPr>
              <a:t>con molecole che comprendono una o più funzioni alcoliche (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-OH</a:t>
            </a:r>
            <a:r>
              <a:rPr lang="it-IT" altLang="en-US" dirty="0">
                <a:cs typeface="Arial" panose="020B0604020202020204" pitchFamily="34" charset="0"/>
              </a:rPr>
              <a:t>). 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 Acidi grassi/Gliceridi/Fosfolipidi/Glicolipidi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Lipidi non saponificabili o semplici  Prostaglandine/Terpeni/Steroidi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1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LIPIDI – Acidi Grassi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08812" y="764704"/>
            <a:ext cx="8305800" cy="556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Catene alifatiche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monocarbossiliche</a:t>
            </a:r>
            <a:r>
              <a:rPr lang="it-IT" altLang="en-US" dirty="0">
                <a:cs typeface="Arial" panose="020B0604020202020204" pitchFamily="34" charset="0"/>
              </a:rPr>
              <a:t> con più di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tre</a:t>
            </a:r>
            <a:r>
              <a:rPr lang="it-IT" altLang="en-US" dirty="0">
                <a:cs typeface="Arial" panose="020B0604020202020204" pitchFamily="34" charset="0"/>
              </a:rPr>
              <a:t> atomi di carbonio.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Generalmente possiedono un numero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pari</a:t>
            </a:r>
            <a:r>
              <a:rPr lang="it-IT" altLang="en-US" dirty="0">
                <a:cs typeface="Arial" panose="020B0604020202020204" pitchFamily="34" charset="0"/>
              </a:rPr>
              <a:t> di atomi di carbonio, anche se esistono acidi grassi con numero dispari di atomi di carbonio.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Possono avere catena lineare, ramificata o ciclica.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Possono essere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saturi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 (solo legami singoli) o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insaturi 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(presenza di doppi legami).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Tra gli insaturi prevalgono gli isomeri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cis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 rispetto ai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trans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.</a:t>
            </a:r>
            <a:endParaRPr lang="it-IT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3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LIPIDI – Acidi Grassi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3213" y="764704"/>
            <a:ext cx="8305800" cy="223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Possono essere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saturi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 (solo legami singoli) o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insaturi 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(presenza di doppi legami).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Tra gli insaturi prevalgono gli isomeri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cis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 rispetto ai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trans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.</a:t>
            </a:r>
            <a:endParaRPr lang="it-IT" altLang="en-US" dirty="0"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388D37-E056-6A4D-BF1F-922991CA2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62" y="3027757"/>
            <a:ext cx="676167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3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LIPIDI – Acidi Grassi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8D8F41-2C48-9D4C-AC25-31AE000E4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655096"/>
              </p:ext>
            </p:extLst>
          </p:nvPr>
        </p:nvGraphicFramePr>
        <p:xfrm>
          <a:off x="1094740" y="1916832"/>
          <a:ext cx="695452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>
                  <a:extLst>
                    <a:ext uri="{9D8B030D-6E8A-4147-A177-3AD203B41FA5}">
                      <a16:colId xmlns:a16="http://schemas.microsoft.com/office/drawing/2014/main" val="2942522043"/>
                    </a:ext>
                  </a:extLst>
                </a:gridCol>
                <a:gridCol w="1935480">
                  <a:extLst>
                    <a:ext uri="{9D8B030D-6E8A-4147-A177-3AD203B41FA5}">
                      <a16:colId xmlns:a16="http://schemas.microsoft.com/office/drawing/2014/main" val="1860053567"/>
                    </a:ext>
                  </a:extLst>
                </a:gridCol>
                <a:gridCol w="1935480">
                  <a:extLst>
                    <a:ext uri="{9D8B030D-6E8A-4147-A177-3AD203B41FA5}">
                      <a16:colId xmlns:a16="http://schemas.microsoft.com/office/drawing/2014/main" val="846047419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300769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N° </a:t>
                      </a:r>
                      <a:r>
                        <a:rPr lang="en-US" dirty="0" err="1">
                          <a:latin typeface="Helvetica" pitchFamily="2" charset="0"/>
                        </a:rPr>
                        <a:t>atomi</a:t>
                      </a:r>
                      <a:endParaRPr lang="en-US" dirty="0"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di </a:t>
                      </a:r>
                      <a:r>
                        <a:rPr lang="en-US" dirty="0" err="1">
                          <a:latin typeface="Helvetica" pitchFamily="2" charset="0"/>
                        </a:rPr>
                        <a:t>carbonio</a:t>
                      </a:r>
                      <a:endParaRPr lang="en-US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Helvetica" pitchFamily="2" charset="0"/>
                        </a:rPr>
                        <a:t>Denominazione</a:t>
                      </a:r>
                      <a:endParaRPr lang="en-US" dirty="0"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Helvetica" pitchFamily="2" charset="0"/>
                        </a:rPr>
                        <a:t>comune</a:t>
                      </a:r>
                      <a:endParaRPr lang="en-US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Helvetica" pitchFamily="2" charset="0"/>
                        </a:rPr>
                        <a:t>Denominazione</a:t>
                      </a:r>
                      <a:endParaRPr lang="en-US" dirty="0"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IUPAC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Helvetica" pitchFamily="2" charset="0"/>
                        </a:rPr>
                        <a:t>Indicazione</a:t>
                      </a:r>
                      <a:endParaRPr lang="en-US" dirty="0"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Helvetica" pitchFamily="2" charset="0"/>
                        </a:rPr>
                        <a:t>stenografica</a:t>
                      </a:r>
                      <a:endParaRPr lang="en-US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018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Butirrico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Butanoico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C4:0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4146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Caprinico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Esanoico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C6:0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3407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Caprilico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Ottanoico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C8:0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5367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Caprico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Decanoico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C10:0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25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Laurico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Dodecanoico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C12:0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354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Miristico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Tetradecanoico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C14:0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52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Palmitico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Esadecanoico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C16:0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4360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Stearico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Ottadecanoico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C18:0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0899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Arachico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Eicosanoico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C20:0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072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Beenico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Docosanoico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C22:0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37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Lignocerico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Tetracosanoico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C24:0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586145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2CA565C1-CFC9-D747-9E4B-B1792F667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764704"/>
            <a:ext cx="3024336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Acidi grassi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saturi</a:t>
            </a:r>
            <a:endParaRPr lang="it-IT" altLang="en-US" dirty="0"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CFA67E-0365-3742-A1F2-6B6529289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804193"/>
            <a:ext cx="2019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5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LIPIDI – Acidi Grassi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8D8F41-2C48-9D4C-AC25-31AE000E4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18632"/>
              </p:ext>
            </p:extLst>
          </p:nvPr>
        </p:nvGraphicFramePr>
        <p:xfrm>
          <a:off x="107504" y="1196752"/>
          <a:ext cx="8928992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080">
                  <a:extLst>
                    <a:ext uri="{9D8B030D-6E8A-4147-A177-3AD203B41FA5}">
                      <a16:colId xmlns:a16="http://schemas.microsoft.com/office/drawing/2014/main" val="2942522043"/>
                    </a:ext>
                  </a:extLst>
                </a:gridCol>
                <a:gridCol w="1893272">
                  <a:extLst>
                    <a:ext uri="{9D8B030D-6E8A-4147-A177-3AD203B41FA5}">
                      <a16:colId xmlns:a16="http://schemas.microsoft.com/office/drawing/2014/main" val="1860053567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84604741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00769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N° </a:t>
                      </a:r>
                      <a:r>
                        <a:rPr lang="en-US" dirty="0" err="1">
                          <a:latin typeface="Helvetica" pitchFamily="2" charset="0"/>
                        </a:rPr>
                        <a:t>atomi</a:t>
                      </a:r>
                      <a:endParaRPr lang="en-US" dirty="0"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 </a:t>
                      </a:r>
                      <a:r>
                        <a:rPr lang="en-US" dirty="0" err="1">
                          <a:latin typeface="Helvetica" pitchFamily="2" charset="0"/>
                        </a:rPr>
                        <a:t>carbonio</a:t>
                      </a:r>
                      <a:endParaRPr lang="en-US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Helvetica" pitchFamily="2" charset="0"/>
                        </a:rPr>
                        <a:t>Denominazione</a:t>
                      </a:r>
                      <a:endParaRPr lang="en-US" dirty="0"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Helvetica" pitchFamily="2" charset="0"/>
                        </a:rPr>
                        <a:t>comune</a:t>
                      </a:r>
                      <a:endParaRPr lang="en-US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Helvetica" pitchFamily="2" charset="0"/>
                        </a:rPr>
                        <a:t>Denominazione</a:t>
                      </a:r>
                      <a:endParaRPr lang="en-US" dirty="0"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IUPAC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Helvetica" pitchFamily="2" charset="0"/>
                        </a:rPr>
                        <a:t>Indicazione</a:t>
                      </a:r>
                      <a:endParaRPr lang="en-US" dirty="0"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Helvetica" pitchFamily="2" charset="0"/>
                        </a:rPr>
                        <a:t>stenografica</a:t>
                      </a:r>
                      <a:endParaRPr lang="en-US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018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Caproleico</a:t>
                      </a:r>
                      <a:endParaRPr lang="en-US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Cis-9-decanoico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C10:1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Symbol" pitchFamily="2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4146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Miristoleico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Cis-9-tetradecenoico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C14:1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Symbol" pitchFamily="2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3407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Palmitoleico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Cis-6-esadecenoico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C16:1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Symbol" pitchFamily="2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5367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itchFamily="2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Oleico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Cis-9-octadecenoico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C18:1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Symbol" pitchFamily="2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9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25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Linoleico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Cis,cis-9,12-octadecadienoicoco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C18:2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Symbol" pitchFamily="2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9,12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354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Arachidonico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Cis,cis,cis,cis-5,8,11,14-</a:t>
                      </a:r>
                    </a:p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eicosatetraenoico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C20:4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Symbol" pitchFamily="2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5,8,11,14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52938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2CA565C1-CFC9-D747-9E4B-B1792F667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48680"/>
            <a:ext cx="604867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Acidi grassi </a:t>
            </a:r>
            <a:r>
              <a:rPr lang="it-IT" altLang="en-US" dirty="0" err="1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monosaturi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 polinsaturi</a:t>
            </a:r>
            <a:endParaRPr lang="it-IT" altLang="en-US" dirty="0"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62F52-76CE-2F4F-A0EA-13B4B692A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" y="5657666"/>
            <a:ext cx="7416800" cy="105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E0CF07-E400-7F45-B27D-F6876A1BD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" y="4603566"/>
            <a:ext cx="6654800" cy="1054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D57164-B008-E04E-8CC6-6B74D514F6BC}"/>
              </a:ext>
            </a:extLst>
          </p:cNvPr>
          <p:cNvSpPr txBox="1"/>
          <p:nvPr/>
        </p:nvSpPr>
        <p:spPr>
          <a:xfrm>
            <a:off x="7648117" y="5923106"/>
            <a:ext cx="132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Helvetica" pitchFamily="2" charset="0"/>
              </a:rPr>
              <a:t>Ac.</a:t>
            </a:r>
          </a:p>
          <a:p>
            <a:pPr algn="ctr"/>
            <a:r>
              <a:rPr lang="en-US" sz="1400" b="1" dirty="0" err="1">
                <a:latin typeface="Helvetica" pitchFamily="2" charset="0"/>
              </a:rPr>
              <a:t>Arachidonico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D95B2-E608-A04F-AACC-9F82745090C8}"/>
              </a:ext>
            </a:extLst>
          </p:cNvPr>
          <p:cNvSpPr txBox="1"/>
          <p:nvPr/>
        </p:nvSpPr>
        <p:spPr>
          <a:xfrm>
            <a:off x="7827655" y="4869006"/>
            <a:ext cx="96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Helvetica" pitchFamily="2" charset="0"/>
              </a:rPr>
              <a:t>Ac.</a:t>
            </a:r>
          </a:p>
          <a:p>
            <a:pPr algn="ctr"/>
            <a:r>
              <a:rPr lang="en-US" sz="1400" b="1" dirty="0" err="1">
                <a:latin typeface="Helvetica" pitchFamily="2" charset="0"/>
              </a:rPr>
              <a:t>Linoleico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5634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0"/>
            <a:ext cx="8642350" cy="764704"/>
          </a:xfrm>
        </p:spPr>
        <p:txBody>
          <a:bodyPr>
            <a:normAutofit/>
          </a:bodyPr>
          <a:lstStyle/>
          <a:p>
            <a:r>
              <a:rPr lang="it-IT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LIPIDI – Acidi Grassi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CA565C1-CFC9-D747-9E4B-B1792F667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762911"/>
            <a:ext cx="8796213" cy="50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Acidi grassi </a:t>
            </a:r>
            <a:r>
              <a:rPr lang="it-IT" altLang="en-US" dirty="0" err="1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monosaturi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 polinsaturi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Alcuni acidi grassi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polinsaturi</a:t>
            </a:r>
            <a:r>
              <a:rPr lang="it-IT" altLang="en-US" dirty="0">
                <a:cs typeface="Arial" panose="020B0604020202020204" pitchFamily="34" charset="0"/>
              </a:rPr>
              <a:t> sono nutrienti essenziali perché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non</a:t>
            </a:r>
            <a:r>
              <a:rPr lang="it-IT" altLang="en-US" dirty="0">
                <a:cs typeface="Arial" panose="020B0604020202020204" pitchFamily="34" charset="0"/>
              </a:rPr>
              <a:t> possono essere sintetizzati da mammiferi.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Gli acidi grassi polinsaturi sono fondamentali per: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Produzione di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energia </a:t>
            </a:r>
            <a:r>
              <a:rPr lang="it-IT" altLang="en-US" dirty="0">
                <a:cs typeface="Arial" panose="020B0604020202020204" pitchFamily="34" charset="0"/>
              </a:rPr>
              <a:t>(</a:t>
            </a:r>
            <a:r>
              <a:rPr lang="it-IT" altLang="en-US" dirty="0">
                <a:cs typeface="Arial" panose="020B0604020202020204" pitchFamily="34" charset="0"/>
                <a:sym typeface="Wingdings" pitchFamily="2" charset="2"/>
              </a:rPr>
              <a:t> processi metabolici)</a:t>
            </a:r>
            <a:endParaRPr lang="it-IT" altLang="en-US" dirty="0">
              <a:cs typeface="Arial" panose="020B0604020202020204" pitchFamily="34" charset="0"/>
            </a:endParaRP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Salute della </a:t>
            </a:r>
            <a:r>
              <a:rPr lang="it-IT" altLang="en-US" dirty="0">
                <a:solidFill>
                  <a:srgbClr val="FF0000"/>
                </a:solidFill>
                <a:cs typeface="Arial" panose="020B0604020202020204" pitchFamily="34" charset="0"/>
              </a:rPr>
              <a:t>membrana cellulare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Biosintesi di altre molecole di importanza biologica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Funzione sessuale e riproduzione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dirty="0">
                <a:cs typeface="Arial" panose="020B0604020202020204" pitchFamily="34" charset="0"/>
              </a:rPr>
              <a:t>Riduzione del colesterolo totale.</a:t>
            </a:r>
          </a:p>
        </p:txBody>
      </p:sp>
    </p:spTree>
    <p:extLst>
      <p:ext uri="{BB962C8B-B14F-4D97-AF65-F5344CB8AC3E}">
        <p14:creationId xmlns:p14="http://schemas.microsoft.com/office/powerpoint/2010/main" val="248986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1395</Words>
  <Application>Microsoft Macintosh PowerPoint</Application>
  <PresentationFormat>On-screen Show (4:3)</PresentationFormat>
  <Paragraphs>269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Helvetica</vt:lpstr>
      <vt:lpstr>Symbol</vt:lpstr>
      <vt:lpstr>Times New Roman</vt:lpstr>
      <vt:lpstr>Wingdings</vt:lpstr>
      <vt:lpstr>Tema di Office</vt:lpstr>
      <vt:lpstr>PowerPoint Presentation</vt:lpstr>
      <vt:lpstr>PowerPoint Presentation</vt:lpstr>
      <vt:lpstr>LIPIDI</vt:lpstr>
      <vt:lpstr>LIPIDI</vt:lpstr>
      <vt:lpstr>LIPIDI – Acidi Grassi</vt:lpstr>
      <vt:lpstr>LIPIDI – Acidi Grassi</vt:lpstr>
      <vt:lpstr>LIPIDI – Acidi Grassi</vt:lpstr>
      <vt:lpstr>LIPIDI – Acidi Grassi</vt:lpstr>
      <vt:lpstr>LIPIDI – Acidi Grassi</vt:lpstr>
      <vt:lpstr>GLICERIDI</vt:lpstr>
      <vt:lpstr>FOSFOLIPIDI</vt:lpstr>
      <vt:lpstr>FOSFOLIPIDI</vt:lpstr>
      <vt:lpstr>STEROIDI</vt:lpstr>
      <vt:lpstr>STEROIDI - Colesterolo</vt:lpstr>
      <vt:lpstr>PowerPoint Presentation</vt:lpstr>
      <vt:lpstr>VITAMINE</vt:lpstr>
      <vt:lpstr>VITAMINE</vt:lpstr>
      <vt:lpstr>VITAMINE – Vitamina A</vt:lpstr>
      <vt:lpstr>VITAMINE – Vitamina A</vt:lpstr>
      <vt:lpstr>VITAMINE – Vitamina A</vt:lpstr>
      <vt:lpstr>VITAMINE – Vitamina A</vt:lpstr>
      <vt:lpstr>VITAMINE – Vitamina C</vt:lpstr>
      <vt:lpstr>VITAMINE – Vitamina C</vt:lpstr>
      <vt:lpstr>VITAMINE – Vitamina C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AMBER Software per la simulazione molecolare di sistemi biologici</dc:title>
  <dc:creator>Laurini Erik</dc:creator>
  <cp:lastModifiedBy>Microsoft Office User</cp:lastModifiedBy>
  <cp:revision>115</cp:revision>
  <dcterms:created xsi:type="dcterms:W3CDTF">2014-10-26T09:13:45Z</dcterms:created>
  <dcterms:modified xsi:type="dcterms:W3CDTF">2020-11-20T16:02:31Z</dcterms:modified>
</cp:coreProperties>
</file>