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11" r:id="rId2"/>
    <p:sldId id="338" r:id="rId3"/>
    <p:sldId id="339" r:id="rId4"/>
    <p:sldId id="340" r:id="rId5"/>
    <p:sldId id="341" r:id="rId6"/>
    <p:sldId id="342" r:id="rId7"/>
    <p:sldId id="346" r:id="rId8"/>
    <p:sldId id="347" r:id="rId9"/>
    <p:sldId id="343" r:id="rId10"/>
    <p:sldId id="344" r:id="rId11"/>
    <p:sldId id="345" r:id="rId1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66"/>
    <p:restoredTop sz="93233"/>
  </p:normalViewPr>
  <p:slideViewPr>
    <p:cSldViewPr>
      <p:cViewPr varScale="1">
        <p:scale>
          <a:sx n="61" d="100"/>
          <a:sy n="61" d="100"/>
        </p:scale>
        <p:origin x="1120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FB3D7F-8054-457F-8746-3AD3FA0A5C03}" type="datetimeFigureOut">
              <a:rPr lang="it-IT" smtClean="0"/>
              <a:t>20/11/20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84577-4495-4A73-9AF4-CA34F1B61B6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2437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884577-4495-4A73-9AF4-CA34F1B61B6E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5108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884577-4495-4A73-9AF4-CA34F1B61B6E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066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884577-4495-4A73-9AF4-CA34F1B61B6E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5476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884577-4495-4A73-9AF4-CA34F1B61B6E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9724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884577-4495-4A73-9AF4-CA34F1B61B6E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7941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884577-4495-4A73-9AF4-CA34F1B61B6E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1161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884577-4495-4A73-9AF4-CA34F1B61B6E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3410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884577-4495-4A73-9AF4-CA34F1B61B6E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2624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884577-4495-4A73-9AF4-CA34F1B61B6E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7848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20/11/20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20/11/20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20/11/20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20/11/20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20/11/20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20/11/20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20/11/20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20/11/20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20/11/20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20/11/20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20/11/20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20/11/20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94602" y="697597"/>
            <a:ext cx="81547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400" dirty="0" err="1"/>
              <a:t>Chimica</a:t>
            </a:r>
            <a:r>
              <a:rPr lang="en-US" altLang="en-US" sz="4400" dirty="0"/>
              <a:t> </a:t>
            </a:r>
            <a:r>
              <a:rPr lang="en-US" altLang="en-US" sz="4400" dirty="0" err="1"/>
              <a:t>Organica</a:t>
            </a:r>
            <a:r>
              <a:rPr lang="en-US" altLang="en-US" sz="4400" dirty="0"/>
              <a:t> e </a:t>
            </a:r>
            <a:r>
              <a:rPr lang="en-US" altLang="en-US" sz="4400" dirty="0" err="1"/>
              <a:t>Biologica</a:t>
            </a:r>
            <a:endParaRPr lang="en-US" altLang="en-US" sz="4400" i="1" dirty="0">
              <a:latin typeface="Times New Roman" pitchFamily="18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963763" y="2348880"/>
            <a:ext cx="5216493" cy="224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it-IT" altLang="en-US" dirty="0">
                <a:latin typeface="Times New Roman" pitchFamily="18" charset="0"/>
              </a:rPr>
              <a:t>Prof. Erik Laurini</a:t>
            </a:r>
          </a:p>
          <a:p>
            <a:pPr algn="ctr" eaLnBrk="1" hangingPunct="1">
              <a:lnSpc>
                <a:spcPct val="150000"/>
              </a:lnSpc>
            </a:pPr>
            <a:endParaRPr lang="it-IT" altLang="en-US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it-IT" altLang="en-US" dirty="0">
                <a:solidFill>
                  <a:srgbClr val="FF0000"/>
                </a:solidFill>
                <a:latin typeface="Times New Roman" pitchFamily="18" charset="0"/>
              </a:rPr>
              <a:t>ALTRE MOLECOLE BIOLOGICHE</a:t>
            </a:r>
          </a:p>
          <a:p>
            <a:pPr algn="ctr" eaLnBrk="1" hangingPunct="1">
              <a:lnSpc>
                <a:spcPct val="150000"/>
              </a:lnSpc>
            </a:pPr>
            <a:endParaRPr lang="it-IT" altLang="en-US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96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33375" y="0"/>
            <a:ext cx="8642350" cy="764704"/>
          </a:xfrm>
        </p:spPr>
        <p:txBody>
          <a:bodyPr>
            <a:normAutofit/>
          </a:bodyPr>
          <a:lstStyle/>
          <a:p>
            <a:r>
              <a:rPr lang="it-IT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ORMONI – Ormoni Peptidici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C1C6B0-9A4C-7F47-B210-D6C265566836}"/>
              </a:ext>
            </a:extLst>
          </p:cNvPr>
          <p:cNvSpPr/>
          <p:nvPr/>
        </p:nvSpPr>
        <p:spPr>
          <a:xfrm>
            <a:off x="0" y="908720"/>
            <a:ext cx="8975725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Somatotropina (ormone della crescita, GH)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Viene elaborato dall’</a:t>
            </a:r>
            <a:r>
              <a:rPr lang="it-IT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ipofisi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, la ghiandola più importante del nostro organismo (regola le funzioni delle altre ghiandole) posta alla base del cervello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essenziale per la salute globale dell’organismo e, come farmaco, cura il nanismo e altre patologie come la denutrizione in seguito ad interventi chirurgici o gravi ustioni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Funzioni: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aumento della sintesi proteica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stimolazione la traduzione degli 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mRNA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 cellulari 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liberazione di acidi grassi 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riduzione dell'assorbimento del glucosio nei tessuti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4A4C9E-619F-C74A-97C3-47DFB41104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146" r="29525" b="-146"/>
          <a:stretch/>
        </p:blipFill>
        <p:spPr>
          <a:xfrm rot="943678">
            <a:off x="6689541" y="3951520"/>
            <a:ext cx="1942486" cy="2664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A87F5C9-9C29-9F44-82ED-57AED5ACCA78}"/>
              </a:ext>
            </a:extLst>
          </p:cNvPr>
          <p:cNvSpPr/>
          <p:nvPr/>
        </p:nvSpPr>
        <p:spPr>
          <a:xfrm>
            <a:off x="5724128" y="5915536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</a:rPr>
              <a:t>191 aa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81245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33375" y="0"/>
            <a:ext cx="8642350" cy="764704"/>
          </a:xfrm>
        </p:spPr>
        <p:txBody>
          <a:bodyPr>
            <a:normAutofit/>
          </a:bodyPr>
          <a:lstStyle/>
          <a:p>
            <a:r>
              <a:rPr lang="it-IT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ORMONI – Ormoni Peptidici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C1C6B0-9A4C-7F47-B210-D6C265566836}"/>
              </a:ext>
            </a:extLst>
          </p:cNvPr>
          <p:cNvSpPr/>
          <p:nvPr/>
        </p:nvSpPr>
        <p:spPr>
          <a:xfrm>
            <a:off x="0" y="908720"/>
            <a:ext cx="8975725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Insulina (ormone dello zucchero)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viene prodotta da certe cellule del </a:t>
            </a:r>
            <a:r>
              <a:rPr lang="it-IT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pancreas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chiamate ”isole di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langherans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Essenziale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pechè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regola la </a:t>
            </a:r>
            <a:r>
              <a:rPr lang="it-IT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glicemia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ossia il contenuto di glucosio nel sangue e lo fa arrivare alle cellule per il loro nutrimento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Una bassa produzione di insulina si traduce in una forma patologica chiamate </a:t>
            </a:r>
            <a:r>
              <a:rPr lang="it-IT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diabete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(eccessiva [glucosio] nel sangue).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oggi si può produrre insulina con tecniche di ingegneria genetica.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4A4C9E-619F-C74A-97C3-47DFB41104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4" r="17819"/>
          <a:stretch/>
        </p:blipFill>
        <p:spPr>
          <a:xfrm rot="943678">
            <a:off x="1038654" y="4123861"/>
            <a:ext cx="2602122" cy="244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A87F5C9-9C29-9F44-82ED-57AED5ACCA78}"/>
              </a:ext>
            </a:extLst>
          </p:cNvPr>
          <p:cNvSpPr/>
          <p:nvPr/>
        </p:nvSpPr>
        <p:spPr>
          <a:xfrm>
            <a:off x="3716360" y="5661248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</a:rPr>
              <a:t>51 aa</a:t>
            </a:r>
            <a:endParaRPr lang="en-US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778BD2-8E08-6D4D-9E13-B96FA078DD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0725" y="3817009"/>
            <a:ext cx="4445000" cy="28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20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326ABE3-ACEE-8F42-9A82-B8D1BECBB062}"/>
              </a:ext>
            </a:extLst>
          </p:cNvPr>
          <p:cNvSpPr txBox="1">
            <a:spLocks noChangeArrowheads="1"/>
          </p:cNvSpPr>
          <p:nvPr/>
        </p:nvSpPr>
        <p:spPr>
          <a:xfrm>
            <a:off x="250825" y="3046648"/>
            <a:ext cx="8642350" cy="76470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ORMONI</a:t>
            </a:r>
          </a:p>
        </p:txBody>
      </p:sp>
    </p:spTree>
    <p:extLst>
      <p:ext uri="{BB962C8B-B14F-4D97-AF65-F5344CB8AC3E}">
        <p14:creationId xmlns:p14="http://schemas.microsoft.com/office/powerpoint/2010/main" val="322679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33375" y="0"/>
            <a:ext cx="8642350" cy="764704"/>
          </a:xfrm>
        </p:spPr>
        <p:txBody>
          <a:bodyPr>
            <a:normAutofit/>
          </a:bodyPr>
          <a:lstStyle/>
          <a:p>
            <a:r>
              <a:rPr lang="it-IT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ORMONI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B198146-F00D-C44A-AF97-42F786DAE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90" y="764704"/>
            <a:ext cx="8868221" cy="5563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</a:rPr>
              <a:t>Gli organismi multicellulari si devono adattare ad un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</a:rPr>
              <a:t>ambiente</a:t>
            </a:r>
            <a:r>
              <a:rPr lang="it-IT" altLang="en-US" dirty="0">
                <a:cs typeface="Arial" panose="020B0604020202020204" pitchFamily="34" charset="0"/>
              </a:rPr>
              <a:t> esterno che cambia continuamente. A tale scopo operano due sistemi: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</a:rPr>
              <a:t>IL SISTEMA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</a:rPr>
              <a:t>NERVOSO</a:t>
            </a:r>
            <a:r>
              <a:rPr lang="it-IT" altLang="en-US" dirty="0">
                <a:cs typeface="Arial" panose="020B0604020202020204" pitchFamily="34" charset="0"/>
              </a:rPr>
              <a:t>: gestisce i segnali sotto forma di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</a:rPr>
              <a:t>impulsi elettrici</a:t>
            </a:r>
            <a:r>
              <a:rPr lang="it-IT" altLang="en-US" dirty="0">
                <a:cs typeface="Arial" panose="020B0604020202020204" pitchFamily="34" charset="0"/>
              </a:rPr>
              <a:t>, è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</a:rPr>
              <a:t>rapido</a:t>
            </a:r>
            <a:r>
              <a:rPr lang="it-IT" altLang="en-US" dirty="0">
                <a:cs typeface="Arial" panose="020B0604020202020204" pitchFamily="34" charset="0"/>
              </a:rPr>
              <a:t> ed è organizzato tramite nervi che portano i messaggi verso il centro o verso la periferia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</a:rPr>
              <a:t>IL SISTEMA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</a:rPr>
              <a:t>ENDOCRINO</a:t>
            </a: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: gestisce i segnali tramite prodotti chimici (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  <a:sym typeface="Wingdings" pitchFamily="2" charset="2"/>
              </a:rPr>
              <a:t>ormoni</a:t>
            </a: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), è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  <a:sym typeface="Wingdings" pitchFamily="2" charset="2"/>
              </a:rPr>
              <a:t>più lento </a:t>
            </a: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e la sua selettività consiste nella capacità di cellule bersaglio di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  <a:sym typeface="Wingdings" pitchFamily="2" charset="2"/>
              </a:rPr>
              <a:t>riconoscere</a:t>
            </a: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 segnali molecolari a concentrazioni molto basse.</a:t>
            </a:r>
          </a:p>
        </p:txBody>
      </p:sp>
    </p:spTree>
    <p:extLst>
      <p:ext uri="{BB962C8B-B14F-4D97-AF65-F5344CB8AC3E}">
        <p14:creationId xmlns:p14="http://schemas.microsoft.com/office/powerpoint/2010/main" val="2978471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33375" y="0"/>
            <a:ext cx="8642350" cy="764704"/>
          </a:xfrm>
        </p:spPr>
        <p:txBody>
          <a:bodyPr>
            <a:normAutofit/>
          </a:bodyPr>
          <a:lstStyle/>
          <a:p>
            <a:r>
              <a:rPr lang="it-IT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ORMONI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B198146-F00D-C44A-AF97-42F786DAE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739" y="762911"/>
            <a:ext cx="8868221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</a:rPr>
              <a:t>Gli ormoni sono dei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</a:rPr>
              <a:t>messaggeri chimici </a:t>
            </a:r>
            <a:r>
              <a:rPr lang="it-IT" altLang="en-US" dirty="0">
                <a:cs typeface="Arial" panose="020B0604020202020204" pitchFamily="34" charset="0"/>
              </a:rPr>
              <a:t>in grado di coordinare l’attività di cellule e tessuti diversi.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</a:rPr>
              <a:t>Possono essere suddivisi in due classi:</a:t>
            </a:r>
          </a:p>
          <a:p>
            <a:pPr marL="1085850" lvl="1" indent="-342900" algn="just"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ORMONI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  <a:sym typeface="Wingdings" pitchFamily="2" charset="2"/>
              </a:rPr>
              <a:t>STEROIDEI </a:t>
            </a:r>
          </a:p>
          <a:p>
            <a:pPr marL="1085850" lvl="1" indent="-342900" algn="just"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ORMONI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  <a:sym typeface="Wingdings" pitchFamily="2" charset="2"/>
              </a:rPr>
              <a:t>PEPTIDICI</a:t>
            </a:r>
          </a:p>
          <a:p>
            <a:pPr lvl="1" indent="0" algn="just"/>
            <a:endParaRPr lang="it-IT" altLang="en-US" dirty="0">
              <a:solidFill>
                <a:srgbClr val="FF0000"/>
              </a:solidFill>
              <a:cs typeface="Arial" panose="020B0604020202020204" pitchFamily="34" charset="0"/>
              <a:sym typeface="Wingdings" pitchFamily="2" charset="2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Dopo l’immissione in circolo possono agire:</a:t>
            </a:r>
          </a:p>
          <a:p>
            <a:pPr marL="1200150" lvl="1" indent="-457200" algn="just">
              <a:buFont typeface="+mj-lt"/>
              <a:buAutoNum type="arabicPeriod"/>
            </a:pP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A distanza  effetto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  <a:sym typeface="Wingdings" pitchFamily="2" charset="2"/>
              </a:rPr>
              <a:t>endocrino</a:t>
            </a:r>
          </a:p>
          <a:p>
            <a:pPr marL="1200150" lvl="1" indent="-457200" algn="just">
              <a:buFont typeface="+mj-lt"/>
              <a:buAutoNum type="arabicPeriod"/>
            </a:pP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Sulla stessa cellula che li produce  effetto </a:t>
            </a:r>
            <a:r>
              <a:rPr lang="it-IT" altLang="en-US" dirty="0" err="1">
                <a:solidFill>
                  <a:srgbClr val="FF0000"/>
                </a:solidFill>
                <a:cs typeface="Arial" panose="020B0604020202020204" pitchFamily="34" charset="0"/>
                <a:sym typeface="Wingdings" pitchFamily="2" charset="2"/>
              </a:rPr>
              <a:t>autocrino</a:t>
            </a:r>
            <a:endParaRPr lang="it-IT" altLang="en-US" dirty="0">
              <a:solidFill>
                <a:srgbClr val="FF0000"/>
              </a:solidFill>
              <a:cs typeface="Arial" panose="020B0604020202020204" pitchFamily="34" charset="0"/>
              <a:sym typeface="Wingdings" pitchFamily="2" charset="2"/>
            </a:endParaRPr>
          </a:p>
          <a:p>
            <a:pPr marL="1200150" lvl="1" indent="-457200" algn="just">
              <a:buFont typeface="+mj-lt"/>
              <a:buAutoNum type="arabicPeriod"/>
            </a:pP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Su cellule vicine  effetto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  <a:sym typeface="Wingdings" pitchFamily="2" charset="2"/>
              </a:rPr>
              <a:t>paracrino</a:t>
            </a:r>
          </a:p>
          <a:p>
            <a:pPr lvl="1" indent="0" algn="just"/>
            <a:endParaRPr lang="it-IT" altLang="en-US" dirty="0">
              <a:solidFill>
                <a:srgbClr val="FF0000"/>
              </a:solidFill>
              <a:cs typeface="Arial" panose="020B0604020202020204" pitchFamily="34" charset="0"/>
              <a:sym typeface="Wingdings" pitchFamily="2" charset="2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Dopo l’immissione in circolo, migrano fino a raggiungere i loro bersagli ed, interagendo con uno </a:t>
            </a:r>
            <a:r>
              <a:rPr lang="it-IT" altLang="en-US" dirty="0">
                <a:solidFill>
                  <a:srgbClr val="FF0000"/>
                </a:solidFill>
                <a:cs typeface="Arial" panose="020B0604020202020204" pitchFamily="34" charset="0"/>
                <a:sym typeface="Wingdings" pitchFamily="2" charset="2"/>
              </a:rPr>
              <a:t>specifico recettore</a:t>
            </a:r>
            <a:r>
              <a:rPr lang="it-IT" altLang="en-US" dirty="0">
                <a:cs typeface="Arial" panose="020B0604020202020204" pitchFamily="34" charset="0"/>
                <a:sym typeface="Wingdings" pitchFamily="2" charset="2"/>
              </a:rPr>
              <a:t>, ne regolano la funzionalità.</a:t>
            </a:r>
          </a:p>
        </p:txBody>
      </p:sp>
    </p:spTree>
    <p:extLst>
      <p:ext uri="{BB962C8B-B14F-4D97-AF65-F5344CB8AC3E}">
        <p14:creationId xmlns:p14="http://schemas.microsoft.com/office/powerpoint/2010/main" val="596174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33375" y="0"/>
            <a:ext cx="8642350" cy="764704"/>
          </a:xfrm>
        </p:spPr>
        <p:txBody>
          <a:bodyPr>
            <a:normAutofit/>
          </a:bodyPr>
          <a:lstStyle/>
          <a:p>
            <a:r>
              <a:rPr lang="it-IT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ORMONI – Processo Endocrino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EB9C33-9A16-3541-86FD-EE0854869C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300"/>
          <a:stretch/>
        </p:blipFill>
        <p:spPr>
          <a:xfrm>
            <a:off x="107504" y="2104146"/>
            <a:ext cx="5743319" cy="4500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C1C6B0-9A4C-7F47-B210-D6C265566836}"/>
              </a:ext>
            </a:extLst>
          </p:cNvPr>
          <p:cNvSpPr/>
          <p:nvPr/>
        </p:nvSpPr>
        <p:spPr>
          <a:xfrm>
            <a:off x="0" y="908720"/>
            <a:ext cx="89757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Sono prodotti e secreti in piccolissime quantità dalle </a:t>
            </a:r>
            <a:r>
              <a:rPr lang="it-IT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ghiandole endocrine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La secrezione avviene in </a:t>
            </a:r>
            <a:r>
              <a:rPr lang="it-IT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risposta a stimoli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specifici, di natura chimica o nervosa</a:t>
            </a:r>
            <a:endParaRPr lang="it-IT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AD3C4E-A5D1-FF4B-8869-C6FF8820B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771567" y="2882530"/>
            <a:ext cx="1327537" cy="30181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98D93A-462C-7C40-8B98-A322C68BB4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0823" y="2916778"/>
            <a:ext cx="1389316" cy="3016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DDC617-AF37-0442-A7EC-5B266B27F6D3}"/>
              </a:ext>
            </a:extLst>
          </p:cNvPr>
          <p:cNvSpPr/>
          <p:nvPr/>
        </p:nvSpPr>
        <p:spPr>
          <a:xfrm>
            <a:off x="6379128" y="5957815"/>
            <a:ext cx="24416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Distribuzione delle</a:t>
            </a:r>
          </a:p>
          <a:p>
            <a:pPr algn="ctr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ghiandole endocrine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26A0A3-D7E3-354F-9AE8-24119A7C01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2144" y="3039178"/>
            <a:ext cx="1487419" cy="27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219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33375" y="0"/>
            <a:ext cx="8642350" cy="764704"/>
          </a:xfrm>
        </p:spPr>
        <p:txBody>
          <a:bodyPr>
            <a:normAutofit/>
          </a:bodyPr>
          <a:lstStyle/>
          <a:p>
            <a:r>
              <a:rPr lang="it-IT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ORMONI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C1C6B0-9A4C-7F47-B210-D6C265566836}"/>
              </a:ext>
            </a:extLst>
          </p:cNvPr>
          <p:cNvSpPr/>
          <p:nvPr/>
        </p:nvSpPr>
        <p:spPr>
          <a:xfrm>
            <a:off x="0" y="908720"/>
            <a:ext cx="897572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Gli esseri umani producono più di </a:t>
            </a:r>
            <a:r>
              <a:rPr lang="it-IT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cento ormoni diversi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, ognuno dei quali è capace d’interagire con uno o più tipi cellulari.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specificità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del trasferimento dell’informazione è determinata:</a:t>
            </a:r>
          </a:p>
          <a:p>
            <a:pPr marL="914400" lvl="1" indent="-457200">
              <a:buFont typeface="+mj-lt"/>
              <a:buAutoNum type="alphaLcParenR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dalla capacità di ciascuna cellula bersaglio di rispondere ad alcuni ormoni e non ad altri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it-IT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recettori specifici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citoplasmatici  ormoni steroidei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o di membrana  ormoni peptidici</a:t>
            </a:r>
            <a:endParaRPr lang="it-IT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LcParenR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dalla </a:t>
            </a:r>
            <a:r>
              <a:rPr lang="it-IT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concentrazione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dell’ormone e dal suo spazio di distribuzione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10</a:t>
            </a:r>
            <a:r>
              <a:rPr lang="it-IT" sz="2000" baseline="30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-15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 &lt; [ormone] &lt; 10</a:t>
            </a:r>
            <a:r>
              <a:rPr lang="it-IT" sz="2000" baseline="30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-9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M</a:t>
            </a:r>
          </a:p>
          <a:p>
            <a:pPr marL="914400" lvl="1" indent="-457200">
              <a:buFont typeface="+mj-lt"/>
              <a:buAutoNum type="alphaLcParenR"/>
            </a:pP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Meccanismo simile a quello visto per in neurotrasmettitori:</a:t>
            </a:r>
          </a:p>
          <a:p>
            <a:pPr marL="914400" lvl="1" indent="-457200">
              <a:buFont typeface="+mj-lt"/>
              <a:buAutoNum type="arabicPeriod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Dominio di riconoscimento dell’ormone</a:t>
            </a:r>
          </a:p>
          <a:p>
            <a:pPr marL="914400" lvl="1" indent="-457200">
              <a:buFont typeface="+mj-lt"/>
              <a:buAutoNum type="arabicPeriod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Cambio conformazionale</a:t>
            </a:r>
          </a:p>
          <a:p>
            <a:pPr marL="914400" lvl="1" indent="-457200">
              <a:buFont typeface="+mj-lt"/>
              <a:buAutoNum type="arabicPeriod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Attivazione dominio funzionale per risposta biologica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59A494-3FE5-234A-91CF-3E1CD0D02D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100"/>
          <a:stretch/>
        </p:blipFill>
        <p:spPr>
          <a:xfrm>
            <a:off x="7092280" y="4365104"/>
            <a:ext cx="1960792" cy="21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615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33375" y="0"/>
            <a:ext cx="8642350" cy="764704"/>
          </a:xfrm>
        </p:spPr>
        <p:txBody>
          <a:bodyPr>
            <a:normAutofit/>
          </a:bodyPr>
          <a:lstStyle/>
          <a:p>
            <a:r>
              <a:rPr lang="it-IT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ORMONI – Ormoni Steroidei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C1C6B0-9A4C-7F47-B210-D6C265566836}"/>
              </a:ext>
            </a:extLst>
          </p:cNvPr>
          <p:cNvSpPr/>
          <p:nvPr/>
        </p:nvSpPr>
        <p:spPr>
          <a:xfrm>
            <a:off x="0" y="908720"/>
            <a:ext cx="89757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Gli ormoni steroidei, normalmente </a:t>
            </a:r>
            <a:r>
              <a:rPr lang="it-IT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liposolubili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, interagiscono con recettori all’interno della cellula.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755C81-AFA6-CC4F-8999-7F6533D566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250"/>
          <a:stretch/>
        </p:blipFill>
        <p:spPr>
          <a:xfrm>
            <a:off x="142920" y="2276872"/>
            <a:ext cx="4511630" cy="3420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D5ABD0-52B1-8B44-9AEB-59B654AEE0E0}"/>
              </a:ext>
            </a:extLst>
          </p:cNvPr>
          <p:cNvSpPr/>
          <p:nvPr/>
        </p:nvSpPr>
        <p:spPr>
          <a:xfrm>
            <a:off x="4860032" y="1791952"/>
            <a:ext cx="411569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La maggior parte degli steroidi idrofobi è legata alle proteine del sangue (</a:t>
            </a:r>
            <a:r>
              <a:rPr lang="it-IT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albumina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I recettori sono localizzati normalmente nel citoplasma o nel nucleo; 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Il complesso recettore/steroide nel nucleo interagisce con il DNA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&lt; o &gt; la </a:t>
            </a:r>
            <a:r>
              <a:rPr lang="it-IT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trascrizione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.</a:t>
            </a:r>
            <a:endParaRPr lang="it-IT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I geni attivati sono trascritti nel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mRNA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che diffonde nel citoplasma.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Attivazione della </a:t>
            </a:r>
            <a:r>
              <a:rPr lang="it-IT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trasduzione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(nuove proteine).</a:t>
            </a:r>
            <a:endParaRPr lang="it-IT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134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33375" y="0"/>
            <a:ext cx="8642350" cy="764704"/>
          </a:xfrm>
        </p:spPr>
        <p:txBody>
          <a:bodyPr>
            <a:normAutofit/>
          </a:bodyPr>
          <a:lstStyle/>
          <a:p>
            <a:r>
              <a:rPr lang="it-IT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ORMONI – Ormoni Steroidei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2DD468-F2FA-FD41-AF27-90F008BBA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822" y="765770"/>
            <a:ext cx="3185455" cy="14400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9EF56B0-753C-7748-B1C5-E2CCA17EA96A}"/>
              </a:ext>
            </a:extLst>
          </p:cNvPr>
          <p:cNvCxnSpPr>
            <a:cxnSpLocks/>
          </p:cNvCxnSpPr>
          <p:nvPr/>
        </p:nvCxnSpPr>
        <p:spPr>
          <a:xfrm>
            <a:off x="1115616" y="2708920"/>
            <a:ext cx="1" cy="4730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817F0B7-F798-0A44-ADC7-0FD9399787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97" y="3181956"/>
            <a:ext cx="2356364" cy="144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578ED3-8051-5D45-A790-A5B3E3AD63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5816" y="3187272"/>
            <a:ext cx="2326154" cy="144000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2D342F0-14C2-A04B-AC60-B4E13DB4638C}"/>
              </a:ext>
            </a:extLst>
          </p:cNvPr>
          <p:cNvCxnSpPr>
            <a:cxnSpLocks/>
          </p:cNvCxnSpPr>
          <p:nvPr/>
        </p:nvCxnSpPr>
        <p:spPr>
          <a:xfrm>
            <a:off x="4078893" y="2708920"/>
            <a:ext cx="1" cy="4730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EADB0F0-ED64-434A-A2E9-EFE660F208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3486" y="3181956"/>
            <a:ext cx="2205315" cy="144000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55E5691-06E5-DD41-94B7-CB3DE14FA87C}"/>
              </a:ext>
            </a:extLst>
          </p:cNvPr>
          <p:cNvCxnSpPr>
            <a:cxnSpLocks/>
          </p:cNvCxnSpPr>
          <p:nvPr/>
        </p:nvCxnSpPr>
        <p:spPr>
          <a:xfrm>
            <a:off x="7740352" y="2708920"/>
            <a:ext cx="1" cy="4730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AD6117F-0039-7746-BB63-875EA4BC88D2}"/>
              </a:ext>
            </a:extLst>
          </p:cNvPr>
          <p:cNvSpPr txBox="1"/>
          <p:nvPr/>
        </p:nvSpPr>
        <p:spPr>
          <a:xfrm>
            <a:off x="433377" y="4756840"/>
            <a:ext cx="13644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ALDOSTERONE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AEAD90-F5B9-F04F-A4CF-7562F7823006}"/>
              </a:ext>
            </a:extLst>
          </p:cNvPr>
          <p:cNvSpPr txBox="1"/>
          <p:nvPr/>
        </p:nvSpPr>
        <p:spPr>
          <a:xfrm>
            <a:off x="3481617" y="4756840"/>
            <a:ext cx="11945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ESTRADIOLO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A9ADA0-A045-2F47-8E12-0F4351B692D4}"/>
              </a:ext>
            </a:extLst>
          </p:cNvPr>
          <p:cNvSpPr txBox="1"/>
          <p:nvPr/>
        </p:nvSpPr>
        <p:spPr>
          <a:xfrm>
            <a:off x="6786013" y="4756840"/>
            <a:ext cx="1440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TESTOSTERONE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DAA93D-5E81-D641-9170-E8E03C941015}"/>
              </a:ext>
            </a:extLst>
          </p:cNvPr>
          <p:cNvSpPr txBox="1"/>
          <p:nvPr/>
        </p:nvSpPr>
        <p:spPr>
          <a:xfrm>
            <a:off x="4717279" y="1807295"/>
            <a:ext cx="13580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COLESTEROLO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409AA8-8E0E-4846-BEE1-1546C0B9AA81}"/>
              </a:ext>
            </a:extLst>
          </p:cNvPr>
          <p:cNvSpPr txBox="1"/>
          <p:nvPr/>
        </p:nvSpPr>
        <p:spPr>
          <a:xfrm>
            <a:off x="3713334" y="2426605"/>
            <a:ext cx="7072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ENZIMI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442A86-6650-074D-9183-85BDFD08B7A1}"/>
              </a:ext>
            </a:extLst>
          </p:cNvPr>
          <p:cNvSpPr txBox="1"/>
          <p:nvPr/>
        </p:nvSpPr>
        <p:spPr>
          <a:xfrm>
            <a:off x="1330418" y="2790036"/>
            <a:ext cx="9348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SURRENE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491727-6815-5747-A3B0-72A492D352A4}"/>
              </a:ext>
            </a:extLst>
          </p:cNvPr>
          <p:cNvSpPr txBox="1"/>
          <p:nvPr/>
        </p:nvSpPr>
        <p:spPr>
          <a:xfrm>
            <a:off x="4208118" y="2806938"/>
            <a:ext cx="6525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OVAIE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7B3418-5C4C-554E-8700-07A949D14030}"/>
              </a:ext>
            </a:extLst>
          </p:cNvPr>
          <p:cNvSpPr txBox="1"/>
          <p:nvPr/>
        </p:nvSpPr>
        <p:spPr>
          <a:xfrm>
            <a:off x="6749375" y="2806938"/>
            <a:ext cx="9909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TESTICOLI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855AA4-4C1F-DC44-857A-3A8C3C3C4F3A}"/>
              </a:ext>
            </a:extLst>
          </p:cNvPr>
          <p:cNvSpPr/>
          <p:nvPr/>
        </p:nvSpPr>
        <p:spPr>
          <a:xfrm>
            <a:off x="6107481" y="5168723"/>
            <a:ext cx="29180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sviluppo degli organi sessuali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caratteri sessuali secondari (peli, timbro voce, muscolatura)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Fertilità e riproduzione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A519D82-5089-DF4C-A3A5-4268C9E8506E}"/>
              </a:ext>
            </a:extLst>
          </p:cNvPr>
          <p:cNvSpPr/>
          <p:nvPr/>
        </p:nvSpPr>
        <p:spPr>
          <a:xfrm>
            <a:off x="2915816" y="5204149"/>
            <a:ext cx="28179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caratteri sessuali secondari femminili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Fertilità e riproduzione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fattore protettivo per il tessuto osseo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E9761A1-2C74-CA4E-85EC-B624371AEE0B}"/>
              </a:ext>
            </a:extLst>
          </p:cNvPr>
          <p:cNvSpPr/>
          <p:nvPr/>
        </p:nvSpPr>
        <p:spPr>
          <a:xfrm>
            <a:off x="1" y="5202849"/>
            <a:ext cx="29158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Regola i livelli di Na+ e K+ nelle nostre cellule.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Importante per controllo della pressione sanguinea.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019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33375" y="0"/>
            <a:ext cx="8642350" cy="764704"/>
          </a:xfrm>
        </p:spPr>
        <p:txBody>
          <a:bodyPr>
            <a:normAutofit/>
          </a:bodyPr>
          <a:lstStyle/>
          <a:p>
            <a:r>
              <a:rPr lang="it-IT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ORMONI – Ormoni Peptidici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C1C6B0-9A4C-7F47-B210-D6C265566836}"/>
              </a:ext>
            </a:extLst>
          </p:cNvPr>
          <p:cNvSpPr/>
          <p:nvPr/>
        </p:nvSpPr>
        <p:spPr>
          <a:xfrm>
            <a:off x="0" y="908720"/>
            <a:ext cx="897572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Gli ormoni peptidici, normalmente </a:t>
            </a:r>
            <a:r>
              <a:rPr lang="it-IT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idrosolubili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, interagiscono con recettori di membrana.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Gli ormoni peptidici </a:t>
            </a:r>
            <a:r>
              <a:rPr lang="it-IT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svolgono molte importanti funzioni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nel nostro organismo andando a modulare le seguenti attività: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attività citoplasmatiche;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attività enzimatiche;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permeabilità di membrana;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le attività nucleari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sintesi di DNA/RNA;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regolazione dell’espressione genica.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36D95F-236F-4C4C-BE9B-49F147DD2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4078819"/>
            <a:ext cx="39116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753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837</TotalTime>
  <Words>697</Words>
  <Application>Microsoft Macintosh PowerPoint</Application>
  <PresentationFormat>On-screen Show (4:3)</PresentationFormat>
  <Paragraphs>100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Times New Roman</vt:lpstr>
      <vt:lpstr>Wingdings</vt:lpstr>
      <vt:lpstr>Tema di Office</vt:lpstr>
      <vt:lpstr>PowerPoint Presentation</vt:lpstr>
      <vt:lpstr>PowerPoint Presentation</vt:lpstr>
      <vt:lpstr>ORMONI</vt:lpstr>
      <vt:lpstr>ORMONI</vt:lpstr>
      <vt:lpstr>ORMONI – Processo Endocrino</vt:lpstr>
      <vt:lpstr>ORMONI</vt:lpstr>
      <vt:lpstr>ORMONI – Ormoni Steroidei</vt:lpstr>
      <vt:lpstr>ORMONI – Ormoni Steroidei</vt:lpstr>
      <vt:lpstr>ORMONI – Ormoni Peptidici</vt:lpstr>
      <vt:lpstr>ORMONI – Ormoni Peptidici</vt:lpstr>
      <vt:lpstr>ORMONI – Ormoni Peptidici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AMBER Software per la simulazione molecolare di sistemi biologici</dc:title>
  <dc:creator>Laurini Erik</dc:creator>
  <cp:lastModifiedBy>Microsoft Office User</cp:lastModifiedBy>
  <cp:revision>115</cp:revision>
  <dcterms:created xsi:type="dcterms:W3CDTF">2014-10-26T09:13:45Z</dcterms:created>
  <dcterms:modified xsi:type="dcterms:W3CDTF">2020-11-20T16:03:39Z</dcterms:modified>
</cp:coreProperties>
</file>