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24" r:id="rId2"/>
    <p:sldId id="306" r:id="rId3"/>
    <p:sldId id="310" r:id="rId4"/>
    <p:sldId id="258" r:id="rId5"/>
    <p:sldId id="259" r:id="rId6"/>
    <p:sldId id="260" r:id="rId7"/>
    <p:sldId id="261" r:id="rId8"/>
    <p:sldId id="312" r:id="rId9"/>
    <p:sldId id="262" r:id="rId10"/>
    <p:sldId id="264" r:id="rId11"/>
    <p:sldId id="315" r:id="rId12"/>
    <p:sldId id="331" r:id="rId13"/>
    <p:sldId id="266" r:id="rId14"/>
    <p:sldId id="267" r:id="rId15"/>
    <p:sldId id="329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55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-4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7537B-4102-4AC0-92B1-82F5C9C625B0}" type="datetimeFigureOut">
              <a:rPr lang="it-IT" smtClean="0"/>
              <a:pPr/>
              <a:t>02/10/2022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25B640-E1FC-4D88-BDA9-44B936403F61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3389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6AB2B-A4D6-43E3-9F67-F9BA63A9B08D}" type="datetime1">
              <a:rPr lang="it-IT" smtClean="0"/>
              <a:pPr/>
              <a:t>02/10/2022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0C2BD-CD99-4D83-BA21-6F629E7C9234}" type="datetime1">
              <a:rPr lang="it-IT" smtClean="0"/>
              <a:pPr/>
              <a:t>02/10/2022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A051B-956F-4CC3-83F9-0BE011C74B49}" type="datetime1">
              <a:rPr lang="it-IT" smtClean="0"/>
              <a:pPr/>
              <a:t>02/10/2022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AEB07-0C73-4403-9FB6-1997F0C500AB}" type="datetime1">
              <a:rPr lang="it-IT" smtClean="0"/>
              <a:pPr/>
              <a:t>02/10/2022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799BC-88F9-4CB6-A843-ADBF1F48DCDA}" type="datetime1">
              <a:rPr lang="it-IT" smtClean="0"/>
              <a:pPr/>
              <a:t>02/10/2022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E4A2B-A0DA-4E06-B384-56FFC4B2B722}" type="datetime1">
              <a:rPr lang="it-IT" smtClean="0"/>
              <a:pPr/>
              <a:t>02/10/2022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B2A70-5A99-456B-A2D7-AC2AE8951EE9}" type="datetime1">
              <a:rPr lang="it-IT" smtClean="0"/>
              <a:pPr/>
              <a:t>02/10/2022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51725-4C26-40B6-A473-148C4007A69B}" type="datetime1">
              <a:rPr lang="it-IT" smtClean="0"/>
              <a:pPr/>
              <a:t>02/10/2022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BD3CC-33DC-4095-A218-EAAB2295EE5F}" type="datetime1">
              <a:rPr lang="it-IT" smtClean="0"/>
              <a:pPr/>
              <a:t>02/10/2022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7F1DA-1CA7-4270-941D-80666D321552}" type="datetime1">
              <a:rPr lang="it-IT" smtClean="0"/>
              <a:pPr/>
              <a:t>02/10/2022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3442-19D3-4723-8CFA-18CA61039AC1}" type="datetime1">
              <a:rPr lang="it-IT" smtClean="0"/>
              <a:pPr/>
              <a:t>02/10/2022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E926C-25DB-47F9-AF4F-0DF8672EE5E2}" type="datetime1">
              <a:rPr lang="it-IT" smtClean="0"/>
              <a:pPr/>
              <a:t>02/10/2022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edorigami.wikispaces.com/file/view/PRENSKY+-+DIGITAL+NATIVES+AND+IMMIGRANTS+1.PDF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dorigami.wikispaces.com/file/view/Jukes+-+Understanding+Digital+Kids.pdf" TargetMode="External"/><Relationship Id="rId2" Type="http://schemas.openxmlformats.org/officeDocument/2006/relationships/hyperlink" Target="http://en.wikipedia.org/wiki/Generation_C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9AC5FF1-036A-4147-BC2A-BBBBC661468D}" type="slidenum">
              <a:rPr lang="it-IT" altLang="it-IT" sz="1400" smtClean="0"/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it-IT" altLang="it-IT" sz="1400"/>
          </a:p>
        </p:txBody>
      </p:sp>
      <p:sp>
        <p:nvSpPr>
          <p:cNvPr id="21508" name="CasellaDiTesto 1"/>
          <p:cNvSpPr txBox="1">
            <a:spLocks noChangeArrowheads="1"/>
          </p:cNvSpPr>
          <p:nvPr/>
        </p:nvSpPr>
        <p:spPr bwMode="auto">
          <a:xfrm>
            <a:off x="611188" y="476250"/>
            <a:ext cx="814546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 dirty="0"/>
              <a:t>L2 – Lezione, libro</a:t>
            </a:r>
            <a:r>
              <a:rPr lang="it-IT" altLang="it-IT" sz="3600"/>
              <a:t>, come </a:t>
            </a:r>
            <a:r>
              <a:rPr lang="it-IT" altLang="it-IT" sz="3600" dirty="0"/>
              <a:t>si devono adattare alle nuove generazioni?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dirty="0"/>
          </a:p>
        </p:txBody>
      </p:sp>
      <p:sp>
        <p:nvSpPr>
          <p:cNvPr id="51202" name="AutoShape 2" descr="Image result for humour generation 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512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708920"/>
            <a:ext cx="550545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8388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Più distratti</a:t>
            </a:r>
            <a:r>
              <a:rPr lang="it-IT" dirty="0" smtClean="0"/>
              <a:t>? Multitasking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10</a:t>
            </a:fld>
            <a:endParaRPr lang="it-IT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45" y="1729152"/>
            <a:ext cx="7665509" cy="43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550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Più tecnologici?</a:t>
            </a:r>
            <a:br>
              <a:rPr lang="it-IT" dirty="0"/>
            </a:br>
            <a:r>
              <a:rPr lang="it-IT" dirty="0"/>
              <a:t>Dati ISTAT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11</a:t>
            </a:fld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24" y="2204864"/>
            <a:ext cx="8530526" cy="3585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7266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E5A5E975-0560-42AB-9B68-AD0379F93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Istat 2019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F26777BB-C27D-499E-AD3A-2461E1E40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dirty="0">
                <a:solidFill>
                  <a:srgbClr val="222222"/>
                </a:solidFill>
                <a:latin typeface="Fira Sans"/>
              </a:rPr>
              <a:t>’accesso a Internet e la diffusione della banda larga sono alcuni dei presupposti per la diffusione delle ICT tra la popolazione.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dirty="0">
                <a:solidFill>
                  <a:srgbClr val="222222"/>
                </a:solidFill>
                <a:latin typeface="Fira Sans"/>
              </a:rPr>
              <a:t>Nel 2019, in Italia, il 76,1% delle famiglie dispone di un accesso a Internet e il 74,7% di una connessione a banda larga.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dirty="0">
                <a:solidFill>
                  <a:srgbClr val="222222"/>
                </a:solidFill>
                <a:latin typeface="Fira Sans"/>
              </a:rPr>
              <a:t>Tra le famiglie resta un forte divario digitale da ricondurre soprattutto a fattori generazionali e culturali.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dirty="0">
                <a:solidFill>
                  <a:srgbClr val="222222"/>
                </a:solidFill>
                <a:latin typeface="Fira Sans"/>
              </a:rPr>
              <a:t>La quasi totalità delle famiglie con almeno un minorenne dispone di un collegamento a banda larga (95,1%); tra le famiglie composte </a:t>
            </a:r>
            <a:r>
              <a:rPr lang="it-IT" altLang="it-IT" dirty="0" err="1">
                <a:solidFill>
                  <a:srgbClr val="222222"/>
                </a:solidFill>
                <a:latin typeface="Fira Sans"/>
              </a:rPr>
              <a:t>esclusivamLente</a:t>
            </a:r>
            <a:r>
              <a:rPr lang="it-IT" altLang="it-IT" dirty="0">
                <a:solidFill>
                  <a:srgbClr val="222222"/>
                </a:solidFill>
                <a:latin typeface="Fira Sans"/>
              </a:rPr>
              <a:t> da persone ultrasessantacinquenni tale quota scende al 34,0%.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it-IT" altLang="it-IT" dirty="0">
                <a:solidFill>
                  <a:srgbClr val="222222"/>
                </a:solidFill>
                <a:latin typeface="Fira Sans"/>
              </a:rPr>
              <a:t>La maggior parte delle famiglie senza accesso a Internet da casa indica come principale motivo la mancanza di capacità (56,4%) e il 25,5% non considera Internet uno strumento utile e interessante.</a:t>
            </a:r>
          </a:p>
          <a:p>
            <a:endParaRPr lang="it-IT" dirty="0"/>
          </a:p>
          <a:p>
            <a:r>
              <a:rPr lang="it-IT" dirty="0"/>
              <a:t>Il Parlamento e il Consiglio europeo individuano le competenze digitali come una delle otto competenze chiave per l’apprendimento permanente, finalizzate all’acquisizione di conoscenze che permangono nel tempo e necessarie a ogni cittadino per riuscire a inserirsi all’interno dell’ambito sociale e lavorativo.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4B76FE6-2F21-44EE-B7DF-8F3F82301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12</a:t>
            </a:fld>
            <a:endParaRPr lang="it-IT"/>
          </a:p>
        </p:txBody>
      </p:sp>
      <p:pic>
        <p:nvPicPr>
          <p:cNvPr id="1032" name="Picture 8" descr="Ascolta questa pagina usando ReadSpeaker">
            <a:extLst>
              <a:ext uri="{FF2B5EF4-FFF2-40B4-BE49-F238E27FC236}">
                <a16:creationId xmlns:a16="http://schemas.microsoft.com/office/drawing/2014/main" id="{8A35DCB3-4704-4C15-BE34-6C925FD3E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-585788"/>
            <a:ext cx="82867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ondividi">
            <a:extLst>
              <a:ext uri="{FF2B5EF4-FFF2-40B4-BE49-F238E27FC236}">
                <a16:creationId xmlns:a16="http://schemas.microsoft.com/office/drawing/2014/main" id="{0AAB4427-5E3A-4B31-9FD0-78E1BF921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8" y="-204788"/>
            <a:ext cx="828675" cy="40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478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Digital divide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t-IT" dirty="0"/>
              <a:t>Anziani</a:t>
            </a:r>
          </a:p>
          <a:p>
            <a:r>
              <a:rPr lang="it-IT" dirty="0"/>
              <a:t>Provenienza sociale</a:t>
            </a:r>
          </a:p>
          <a:p>
            <a:r>
              <a:rPr lang="it-IT" dirty="0"/>
              <a:t>Provenienza geografica</a:t>
            </a:r>
          </a:p>
        </p:txBody>
      </p:sp>
      <p:pic>
        <p:nvPicPr>
          <p:cNvPr id="5" name="Segnaposto contenuto 4" descr="https://encrypted-tbn1.gstatic.com/images?q=tbn:ANd9GcTJEFniAZc_yZ6zFqkaTDmlzpp0pIw2QiB1QiId1jZsnDrqFupQ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3037085" cy="291256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2451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Cosa usiamo?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8377" y="1417638"/>
            <a:ext cx="9720753" cy="4204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738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15</a:t>
            </a:fld>
            <a:endParaRPr lang="it-IT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438" y="876300"/>
            <a:ext cx="9286875" cy="5105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82525" y="6459680"/>
            <a:ext cx="3870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https://www.istat.it/it/archivio/240949</a:t>
            </a:r>
          </a:p>
        </p:txBody>
      </p:sp>
    </p:spTree>
    <p:extLst>
      <p:ext uri="{BB962C8B-B14F-4D97-AF65-F5344CB8AC3E}">
        <p14:creationId xmlns:p14="http://schemas.microsoft.com/office/powerpoint/2010/main" val="3207354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pPr algn="ctr">
              <a:buNone/>
            </a:pPr>
            <a:r>
              <a:rPr lang="it-IT" dirty="0"/>
              <a:t>Lezione e libro hanno un futuro?</a:t>
            </a:r>
          </a:p>
          <a:p>
            <a:pPr algn="ctr">
              <a:buNone/>
            </a:pPr>
            <a:endParaRPr lang="it-IT" dirty="0"/>
          </a:p>
          <a:p>
            <a:pPr algn="ctr">
              <a:buNone/>
            </a:pPr>
            <a:r>
              <a:rPr lang="it-IT" dirty="0"/>
              <a:t>A chi ci rivolgiamo?</a:t>
            </a:r>
          </a:p>
          <a:p>
            <a:pPr algn="ctr">
              <a:buNone/>
            </a:pPr>
            <a:endParaRPr lang="it-IT" dirty="0"/>
          </a:p>
          <a:p>
            <a:pPr algn="ctr">
              <a:buNone/>
            </a:pPr>
            <a:r>
              <a:rPr lang="it-IT" dirty="0"/>
              <a:t>Nativi digitali?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3051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908720"/>
            <a:ext cx="8435280" cy="5217443"/>
          </a:xfrm>
        </p:spPr>
        <p:txBody>
          <a:bodyPr>
            <a:normAutofit lnSpcReduction="10000"/>
          </a:bodyPr>
          <a:lstStyle/>
          <a:p>
            <a:pPr lvl="0"/>
            <a:r>
              <a:rPr lang="it-IT" dirty="0"/>
              <a:t>Bambini</a:t>
            </a:r>
          </a:p>
          <a:p>
            <a:pPr lvl="0"/>
            <a:r>
              <a:rPr lang="it-IT" dirty="0"/>
              <a:t>Adolescenti</a:t>
            </a:r>
          </a:p>
          <a:p>
            <a:pPr lvl="0"/>
            <a:r>
              <a:rPr lang="it-IT" dirty="0"/>
              <a:t>Adulti</a:t>
            </a:r>
          </a:p>
          <a:p>
            <a:pPr lvl="0"/>
            <a:r>
              <a:rPr lang="it-IT" dirty="0"/>
              <a:t>Piccole classi  </a:t>
            </a:r>
          </a:p>
          <a:p>
            <a:pPr lvl="0"/>
            <a:r>
              <a:rPr lang="it-IT" dirty="0"/>
              <a:t>Grandi classi  </a:t>
            </a:r>
          </a:p>
          <a:p>
            <a:pPr lvl="0"/>
            <a:r>
              <a:rPr lang="it-IT" dirty="0"/>
              <a:t>Lettori del nostro blog, risorsa online, </a:t>
            </a:r>
            <a:r>
              <a:rPr lang="it-IT" dirty="0" err="1"/>
              <a:t>mooc</a:t>
            </a:r>
            <a:endParaRPr lang="it-IT" dirty="0"/>
          </a:p>
          <a:p>
            <a:pPr lvl="0"/>
            <a:r>
              <a:rPr lang="it-IT" dirty="0"/>
              <a:t>Clienti della nostra azienda,</a:t>
            </a:r>
          </a:p>
          <a:p>
            <a:pPr lvl="0"/>
            <a:r>
              <a:rPr lang="it-IT" dirty="0"/>
              <a:t>Immigrati? (anche Italiano L2)</a:t>
            </a:r>
          </a:p>
          <a:p>
            <a:pPr lvl="0"/>
            <a:r>
              <a:rPr lang="it-IT" dirty="0"/>
              <a:t>Formazione continua?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6419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/>
              <a:t>I prossimi 20 anni avremo  diversi tipi di  consumatori/utenti.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r>
              <a:rPr lang="it-IT" dirty="0"/>
              <a:t>Baby </a:t>
            </a:r>
            <a:r>
              <a:rPr lang="it-IT" dirty="0" err="1"/>
              <a:t>boomers</a:t>
            </a:r>
            <a:endParaRPr lang="it-IT" dirty="0"/>
          </a:p>
          <a:p>
            <a:r>
              <a:rPr lang="en-US" dirty="0"/>
              <a:t>Gen. X  Y (Digital Immigrants)</a:t>
            </a:r>
            <a:endParaRPr lang="it-IT" dirty="0"/>
          </a:p>
          <a:p>
            <a:r>
              <a:rPr lang="en-US" dirty="0"/>
              <a:t>Gen. Z (Digital Natives)</a:t>
            </a:r>
          </a:p>
          <a:p>
            <a:r>
              <a:rPr lang="en-US" dirty="0"/>
              <a:t>(alpha)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4343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Baby </a:t>
            </a:r>
            <a:r>
              <a:rPr lang="it-IT" dirty="0" err="1"/>
              <a:t>boomers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t-IT" dirty="0"/>
              <a:t>Nati dopo la guerra, tra 1946 and 1964. </a:t>
            </a:r>
          </a:p>
          <a:p>
            <a:r>
              <a:rPr lang="it-IT" dirty="0"/>
              <a:t>Amano i libri, </a:t>
            </a:r>
          </a:p>
          <a:p>
            <a:r>
              <a:rPr lang="it-IT" dirty="0"/>
              <a:t>Studiano  da manuali e grammatiche, </a:t>
            </a:r>
          </a:p>
          <a:p>
            <a:r>
              <a:rPr lang="it-IT" dirty="0"/>
              <a:t>riluttanti usare le nuove tecnologie e gli </a:t>
            </a:r>
            <a:r>
              <a:rPr lang="it-IT" dirty="0" err="1"/>
              <a:t>ebook</a:t>
            </a:r>
            <a:r>
              <a:rPr lang="it-IT" dirty="0"/>
              <a:t>.</a:t>
            </a:r>
          </a:p>
          <a:p>
            <a:endParaRPr lang="it-IT" dirty="0"/>
          </a:p>
        </p:txBody>
      </p:sp>
      <p:pic>
        <p:nvPicPr>
          <p:cNvPr id="7" name="Segnaposto contenuto 6" descr="https://encrypted-tbn3.gstatic.com/images?q=tbn:ANd9GcTImOrRsUyEhQkWU_u32ujjP_G2aoQSbkHkB-ime8liY92VXwEdsJ8R-RhM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2276872"/>
            <a:ext cx="2987178" cy="243879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1105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Gen. X, Y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it-IT" dirty="0"/>
              <a:t> 1965-1999 </a:t>
            </a:r>
          </a:p>
          <a:p>
            <a:r>
              <a:rPr lang="it-IT" dirty="0"/>
              <a:t> gruppo di transizione, </a:t>
            </a:r>
          </a:p>
          <a:p>
            <a:pPr marL="0" indent="0">
              <a:buNone/>
            </a:pPr>
            <a:r>
              <a:rPr lang="it-IT" dirty="0"/>
              <a:t>  </a:t>
            </a:r>
            <a:r>
              <a:rPr lang="it-IT" u="sng" dirty="0">
                <a:hlinkClick r:id="rId2" tooltip="Digital Immigrants"/>
              </a:rPr>
              <a:t>Digital </a:t>
            </a:r>
            <a:r>
              <a:rPr lang="it-IT" u="sng" dirty="0" err="1">
                <a:hlinkClick r:id="rId2" tooltip="Digital Immigrants"/>
              </a:rPr>
              <a:t>Immigrants</a:t>
            </a:r>
            <a:r>
              <a:rPr lang="it-IT" dirty="0"/>
              <a:t>, </a:t>
            </a:r>
          </a:p>
          <a:p>
            <a:r>
              <a:rPr lang="it-IT" dirty="0"/>
              <a:t>leggono libri, hanno i computer, </a:t>
            </a:r>
            <a:r>
              <a:rPr lang="it-IT" dirty="0" err="1"/>
              <a:t>blackberries</a:t>
            </a:r>
            <a:r>
              <a:rPr lang="it-IT" dirty="0"/>
              <a:t>, sono connessi.</a:t>
            </a:r>
          </a:p>
          <a:p>
            <a:r>
              <a:rPr lang="it-IT" dirty="0"/>
              <a:t>Usano le nuove tecnologie senza buttare le vecchie</a:t>
            </a:r>
          </a:p>
          <a:p>
            <a:endParaRPr lang="it-IT" dirty="0"/>
          </a:p>
        </p:txBody>
      </p:sp>
      <p:pic>
        <p:nvPicPr>
          <p:cNvPr id="7" name="Segnaposto contenuto 6" descr="http://content.arma.org/IMM/Libraries/IM_Cover_Images/Gen_X_Gen_Y_JanFeb2010_1.sflb.ashx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4176464" cy="381642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3423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u="sng" dirty="0" err="1">
                <a:hlinkClick r:id="rId2" tooltip="Gen z"/>
              </a:rPr>
              <a:t>Gen</a:t>
            </a:r>
            <a:r>
              <a:rPr lang="it-IT" u="sng" dirty="0">
                <a:hlinkClick r:id="rId2" tooltip="Gen z"/>
              </a:rPr>
              <a:t>-Z</a:t>
            </a:r>
            <a:r>
              <a:rPr lang="it-IT" dirty="0"/>
              <a:t>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nati dopo il 2000 (fino al…)</a:t>
            </a:r>
          </a:p>
          <a:p>
            <a:r>
              <a:rPr lang="it-IT" dirty="0"/>
              <a:t>completamente connessi. </a:t>
            </a:r>
          </a:p>
          <a:p>
            <a:pPr marL="0" indent="0">
              <a:buNone/>
            </a:pPr>
            <a:r>
              <a:rPr lang="it-IT" u="sng" dirty="0">
                <a:hlinkClick r:id="rId3" tooltip="Digital Natives"/>
              </a:rPr>
              <a:t>Digital </a:t>
            </a:r>
            <a:r>
              <a:rPr lang="it-IT" u="sng" dirty="0" err="1">
                <a:hlinkClick r:id="rId3" tooltip="Digital Natives"/>
              </a:rPr>
              <a:t>Natives</a:t>
            </a:r>
            <a:r>
              <a:rPr lang="it-IT" dirty="0"/>
              <a:t>.</a:t>
            </a:r>
          </a:p>
          <a:p>
            <a:r>
              <a:rPr lang="it-IT" dirty="0"/>
              <a:t> </a:t>
            </a:r>
            <a:r>
              <a:rPr lang="en-US" dirty="0" err="1"/>
              <a:t>usano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 cell per </a:t>
            </a:r>
            <a:r>
              <a:rPr lang="en-US" dirty="0" err="1"/>
              <a:t>ogni</a:t>
            </a:r>
            <a:r>
              <a:rPr lang="en-US" dirty="0"/>
              <a:t> </a:t>
            </a:r>
            <a:r>
              <a:rPr lang="en-US" dirty="0" err="1"/>
              <a:t>attività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  <a:endParaRPr lang="it-IT" dirty="0"/>
          </a:p>
          <a:p>
            <a:r>
              <a:rPr lang="en-US" dirty="0"/>
              <a:t>This group will drive the market, not the other way around, and it’s this customer we need to get in front of (if we can.)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32856"/>
            <a:ext cx="3369568" cy="259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6182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cap="all" dirty="0"/>
              <a:t>GEN ALPHA</a:t>
            </a:r>
          </a:p>
          <a:p>
            <a:r>
              <a:rPr lang="en-US" dirty="0"/>
              <a:t>2010 </a:t>
            </a:r>
          </a:p>
          <a:p>
            <a:r>
              <a:rPr lang="en-US" dirty="0"/>
              <a:t>App</a:t>
            </a:r>
          </a:p>
          <a:p>
            <a:endParaRPr lang="en-US" dirty="0"/>
          </a:p>
          <a:p>
            <a:r>
              <a:rPr lang="en-US" dirty="0" err="1"/>
              <a:t>Influenzati</a:t>
            </a:r>
            <a:r>
              <a:rPr lang="en-US" dirty="0"/>
              <a:t> </a:t>
            </a:r>
            <a:r>
              <a:rPr lang="en-US" dirty="0" err="1"/>
              <a:t>dal</a:t>
            </a:r>
            <a:r>
              <a:rPr lang="en-US" dirty="0"/>
              <a:t> </a:t>
            </a:r>
            <a:r>
              <a:rPr lang="en-US" dirty="0" err="1"/>
              <a:t>visivo</a:t>
            </a:r>
            <a:r>
              <a:rPr lang="en-US" dirty="0"/>
              <a:t> e video, </a:t>
            </a:r>
            <a:r>
              <a:rPr lang="en-US" dirty="0" err="1"/>
              <a:t>usano</a:t>
            </a:r>
            <a:r>
              <a:rPr lang="en-US" dirty="0"/>
              <a:t>  YouTube e </a:t>
            </a:r>
            <a:r>
              <a:rPr lang="en-US" dirty="0" err="1"/>
              <a:t>Instagram</a:t>
            </a:r>
            <a:endParaRPr lang="en-US" dirty="0"/>
          </a:p>
          <a:p>
            <a:r>
              <a:rPr lang="en-US" dirty="0" err="1"/>
              <a:t>Riprendi</a:t>
            </a:r>
            <a:r>
              <a:rPr lang="en-US" dirty="0"/>
              <a:t> e </a:t>
            </a:r>
            <a:r>
              <a:rPr lang="en-US" dirty="0" err="1"/>
              <a:t>condividi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8</a:t>
            </a:fld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67818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0818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Dopo il 2000</a:t>
            </a:r>
            <a:br>
              <a:rPr lang="it-IT" dirty="0" smtClean="0"/>
            </a:br>
            <a:r>
              <a:rPr lang="it-IT" dirty="0" smtClean="0"/>
              <a:t>Nativi Digitali _ Più </a:t>
            </a:r>
            <a:r>
              <a:rPr lang="it-IT" dirty="0"/>
              <a:t>intelligenti?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Patricia M. Greenfield JANUARY 2009 Technology and Informal Education: What Is Taught, What Is Learned ww.sciencemag.org SCIENCE VOL 323 2 </a:t>
            </a:r>
            <a:endParaRPr lang="en-US" sz="2400" dirty="0" smtClean="0"/>
          </a:p>
          <a:p>
            <a:endParaRPr lang="en-US" sz="2400" dirty="0"/>
          </a:p>
          <a:p>
            <a:endParaRPr lang="it-IT" sz="2400" dirty="0"/>
          </a:p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611560" y="3645024"/>
            <a:ext cx="75711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/>
              <a:t>Flynn</a:t>
            </a:r>
            <a:r>
              <a:rPr lang="it-IT" sz="2400" b="1" dirty="0"/>
              <a:t> </a:t>
            </a:r>
            <a:r>
              <a:rPr lang="it-IT" sz="2400" b="1" dirty="0" err="1"/>
              <a:t>effect</a:t>
            </a:r>
            <a:endParaRPr lang="it-IT" sz="2400" b="1" dirty="0"/>
          </a:p>
          <a:p>
            <a:r>
              <a:rPr lang="it-IT" sz="2400" dirty="0"/>
              <a:t>Crescita performance intellettiva da 100 anni.</a:t>
            </a:r>
          </a:p>
          <a:p>
            <a:r>
              <a:rPr lang="it-IT" sz="2400" dirty="0"/>
              <a:t>Test non verbali, visivi ma non </a:t>
            </a:r>
            <a:r>
              <a:rPr lang="it-IT" sz="2400" dirty="0" smtClean="0"/>
              <a:t>solo</a:t>
            </a:r>
          </a:p>
          <a:p>
            <a:endParaRPr lang="it-IT" sz="2400" dirty="0"/>
          </a:p>
          <a:p>
            <a:r>
              <a:rPr lang="it-IT" sz="2400" dirty="0" smtClean="0"/>
              <a:t>Prima per </a:t>
            </a:r>
            <a:r>
              <a:rPr lang="it-IT" sz="2400" dirty="0"/>
              <a:t>alimentazione, educazione, ecc</a:t>
            </a:r>
            <a:r>
              <a:rPr lang="it-IT" sz="2400" dirty="0" smtClean="0"/>
              <a:t>.</a:t>
            </a:r>
          </a:p>
          <a:p>
            <a:r>
              <a:rPr lang="it-IT" sz="2400" dirty="0" smtClean="0"/>
              <a:t>Ora per  tecnologie, anche informali, tv, games</a:t>
            </a:r>
            <a:endParaRPr lang="it-IT" sz="24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037664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1827</TotalTime>
  <Words>515</Words>
  <Application>Microsoft Office PowerPoint</Application>
  <PresentationFormat>On-screen Show (4:3)</PresentationFormat>
  <Paragraphs>86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Fira Sans</vt:lpstr>
      <vt:lpstr>Tema di Office</vt:lpstr>
      <vt:lpstr>PowerPoint Presentation</vt:lpstr>
      <vt:lpstr>PowerPoint Presentation</vt:lpstr>
      <vt:lpstr>PowerPoint Presentation</vt:lpstr>
      <vt:lpstr>I prossimi 20 anni avremo  diversi tipi di  consumatori/utenti. </vt:lpstr>
      <vt:lpstr>Baby boomers</vt:lpstr>
      <vt:lpstr>Gen. X, Y</vt:lpstr>
      <vt:lpstr>Gen-Z </vt:lpstr>
      <vt:lpstr>PowerPoint Presentation</vt:lpstr>
      <vt:lpstr>Dopo il 2000 Nativi Digitali _ Più intelligenti?</vt:lpstr>
      <vt:lpstr>Più distratti? Multitasking</vt:lpstr>
      <vt:lpstr>Più tecnologici? Dati ISTAT</vt:lpstr>
      <vt:lpstr>Istat 2019</vt:lpstr>
      <vt:lpstr>Digital divide</vt:lpstr>
      <vt:lpstr>Cosa usiamo?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Gisella</dc:creator>
  <cp:lastModifiedBy>Acer</cp:lastModifiedBy>
  <cp:revision>101</cp:revision>
  <dcterms:created xsi:type="dcterms:W3CDTF">2013-09-22T10:31:02Z</dcterms:created>
  <dcterms:modified xsi:type="dcterms:W3CDTF">2022-10-02T10:35:52Z</dcterms:modified>
</cp:coreProperties>
</file>