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8" r:id="rId4"/>
    <p:sldId id="279" r:id="rId5"/>
    <p:sldId id="259" r:id="rId6"/>
    <p:sldId id="260" r:id="rId7"/>
    <p:sldId id="286" r:id="rId8"/>
    <p:sldId id="288" r:id="rId9"/>
    <p:sldId id="287" r:id="rId10"/>
    <p:sldId id="289" r:id="rId11"/>
    <p:sldId id="261" r:id="rId12"/>
    <p:sldId id="263" r:id="rId13"/>
    <p:sldId id="264" r:id="rId14"/>
    <p:sldId id="266" r:id="rId15"/>
    <p:sldId id="267" r:id="rId16"/>
    <p:sldId id="280" r:id="rId17"/>
    <p:sldId id="283" r:id="rId18"/>
    <p:sldId id="262" r:id="rId19"/>
    <p:sldId id="268" r:id="rId20"/>
    <p:sldId id="269" r:id="rId21"/>
    <p:sldId id="270" r:id="rId22"/>
    <p:sldId id="273" r:id="rId23"/>
    <p:sldId id="271" r:id="rId24"/>
    <p:sldId id="272" r:id="rId25"/>
    <p:sldId id="284" r:id="rId26"/>
    <p:sldId id="290" r:id="rId27"/>
    <p:sldId id="291" r:id="rId28"/>
    <p:sldId id="276" r:id="rId29"/>
    <p:sldId id="277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C89-AA00-49BD-B86A-C906EC6CB71A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2C7F-B6F8-4090-9FE0-1D4798001B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58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C89-AA00-49BD-B86A-C906EC6CB71A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2C7F-B6F8-4090-9FE0-1D4798001B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61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C89-AA00-49BD-B86A-C906EC6CB71A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2C7F-B6F8-4090-9FE0-1D4798001B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86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C89-AA00-49BD-B86A-C906EC6CB71A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2C7F-B6F8-4090-9FE0-1D4798001B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99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C89-AA00-49BD-B86A-C906EC6CB71A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2C7F-B6F8-4090-9FE0-1D4798001B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47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C89-AA00-49BD-B86A-C906EC6CB71A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2C7F-B6F8-4090-9FE0-1D4798001B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05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C89-AA00-49BD-B86A-C906EC6CB71A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2C7F-B6F8-4090-9FE0-1D4798001B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63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C89-AA00-49BD-B86A-C906EC6CB71A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2C7F-B6F8-4090-9FE0-1D4798001B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52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C89-AA00-49BD-B86A-C906EC6CB71A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2C7F-B6F8-4090-9FE0-1D4798001B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34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C89-AA00-49BD-B86A-C906EC6CB71A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2C7F-B6F8-4090-9FE0-1D4798001B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39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C89-AA00-49BD-B86A-C906EC6CB71A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2C7F-B6F8-4090-9FE0-1D4798001B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41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CC89-AA00-49BD-B86A-C906EC6CB71A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D2C7F-B6F8-4090-9FE0-1D4798001B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30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rictremblay.blogspot.it/2013/11/6-to-7-minutes-of-instructional-video.html" TargetMode="External"/><Relationship Id="rId2" Type="http://schemas.openxmlformats.org/officeDocument/2006/relationships/hyperlink" Target="http://www.nngroup.com/articles/website-readin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te.com/articles/technology/technology/2013/06/how_people_read_online_why_you_won_t_finish_this_article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group.com/articles/f-shaped-pattern-reading-web-content-discovered/" TargetMode="External"/><Relationship Id="rId2" Type="http://schemas.openxmlformats.org/officeDocument/2006/relationships/hyperlink" Target="http://www.nngroup.com/ar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://www.nngroup.com/articles/author/jakob-nielsen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group.com/articles/author/kara-pernice/" TargetMode="External"/><Relationship Id="rId2" Type="http://schemas.openxmlformats.org/officeDocument/2006/relationships/hyperlink" Target="https://www.nngroup.com/articles/f-shaped-pattern-reading-web-content/?utm_source=Alertbox&amp;utm_campaign=2fd5a92193-f-shaped-reading-pattern-voice-first_2017_11_13&amp;utm_medium=email&amp;utm_term=0_7f29a2b335-2fd5a92193-40298713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s://s3.amazonaws.com/media.nngroup.com/media/editor/2014/04/25/london_700_2.mp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3</a:t>
            </a:r>
            <a:br>
              <a:rPr lang="it-IT" dirty="0" smtClean="0"/>
            </a:br>
            <a:r>
              <a:rPr lang="it-IT" dirty="0" smtClean="0"/>
              <a:t>come leggiamo e guardiamo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90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892" y="11566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chi non ha buone capacità di lettura presta più facilmente attenzione alla pagina con queste caratteristiche: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973" y="2849208"/>
            <a:ext cx="10515600" cy="4351338"/>
          </a:xfrm>
        </p:spPr>
        <p:txBody>
          <a:bodyPr/>
          <a:lstStyle/>
          <a:p>
            <a:r>
              <a:rPr lang="it-IT" u="sng" dirty="0" smtClean="0"/>
              <a:t>caratteri </a:t>
            </a:r>
            <a:r>
              <a:rPr lang="it-IT" u="sng" dirty="0"/>
              <a:t>grandi, </a:t>
            </a:r>
            <a:endParaRPr lang="it-IT" dirty="0"/>
          </a:p>
          <a:p>
            <a:r>
              <a:rPr lang="it-IT" u="sng" dirty="0"/>
              <a:t>dai paragrafi ben spaziati, </a:t>
            </a:r>
            <a:endParaRPr lang="it-IT" dirty="0"/>
          </a:p>
          <a:p>
            <a:r>
              <a:rPr lang="it-IT" u="sng" dirty="0"/>
              <a:t>in cui il testo non è troppo denso</a:t>
            </a:r>
            <a:endParaRPr lang="it-IT" dirty="0"/>
          </a:p>
          <a:p>
            <a:r>
              <a:rPr lang="it-IT" u="sng" dirty="0"/>
              <a:t>accompagnato da un’illustrazione, da una vignetta, rappresentativa, ma anche decorativa.</a:t>
            </a:r>
            <a:r>
              <a:rPr lang="it-IT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05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9836" y="24243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Video   guardiamo tutto?-</a:t>
            </a:r>
            <a:br>
              <a:rPr lang="it-IT" dirty="0" smtClean="0"/>
            </a:br>
            <a:r>
              <a:rPr lang="it-IT" dirty="0" smtClean="0"/>
              <a:t>come è fatta  </a:t>
            </a:r>
            <a:r>
              <a:rPr lang="it-IT" dirty="0"/>
              <a:t>la risorsa piu’ usata nei moocs Youtube, Ted?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9836" y="3749959"/>
            <a:ext cx="10515600" cy="4351338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pPr>
              <a:buNone/>
            </a:pPr>
            <a:r>
              <a:rPr lang="it-IT" dirty="0" smtClean="0">
                <a:hlinkClick r:id="rId2"/>
              </a:rPr>
              <a:t>h</a:t>
            </a:r>
            <a:r>
              <a:rPr lang="it-IT" dirty="0" smtClean="0">
                <a:hlinkClick r:id="rId3"/>
              </a:rPr>
              <a:t>http://erictremblay.blogspot.it/2013/11/6-to-7-minutes-of-instructional-video.html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035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1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4" y="-819472"/>
            <a:ext cx="623887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3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61442" name="Picture 2" descr="C:\Users\Lenovo\Dropbox\Screenshot\Screenshot 2015-10-07 11.48.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7" y="-387424"/>
            <a:ext cx="18286413" cy="1028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26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332656"/>
            <a:ext cx="11125202" cy="624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7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260648"/>
            <a:ext cx="536390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703512" y="5805265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u="sng" dirty="0">
                <a:hlinkClick r:id="rId3"/>
              </a:rPr>
              <a:t>http://www.slate.com/articles/technology/technology/2013/06/how_people_read_online_why_you_won_t_finish_this_article.html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4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9" y="752475"/>
            <a:ext cx="58769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Solo i </a:t>
            </a:r>
            <a:r>
              <a:rPr lang="it-IT" dirty="0" err="1" smtClean="0"/>
              <a:t>teens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>
              <a:hlinkClick r:id="rId2"/>
            </a:endParaRPr>
          </a:p>
          <a:p>
            <a:pPr>
              <a:buNone/>
            </a:pPr>
            <a:r>
              <a:rPr lang="it-IT" dirty="0" smtClean="0"/>
              <a:t>Nielsen ci mostra cosa/dove si legge:</a:t>
            </a: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u="sng" dirty="0">
                <a:hlinkClick r:id="rId3"/>
              </a:rPr>
              <a:t>https://www.nngroup.com/articles/f-shaped-pattern-reading-web-content-discovered/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CF38-A8A7-854E-BD7C-A41BF901E254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8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63490" name="Picture 2" descr="Risultati immagini per eyetrac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3" y="1844824"/>
            <a:ext cx="4234691" cy="3672408"/>
          </a:xfrm>
          <a:prstGeom prst="rect">
            <a:avLst/>
          </a:prstGeom>
          <a:noFill/>
        </p:spPr>
      </p:pic>
      <p:pic>
        <p:nvPicPr>
          <p:cNvPr id="63492" name="Picture 4" descr="Risultati immagini per eyetrac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120" y="4293096"/>
            <a:ext cx="28575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80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Abbiamo parlato di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Tecnologie Rivoluzionarie (?)</a:t>
            </a:r>
          </a:p>
          <a:p>
            <a:r>
              <a:rPr lang="it-IT" dirty="0" smtClean="0"/>
              <a:t>Apprendimento a distanza</a:t>
            </a:r>
          </a:p>
          <a:p>
            <a:r>
              <a:rPr lang="it-IT" dirty="0" smtClean="0"/>
              <a:t>Format testo + figure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706" y="2431920"/>
            <a:ext cx="2755631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/>
              <a:t>F-Shaped Pattern For Reading Web Content</a:t>
            </a:r>
            <a:br>
              <a:rPr lang="en-US" sz="2200" b="1" dirty="0"/>
            </a:br>
            <a:r>
              <a:rPr lang="en-US" sz="2200" dirty="0"/>
              <a:t>by </a:t>
            </a:r>
            <a:r>
              <a:rPr lang="en-US" sz="2200" b="1" cap="all" dirty="0">
                <a:hlinkClick r:id="rId2"/>
              </a:rPr>
              <a:t>JAKOB NIELSEN</a:t>
            </a:r>
            <a:r>
              <a:rPr lang="en-US" sz="2200" dirty="0"/>
              <a:t> on April 17, 2006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http://www.nngroup.com/articles/f-shaped-pattern-reading-web-content/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82979"/>
            <a:ext cx="8874579" cy="484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9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62466" name="Picture 2" descr="C:\Users\Lenovo\Dropbox\Screenshot\Screenshot 2015-10-07 12.26.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10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L’importanza di essere primi…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988840"/>
            <a:ext cx="8301250" cy="391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4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0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Ben strutturato</a:t>
            </a:r>
          </a:p>
          <a:p>
            <a:r>
              <a:rPr lang="it-IT" dirty="0" smtClean="0"/>
              <a:t>Buon layout</a:t>
            </a:r>
          </a:p>
          <a:p>
            <a:r>
              <a:rPr lang="it-IT" dirty="0" smtClean="0"/>
              <a:t>Titoletti come </a:t>
            </a:r>
            <a:r>
              <a:rPr lang="it-IT" smtClean="0"/>
              <a:t>summary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1" y="1340769"/>
            <a:ext cx="29432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u="sng" dirty="0">
                <a:hlinkClick r:id="rId2"/>
              </a:rPr>
              <a:t>https://www.nngroup.com/articles/f-shaped-pattern-reading-web-content/?utm_source=Alertbox&amp;utm_campaign=2fd5a92193-f-shaped-reading-pattern-voice-first_2017_11_13&amp;utm_medium=email&amp;utm_term=0_7f29a2b335-2fd5a92193-40298713</a:t>
            </a:r>
            <a:endParaRPr lang="it-IT" dirty="0"/>
          </a:p>
          <a:p>
            <a:r>
              <a:rPr lang="en-US" b="1" dirty="0"/>
              <a:t>F-Shaped Pattern of Reading on the Web: Misunderstood, But Still Relevant (Even on Mobile)</a:t>
            </a:r>
            <a:endParaRPr lang="it-IT" b="1" dirty="0"/>
          </a:p>
          <a:p>
            <a:r>
              <a:rPr lang="en-US" dirty="0"/>
              <a:t>by </a:t>
            </a:r>
            <a:r>
              <a:rPr lang="en-US" b="1" u="sng" cap="all" dirty="0">
                <a:hlinkClick r:id="rId3"/>
              </a:rPr>
              <a:t>KARA PERNICE</a:t>
            </a:r>
            <a:r>
              <a:rPr lang="en-US" dirty="0"/>
              <a:t> on November 12, </a:t>
            </a:r>
            <a:r>
              <a:rPr lang="en-US" dirty="0" smtClean="0"/>
              <a:t>2017</a:t>
            </a:r>
          </a:p>
          <a:p>
            <a:endParaRPr lang="en-US" dirty="0"/>
          </a:p>
          <a:p>
            <a:r>
              <a:rPr lang="it-IT" dirty="0"/>
              <a:t>https://www.nngroup.com/articles/text-scanning-patterns-eyetracking/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21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Hilliard, 2016</a:t>
            </a:r>
            <a:endParaRPr lang="it-IT" dirty="0"/>
          </a:p>
        </p:txBody>
      </p:sp>
      <p:pic>
        <p:nvPicPr>
          <p:cNvPr id="4" name="Immagine 1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" y="2142699"/>
            <a:ext cx="5978561" cy="45037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96000" y="292841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ci sono parti del testo che vengono ignorate. </a:t>
            </a:r>
            <a:endParaRPr lang="it-IT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it-IT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Avviene 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perché non aiutiamo il lettore.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753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la gente segue un pattern a F?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perché </a:t>
            </a:r>
            <a:r>
              <a:rPr lang="it-IT" dirty="0"/>
              <a:t>la pagina non ha formattazione</a:t>
            </a:r>
            <a:r>
              <a:rPr lang="it-IT" dirty="0" smtClean="0"/>
              <a:t>,</a:t>
            </a:r>
          </a:p>
          <a:p>
            <a:r>
              <a:rPr lang="it-IT" dirty="0" smtClean="0"/>
              <a:t> </a:t>
            </a:r>
            <a:r>
              <a:rPr lang="it-IT" dirty="0"/>
              <a:t>ha la forma di un muro di testo (nessun titoletto, né suddivisione in paragrafi ecc.), </a:t>
            </a:r>
            <a:endParaRPr lang="it-IT" dirty="0" smtClean="0"/>
          </a:p>
          <a:p>
            <a:r>
              <a:rPr lang="it-IT" dirty="0" smtClean="0"/>
              <a:t>perché </a:t>
            </a:r>
            <a:r>
              <a:rPr lang="it-IT" dirty="0"/>
              <a:t>l’utente cerca di essere efficiente, trovare l’informazione che serve senza fare sforzi </a:t>
            </a:r>
            <a:endParaRPr lang="it-IT" dirty="0" smtClean="0"/>
          </a:p>
          <a:p>
            <a:r>
              <a:rPr lang="it-IT" dirty="0" smtClean="0"/>
              <a:t>e </a:t>
            </a:r>
            <a:r>
              <a:rPr lang="it-IT" dirty="0"/>
              <a:t>non è particolarmente interessato </a:t>
            </a:r>
            <a:endParaRPr lang="it-IT" dirty="0" smtClean="0"/>
          </a:p>
          <a:p>
            <a:r>
              <a:rPr lang="it-IT" dirty="0" smtClean="0"/>
              <a:t>e </a:t>
            </a:r>
            <a:r>
              <a:rPr lang="it-IT" dirty="0"/>
              <a:t>non si sente in obbligo di leggere ogni parola.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48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9" y="1319214"/>
            <a:ext cx="67913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2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04577" y="29186"/>
            <a:ext cx="3072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Responsive Web Design (RWD)</a:t>
            </a:r>
          </a:p>
        </p:txBody>
      </p:sp>
      <p:sp>
        <p:nvSpPr>
          <p:cNvPr id="3" name="Rettangolo 2"/>
          <p:cNvSpPr/>
          <p:nvPr/>
        </p:nvSpPr>
        <p:spPr>
          <a:xfrm>
            <a:off x="3040832" y="5733256"/>
            <a:ext cx="7195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2"/>
              </a:rPr>
              <a:t>https://s3.amazonaws.com/media.nngroup.com/media/editor/2014/04/25/london_700_2.mp4</a:t>
            </a:r>
            <a:endParaRPr lang="it-IT" dirty="0"/>
          </a:p>
          <a:p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659063"/>
            <a:ext cx="6211962" cy="450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3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D0730-296D-4239-B709-981ACBB52F82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2060849"/>
            <a:ext cx="7560840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847528" y="188640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Perchè</a:t>
            </a:r>
            <a:r>
              <a:rPr lang="it-IT" sz="2400" b="1" dirty="0"/>
              <a:t> sono cambiate le caratteristiche dei lettori</a:t>
            </a:r>
            <a:r>
              <a:rPr lang="it-IT" sz="2400" dirty="0"/>
              <a:t> </a:t>
            </a:r>
            <a:r>
              <a:rPr lang="it-IT" dirty="0"/>
              <a:t>-</a:t>
            </a:r>
            <a:r>
              <a:rPr lang="it-IT" sz="1600" dirty="0"/>
              <a:t>&gt; </a:t>
            </a:r>
            <a:r>
              <a:rPr lang="it-IT" dirty="0"/>
              <a:t>il materiale testuale viene sempre più ridotto rispetto a quello visivo.</a:t>
            </a:r>
          </a:p>
          <a:p>
            <a:endParaRPr lang="it-IT" dirty="0"/>
          </a:p>
          <a:p>
            <a:r>
              <a:rPr lang="en-US" b="1" dirty="0"/>
              <a:t>Edward F. </a:t>
            </a:r>
            <a:r>
              <a:rPr lang="en-US" b="1" dirty="0" err="1"/>
              <a:t>McQuarrie</a:t>
            </a:r>
            <a:r>
              <a:rPr lang="en-US" b="1" dirty="0"/>
              <a:t> and Barbara J. Phillips (2008). It’s Not Your Father’s Magazine Ad, Journal of Advertising,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19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D0730-296D-4239-B709-981ACBB52F82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4" name="Immagin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0"/>
            <a:ext cx="802838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63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Più comprensibile?</a:t>
            </a:r>
            <a:endParaRPr lang="it-IT" dirty="0"/>
          </a:p>
        </p:txBody>
      </p:sp>
      <p:sp>
        <p:nvSpPr>
          <p:cNvPr id="4" name="Segnaposto contenuto 6"/>
          <p:cNvSpPr>
            <a:spLocks noGrp="1"/>
          </p:cNvSpPr>
          <p:nvPr>
            <p:ph idx="1"/>
          </p:nvPr>
        </p:nvSpPr>
        <p:spPr>
          <a:xfrm>
            <a:off x="313899" y="1187354"/>
            <a:ext cx="10890913" cy="55409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1800" i="1" dirty="0"/>
              <a:t>Leggere vs. vedere</a:t>
            </a:r>
          </a:p>
          <a:p>
            <a:pPr>
              <a:buNone/>
            </a:pPr>
            <a:endParaRPr lang="it-IT" i="1" dirty="0"/>
          </a:p>
          <a:p>
            <a:pPr>
              <a:buNone/>
            </a:pPr>
            <a:r>
              <a:rPr lang="it-IT" dirty="0"/>
              <a:t>Questo sistema consiste di tre carrucole, due corde e un peso. La carrucola superiore è attaccata al soffitto. Le altre carrucole si muovono liberamente su e giù. La corda superiore è attaccata al soffitto da un lato, passa sotto la carrucola di mezzo e sopra la carrucola superiore ed è libera all’altra estremità</a:t>
            </a:r>
            <a:r>
              <a:rPr lang="it-IT" dirty="0" smtClean="0"/>
              <a:t>.</a:t>
            </a:r>
          </a:p>
          <a:p>
            <a:pPr>
              <a:buNone/>
            </a:pPr>
            <a:r>
              <a:rPr lang="it-IT" dirty="0" smtClean="0"/>
              <a:t> </a:t>
            </a:r>
            <a:r>
              <a:rPr lang="it-IT" dirty="0"/>
              <a:t>La corda inferiore è attaccata al soffitto con una estremità. Passa sotto la carrucola inferiore ed e’ attaccata alla carrucola di mezzo all’altra estremità. Il peso è sospeso alla carrucola inferiore. Quando l’estremità libera della corda superiore  viene tirata, la corda si muove sopra la carrucola superiore e sotto la carrucola di mezzo e tira su la carrucola di mezzo. Questo fa si che la corda inferiore si muova sotto la carrucola inferiore e tiri su il peso.&gt;&gt; (</a:t>
            </a:r>
            <a:r>
              <a:rPr lang="it-IT" dirty="0" err="1"/>
              <a:t>Hegarty</a:t>
            </a:r>
            <a:r>
              <a:rPr lang="it-IT" dirty="0"/>
              <a:t>, Carpenter, Just, 1991, p.655).</a:t>
            </a:r>
          </a:p>
        </p:txBody>
      </p:sp>
    </p:spTree>
    <p:extLst>
      <p:ext uri="{BB962C8B-B14F-4D97-AF65-F5344CB8AC3E}">
        <p14:creationId xmlns:p14="http://schemas.microsoft.com/office/powerpoint/2010/main" val="24938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Mostra l’oggetto</a:t>
            </a:r>
          </a:p>
          <a:p>
            <a:endParaRPr lang="it-IT" dirty="0" smtClean="0"/>
          </a:p>
        </p:txBody>
      </p:sp>
      <p:sp>
        <p:nvSpPr>
          <p:cNvPr id="1229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56E505-A8FC-47C5-8420-544AA92FCDE9}" type="slidenum">
              <a:rPr lang="it-IT" smtClean="0"/>
              <a:pPr/>
              <a:t>6</a:t>
            </a:fld>
            <a:endParaRPr lang="it-IT" smtClean="0"/>
          </a:p>
        </p:txBody>
      </p:sp>
      <p:pic>
        <p:nvPicPr>
          <p:cNvPr id="9" name="Immagine 8" descr="pulley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624" y="428606"/>
            <a:ext cx="6877998" cy="6168747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6359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 I lettori non prestano attenzione alle figure se:</a:t>
            </a:r>
            <a:br>
              <a:rPr lang="it-IT" dirty="0"/>
            </a:b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dirty="0" smtClean="0"/>
              <a:t>Le figure </a:t>
            </a:r>
            <a:r>
              <a:rPr lang="it-IT" dirty="0"/>
              <a:t>sono lontane dalla parte di testo pertinente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 smtClean="0"/>
              <a:t>  sono poste   </a:t>
            </a:r>
            <a:r>
              <a:rPr lang="it-IT" dirty="0"/>
              <a:t>in un’altra pagina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se il testo non dirige l’attenzione verso la figura corrispondente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e non vi sono riferimenti nel testo che indirizzano verso la figura </a:t>
            </a:r>
            <a:r>
              <a:rPr lang="it-IT" dirty="0" smtClean="0"/>
              <a:t> 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dirty="0"/>
              <a:t>Talvolta i lettori non guardano la figura</a:t>
            </a:r>
          </a:p>
          <a:p>
            <a:r>
              <a:rPr lang="it-IT" dirty="0"/>
              <a:t>neppure quando tutte queste precondizioni sono rispettare. </a:t>
            </a:r>
          </a:p>
        </p:txBody>
      </p:sp>
    </p:spTree>
    <p:extLst>
      <p:ext uri="{BB962C8B-B14F-4D97-AF65-F5344CB8AC3E}">
        <p14:creationId xmlns:p14="http://schemas.microsoft.com/office/powerpoint/2010/main" val="2685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it-IT" sz="4000" dirty="0" smtClean="0"/>
              <a:t>Come possiamo fare </a:t>
            </a:r>
            <a:r>
              <a:rPr lang="it-IT" sz="4000" dirty="0"/>
              <a:t>delle presentazioni efficaci, comprensibili ed engaging </a:t>
            </a:r>
          </a:p>
          <a:p>
            <a:pPr lvl="1"/>
            <a:r>
              <a:rPr lang="it-IT" sz="3600" dirty="0"/>
              <a:t>Cosa vuol dire engaging</a:t>
            </a:r>
            <a:r>
              <a:rPr lang="it-IT" sz="3600" dirty="0" smtClean="0"/>
              <a:t>?</a:t>
            </a:r>
          </a:p>
          <a:p>
            <a:pPr lvl="1"/>
            <a:r>
              <a:rPr lang="it-IT" sz="3600" dirty="0" smtClean="0"/>
              <a:t> </a:t>
            </a:r>
            <a:r>
              <a:rPr lang="it-IT" sz="3600" dirty="0"/>
              <a:t>Divertente</a:t>
            </a:r>
            <a:r>
              <a:rPr lang="it-IT" sz="3600" dirty="0" smtClean="0"/>
              <a:t>?</a:t>
            </a:r>
          </a:p>
          <a:p>
            <a:pPr lvl="1"/>
            <a:r>
              <a:rPr lang="it-IT" sz="3600" dirty="0" smtClean="0"/>
              <a:t> </a:t>
            </a:r>
            <a:r>
              <a:rPr lang="it-IT" sz="3600" dirty="0"/>
              <a:t>Attraente? </a:t>
            </a:r>
            <a:endParaRPr lang="it-IT" sz="3600" dirty="0" smtClean="0"/>
          </a:p>
          <a:p>
            <a:pPr lvl="1"/>
            <a:r>
              <a:rPr lang="it-IT" sz="3600" dirty="0" smtClean="0"/>
              <a:t>Motivante</a:t>
            </a:r>
            <a:r>
              <a:rPr lang="it-IT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39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7944"/>
            <a:ext cx="9066740" cy="680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582</Words>
  <Application>Microsoft Office PowerPoint</Application>
  <PresentationFormat>Widescreen</PresentationFormat>
  <Paragraphs>77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3 come leggiamo e guardiamo</vt:lpstr>
      <vt:lpstr>Abbiamo parlato di </vt:lpstr>
      <vt:lpstr>PowerPoint Presentation</vt:lpstr>
      <vt:lpstr>PowerPoint Presentation</vt:lpstr>
      <vt:lpstr>Più comprensibile?</vt:lpstr>
      <vt:lpstr>PowerPoint Presentation</vt:lpstr>
      <vt:lpstr> I lettori non prestano attenzione alle figure se: </vt:lpstr>
      <vt:lpstr>PowerPoint Presentation</vt:lpstr>
      <vt:lpstr>PowerPoint Presentation</vt:lpstr>
      <vt:lpstr>chi non ha buone capacità di lettura presta più facilmente attenzione alla pagina con queste caratteristiche: </vt:lpstr>
      <vt:lpstr>Video   guardiamo tutto?- come è fatta  la risorsa piu’ usata nei moocs Youtube, Ted?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Solo i teens?</vt:lpstr>
      <vt:lpstr>PowerPoint Presentation</vt:lpstr>
      <vt:lpstr>F-Shaped Pattern For Reading Web Content by JAKOB NIELSEN on April 17, 2006 http://www.nngroup.com/articles/f-shaped-pattern-reading-web-content/</vt:lpstr>
      <vt:lpstr>PowerPoint Presentation</vt:lpstr>
      <vt:lpstr>L’importanza di essere primi…</vt:lpstr>
      <vt:lpstr>PowerPoint Presentation</vt:lpstr>
      <vt:lpstr>PowerPoint Presentation</vt:lpstr>
      <vt:lpstr>PowerPoint Presentation</vt:lpstr>
      <vt:lpstr>Hilliard, 2016</vt:lpstr>
      <vt:lpstr>Perché la gente segue un pattern a F?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come leggiamo e guardiamo</dc:title>
  <dc:creator>Acer</dc:creator>
  <cp:lastModifiedBy>Acer</cp:lastModifiedBy>
  <cp:revision>21</cp:revision>
  <dcterms:created xsi:type="dcterms:W3CDTF">2021-03-14T08:16:59Z</dcterms:created>
  <dcterms:modified xsi:type="dcterms:W3CDTF">2021-03-16T10:27:24Z</dcterms:modified>
</cp:coreProperties>
</file>