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33"/>
  </p:notesMasterIdLst>
  <p:sldIdLst>
    <p:sldId id="266" r:id="rId2"/>
    <p:sldId id="267" r:id="rId3"/>
    <p:sldId id="296" r:id="rId4"/>
    <p:sldId id="261" r:id="rId5"/>
    <p:sldId id="268" r:id="rId6"/>
    <p:sldId id="262" r:id="rId7"/>
    <p:sldId id="263" r:id="rId8"/>
    <p:sldId id="264" r:id="rId9"/>
    <p:sldId id="269" r:id="rId10"/>
    <p:sldId id="271" r:id="rId11"/>
    <p:sldId id="273" r:id="rId12"/>
    <p:sldId id="274" r:id="rId13"/>
    <p:sldId id="275" r:id="rId14"/>
    <p:sldId id="277" r:id="rId15"/>
    <p:sldId id="307" r:id="rId16"/>
    <p:sldId id="300" r:id="rId17"/>
    <p:sldId id="308" r:id="rId18"/>
    <p:sldId id="309" r:id="rId19"/>
    <p:sldId id="310" r:id="rId20"/>
    <p:sldId id="278" r:id="rId21"/>
    <p:sldId id="279" r:id="rId22"/>
    <p:sldId id="280" r:id="rId23"/>
    <p:sldId id="281" r:id="rId24"/>
    <p:sldId id="282" r:id="rId25"/>
    <p:sldId id="283" r:id="rId26"/>
    <p:sldId id="284" r:id="rId27"/>
    <p:sldId id="285" r:id="rId28"/>
    <p:sldId id="286" r:id="rId29"/>
    <p:sldId id="287" r:id="rId30"/>
    <p:sldId id="288" r:id="rId31"/>
    <p:sldId id="289" r:id="rId3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55" autoAdjust="0"/>
    <p:restoredTop sz="94713" autoAdjust="0"/>
  </p:normalViewPr>
  <p:slideViewPr>
    <p:cSldViewPr>
      <p:cViewPr varScale="1">
        <p:scale>
          <a:sx n="57" d="100"/>
          <a:sy n="57" d="100"/>
        </p:scale>
        <p:origin x="876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872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296A56-EB02-422A-84DF-84F1DB817E60}" type="datetimeFigureOut">
              <a:rPr lang="it-IT" smtClean="0"/>
              <a:pPr/>
              <a:t>16/10/2022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EFAF96-538F-4F92-85CA-D90F77E61D16}" type="slidenum">
              <a:rPr lang="it-IT" smtClean="0"/>
              <a:pPr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051965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CC61E-963C-47B2-A172-9F7CEE0D6CE4}" type="datetime1">
              <a:rPr lang="it-IT" smtClean="0"/>
              <a:pPr/>
              <a:t>16/10/2022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5EE92-3722-4029-9F5E-E736B12294A4}" type="slidenum">
              <a:rPr lang="it-IT" smtClean="0"/>
              <a:pPr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294240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9FAF3-308C-4225-96EA-F7AE305B4004}" type="datetime1">
              <a:rPr lang="it-IT" smtClean="0"/>
              <a:pPr/>
              <a:t>16/10/2022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5EE92-3722-4029-9F5E-E736B12294A4}" type="slidenum">
              <a:rPr lang="it-IT" smtClean="0"/>
              <a:pPr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336300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B625E-0379-4933-89C4-C2C0E09B7DD5}" type="datetime1">
              <a:rPr lang="it-IT" smtClean="0"/>
              <a:pPr/>
              <a:t>16/10/2022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5EE92-3722-4029-9F5E-E736B12294A4}" type="slidenum">
              <a:rPr lang="it-IT" smtClean="0"/>
              <a:pPr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436938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16993-3EB3-4F23-A16A-665ED0A34C21}" type="datetime1">
              <a:rPr lang="it-IT" smtClean="0"/>
              <a:pPr/>
              <a:t>16/10/2022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5EE92-3722-4029-9F5E-E736B12294A4}" type="slidenum">
              <a:rPr lang="it-IT" smtClean="0"/>
              <a:pPr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11807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24153-85C6-4B8B-A7A5-410B5F25A45F}" type="datetime1">
              <a:rPr lang="it-IT" smtClean="0"/>
              <a:pPr/>
              <a:t>16/10/2022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5EE92-3722-4029-9F5E-E736B12294A4}" type="slidenum">
              <a:rPr lang="it-IT" smtClean="0"/>
              <a:pPr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622201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65D65-4A2C-4003-84B8-837CC1582EF3}" type="datetime1">
              <a:rPr lang="it-IT" smtClean="0"/>
              <a:pPr/>
              <a:t>16/10/2022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5EE92-3722-4029-9F5E-E736B12294A4}" type="slidenum">
              <a:rPr lang="it-IT" smtClean="0"/>
              <a:pPr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758730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89088-0722-4569-A11D-274BA83EDB68}" type="datetime1">
              <a:rPr lang="it-IT" smtClean="0"/>
              <a:pPr/>
              <a:t>16/10/2022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5EE92-3722-4029-9F5E-E736B12294A4}" type="slidenum">
              <a:rPr lang="it-IT" smtClean="0"/>
              <a:pPr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86804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8F4F2-8156-47B0-8386-3A5744D560A2}" type="datetime1">
              <a:rPr lang="it-IT" smtClean="0"/>
              <a:pPr/>
              <a:t>16/10/2022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5EE92-3722-4029-9F5E-E736B12294A4}" type="slidenum">
              <a:rPr lang="it-IT" smtClean="0"/>
              <a:pPr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399099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0B8BF-317A-4F74-B6C0-5A3A676BC774}" type="datetime1">
              <a:rPr lang="it-IT" smtClean="0"/>
              <a:pPr/>
              <a:t>16/10/2022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5EE92-3722-4029-9F5E-E736B12294A4}" type="slidenum">
              <a:rPr lang="it-IT" smtClean="0"/>
              <a:pPr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308046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0A0FC-B05B-4C47-B5E3-5DB69A20AA40}" type="datetime1">
              <a:rPr lang="it-IT" smtClean="0"/>
              <a:pPr/>
              <a:t>16/10/2022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5EE92-3722-4029-9F5E-E736B12294A4}" type="slidenum">
              <a:rPr lang="it-IT" smtClean="0"/>
              <a:pPr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707768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C972B-B7C5-4976-A11A-B66E9B3C4B68}" type="datetime1">
              <a:rPr lang="it-IT" smtClean="0"/>
              <a:pPr/>
              <a:t>16/10/2022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5EE92-3722-4029-9F5E-E736B12294A4}" type="slidenum">
              <a:rPr lang="it-IT" smtClean="0"/>
              <a:pPr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80243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BE4BF6-56E9-40B9-BACB-E6651AFA5ED7}" type="datetime1">
              <a:rPr lang="it-IT" smtClean="0"/>
              <a:pPr/>
              <a:t>16/10/2022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15EE92-3722-4029-9F5E-E736B12294A4}" type="slidenum">
              <a:rPr lang="it-IT" smtClean="0"/>
              <a:pPr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145021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JzIAYVuHll8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istat.it/it/archivio/145294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seit.com/alertbox/reading_pattern.html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://www.naafoundation.org/Research/Foundation/Youth-Content/Teens-Know-What-They-Want-From-Online-News.aspx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://it.wikipedia.org/wiki/Contratto" TargetMode="External"/><Relationship Id="rId2" Type="http://schemas.openxmlformats.org/officeDocument/2006/relationships/hyperlink" Target="http://it.wikipedia.org/wiki/Alfabetizzazione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it.wikipedia.org/wiki/Information_and_Communication_Technology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Un </a:t>
            </a:r>
            <a:r>
              <a:rPr lang="it-IT" dirty="0" err="1" smtClean="0"/>
              <a:t>framework</a:t>
            </a:r>
            <a:r>
              <a:rPr lang="it-IT" dirty="0" smtClean="0"/>
              <a:t> per l’analisi dell’interazione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err="1" smtClean="0"/>
              <a:t>Conversational</a:t>
            </a:r>
            <a:r>
              <a:rPr lang="it-IT" dirty="0" smtClean="0"/>
              <a:t> </a:t>
            </a:r>
            <a:r>
              <a:rPr lang="it-IT" dirty="0" err="1" smtClean="0"/>
              <a:t>framework</a:t>
            </a:r>
            <a:r>
              <a:rPr lang="it-IT" dirty="0" smtClean="0"/>
              <a:t> </a:t>
            </a:r>
          </a:p>
        </p:txBody>
      </p:sp>
      <p:sp>
        <p:nvSpPr>
          <p:cNvPr id="4" name="CasellaDiTesto 3"/>
          <p:cNvSpPr txBox="1"/>
          <p:nvPr/>
        </p:nvSpPr>
        <p:spPr>
          <a:xfrm>
            <a:off x="3491880" y="5949280"/>
            <a:ext cx="46085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(Diane </a:t>
            </a:r>
            <a:r>
              <a:rPr lang="it-IT" dirty="0" err="1"/>
              <a:t>Laurillard</a:t>
            </a:r>
            <a:r>
              <a:rPr lang="it-IT" dirty="0"/>
              <a:t>)</a:t>
            </a:r>
          </a:p>
          <a:p>
            <a:r>
              <a:rPr lang="it-IT" u="sng" dirty="0" smtClean="0">
                <a:hlinkClick r:id="rId2"/>
              </a:rPr>
              <a:t>http</a:t>
            </a:r>
            <a:r>
              <a:rPr lang="it-IT" u="sng" dirty="0">
                <a:hlinkClick r:id="rId2"/>
              </a:rPr>
              <a:t>://www.youtube.com/watch?v=JzIAYVuHll8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5EE92-3722-4029-9F5E-E736B12294A4}" type="slidenum">
              <a:rPr lang="it-IT" smtClean="0"/>
              <a:pPr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54803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olo 6"/>
          <p:cNvSpPr>
            <a:spLocks noGrp="1"/>
          </p:cNvSpPr>
          <p:nvPr>
            <p:ph type="title"/>
          </p:nvPr>
        </p:nvSpPr>
        <p:spPr>
          <a:xfrm>
            <a:off x="323850" y="69215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it-IT" altLang="it-IT" sz="4000" dirty="0"/>
              <a:t>I media </a:t>
            </a:r>
            <a:r>
              <a:rPr lang="it-IT" altLang="it-IT" sz="4000" dirty="0" smtClean="0"/>
              <a:t>narrativi: Lezione, testo, audio, audiocassette, televisione, video  e cd….</a:t>
            </a:r>
            <a:br>
              <a:rPr lang="it-IT" altLang="it-IT" sz="4000" dirty="0" smtClean="0"/>
            </a:br>
            <a:endParaRPr lang="it-IT" altLang="it-IT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it-IT" altLang="it-IT" dirty="0" smtClean="0"/>
          </a:p>
          <a:p>
            <a:pPr eaLnBrk="1" hangingPunct="1"/>
            <a:r>
              <a:rPr lang="it-IT" altLang="it-IT" dirty="0" smtClean="0"/>
              <a:t>non interattivi </a:t>
            </a:r>
          </a:p>
          <a:p>
            <a:pPr eaLnBrk="1" hangingPunct="1"/>
            <a:r>
              <a:rPr lang="it-IT" altLang="it-IT" dirty="0" smtClean="0"/>
              <a:t>presentazione lineare </a:t>
            </a:r>
          </a:p>
          <a:p>
            <a:pPr eaLnBrk="1" hangingPunct="1"/>
            <a:r>
              <a:rPr lang="it-IT" altLang="it-IT" dirty="0" smtClean="0"/>
              <a:t>sfruttano la loro forma narrativa: </a:t>
            </a:r>
          </a:p>
          <a:p>
            <a:pPr lvl="1" eaLnBrk="1" hangingPunct="1"/>
            <a:r>
              <a:rPr lang="it-IT" altLang="it-IT" dirty="0" smtClean="0"/>
              <a:t>Dà coerenza globale</a:t>
            </a:r>
          </a:p>
          <a:p>
            <a:pPr lvl="1" eaLnBrk="1" hangingPunct="1"/>
            <a:r>
              <a:rPr lang="it-IT" altLang="it-IT" dirty="0" smtClean="0"/>
              <a:t>uso di link temporali, causali….</a:t>
            </a:r>
          </a:p>
          <a:p>
            <a:pPr eaLnBrk="1" hangingPunct="1"/>
            <a:r>
              <a:rPr lang="it-IT" altLang="it-IT" dirty="0" smtClean="0"/>
              <a:t>Consentono solo la descrizione delle concettualizzazioni del docente.</a:t>
            </a:r>
          </a:p>
        </p:txBody>
      </p:sp>
      <p:sp>
        <p:nvSpPr>
          <p:cNvPr id="3076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53E2582A-72F1-4431-AE0D-F482556FA9A3}" type="slidenum">
              <a:rPr lang="it-IT" altLang="it-IT" sz="1400" smtClean="0"/>
              <a:pPr eaLnBrk="1" hangingPunct="1">
                <a:spcBef>
                  <a:spcPct val="0"/>
                </a:spcBef>
                <a:buFontTx/>
                <a:buNone/>
              </a:pPr>
              <a:t>10</a:t>
            </a:fld>
            <a:endParaRPr lang="it-IT" altLang="it-IT" sz="1400" smtClean="0"/>
          </a:p>
        </p:txBody>
      </p:sp>
    </p:spTree>
    <p:extLst>
      <p:ext uri="{BB962C8B-B14F-4D97-AF65-F5344CB8AC3E}">
        <p14:creationId xmlns:p14="http://schemas.microsoft.com/office/powerpoint/2010/main" val="3284381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it-IT" altLang="it-IT" smtClean="0"/>
              <a:t>Lezione</a:t>
            </a:r>
            <a:br>
              <a:rPr lang="it-IT" altLang="it-IT" smtClean="0"/>
            </a:br>
            <a:endParaRPr lang="it-IT" altLang="it-IT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marL="0" indent="0" eaLnBrk="1" hangingPunct="1">
              <a:buFontTx/>
              <a:buNone/>
              <a:defRPr/>
            </a:pPr>
            <a:r>
              <a:rPr lang="it-IT" altLang="it-IT" dirty="0" smtClean="0"/>
              <a:t>Base per il confronto. </a:t>
            </a:r>
          </a:p>
          <a:p>
            <a:pPr eaLnBrk="1" hangingPunct="1">
              <a:defRPr/>
            </a:pPr>
            <a:endParaRPr lang="it-IT" altLang="it-IT" dirty="0" smtClean="0"/>
          </a:p>
          <a:p>
            <a:pPr marL="0" indent="0" eaLnBrk="1" hangingPunct="1">
              <a:buFontTx/>
              <a:buNone/>
              <a:defRPr/>
            </a:pPr>
            <a:r>
              <a:rPr lang="it-IT" altLang="it-IT" dirty="0" smtClean="0"/>
              <a:t>Non è:</a:t>
            </a:r>
          </a:p>
          <a:p>
            <a:pPr lvl="1" eaLnBrk="1" hangingPunct="1">
              <a:defRPr/>
            </a:pPr>
            <a:r>
              <a:rPr lang="it-IT" altLang="it-IT" dirty="0" smtClean="0"/>
              <a:t>Discorsiva (permette solo al docente di comunicare le sue concezioni)</a:t>
            </a:r>
          </a:p>
          <a:p>
            <a:pPr lvl="1" eaLnBrk="1" hangingPunct="1">
              <a:defRPr/>
            </a:pPr>
            <a:r>
              <a:rPr lang="it-IT" altLang="it-IT" dirty="0" smtClean="0"/>
              <a:t>interattiva,</a:t>
            </a:r>
          </a:p>
          <a:p>
            <a:pPr lvl="1" eaLnBrk="1" hangingPunct="1">
              <a:defRPr/>
            </a:pPr>
            <a:r>
              <a:rPr lang="it-IT" altLang="it-IT" dirty="0" smtClean="0"/>
              <a:t>adattiva, </a:t>
            </a:r>
          </a:p>
          <a:p>
            <a:pPr lvl="1" eaLnBrk="1" hangingPunct="1">
              <a:defRPr/>
            </a:pPr>
            <a:r>
              <a:rPr lang="it-IT" altLang="it-IT" dirty="0" smtClean="0"/>
              <a:t>non incoraggia la riflessione…</a:t>
            </a:r>
          </a:p>
          <a:p>
            <a:pPr marL="457200" lvl="1" indent="0" eaLnBrk="1" hangingPunct="1">
              <a:buFontTx/>
              <a:buNone/>
              <a:defRPr/>
            </a:pPr>
            <a:endParaRPr lang="it-IT" altLang="it-IT" dirty="0" smtClean="0"/>
          </a:p>
        </p:txBody>
      </p:sp>
      <p:sp>
        <p:nvSpPr>
          <p:cNvPr id="5124" name="Segnaposto contenuto 1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it-IT" altLang="it-IT" dirty="0" smtClean="0"/>
              <a:t>È ispirata?</a:t>
            </a:r>
          </a:p>
          <a:p>
            <a:r>
              <a:rPr lang="it-IT" altLang="it-IT" dirty="0" smtClean="0"/>
              <a:t>Dà chiave di lettura</a:t>
            </a:r>
          </a:p>
          <a:p>
            <a:r>
              <a:rPr lang="it-IT" altLang="it-IT" dirty="0" smtClean="0"/>
              <a:t>Aggiornabile</a:t>
            </a:r>
          </a:p>
          <a:p>
            <a:r>
              <a:rPr lang="it-IT" altLang="it-IT" dirty="0" smtClean="0"/>
              <a:t>Basso costo..</a:t>
            </a:r>
          </a:p>
          <a:p>
            <a:endParaRPr lang="it-IT" altLang="it-IT" dirty="0" smtClean="0"/>
          </a:p>
        </p:txBody>
      </p:sp>
      <p:sp>
        <p:nvSpPr>
          <p:cNvPr id="5125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B1D6B991-B966-4A3A-826F-76033D04D3AF}" type="slidenum">
              <a:rPr lang="it-IT" altLang="it-IT" sz="1400" smtClean="0"/>
              <a:pPr eaLnBrk="1" hangingPunct="1">
                <a:spcBef>
                  <a:spcPct val="0"/>
                </a:spcBef>
                <a:buFontTx/>
                <a:buNone/>
              </a:pPr>
              <a:t>11</a:t>
            </a:fld>
            <a:endParaRPr lang="it-IT" altLang="it-IT" sz="1400" smtClean="0"/>
          </a:p>
        </p:txBody>
      </p:sp>
    </p:spTree>
    <p:extLst>
      <p:ext uri="{BB962C8B-B14F-4D97-AF65-F5344CB8AC3E}">
        <p14:creationId xmlns:p14="http://schemas.microsoft.com/office/powerpoint/2010/main" val="3843297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altLang="it-IT" smtClean="0"/>
              <a:t>Per aumentare discorsività e interattività</a:t>
            </a:r>
          </a:p>
        </p:txBody>
      </p:sp>
      <p:sp>
        <p:nvSpPr>
          <p:cNvPr id="6147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altLang="it-IT" dirty="0" smtClean="0"/>
              <a:t>Domande?</a:t>
            </a:r>
          </a:p>
          <a:p>
            <a:r>
              <a:rPr lang="it-IT" altLang="it-IT" dirty="0" smtClean="0"/>
              <a:t>Appunti, compiti… &lt;- feedback</a:t>
            </a:r>
          </a:p>
          <a:p>
            <a:r>
              <a:rPr lang="it-IT" altLang="it-IT" dirty="0" smtClean="0"/>
              <a:t>Ascoltare (è compito impegnativo… trovare struttura, info. importanti..)</a:t>
            </a:r>
          </a:p>
          <a:p>
            <a:r>
              <a:rPr lang="it-IT" altLang="it-IT" dirty="0" smtClean="0"/>
              <a:t>Forum</a:t>
            </a:r>
          </a:p>
          <a:p>
            <a:r>
              <a:rPr lang="it-IT" altLang="it-IT" dirty="0" smtClean="0"/>
              <a:t>Presentation manager</a:t>
            </a:r>
          </a:p>
        </p:txBody>
      </p:sp>
      <p:sp>
        <p:nvSpPr>
          <p:cNvPr id="6148" name="Segnaposto numero diapositiva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D8CC798E-51E7-4316-B047-A1795FBDEB98}" type="slidenum">
              <a:rPr lang="it-IT" altLang="it-IT" sz="1400" smtClean="0"/>
              <a:pPr eaLnBrk="1" hangingPunct="1">
                <a:spcBef>
                  <a:spcPct val="0"/>
                </a:spcBef>
                <a:buFontTx/>
                <a:buNone/>
              </a:pPr>
              <a:t>12</a:t>
            </a:fld>
            <a:endParaRPr lang="it-IT" altLang="it-IT" sz="1400" smtClean="0"/>
          </a:p>
        </p:txBody>
      </p:sp>
    </p:spTree>
    <p:extLst>
      <p:ext uri="{BB962C8B-B14F-4D97-AF65-F5344CB8AC3E}">
        <p14:creationId xmlns:p14="http://schemas.microsoft.com/office/powerpoint/2010/main" val="2581514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smtClean="0"/>
              <a:t>Migliorabile?</a:t>
            </a:r>
          </a:p>
        </p:txBody>
      </p:sp>
      <p:sp>
        <p:nvSpPr>
          <p:cNvPr id="7171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altLang="it-IT" smtClean="0"/>
              <a:t>Forum (discorsività)</a:t>
            </a:r>
          </a:p>
          <a:p>
            <a:r>
              <a:rPr lang="it-IT" altLang="it-IT" smtClean="0"/>
              <a:t>Presentation manager (ppt, prezi,..), mostro struttura, aiuto elaborazione</a:t>
            </a:r>
          </a:p>
          <a:p>
            <a:r>
              <a:rPr lang="it-IT" altLang="it-IT" smtClean="0"/>
              <a:t> LIM</a:t>
            </a:r>
          </a:p>
          <a:p>
            <a:r>
              <a:rPr lang="it-IT" altLang="it-IT" smtClean="0"/>
              <a:t>….. moodle</a:t>
            </a:r>
          </a:p>
        </p:txBody>
      </p:sp>
      <p:sp>
        <p:nvSpPr>
          <p:cNvPr id="7172" name="Segnaposto numero diapositiva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E131D2EB-487E-4F1A-A8D0-3085B7CBB91F}" type="slidenum">
              <a:rPr lang="it-IT" altLang="it-IT" sz="1400" smtClean="0"/>
              <a:pPr eaLnBrk="1" hangingPunct="1">
                <a:spcBef>
                  <a:spcPct val="0"/>
                </a:spcBef>
                <a:buFontTx/>
                <a:buNone/>
              </a:pPr>
              <a:t>13</a:t>
            </a:fld>
            <a:endParaRPr lang="it-IT" altLang="it-IT" sz="1400" smtClean="0"/>
          </a:p>
        </p:txBody>
      </p:sp>
    </p:spTree>
    <p:extLst>
      <p:ext uri="{BB962C8B-B14F-4D97-AF65-F5344CB8AC3E}">
        <p14:creationId xmlns:p14="http://schemas.microsoft.com/office/powerpoint/2010/main" val="2114484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olo 1"/>
          <p:cNvSpPr>
            <a:spLocks noGrp="1"/>
          </p:cNvSpPr>
          <p:nvPr>
            <p:ph type="title"/>
          </p:nvPr>
        </p:nvSpPr>
        <p:spPr>
          <a:solidFill>
            <a:schemeClr val="tx1"/>
          </a:solidFill>
        </p:spPr>
        <p:txBody>
          <a:bodyPr>
            <a:normAutofit fontScale="90000"/>
          </a:bodyPr>
          <a:lstStyle/>
          <a:p>
            <a:r>
              <a:rPr lang="it-IT" altLang="it-IT" smtClean="0">
                <a:solidFill>
                  <a:schemeClr val="bg1"/>
                </a:solidFill>
              </a:rPr>
              <a:t>Mindwandering</a:t>
            </a:r>
            <a:r>
              <a:rPr lang="it-IT" altLang="it-IT" dirty="0" smtClean="0"/>
              <a:t/>
            </a:r>
            <a:br>
              <a:rPr lang="it-IT" altLang="it-IT" dirty="0" smtClean="0"/>
            </a:br>
            <a:endParaRPr lang="it-IT" altLang="it-IT" dirty="0" smtClean="0"/>
          </a:p>
        </p:txBody>
      </p:sp>
      <p:sp>
        <p:nvSpPr>
          <p:cNvPr id="9219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it-IT" sz="2400" dirty="0" err="1" smtClean="0"/>
              <a:t>Risko</a:t>
            </a:r>
            <a:r>
              <a:rPr lang="en-US" altLang="it-IT" sz="2400" dirty="0" smtClean="0"/>
              <a:t>, E. Anderson, N. , </a:t>
            </a:r>
            <a:r>
              <a:rPr lang="en-US" altLang="it-IT" sz="2400" dirty="0" err="1" smtClean="0"/>
              <a:t>Sarwal</a:t>
            </a:r>
            <a:r>
              <a:rPr lang="en-US" altLang="it-IT" sz="2400" dirty="0" smtClean="0"/>
              <a:t>, A. , </a:t>
            </a:r>
            <a:r>
              <a:rPr lang="en-US" altLang="it-IT" sz="2400" dirty="0" err="1" smtClean="0"/>
              <a:t>Engelhardt</a:t>
            </a:r>
            <a:r>
              <a:rPr lang="en-US" altLang="it-IT" sz="2400" dirty="0" smtClean="0"/>
              <a:t>, M.  and </a:t>
            </a:r>
            <a:r>
              <a:rPr lang="en-US" altLang="it-IT" sz="2400" dirty="0" err="1" smtClean="0"/>
              <a:t>Kingstone</a:t>
            </a:r>
            <a:r>
              <a:rPr lang="en-US" altLang="it-IT" sz="2400" dirty="0" smtClean="0"/>
              <a:t>, A. (2012). Everyday attention: variation in mind wandering and memory in a lecture, </a:t>
            </a:r>
            <a:r>
              <a:rPr lang="en-US" altLang="it-IT" sz="2400" i="1" dirty="0" smtClean="0"/>
              <a:t>Applied cognitive psychology, </a:t>
            </a:r>
            <a:r>
              <a:rPr lang="en-US" altLang="it-IT" sz="2400" dirty="0" smtClean="0"/>
              <a:t>26: 234–242 .</a:t>
            </a:r>
          </a:p>
          <a:p>
            <a:endParaRPr lang="it-IT" altLang="it-IT" sz="2400" dirty="0" smtClean="0"/>
          </a:p>
          <a:p>
            <a:r>
              <a:rPr lang="it-IT" altLang="it-IT" sz="2400" dirty="0" smtClean="0"/>
              <a:t>uno spostamento di attenzione da uno stimolo esterno a dei pensieri interni </a:t>
            </a:r>
          </a:p>
          <a:p>
            <a:r>
              <a:rPr lang="it-IT" altLang="it-IT" sz="2400" dirty="0" smtClean="0"/>
              <a:t>compromette la codifica</a:t>
            </a:r>
          </a:p>
          <a:p>
            <a:r>
              <a:rPr lang="it-IT" altLang="it-IT" sz="2400" dirty="0" smtClean="0"/>
              <a:t> ha un impatto negativo sulla performance</a:t>
            </a:r>
          </a:p>
        </p:txBody>
      </p:sp>
      <p:sp>
        <p:nvSpPr>
          <p:cNvPr id="9220" name="Segnaposto numero diapositiva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3C15EAC9-A006-45A9-AF15-E164570CCFDA}" type="slidenum">
              <a:rPr lang="it-IT" altLang="it-IT" sz="1400" smtClean="0"/>
              <a:pPr eaLnBrk="1" hangingPunct="1">
                <a:spcBef>
                  <a:spcPct val="0"/>
                </a:spcBef>
                <a:buFontTx/>
                <a:buNone/>
              </a:pPr>
              <a:t>14</a:t>
            </a:fld>
            <a:endParaRPr lang="it-IT" altLang="it-IT" sz="1400" smtClean="0"/>
          </a:p>
        </p:txBody>
      </p:sp>
    </p:spTree>
    <p:extLst>
      <p:ext uri="{BB962C8B-B14F-4D97-AF65-F5344CB8AC3E}">
        <p14:creationId xmlns:p14="http://schemas.microsoft.com/office/powerpoint/2010/main" val="1110205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altLang="it-IT" smtClean="0"/>
              <a:t>Esperimento 1</a:t>
            </a:r>
            <a:br>
              <a:rPr lang="it-IT" altLang="it-IT" smtClean="0"/>
            </a:br>
            <a:endParaRPr lang="it-IT" altLang="it-IT" smtClean="0"/>
          </a:p>
        </p:txBody>
      </p:sp>
      <p:sp>
        <p:nvSpPr>
          <p:cNvPr id="12291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altLang="it-IT" smtClean="0"/>
              <a:t>60 studenti universitari </a:t>
            </a:r>
          </a:p>
          <a:p>
            <a:r>
              <a:rPr lang="it-IT" altLang="it-IT" smtClean="0"/>
              <a:t>guardare un video di 60 minuti.  </a:t>
            </a:r>
          </a:p>
          <a:p>
            <a:r>
              <a:rPr lang="it-IT" altLang="it-IT" smtClean="0"/>
              <a:t>Dopo  5, 25, 40 e 55 minuti viene chiesto loro se stavano facendo mindwondering/ se i loro pensieri stavano vagando  (uno schermo nero interrompe la lezione). </a:t>
            </a:r>
          </a:p>
          <a:p>
            <a:endParaRPr lang="it-IT" altLang="it-IT" smtClean="0"/>
          </a:p>
        </p:txBody>
      </p:sp>
      <p:sp>
        <p:nvSpPr>
          <p:cNvPr id="12292" name="Segnaposto numero diapositiva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12B6CE02-317C-43CE-8A35-12E635448D2F}" type="slidenum">
              <a:rPr lang="it-IT" altLang="it-IT" smtClean="0"/>
              <a:pPr/>
              <a:t>15</a:t>
            </a:fld>
            <a:endParaRPr lang="it-IT" altLang="it-IT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Procedure</a:t>
            </a:r>
            <a:br>
              <a:rPr lang="it-IT" dirty="0"/>
            </a:br>
            <a:endParaRPr lang="it-IT" dirty="0"/>
          </a:p>
        </p:txBody>
      </p:sp>
      <p:sp>
        <p:nvSpPr>
          <p:cNvPr id="6" name="Segnaposto contenuto 5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 smtClean="0"/>
              <a:t>Participants </a:t>
            </a:r>
            <a:r>
              <a:rPr lang="en-US" sz="2400" dirty="0"/>
              <a:t>were brought to the testing room and sat in front</a:t>
            </a:r>
          </a:p>
          <a:p>
            <a:pPr marL="0" indent="0">
              <a:buNone/>
            </a:pPr>
            <a:r>
              <a:rPr lang="en-US" sz="2400" dirty="0"/>
              <a:t>of a computer. They were told to watch the lecture and to</a:t>
            </a:r>
          </a:p>
          <a:p>
            <a:pPr marL="0" indent="0">
              <a:buNone/>
            </a:pPr>
            <a:r>
              <a:rPr lang="en-US" sz="2400" dirty="0"/>
              <a:t>treat it like a lecture in a course they were taking (i.e. pay</a:t>
            </a:r>
          </a:p>
          <a:p>
            <a:pPr marL="0" indent="0">
              <a:buNone/>
            </a:pPr>
            <a:r>
              <a:rPr lang="en-US" sz="2400" dirty="0"/>
              <a:t>attention and try and remember the material) because there</a:t>
            </a:r>
          </a:p>
          <a:p>
            <a:pPr marL="0" indent="0">
              <a:buNone/>
            </a:pPr>
            <a:r>
              <a:rPr lang="en-US" sz="2400" dirty="0"/>
              <a:t>would be a test afterward</a:t>
            </a:r>
            <a:r>
              <a:rPr lang="en-US" sz="2400" dirty="0" smtClean="0"/>
              <a:t>.</a:t>
            </a:r>
          </a:p>
          <a:p>
            <a:pPr marL="0" indent="0">
              <a:buNone/>
            </a:pPr>
            <a:r>
              <a:rPr lang="en-US" sz="2400" dirty="0" smtClean="0"/>
              <a:t> </a:t>
            </a:r>
            <a:r>
              <a:rPr lang="en-US" sz="2400" dirty="0"/>
              <a:t>Participants were also told that</a:t>
            </a:r>
          </a:p>
          <a:p>
            <a:pPr marL="0" indent="0">
              <a:buNone/>
            </a:pPr>
            <a:r>
              <a:rPr lang="en-US" sz="2400" b="1" dirty="0"/>
              <a:t>at various points in the lecture a screen would appear asking</a:t>
            </a:r>
          </a:p>
          <a:p>
            <a:pPr marL="0" indent="0">
              <a:buNone/>
            </a:pPr>
            <a:r>
              <a:rPr lang="en-US" sz="2400" b="1" dirty="0"/>
              <a:t>if they were mind wandering at the point the screen</a:t>
            </a:r>
          </a:p>
          <a:p>
            <a:pPr marL="0" indent="0">
              <a:buNone/>
            </a:pPr>
            <a:r>
              <a:rPr lang="en-US" sz="2400" b="1" dirty="0"/>
              <a:t>appeared. Participants were instructed to consider mind</a:t>
            </a:r>
          </a:p>
          <a:p>
            <a:pPr marL="0" indent="0">
              <a:buNone/>
            </a:pPr>
            <a:r>
              <a:rPr lang="en-US" sz="2400" b="1" dirty="0"/>
              <a:t>wandering as thinking about something other than the lecture</a:t>
            </a:r>
          </a:p>
          <a:p>
            <a:pPr marL="0" indent="0">
              <a:buNone/>
            </a:pPr>
            <a:r>
              <a:rPr lang="en-US" sz="2400" b="1" dirty="0"/>
              <a:t>(i.e. task unrelated thought). </a:t>
            </a:r>
            <a:r>
              <a:rPr lang="en-US" sz="2400" dirty="0"/>
              <a:t>Following the lecture, the test</a:t>
            </a:r>
          </a:p>
          <a:p>
            <a:pPr marL="0" indent="0">
              <a:buNone/>
            </a:pPr>
            <a:r>
              <a:rPr lang="en-US" sz="2400" dirty="0"/>
              <a:t>was administered. The entire experiment took approximately</a:t>
            </a:r>
          </a:p>
          <a:p>
            <a:pPr marL="0" indent="0">
              <a:buNone/>
            </a:pPr>
            <a:r>
              <a:rPr lang="en-US" sz="2400" dirty="0"/>
              <a:t>one and a half hours.</a:t>
            </a:r>
            <a:endParaRPr lang="it-IT" sz="24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5EE92-3722-4029-9F5E-E736B12294A4}" type="slidenum">
              <a:rPr lang="it-IT" smtClean="0"/>
              <a:pPr/>
              <a:t>16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76375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altLang="it-IT" smtClean="0"/>
          </a:p>
        </p:txBody>
      </p:sp>
      <p:sp>
        <p:nvSpPr>
          <p:cNvPr id="13315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FontTx/>
              <a:buNone/>
            </a:pPr>
            <a:endParaRPr lang="it-IT" altLang="it-IT" sz="4000" smtClean="0"/>
          </a:p>
          <a:p>
            <a:pPr marL="0" indent="0" algn="ctr">
              <a:buFontTx/>
              <a:buNone/>
            </a:pPr>
            <a:endParaRPr lang="it-IT" altLang="it-IT" sz="4000" smtClean="0"/>
          </a:p>
          <a:p>
            <a:pPr marL="0" indent="0" algn="ctr">
              <a:buFontTx/>
              <a:buNone/>
            </a:pPr>
            <a:r>
              <a:rPr lang="it-IT" altLang="it-IT" sz="4000" smtClean="0"/>
              <a:t>Were you mindwandering?</a:t>
            </a:r>
          </a:p>
        </p:txBody>
      </p:sp>
      <p:sp>
        <p:nvSpPr>
          <p:cNvPr id="13316" name="Segnaposto numero diapositiva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566FFE3F-F003-4609-857D-6F94A3730EDF}" type="slidenum">
              <a:rPr lang="it-IT" altLang="it-IT" smtClean="0"/>
              <a:pPr/>
              <a:t>17</a:t>
            </a:fld>
            <a:endParaRPr lang="it-IT" altLang="it-IT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smtClean="0"/>
              <a:t>Stai facendo MW?</a:t>
            </a:r>
          </a:p>
        </p:txBody>
      </p:sp>
      <p:sp>
        <p:nvSpPr>
          <p:cNvPr id="14339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altLang="it-IT" smtClean="0"/>
              <a:t>Yes 43%</a:t>
            </a:r>
          </a:p>
          <a:p>
            <a:endParaRPr lang="it-IT" altLang="it-IT" smtClean="0"/>
          </a:p>
          <a:p>
            <a:r>
              <a:rPr lang="it-IT" altLang="it-IT" smtClean="0"/>
              <a:t>Yes 35% prima metà</a:t>
            </a:r>
          </a:p>
          <a:p>
            <a:r>
              <a:rPr lang="it-IT" altLang="it-IT" smtClean="0"/>
              <a:t>Yes 52% seconda (e il ricordo è peggiore)</a:t>
            </a:r>
          </a:p>
          <a:p>
            <a:endParaRPr lang="it-IT" altLang="it-IT" smtClean="0"/>
          </a:p>
        </p:txBody>
      </p:sp>
      <p:sp>
        <p:nvSpPr>
          <p:cNvPr id="14340" name="Segnaposto numero diapositiva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7A79843B-0D50-46B3-9ABA-581540C88220}" type="slidenum">
              <a:rPr lang="it-IT" altLang="it-IT" smtClean="0"/>
              <a:pPr/>
              <a:t>18</a:t>
            </a:fld>
            <a:endParaRPr lang="it-IT" altLang="it-IT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altLang="it-IT" smtClean="0"/>
              <a:t>Secondo esperimento</a:t>
            </a:r>
            <a:br>
              <a:rPr lang="it-IT" altLang="it-IT" smtClean="0"/>
            </a:br>
            <a:endParaRPr lang="it-IT" altLang="it-IT" smtClean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23850" y="1052513"/>
            <a:ext cx="8229600" cy="4525962"/>
          </a:xfrm>
        </p:spPr>
        <p:txBody>
          <a:bodyPr>
            <a:normAutofit fontScale="92500" lnSpcReduction="10000"/>
          </a:bodyPr>
          <a:lstStyle/>
          <a:p>
            <a:pPr marL="0" indent="0">
              <a:buFontTx/>
              <a:buNone/>
              <a:defRPr/>
            </a:pPr>
            <a:r>
              <a:rPr lang="it-IT" dirty="0" smtClean="0"/>
              <a:t>Viene </a:t>
            </a:r>
            <a:r>
              <a:rPr lang="it-IT" dirty="0"/>
              <a:t>cambiato il tempo della domanda: </a:t>
            </a:r>
            <a:endParaRPr lang="it-IT" dirty="0" smtClean="0"/>
          </a:p>
          <a:p>
            <a:pPr marL="0" indent="0">
              <a:buFontTx/>
              <a:buNone/>
              <a:defRPr/>
            </a:pPr>
            <a:r>
              <a:rPr lang="it-IT" dirty="0" smtClean="0"/>
              <a:t>2</a:t>
            </a:r>
            <a:r>
              <a:rPr lang="it-IT" dirty="0"/>
              <a:t>, 20, 35 e 50 minuti</a:t>
            </a:r>
            <a:r>
              <a:rPr lang="it-IT" dirty="0" smtClean="0"/>
              <a:t>,</a:t>
            </a:r>
          </a:p>
          <a:p>
            <a:pPr marL="0" indent="0">
              <a:buFontTx/>
              <a:buNone/>
              <a:defRPr/>
            </a:pPr>
            <a:r>
              <a:rPr lang="it-IT" dirty="0" smtClean="0"/>
              <a:t> </a:t>
            </a:r>
            <a:r>
              <a:rPr lang="it-IT" dirty="0"/>
              <a:t>le domande del test </a:t>
            </a:r>
            <a:r>
              <a:rPr lang="it-IT" dirty="0" smtClean="0"/>
              <a:t>sono: </a:t>
            </a:r>
          </a:p>
          <a:p>
            <a:pPr>
              <a:defRPr/>
            </a:pPr>
            <a:r>
              <a:rPr lang="it-IT" dirty="0" smtClean="0"/>
              <a:t> </a:t>
            </a:r>
            <a:r>
              <a:rPr lang="it-IT" dirty="0"/>
              <a:t>4 su materiale </a:t>
            </a:r>
            <a:r>
              <a:rPr lang="it-IT" dirty="0" smtClean="0"/>
              <a:t>spiegato appena </a:t>
            </a:r>
            <a:r>
              <a:rPr lang="it-IT" dirty="0"/>
              <a:t>prima </a:t>
            </a:r>
            <a:r>
              <a:rPr lang="it-IT" dirty="0" smtClean="0"/>
              <a:t>dell’interruzione</a:t>
            </a:r>
          </a:p>
          <a:p>
            <a:pPr>
              <a:defRPr/>
            </a:pPr>
            <a:r>
              <a:rPr lang="it-IT" dirty="0" smtClean="0"/>
              <a:t> </a:t>
            </a:r>
            <a:r>
              <a:rPr lang="it-IT" dirty="0"/>
              <a:t>4 su materiale che segue la domanda.</a:t>
            </a:r>
          </a:p>
          <a:p>
            <a:pPr>
              <a:defRPr/>
            </a:pPr>
            <a:endParaRPr lang="it-IT" dirty="0" smtClean="0"/>
          </a:p>
          <a:p>
            <a:pPr marL="0" indent="0">
              <a:buFontTx/>
              <a:buNone/>
              <a:defRPr/>
            </a:pPr>
            <a:r>
              <a:rPr lang="it-IT" u="sng" dirty="0" smtClean="0"/>
              <a:t>La domanda </a:t>
            </a:r>
            <a:r>
              <a:rPr lang="it-IT" u="sng" dirty="0"/>
              <a:t>agisce come un fattore di </a:t>
            </a:r>
            <a:r>
              <a:rPr lang="it-IT" u="sng" dirty="0" err="1"/>
              <a:t>ri</a:t>
            </a:r>
            <a:r>
              <a:rPr lang="it-IT" u="sng" dirty="0"/>
              <a:t>-orientamento </a:t>
            </a:r>
            <a:r>
              <a:rPr lang="it-IT" u="sng" dirty="0" smtClean="0"/>
              <a:t>dell’attenzione</a:t>
            </a:r>
            <a:endParaRPr lang="it-IT" dirty="0"/>
          </a:p>
        </p:txBody>
      </p:sp>
      <p:sp>
        <p:nvSpPr>
          <p:cNvPr id="15364" name="Segnaposto numero diapositiva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934FCEC7-9FA4-4127-A059-6CDF92FD1FB0}" type="slidenum">
              <a:rPr lang="it-IT" altLang="it-IT" smtClean="0"/>
              <a:pPr/>
              <a:t>19</a:t>
            </a:fld>
            <a:endParaRPr lang="it-IT" altLang="it-IT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23528" y="476672"/>
            <a:ext cx="8363272" cy="564949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dirty="0" smtClean="0"/>
              <a:t>Difficile costruire una lezione/risorsa che risponde alle (diverse) esigenze di ognuno:</a:t>
            </a:r>
          </a:p>
          <a:p>
            <a:r>
              <a:rPr lang="it-IT" dirty="0" smtClean="0"/>
              <a:t>Diverse …preconoscenze</a:t>
            </a:r>
          </a:p>
          <a:p>
            <a:r>
              <a:rPr lang="it-IT" dirty="0" smtClean="0"/>
              <a:t>Abilità</a:t>
            </a:r>
          </a:p>
          <a:p>
            <a:r>
              <a:rPr lang="it-IT" dirty="0" smtClean="0"/>
              <a:t>Motivazione…</a:t>
            </a:r>
          </a:p>
          <a:p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Come migliorare l’efficacia?</a:t>
            </a:r>
          </a:p>
          <a:p>
            <a:pPr marL="0" indent="0">
              <a:buNone/>
            </a:pPr>
            <a:r>
              <a:rPr lang="it-IT" dirty="0" smtClean="0"/>
              <a:t>No: recitazione</a:t>
            </a:r>
          </a:p>
          <a:p>
            <a:pPr marL="0" indent="0">
              <a:buNone/>
            </a:pPr>
            <a:r>
              <a:rPr lang="it-IT" dirty="0" smtClean="0"/>
              <a:t>Sì: dialogo iterativo</a:t>
            </a:r>
          </a:p>
          <a:p>
            <a:pPr marL="0" indent="0">
              <a:buNone/>
            </a:pPr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5EE92-3722-4029-9F5E-E736B12294A4}" type="slidenum">
              <a:rPr lang="it-IT" smtClean="0"/>
              <a:pPr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08283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it-IT" altLang="it-IT" smtClean="0"/>
              <a:t/>
            </a:r>
            <a:br>
              <a:rPr lang="it-IT" altLang="it-IT" smtClean="0"/>
            </a:br>
            <a:r>
              <a:rPr lang="it-IT" altLang="it-IT" smtClean="0"/>
              <a:t>Testi, stampa</a:t>
            </a:r>
            <a:br>
              <a:rPr lang="it-IT" altLang="it-IT" smtClean="0"/>
            </a:br>
            <a:endParaRPr lang="it-IT" altLang="it-IT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altLang="it-IT" dirty="0" smtClean="0"/>
              <a:t>I libri sono il mezzo educativo più importante e diffuso. </a:t>
            </a:r>
          </a:p>
          <a:p>
            <a:pPr eaLnBrk="1" hangingPunct="1">
              <a:defRPr/>
            </a:pPr>
            <a:r>
              <a:rPr lang="it-IT" altLang="it-IT" dirty="0" smtClean="0"/>
              <a:t>Il libro il mezzo più facile da</a:t>
            </a:r>
          </a:p>
          <a:p>
            <a:pPr lvl="1" eaLnBrk="1" hangingPunct="1">
              <a:defRPr/>
            </a:pPr>
            <a:r>
              <a:rPr lang="it-IT" altLang="it-IT" dirty="0" smtClean="0"/>
              <a:t>produrre, </a:t>
            </a:r>
          </a:p>
          <a:p>
            <a:pPr lvl="1" eaLnBrk="1" hangingPunct="1">
              <a:defRPr/>
            </a:pPr>
            <a:r>
              <a:rPr lang="it-IT" altLang="it-IT" dirty="0" smtClean="0"/>
              <a:t>pubblicare,</a:t>
            </a:r>
          </a:p>
          <a:p>
            <a:pPr lvl="1" eaLnBrk="1" hangingPunct="1">
              <a:defRPr/>
            </a:pPr>
            <a:r>
              <a:rPr lang="it-IT" altLang="it-IT" dirty="0" smtClean="0"/>
              <a:t>portare, e usare (accesso random, indici).</a:t>
            </a:r>
          </a:p>
          <a:p>
            <a:pPr marL="0" indent="0" eaLnBrk="1" hangingPunct="1">
              <a:buFontTx/>
              <a:buNone/>
              <a:defRPr/>
            </a:pPr>
            <a:r>
              <a:rPr lang="it-IT" altLang="it-IT" dirty="0" smtClean="0"/>
              <a:t> </a:t>
            </a:r>
          </a:p>
        </p:txBody>
      </p:sp>
      <p:sp>
        <p:nvSpPr>
          <p:cNvPr id="10244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5DAA7B44-2E79-412E-8396-52FA846FF5D8}" type="slidenum">
              <a:rPr lang="it-IT" altLang="it-IT" sz="1400" smtClean="0"/>
              <a:pPr eaLnBrk="1" hangingPunct="1">
                <a:spcBef>
                  <a:spcPct val="0"/>
                </a:spcBef>
                <a:buFontTx/>
                <a:buNone/>
              </a:pPr>
              <a:t>20</a:t>
            </a:fld>
            <a:endParaRPr lang="it-IT" altLang="it-IT" sz="1400" smtClean="0"/>
          </a:p>
        </p:txBody>
      </p:sp>
    </p:spTree>
    <p:extLst>
      <p:ext uri="{BB962C8B-B14F-4D97-AF65-F5344CB8AC3E}">
        <p14:creationId xmlns:p14="http://schemas.microsoft.com/office/powerpoint/2010/main" val="2026811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3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0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" dur="5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7" dur="5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8" dur="5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5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3" dur="5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4" dur="5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5" dur="5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" dur="5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0" dur="500" fill="hold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1" dur="500" fill="hold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2" dur="500" fill="hold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3" dur="500" fill="hold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it-IT" altLang="it-IT" smtClean="0"/>
              <a:t/>
            </a:r>
            <a:br>
              <a:rPr lang="it-IT" altLang="it-IT" smtClean="0"/>
            </a:br>
            <a:r>
              <a:rPr lang="it-IT" altLang="it-IT" smtClean="0"/>
              <a:t>il libro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Tx/>
              <a:buNone/>
              <a:defRPr/>
            </a:pPr>
            <a:r>
              <a:rPr lang="it-IT" altLang="it-IT" dirty="0" smtClean="0"/>
              <a:t>non </a:t>
            </a:r>
            <a:r>
              <a:rPr lang="it-IT" altLang="it-IT" dirty="0"/>
              <a:t>è</a:t>
            </a:r>
            <a:r>
              <a:rPr lang="it-IT" altLang="it-IT" dirty="0" smtClean="0"/>
              <a:t>:</a:t>
            </a:r>
          </a:p>
          <a:p>
            <a:pPr eaLnBrk="1" hangingPunct="1">
              <a:defRPr/>
            </a:pPr>
            <a:r>
              <a:rPr lang="it-IT" altLang="it-IT" dirty="0" smtClean="0"/>
              <a:t> interattivo,</a:t>
            </a:r>
          </a:p>
          <a:p>
            <a:pPr eaLnBrk="1" hangingPunct="1">
              <a:defRPr/>
            </a:pPr>
            <a:r>
              <a:rPr lang="it-IT" altLang="it-IT" dirty="0" smtClean="0"/>
              <a:t> adattivo </a:t>
            </a:r>
          </a:p>
          <a:p>
            <a:pPr eaLnBrk="1" hangingPunct="1">
              <a:defRPr/>
            </a:pPr>
            <a:r>
              <a:rPr lang="it-IT" altLang="it-IT" dirty="0" smtClean="0"/>
              <a:t> riflessivo.</a:t>
            </a:r>
          </a:p>
          <a:p>
            <a:pPr eaLnBrk="1" hangingPunct="1">
              <a:defRPr/>
            </a:pPr>
            <a:r>
              <a:rPr lang="it-IT" altLang="it-IT" dirty="0" smtClean="0"/>
              <a:t>solo l'insegnante può descrivere le sue concezioni</a:t>
            </a:r>
          </a:p>
          <a:p>
            <a:pPr eaLnBrk="1" hangingPunct="1">
              <a:defRPr/>
            </a:pPr>
            <a:r>
              <a:rPr lang="it-IT" altLang="it-IT" dirty="0" smtClean="0"/>
              <a:t>Si rivolge al Lettore ideale</a:t>
            </a:r>
          </a:p>
        </p:txBody>
      </p:sp>
      <p:sp>
        <p:nvSpPr>
          <p:cNvPr id="11268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D5168CF3-F4B6-4DC6-93EA-E51692E0F81F}" type="slidenum">
              <a:rPr lang="it-IT" altLang="it-IT" sz="1400" smtClean="0"/>
              <a:pPr eaLnBrk="1" hangingPunct="1">
                <a:spcBef>
                  <a:spcPct val="0"/>
                </a:spcBef>
                <a:buFontTx/>
                <a:buNone/>
              </a:pPr>
              <a:t>21</a:t>
            </a:fld>
            <a:endParaRPr lang="it-IT" altLang="it-IT" sz="1400" smtClean="0"/>
          </a:p>
        </p:txBody>
      </p:sp>
    </p:spTree>
    <p:extLst>
      <p:ext uri="{BB962C8B-B14F-4D97-AF65-F5344CB8AC3E}">
        <p14:creationId xmlns:p14="http://schemas.microsoft.com/office/powerpoint/2010/main" val="2184279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it-IT" altLang="it-IT" smtClean="0"/>
              <a:t>PERO’…</a:t>
            </a:r>
            <a:br>
              <a:rPr lang="it-IT" altLang="it-IT" smtClean="0"/>
            </a:br>
            <a:endParaRPr lang="it-IT" altLang="it-IT" smtClean="0"/>
          </a:p>
        </p:txBody>
      </p:sp>
      <p:sp>
        <p:nvSpPr>
          <p:cNvPr id="419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it-IT" altLang="it-IT" dirty="0" smtClean="0"/>
              <a:t>È sotto il </a:t>
            </a:r>
            <a:r>
              <a:rPr lang="it-IT" altLang="it-IT" i="1" dirty="0" smtClean="0"/>
              <a:t>controllo</a:t>
            </a:r>
            <a:r>
              <a:rPr lang="it-IT" altLang="it-IT" dirty="0" smtClean="0"/>
              <a:t> del lettore, </a:t>
            </a:r>
          </a:p>
          <a:p>
            <a:pPr eaLnBrk="1" hangingPunct="1"/>
            <a:r>
              <a:rPr lang="it-IT" altLang="it-IT" dirty="0" smtClean="0"/>
              <a:t>che </a:t>
            </a:r>
            <a:r>
              <a:rPr lang="it-IT" altLang="it-IT" dirty="0" err="1" smtClean="0"/>
              <a:t>puo'</a:t>
            </a:r>
            <a:r>
              <a:rPr lang="it-IT" altLang="it-IT" dirty="0" smtClean="0"/>
              <a:t> rileggere, saltare, utilizzare l'indice per cercare gli argomenti e  scegliere il </a:t>
            </a:r>
            <a:r>
              <a:rPr lang="it-IT" altLang="it-IT" i="1" dirty="0" smtClean="0"/>
              <a:t>ritmo</a:t>
            </a:r>
            <a:r>
              <a:rPr lang="it-IT" altLang="it-IT" dirty="0" smtClean="0"/>
              <a:t> di consultazione</a:t>
            </a:r>
          </a:p>
          <a:p>
            <a:pPr eaLnBrk="1" hangingPunct="1"/>
            <a:r>
              <a:rPr lang="it-IT" altLang="it-IT" dirty="0" smtClean="0"/>
              <a:t>E’ stabile, non effimero</a:t>
            </a:r>
          </a:p>
          <a:p>
            <a:pPr eaLnBrk="1" hangingPunct="1"/>
            <a:endParaRPr lang="it-IT" altLang="it-IT" dirty="0" smtClean="0"/>
          </a:p>
        </p:txBody>
      </p:sp>
      <p:sp>
        <p:nvSpPr>
          <p:cNvPr id="12292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6C251572-BACD-4DDA-93D2-29A6F8CFCB9E}" type="slidenum">
              <a:rPr lang="it-IT" altLang="it-IT" sz="1400" smtClean="0"/>
              <a:pPr eaLnBrk="1" hangingPunct="1">
                <a:spcBef>
                  <a:spcPct val="0"/>
                </a:spcBef>
                <a:buFontTx/>
                <a:buNone/>
              </a:pPr>
              <a:t>22</a:t>
            </a:fld>
            <a:endParaRPr lang="it-IT" altLang="it-IT" sz="1400" smtClean="0"/>
          </a:p>
        </p:txBody>
      </p:sp>
    </p:spTree>
    <p:extLst>
      <p:ext uri="{BB962C8B-B14F-4D97-AF65-F5344CB8AC3E}">
        <p14:creationId xmlns:p14="http://schemas.microsoft.com/office/powerpoint/2010/main" val="239168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olo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it-IT" altLang="it-IT" sz="3600" smtClean="0"/>
              <a:t>Kozma (1991) </a:t>
            </a:r>
            <a:br>
              <a:rPr lang="it-IT" altLang="it-IT" sz="3600" smtClean="0"/>
            </a:br>
            <a:endParaRPr lang="it-IT" altLang="it-IT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it-IT" altLang="it-IT" smtClean="0"/>
              <a:t>Uso la stabilità del testo</a:t>
            </a:r>
          </a:p>
          <a:p>
            <a:pPr lvl="1" eaLnBrk="1" hangingPunct="1"/>
            <a:r>
              <a:rPr lang="it-IT" altLang="it-IT" smtClean="0"/>
              <a:t>per tornare indietro di segmenti più grandi della frase.</a:t>
            </a:r>
          </a:p>
          <a:p>
            <a:pPr eaLnBrk="1" hangingPunct="1"/>
            <a:r>
              <a:rPr lang="it-IT" altLang="it-IT" smtClean="0"/>
              <a:t>La stabilità e la manipolabilità sono rilevanti anche per chi ha delle abilità di lettura molto sviluppate:</a:t>
            </a:r>
          </a:p>
          <a:p>
            <a:pPr lvl="1" eaLnBrk="1" hangingPunct="1"/>
            <a:r>
              <a:rPr lang="it-IT" altLang="it-IT" smtClean="0"/>
              <a:t>un lettore esperto  legge molto selettivamente</a:t>
            </a:r>
          </a:p>
        </p:txBody>
      </p:sp>
      <p:sp>
        <p:nvSpPr>
          <p:cNvPr id="13316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AA764F70-0CBA-4CFD-9BC5-0D437E0FD3DA}" type="slidenum">
              <a:rPr lang="it-IT" altLang="it-IT" sz="1400" smtClean="0"/>
              <a:pPr eaLnBrk="1" hangingPunct="1">
                <a:spcBef>
                  <a:spcPct val="0"/>
                </a:spcBef>
                <a:buFontTx/>
                <a:buNone/>
              </a:pPr>
              <a:t>23</a:t>
            </a:fld>
            <a:endParaRPr lang="it-IT" altLang="it-IT" sz="1400" smtClean="0"/>
          </a:p>
        </p:txBody>
      </p:sp>
    </p:spTree>
    <p:extLst>
      <p:ext uri="{BB962C8B-B14F-4D97-AF65-F5344CB8AC3E}">
        <p14:creationId xmlns:p14="http://schemas.microsoft.com/office/powerpoint/2010/main" val="1099520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ol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 smtClean="0"/>
              <a:t>È migliorabile?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611560" y="1340768"/>
            <a:ext cx="8229600" cy="4525963"/>
          </a:xfrm>
        </p:spPr>
        <p:txBody>
          <a:bodyPr/>
          <a:lstStyle/>
          <a:p>
            <a:pPr lvl="1" eaLnBrk="1" hangingPunct="1"/>
            <a:r>
              <a:rPr lang="it-IT" altLang="it-IT" dirty="0" smtClean="0"/>
              <a:t>organizzatori anticipati,</a:t>
            </a:r>
          </a:p>
          <a:p>
            <a:pPr lvl="1" eaLnBrk="1" hangingPunct="1"/>
            <a:r>
              <a:rPr lang="it-IT" altLang="it-IT" dirty="0" smtClean="0"/>
              <a:t>incoraggiare annotazione, rispondere a domande.. autovalutazione</a:t>
            </a:r>
          </a:p>
          <a:p>
            <a:pPr eaLnBrk="1" hangingPunct="1"/>
            <a:endParaRPr lang="it-IT" altLang="it-IT" dirty="0" smtClean="0"/>
          </a:p>
          <a:p>
            <a:pPr eaLnBrk="1" hangingPunct="1"/>
            <a:r>
              <a:rPr lang="it-IT" altLang="it-IT" dirty="0" smtClean="0"/>
              <a:t>Ma lo studente deve svolgere le attività</a:t>
            </a:r>
          </a:p>
          <a:p>
            <a:pPr eaLnBrk="1" hangingPunct="1"/>
            <a:r>
              <a:rPr lang="it-IT" altLang="it-IT" dirty="0" smtClean="0"/>
              <a:t>e non tutti lo fanno. </a:t>
            </a:r>
          </a:p>
          <a:p>
            <a:pPr lvl="1" eaLnBrk="1" hangingPunct="1"/>
            <a:r>
              <a:rPr lang="it-IT" altLang="it-IT" dirty="0" smtClean="0"/>
              <a:t>Manca il tempo, la motivazione.. Siamo buoni lettori?</a:t>
            </a:r>
          </a:p>
          <a:p>
            <a:pPr lvl="1" eaLnBrk="1" hangingPunct="1"/>
            <a:endParaRPr lang="it-IT" altLang="it-IT" dirty="0" smtClean="0"/>
          </a:p>
        </p:txBody>
      </p:sp>
      <p:sp>
        <p:nvSpPr>
          <p:cNvPr id="14340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BB7ED1FA-41F0-4B6B-9567-6640080DBBBA}" type="slidenum">
              <a:rPr lang="it-IT" altLang="it-IT" sz="1400" smtClean="0"/>
              <a:pPr eaLnBrk="1" hangingPunct="1">
                <a:spcBef>
                  <a:spcPct val="0"/>
                </a:spcBef>
                <a:buFontTx/>
                <a:buNone/>
              </a:pPr>
              <a:t>24</a:t>
            </a:fld>
            <a:endParaRPr lang="it-IT" altLang="it-IT" sz="1400" smtClean="0"/>
          </a:p>
        </p:txBody>
      </p:sp>
    </p:spTree>
    <p:extLst>
      <p:ext uri="{BB962C8B-B14F-4D97-AF65-F5344CB8AC3E}">
        <p14:creationId xmlns:p14="http://schemas.microsoft.com/office/powerpoint/2010/main" val="626001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smtClean="0"/>
              <a:t>Siamo buoni lettori?</a:t>
            </a:r>
          </a:p>
        </p:txBody>
      </p:sp>
      <p:sp>
        <p:nvSpPr>
          <p:cNvPr id="15363" name="Segnaposto contenuto 2"/>
          <p:cNvSpPr>
            <a:spLocks noGrp="1"/>
          </p:cNvSpPr>
          <p:nvPr>
            <p:ph idx="1"/>
          </p:nvPr>
        </p:nvSpPr>
        <p:spPr>
          <a:xfrm>
            <a:off x="179388" y="1268413"/>
            <a:ext cx="8229600" cy="4525962"/>
          </a:xfrm>
        </p:spPr>
        <p:txBody>
          <a:bodyPr/>
          <a:lstStyle/>
          <a:p>
            <a:r>
              <a:rPr lang="it-IT" altLang="it-IT" sz="2000" dirty="0" smtClean="0"/>
              <a:t>Leggiamo poco: i lettori forti sono un terzo dei lettori deboli (meno di 3 libri in un anno); molte famiglie non hanno libri a casa</a:t>
            </a:r>
            <a:r>
              <a:rPr lang="it-IT" altLang="it-IT" sz="1800" dirty="0" smtClean="0"/>
              <a:t>. Vedi dati Istat</a:t>
            </a:r>
          </a:p>
          <a:p>
            <a:r>
              <a:rPr lang="it-IT" altLang="it-IT" sz="1800" dirty="0">
                <a:hlinkClick r:id="rId2"/>
              </a:rPr>
              <a:t>http://</a:t>
            </a:r>
            <a:r>
              <a:rPr lang="it-IT" altLang="it-IT" sz="1800" dirty="0" smtClean="0">
                <a:hlinkClick r:id="rId2"/>
              </a:rPr>
              <a:t>www.istat.it/it/archivio/145294</a:t>
            </a:r>
            <a:endParaRPr lang="it-IT" altLang="it-IT" sz="1800" dirty="0" smtClean="0"/>
          </a:p>
          <a:p>
            <a:endParaRPr lang="it-IT" altLang="it-IT" dirty="0" smtClean="0"/>
          </a:p>
          <a:p>
            <a:endParaRPr lang="it-IT" altLang="it-IT" dirty="0" smtClean="0"/>
          </a:p>
        </p:txBody>
      </p:sp>
      <p:sp>
        <p:nvSpPr>
          <p:cNvPr id="15365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4131E687-BF4A-44A9-AE3D-F005F80442DD}" type="slidenum">
              <a:rPr lang="it-IT" altLang="it-IT" sz="1400" smtClean="0"/>
              <a:pPr eaLnBrk="1" hangingPunct="1">
                <a:spcBef>
                  <a:spcPct val="0"/>
                </a:spcBef>
                <a:buFontTx/>
                <a:buNone/>
              </a:pPr>
              <a:t>25</a:t>
            </a:fld>
            <a:endParaRPr lang="it-IT" altLang="it-IT" sz="140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682453"/>
            <a:ext cx="8109764" cy="32598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1906483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>
              <a:buFont typeface="Arial" pitchFamily="34" charset="0"/>
              <a:buChar char="•"/>
              <a:defRPr/>
            </a:pPr>
            <a:r>
              <a:rPr lang="it-IT" dirty="0" smtClean="0"/>
              <a:t>Siamo buoni lettori?</a:t>
            </a:r>
            <a:br>
              <a:rPr lang="it-IT" dirty="0" smtClean="0"/>
            </a:br>
            <a:r>
              <a:rPr lang="it-IT" sz="2200" dirty="0" smtClean="0"/>
              <a:t>leggiamo il web/il </a:t>
            </a:r>
            <a:r>
              <a:rPr lang="it-IT" sz="2200" dirty="0"/>
              <a:t>testo con </a:t>
            </a:r>
            <a:r>
              <a:rPr lang="it-IT" sz="2200" dirty="0" smtClean="0"/>
              <a:t>disattenzione, come ha dimostrato Nielsen evidenziando il pattern a F (</a:t>
            </a:r>
            <a:r>
              <a:rPr lang="it-IT" sz="2200" dirty="0" err="1" smtClean="0"/>
              <a:t>F</a:t>
            </a:r>
            <a:r>
              <a:rPr lang="it-IT" sz="2200" dirty="0" smtClean="0"/>
              <a:t> </a:t>
            </a:r>
            <a:r>
              <a:rPr lang="it-IT" sz="2200" dirty="0" err="1" smtClean="0"/>
              <a:t>for</a:t>
            </a:r>
            <a:r>
              <a:rPr lang="it-IT" sz="2200" dirty="0" smtClean="0"/>
              <a:t> Fast) con pochi sguardi orizzontali e verticali per cercare le notizie di interesse </a:t>
            </a:r>
            <a:endParaRPr lang="it-IT" sz="2200" dirty="0"/>
          </a:p>
        </p:txBody>
      </p:sp>
      <p:pic>
        <p:nvPicPr>
          <p:cNvPr id="16387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90563" y="2039938"/>
            <a:ext cx="7762875" cy="3648075"/>
          </a:xfrm>
        </p:spPr>
      </p:pic>
      <p:sp>
        <p:nvSpPr>
          <p:cNvPr id="16388" name="CasellaDiTesto 4"/>
          <p:cNvSpPr txBox="1">
            <a:spLocks noChangeArrowheads="1"/>
          </p:cNvSpPr>
          <p:nvPr/>
        </p:nvSpPr>
        <p:spPr bwMode="auto">
          <a:xfrm>
            <a:off x="971550" y="6021388"/>
            <a:ext cx="5903913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800" u="sng">
                <a:hlinkClick r:id="rId3"/>
              </a:rPr>
              <a:t>Neilsen: </a:t>
            </a:r>
            <a:r>
              <a:rPr lang="it-IT" altLang="it-IT" sz="1800">
                <a:hlinkClick r:id="rId3"/>
              </a:rPr>
              <a:t>http://www.useit.com/alertbox/reading_pattern.html</a:t>
            </a:r>
            <a:endParaRPr lang="it-IT" altLang="it-IT" sz="1800"/>
          </a:p>
        </p:txBody>
      </p:sp>
      <p:sp>
        <p:nvSpPr>
          <p:cNvPr id="16389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2EE8AE03-40AB-42A0-A1E8-E411CFA09FD2}" type="slidenum">
              <a:rPr lang="it-IT" altLang="it-IT" sz="1400" smtClean="0"/>
              <a:pPr eaLnBrk="1" hangingPunct="1">
                <a:spcBef>
                  <a:spcPct val="0"/>
                </a:spcBef>
                <a:buFontTx/>
                <a:buNone/>
              </a:pPr>
              <a:t>26</a:t>
            </a:fld>
            <a:endParaRPr lang="it-IT" altLang="it-IT" sz="1400" smtClean="0"/>
          </a:p>
        </p:txBody>
      </p:sp>
    </p:spTree>
    <p:extLst>
      <p:ext uri="{BB962C8B-B14F-4D97-AF65-F5344CB8AC3E}">
        <p14:creationId xmlns:p14="http://schemas.microsoft.com/office/powerpoint/2010/main" val="3294010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olo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1143000"/>
          </a:xfrm>
        </p:spPr>
        <p:txBody>
          <a:bodyPr/>
          <a:lstStyle/>
          <a:p>
            <a:pPr algn="l"/>
            <a:r>
              <a:rPr lang="it-IT" altLang="it-IT" smtClean="0"/>
              <a:t>Siamo buoni lettori?</a:t>
            </a:r>
          </a:p>
        </p:txBody>
      </p:sp>
      <p:sp>
        <p:nvSpPr>
          <p:cNvPr id="17411" name="Segnaposto numero diapositiva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B91C4DF9-0E6A-4349-B123-E87C64CD350A}" type="slidenum">
              <a:rPr lang="it-IT" altLang="it-IT" sz="1400" smtClean="0"/>
              <a:pPr eaLnBrk="1" hangingPunct="1">
                <a:spcBef>
                  <a:spcPct val="0"/>
                </a:spcBef>
                <a:buFontTx/>
                <a:buNone/>
              </a:pPr>
              <a:t>27</a:t>
            </a:fld>
            <a:endParaRPr lang="it-IT" altLang="it-IT" sz="1400" smtClean="0"/>
          </a:p>
        </p:txBody>
      </p:sp>
      <p:sp>
        <p:nvSpPr>
          <p:cNvPr id="17412" name="AutoShape 2" descr="data:image/jpeg;base64,/9j/4AAQSkZJRgABAQAAAQABAAD/2wCEAAkGBhISERUUExQVFRUVFxcYGBYYGBoXGBsXGBgXGBgWGBgZHyYeGBwkHBgUHy8gIycpLSwsGB4xNTAqNSYrLCkBCQoKDgwOGg8PGiwkHCUsLCwsLCwsLCwsLCwsLCwsLCwsLCwsLCwsLCwsLCwsLCwsLCwsLCwsLCwsLCwsLCwpLP/AABEIALgBEQMBIgACEQEDEQH/xAAbAAABBQEBAAAAAAAAAAAAAAAEAAIDBQYBB//EAEAQAAECAwYDBAkBBwQDAQEAAAECEQADIQQFEjFBUSJhcQYTgZEUMkJSobHB0fAjFWJykrLh8TNDc6IHFpNTJP/EABkBAAMBAQEAAAAAAAAAAAAAAAABAgMEBf/EACMRAAICAgMBAQEBAQEBAAAAAAABAhESIQMTMUFRYSJxgUL/2gAMAwEAAhEDEQA/AD+zd3yfR5RMuUSZcsl0INcAzpBhsUhRrJlf/NH2iruRbWeVX/bl/wBAi3lTRHnN2ekkkQzbskjKVK/+aPtAwuRCi4lS/wCRP2g1fEp3pFvZSGyGUZbs0tJFCvs5LA/0pb/8aftHF3RKCXMmWD/xp+0apKU8ukNnSEkEERRNmOVYZX/5Sv5E/aITclnJcyUEj9xP0EWV4WBSVgj1XL/T4xLZLEpQJAJ3hq14Dp+mWvPswjCSiUgdAPk0Zu2XEuWlyhPkDHod6IWihSeUZG/rTMDBn16R1ccmzmnFIz0qxA+yH6CGGxD3R5D7RJJnkEnMmJ12OZmaAxsZAarIB7I8hEZkj3R5D7QZJsMxZZLmLC09nFIS6iawrQUykTKD+qPIR0WYH2R5CL+7bslCkwkHMUg23XNl3YBOuXzh2FGUNlb2R5CEmWkGqR5D7RdyrFiJC6MIOstxmeWTkMztCtDxZRIEpvUBPQfaDpFwrXVEoAbqSAPBxWNxdXZOzy6qJUoF+saaZKQQCAw226xm+X8LUP08rstxKUWMkADXAPPnEN69nSiolhuSQfOPU0zJQ4fB9IFtlnSoM9IjuK60eOrsoAP6Y8hA/dJ2T5CPVbRcqMJYAgvqBGZve4QnjKABsD9dY1U0zOUGjHmUnZPkI4ZSdh5CCpskH1X+kPkWU6xZAF3Q2HkI53Y2HkImmy2JiMwxHO7T7o8hC7tOw8hHYUAHO7Gw8hCwJ2HkI7ChAcwp90eQh6JaX9UeQhsSy5bwAUmGFHcMKKEeo3TamkS65IR/SIOk2p4q7rsau6l0d5aPikQX3ak1bwjgfp3fC17/AJwZZ7VRopEzTqIfZFLd61PwiCy/mTlO9SYlk25RBxUMQSkoUAS7/eHzQAaQ6EFTlpUisPs9owjCMnempirtCjlDLOoiFdDqw28bSS/MNlVooJ/Z5U3RhkTv4wcu11rBdit70JAEOPI0xOCobdfYuxoSyw5IHE9X1ia2dmbItIAGFjzcgdI7PtA3pu8RItu0Ha/0FxonstyyZYaWnxOZjk+wA+ukEbND7NaxvBoQg1xRNtsdJFBefZ0TQ6RxbgV/GjO2y65sj1xw7/KPRETQkRXX9Zu/lYQOLTqekaKb8ZLiedWtRNc4tbhtqpQAKFAPrR6UPyjQyuyokywZiSojiyoCPwQJISJqsKG5kmG534LEsRaEkBQOcNVbhk8E2G40B8ajT48onNjkZERnaHRTGeHLZQQicCM4VsukpcpIUPzaB+6KRWD0aCZU0A6wRarn9IQ2HPU5D4RXyLS1YsEXurDhJpAnTCSspVf+P5SQWU56xSXncnc1BYZsY2CJ9XBf5wyZZ5a/XAID5h42jzP6ZPjR5bbpqeRPKGWGx42dJY0xNSPSF9lpE4hWEcPJgeZAz8Ysh2UQtI0CcnypsI37EY4M83vLs42HBtXOKc3fMdsJp+ax7LP7OJLEHENWzitvK50hwJQQD4nqVGHmhYHkuFixh6Ep1i6va4FJVwg1MC2fs7OWpmYb6Q00yWmiGWhB2fnE3cJBAdzyESWjs/MQSM21Zo5Z7vmFWRblBaCjM4YUS9z1hRRNHr9z4RZpO/dS/wCgRNIlBRIIiruud+hKrlLl/wBAh6r3Qgs/WPOeWR6Kaou5d2pjncJDx2w3khaQSftEFptyEq+kJpgmhqQXglElavCF6QKFgSxI0DBnJOgqPOOKvUBNBQ5EZeB1hKLG5IfaEAgbxUWtahXQaQXKt+ODpMpCvWpFNE2Z2yyZk1TAH8zjXWPs8hKB3quJQybLrzygmzT5ctPAGO+v+IEn2slRLPEt/g/RluuUhu6UlmqCPjApsAT6yudMjuA8OnTj5/jRxMp9fwwDuiCcPdrHZeM0DwXLloGbQ6ZfMmXQlAeodQTyyJrBWwb0R+gzswQrLwHQ5xYWZPd1VU86/wCIzt7dsSmZZxKKVJUtXeYSkukIOFL1wuW50bWHdn+0YmSpS7Rhx4SVB0pJLlnGQDNRobjJqyU1Zr7OsrBAYj97Xo+cKXdUtLkISlSqkij9NoyF7doTOWmQjAiW6VLU7OEkKwJYudHPPTUj/wByw2ghZAlNwlLKqWqpQoNQ2nODFpCvZf2my8JA1Gu8UipBBILiJ7w7YpRhSlImY3D40pwnhYqfJJc1DkNkXgG19pP1BLQhDKKf1VLCpYQcWPEEkKC3AASHfE7gAwU2FpE1nmkPV2d3ghM8EZB/CIl2eWtTpURk7H4jYfeJrPYUAun418YdINldaQtVES8XkAPEwJOWUqCVIKFHJ/mDlGsTNDMGff6wLa8KmCg457w7SFTYHZroCgGJc7RZSOy6fWmLLaJyHjDLJOEtTJofhEs28CrMxORWDJRdzerlFfabTMxYEiLCTbzh8YhtNqS7kCkWmiaAkTZoOTQrQpWR4jEKL17xWCWKxcIwoFak5xRJlrVZQ9REPoxIZNI1yrGiZWgiBVlSmlINoemZiTdBd1KxHpBcixISQMOo05xZW2UE1DNrAEi8EuHfOJyKo817obCFHO9EKOk5S8s0qf3MspywIb+UNFfabNNd1ZvAki+ZgQkAlglIz2AgebeSzmTWHiU5BZvVaRmWOX9hEf7VXqo00c/GAZIUotsyfhSJ5N3TFrwJehGIgFRDaMkGvygxSFbLyXfZFVF1Aa8SaaYTQDmK1zjir6XOVkM/HqQ/TeCrH/4+mrSDTCdaGrt6vrEuGyERo7PTJSw3ql8JoHA2H12IiP8AJVyL2whk+GUGybRuqo0illzedYubpuQzgVElKXpz6RizRBkq8wlsRz10pCXe6dA7wZK7MyQ5OJWTOSwbUaCu0VdvuQpLpL8tegGvSIVF7IZ1sKlcIpFjZrKpYDa66eesOsCJZQzPWoKdRuDzieZbEhRwjP59MhCbopJspr+nGyyzMmHhBZIGalVZI8s9A5jym8LeudMVMmF1Kz2GyQNABQRru3tltMxXerUjukkJQgFTgH2iClnLVL6AaRi+4PL88I6eFJKzHku6OUhMIf6OeX54RzuDG2jOmLAIZTYQ/uD+EQu4O3yh2gaY0I5DyhuEbDyiYSzDRJO0FoWIdcV8zLNMC0ZZKTkCNjz2Oker3PfCZssTJanSdNQRmlQ3H5nHjXcnnGg7KG1BZ7lClpYd4gFIpoeIioqx8Iy5Ip7Li2j09drfIwBa7zwb9dIfY7BNUoDCRk7xp5FxygggpcnMxzNJG1mTl3sCwTUq2rFsmwT0JcpBfQZxc2Ls3KQvGlKQWyGT7tBSpy04jMCQBqCVUAcnIc6Vyzg0LJ2ZVS1FOIBXlrFLeF6zGIIw9af3j0AzUYaMX1GT7xRXrconnNoSaK2Yi6r0EuZXE52LFuvONjKvRwCzdc4q7T2VwhyoqYUHIZD4CDLo7POjGtS0pBoDmfOgEaaezMJTayS48onTxb/KJ1zbOhglI6nMRybakCoIiWNDF3QhQ4nPiYYLolggBLVFfGGG+QOmVYml3mhxXURNjVnknow3hQ70pMKOvRz7KoSFYQf3R8hBF0XWZ0xnYAVOdAHIA5uI3dn7NoVZpKgKqlSz14EkxyxWCXKtAlpABXLeuaileEkdAoO2jbRL5fhfWU933MtVoUiWyEoSlCpuEFQJ48KBliAKanJ9Y1ibGLIiWlGEBWJwqgZLFUwqAcAYg9CSVpbUxU3HNT3KpsyYqTJVOmKJBV3s0lakpSnBxJSyUjh41lNMKfWLs3eP6QsKQk8LzRjnS0BRwJepYlTrUAFOR7KXiW/0dFjJnhyFzFVz7tKkIYs7zFpOYcOC+zZxLaUyyMUrMsWJUtCwMgVLduRSQ1DUUge12mXLw0X3rPj7wECgdyohLOWFKvSrtWC8JqicKHLnEBmakFyPVDvVnLMHrGdlqKD7TY5eBZEoFTOEuUkqFQlwGD5OHiG7O0EruUrSVy5eIg46pQXqnEzEOwCst6xEixKU+MEEg8OjGjODQtqDGe7U3fNlfqIVM7oniTiOFJejAUw7bEcxCW9MuvqN6ntAgIBLpBKQCoMeIgJpo7joIH/9ks6QglYeYHS4Ll1JTk260+fWPLDa1muNZ6rVnEKrWoMyl8LYeI0AIIbaoHiBGi40LZ6nNvOUqYUvx7dAD8iIAtNtYxgZd6THfGoK9565AZnoPIRqrqt6J7aTAKpJr1HvRnPj+lqVDL8tuOSf4k/WMwiyjGVvU6eUaK/J6TKDO6lFi1DgJSaxlClfeYiTgzz0yfDmz0eL44uhSklTDlynDbj7RHY7GEAjOufiBE5mBgQpJcA0OhbzNRlz2iVMvhxHJyBzIOW468oLdUaUm7BrRZsSWFH184Uqx92MKqkHaCcDFQJw4UqV1KU0A65R22WkTJhUAxXMPCHOZBBBeoJJDaGKSdEXHIr7XYTMAYgNBEqTQUFP7xY2u7FykrKmZE4ySQU+sElWijRhzFc4EsoC1AA5kAmtAfaOrMXhNv6NY3aArXYSohizN9I1/YNHHM2AT5/jxQWizqSzihAIO4OR+ETdn77EsE4sIUpIKsLgBL0fIElhXnBuSomWMT1dNtGHh9YRDP7T90h10qBk5ckJAAHMiMfeHatEtDILqIoAa11O0ZuX2otScTTaqDFRQgqbVIVhdIbMDfnGag36L5o9TlX+Sop4skqBLAKBKgSkCtClvEdIdaL/AAAO8WhKSWdRAHSPKj2qtRABmOxdIKUljmWLOHeoBaHL7UTiBi7tVQaofIENyHTWK62B6cu/ZDSziYTiQglJD+YpyfODPSUD975N948lRbZ9swyyU4UAcTMEiicxm9OvQR6Fd0hZlpf3R5tny3jOUcRrfpZzLSnMN0zgG87XjNCUnZ3HzpE6rOwzgYyQ/wAhCsMUUdoWsGsNlziM6RoE3Q54iA+mcD3h2ZBfAoxSdkNUUtqvFCKqUPrHbBeKVMXaoMRq7J1c161jsy41JbCl2aG1FqgV2YP0hO8dgXuFe7Cjpo58mepXNaCZEnM4ZUv+hMSX1Y+9knAcE1DrlLGaVhJyOxHCeR5CJbingWeQ+Xcy8v8AjTAvaO9QiTMCGxGVMUToEhJBPVyABueRjmUdnVJ6Mp2WWqbLQpSlJEgYJSU+8xKpqnBBLKCRoA8aBNqmE4Hc7kNw/IHwbaKXsNdko2fHOdQKlYE4XSljhJOhUojV2GTOXsE2mXxpkykqBUCFukAKDAsQCSkKBLh6uMqxc0smRBvFBM+XKSpZKklky0BmLqVjUUJ0KiCkltDXWJLNZ5MtBD8TlRd8QKsglKgFMHIFNIAsM8yphxpBWt/1EuolWEKKWZ0hqgJoyeUWMy2hQHEQUvkFOHZwoaZA15QqCwmxTCpWHhq1UkF6agBhSuZHMxbWyTLKChYxJUCFDdJp56vFTYl1BcNVgKCvygxan8/ysSy14eUW6SZM1co+yoh9xofEMYHJjWf+Qrqbu56R+4vydJ/qHgIx4MdKdqyFp0TJLQ8L+GX+YjeOiAsmM9bAYlNtipHAeZfqPtDPzWE5hDJErPvHzhd4Q9flDfzWOt+VgGPXMKs1HzjgJ0V8oY/X4w9Pj8YBHVTVM2KjuxqH3rrDkz1Au42yEMxQi/4/2hDJfS1M2L5RGm1KSGCiAWyLZVq3nHC8RqECQmclqYUh2OGH8/xHXiiYqlR3FDFqJIAqT84SlRe9h7AJloxqqmWx6qLhPlU+AhPSsTd6NV2cun0aVWijVR5+74RZTL7w6kk8nixm2FKhxHyikt8pCFMkqDa/aOV03sq2kHWC85sygR1Jiw7jCQpwCPh5wBdt6MlsJ5nfnBXe4sz9YPA9JzbGL0jqrWT0hqChOxLbZH6xGbwqwD/LzgCiZKCqHWa7lFQIqHETWa1oSKs8FS72GIU1Hzh/5J38PFvRjtCif0wbGFHVo5th9jvNSZMv9VDCWimLJkJplFPfd5EyZhKkOtkAAucIO3XF5xDLQ8uW4AGFPLQB/wA1aB7bZTMwpYAVLjKlPAAUHjEJRs1blQbZbTMEiVJxJZSNCxQgkk5e0cTOXau0WSZ+FsCkJADYVLUoAaFOIkDbx5RXSGBK6gHCE/wpDUDuA7wRPmJIoQp6NX5PA6YLQd36yCFJQrV3SKpyUKiuVYl9IWk/7O3+oH5OxbxHlFTLlKIxAKIGz/aG92faJH5kwaKwQnNl0Jq0hkrkp5Bb+DlwIdJveaPbQrkpQI86N5xQBAJoVbVf6PEtpsuEevjD6AjxZYSYMIsM2iwva2mZJWg4DiAbComoLg5mv3MYuNAqUANX5OD5RSXhLwqOxyfP8ziopLQZP04FRInn+fCBgqJcX5WHRomPcfjR0N+CIkn8rDxCKTHhvxoapTfgjn5rHJh4T0PyMAN6ITeY90nx/tHP2mPdPmPtAaEjV/D7awbeKZOM90FpThSySx4mAUSdicRbflSLxRzdkyeTaMYcAjSvh03iTFAlh9U9T8hBIiGtm8W2rZJihUiPP8/tHUq/PwQi7HgiI1mEqYIgWvygSJbFNXGv7M3kJEsAAuXJNM/8NGNkJxKHVvt+co01nvmYhLIWRyBTpyaCavRkpfTV/wDsWLJQ8wDAE29SVVUk8g5PwBip/bE/PEd3/wAQ/wDbdo99Q5Y/izvELiG+Qt0XgpqYRu7iGm/GLYh4P9YplX1P95fVz9zC/a88+2odSYrr/os/4XZvVR9tPjiJ+UDm+FD2vJJ+v2gBFpnK/wBxRfZRB8nhyjPSEkzCAtyCZoIDFjiZXDmCxahET1ofYW8u/VZk/AiCJXaQgjieu8Z+bbZktSkqUvElRSrjCg4LUIzrq8IXnMf/AFCORqfF4l8f9GuQzv7QMKAe/O/wH2hRvic+Rd2ZfAinsp56DeJlKSlLqIbn45bxXWQqKQcJIYB9HYAdBV4vZdxcIMz16M1UjVmMYypenRG34A2ZCph4VAPVJNAdGBPz0i9s9is8wgqQoKTRaMRSTQs7HTPnvE8taSnCsChdJAqk7jlygO3haVJZIIb1gacjy6RGTb0aKKrZf2Ds/ZClu7Qa+soqKugJVTwaIrR2fly/URiqad6UJr4Fz1GlYr5NpWmpY5VjirxVqT4ws2C40Rquu2KSzS8LGmLhdxSgybFRs26wRZrgTmZYlKZnCwt+oWgp8oBtN8KSKEqJIASkOSokBKQNSSQAIr53aZbgFTE8i4d82dsj5Racn4JqK9L623PIAJcoAFWKGyqWKc6f2jLWi60zJRmOccxYTKl0cgmj5VIBPhziG33mtfCVODn01gVVsUZgI9kFq0ByfwEUlP8ASXiVxcCtK/LP4/KJETBHbaSslWZJ/wAnzeBsBGh8o3W0Y20wlEyp/NIcJkCqdz1hYjtDoanQYJkIqBpAfemJrOpy+0Kh9hOm7UvRR8Q0Sz7MlWagMsuT/f4QpkwABogVNMLbJdeHZQCXAL1z8B9od3sRWjJx4wKZkFWNTrQeZv5+GFZUKWyUJUpRyCQVEk7AVMAd4Ymk2paCChSkFs0kpPmKw8Q7A+87CuThEyhIfDVwARnpv5Qpdxz1I7zApMsB8awUIP8ACT61HPC+UdvrH3dnxkqKpalElyaq1fM5Vr8INuGetMueVKUZYlthJOHEoYQWfOpFKs+jiItqNor2VEVy3axlzFt3cxZlnMsrDQnCUnfUZGN0eyEvBwrwqoS7kNqHZweqYwnpqyiZLdklWMDIYnBp4iLaz9qZrDiPOM5OZcYx8HXmqVIUUhQmqDhVFISlWVDirq4ZoBl25JCThGVaU+BgS0SJk0uVDNyWOZckl9YKN1SlOElSNA68QB6BIJ840yjFbMsZyeg+ShK5SpgLd2zjEXYsxAwENnmdgxgf0xOxf+JKv6kUh0651pkYJLzMU3GWowwsBVioak6MKQNZOzdpU74hUCrJJGLiNTThqM6wlONW2NwmnSRe2S6saMSVTKhwcJau2F380wDegtUuZJThWZYYFSApecxRU6SA6mJ4Sa0qMhfWeUiWAkBmAAGOrCm8KfeMsNiOEPrVyNBWvTnHOuZ34bvhVGek3dapk5Se7WkGYTimkBkEvxBDnHX2Qaq5Rep7MkkYprsW9VZPg430MdF9SgFKClqIqUhPE3IHTLWG3T2uC5iE92tlEMUurnxcNIbnN7oShBfTCegJ/ehQZ3g5wo3yZj1oubqR/wDzhI91J/6iDpFvxJY5inlFHYbQUoR/CnyYQUqaHcUjCSs6E6LOYaU+MRKtCQGJZ6Coz5RTXraVKQMNWehqCaN4+s0D2iwqUB6oxBR4QSwSlyWz+7iHHjtW2TLkadJFvNtoDIxcZUGABLgF3pTIORzhtothCu64nUXBajKqc2rsHq/Jo7ddzpRUlRL0J4cqBgkkNU5kvFff0oInGYpRFZZCWckhiajIADPciGlG6Qm3VlvNlFE6VMIUoylpmpws+NCgUAuGw5uX8IEEjDLXLdRM2cJsx0FLYEzES0BZzosmlM2d4Gm9p3BZgdNW8GECqvWepBUlYZOb4Ukfwg5+HOLip1RDcbslXc4cmp5afCBp9kKUlh0Ag2xWlQSlS5zqPsFIUliWAUtKjhJFaJpwuzxdLmhLlLVoNaMxKWzJcV2MCUrpspyjjaRlrLdaiwoVNvQD6DcwVarrQhJALrYanMkMEgZk1Z+u0X9kmlGIzEUCXAJo7uzA6ClX01Yhku294WKWxKDKZIYMHGJNWz3z8I1Vfpk2/KM8bjUiXiUoYmHCKkVDgnRnJ1y8YFVY+UaBMvvHUoULDCMmH1eBb2BRgbhBfzBH0I+MZuacqRrDj/zbAbFZipSUBJUSoMkD1n03J2iunzAVmuRamVNjtn5xb2m7pyVpSogFSmSQrEk5OKOxqIfbLmAmtLSQCUByXIKtejgw1NL0T478Ki3ysMzAlyThYZl1JBHV3B8YhmIUDhKSCAXBp1+UaeV2akqQFKK8SkgqchnbL1T+CBLTdhQBQkvm4IOeWoOW78oS5YvQdL9ZT2W1JCSCkKJb1gGABBLczk+xPWLe8JFnZaUJSAoJmyle0h2CrOs+1qxNXAOph9i7OpUniSRUFJBqQR0NHahALmBlWGYklg/GpGbVQnFrTIGHmm9AuJ1sr/QztD7LIJSCziLW7QFGchQ4zImFAOfeJwrSUnQhiaZh940c9KFnGlIAUArIZqAJHmTET5MUUuNN6KVNkTNloBScaRhSXFMxhagI4B0eJLtsQSgy5lEzFBiHIL+r48SaFq+1mIPlSgFYg3rg5ApOEE1BFQa+XOsk9QKvUCapLDFxJJbGcRNXcE9KRGXw2xRT2js8pD4SKbF6Oz4TVsi+RBcPA9ku1Y90h3o/iGjQpK2UkigHCyEhyMWoGYBBHjzhpQpyoEVq3sksGJHgMol8jDrQDbCAUpUw4UlskjEAosMhExspw8LE6aDkXhlpsowla1KCwasRhwsAAKU9V32po5fc5dJwl0vT6/SE/LRK9oi71coDvEnqkgg/aOi+1JLlICdiS7b5/SDFV49EkgUJcgsFfAxFZrsxLVMWHLjDiqRnUjJ8vKC4+sKl4mFi3EggApcZqYM+rO7+AgW+bfKEtpvEDQJzV1fTq8FzJR1BY6xhrXdE4KmYskAkqPtJct4ljSDjgpP8Dkk4+bLizXjZMWIS2UNWJLO+hIixs1+SisVILjMEDPyjGqm4Q4SQlRJTXQHUtxbPSFZVLWpkBRJOQc/KN5cKfrMI80l4F95Cii9Hme6YUaY/0z7H+G7shJly+Eeon+kQ9aKOUtzjlknkS5bD2E/0iKy87zUo4cgwPV/pHLFWzsk6Q6dbU7KLO9BsRTzg2yWwLYpALJIIJYglswz6GM8LWN4llWnCyquMiOeY5g7Rs46MFLdl1NvYSmQpLsAHG2mee0B3mhU/CUgIIxPjU2QcPtRPxECenLxkpllSzlQsnbT7QRZLkU+NcwhRqQOuROvlCpR2O8tFcmwTCQnEgl2z5tmzNFtZLqATV3fCo4HTV8ic9cnyeLBISCzh9nhKkg+snEnTiw6eL+NOUHY2HWl4Q2Gwolq4FzVAKPCQMJIolRLfDpE9omzCslIAAwYSSAKE4gXyiESiCpnFaVBUBoytGD+O0dmyQojhw54ipeIl9Sx82Z4lvd2Uk6pIltExRSnCg4SagM9XILDR84glTFpQMQOMM4o7FTHWtHgOf2jAfCh9iot/1z+MC/ttL4u6Ti3ct5QKMq8E5wv0vFTzKl41jV1NUJByyzajnJzDLRapQPeEuQAwYnI4my5jyion9pVUbhzd2I5Ea+ccuyXaHxpSkpBPC+BqsWpy+UHW1/qQ+z/5iaLvlL7pWFQIViYiodKh9Q8STZrn1Q4UkguPZ381ecOstqlpmIMxlJSoKKVFAdv4yE7ZkDwizue65ap68coYQlS0y1BgcRdAYFlAgnJwQ+YjNRs0ckrK+zzUgVIPgKVeJxa0QJapQTNUMKUgKIYOQCKUfSI6aP5Rm4mqZaC0IIer9W+kcFrAJMqVLTtiWVMrWYGA4uZ3MQXOtPfIBllYJIw4cTkhg4GYBIjXLuqyzCSuXMlrPuAgBgwoxA+GUXDjdWjKc0nTMfLu9Cld/NU81JIShKUkEtRS2Z0l1hg1COkESJhSxLBiCGGTEFhXL7RdTrhFe5XjpkQoHo4cfKM7a7StBYpUks7KCkluTj4wTUvGODi9pjpFsld3MJZ3SUoxDHUmgD5tQ6CDTetmUEpoHQQ5QaOlTIJZyXCNGJKjtFEbQtW/mYhNuUFYcXFs4xcqO8CQP/pfG9JQCWChhUVKdBqQWDM7jC/8xpEJmCuFyHLZhxVsxSm8V3erb2h8KwHYrct5gUoqwrYOzsAHyAo/KJw0VlTJ7ytwQP1OJiCwIzGQLCvQQ301LY1JKUrOWMgKO5SN4obwvEupy6iCA2jtXZ8/OOWy3ulCRVKEpHiAH/OsdkeJVs4nyu9GnnXskCqHZvabwYQH6dLK8ZWtISP9OmHIgk76Z7RUG14qhKlbkBw5ydsoEm2pQDmiRlo6vqAKeMHTH4Lul9NPYrbIMwzEE4lal2ocmJyBy0gq3ykzAylMHcijK2CuT1bWMrMtIRKSkCqhVWpJzA2HTaCpVsVQKIdqt+dIT4d2mUubVNB9qudBRhSEklRLqwgjFUqYM7UYRNc11mSpRFXIAJKXwhnelHL06RT2m2tmYluS+Fd5hqUlm5H7GJnCSi6ZUJxclor3O3xjkR97CiqA0lkV+mj+BP8ASIq7weZNASGZ0vvhqT0DwXZrcAhI/dTp+6IE75QIOHJSzRjRXj0jOKptms5WkiSy2IDFiAPERWrAbPAiA2EnJ8RH7oV9HBgualfEQRxDbVmzfpDMCuGjDCUnKgLeeUWZlmu0EAucvKKq8LWohwos4HI75ZxNJngDC7tRyR9IRlAqCichwhw3jSJiqZbdoAs1lCiBjlhRLYVHAfaGZGGjJ19qDrDJSlYRMISJgCUqdK0pJIfGklmZwXqMxUNHUSkhy0vE4LlRIDF2CWbPd9od6OkpIZJOYViL4nBcUD5MxeNMjPFhNjkSpiiROUhCUYUjAriWBRRQkshFQGd6OYmn2rCgqIdg5EDSgplLRKXhJDkqSS4DElDhnL8WXOjwrXLJDFSWcPhc0FcL9df8xnJNvZpHS0U9osJUZiyAllAMMnVhr0GIHnE1ruVKQkJUSoqSnOlcyzZMDB6bGpYUSZaUTMLpKk4wAwxhLuaAGj5cjHLXKdQqqjkUckEFJqnUA5xeUjPCOytst2g/qkpVgmJTg94OAGO7l9i0Xd82jBKJCquA4zZ6nyiv7nCEEE0w0LAOkEBRZwG5RLbSe7UDVw3ifPnEv/UkyorGLRQomOHNS+u0H3YqfMmJMpJeXxAimEJbXTbxh8+QPZQAMQUH2YOCNiw84vLtvIyiTgCVMkpA0UFoXUHNLBQz9qNHP+GUeO36Ot1541KUAWJo5emQ+AjhvFRwSkSwZnEeH1iGKmUA7kb6AZ7QzbQ70AzYByBsA5dhTUxBYUhCifWJzJbKMVVOzplbaotLHeMyUskhnBSaPQsSKEPkI2djvgCzoXLcY+JQdziBYpyqzfGPNU33MWSpZxKoCSKnCkJBJ1LJFdc4urLepMkpRL14QKAHJSipRJJP0Eabh/wxbU/PTaq7XlhUnLN/lDe1duSqz8Q4gpOHUvr8MXlGHl2+0AF0qJox7wEBuRFekGXnbVzwnCGCcwopSSpWZABIYMcywxQOWSpCUcXYBPt5BYANqpsubZGM3eSuMgB3ZqZvUkRYKvIE1emY+j/aIlSzMfACVGjga5AJ/tyiYrH4VNqXjJrPb8CQMajhG5b/ABEijLmL/UTVswSk5Oxw5wDMKAwUMJAqM3zAY5Mc32IgmyJD1IVRNamoPxpSBqtjTvRcSLNKleokNxMRSoIckniwsCXzyjN3raUzFUcJxs7aGmLZ84u0z1AJHCWNeFs6HDnhembjlBU21TyktxBqBR4SMyCGagL5N5tCjKtm8uOM41df+AKLLIlAlJWggFyFrBPVjWKe9StUpMxa1Ld8KVEqwpLZPk8WFqlqUCGSkKFQkkh+Tig5QHPQoIGMjhyIGwo4i4N/py8kVXh29bOjCUpbGlKCTqQKH5gwBZrrnqSFoDguMwDSmR0gqyBGEkuZincnnp8oIum3JSkpUWwqIDlqGv3inJpaIUU5b+lXZ7MVKIVml3HShiyuNABxnIrSkdAXP0iAJC500ggOksedAfOsSXatuBWaVaczQg6F4Ju4hBVIA7xMKBm5nzhQ6DMKE1LCoyGo2hhnJ94eYhQoqiMx6bWgZt/MImmXuhmB+I+8KFBgmT2sGF4J3T5xPLvFGqh5woUPFB2NBUu3y29ZI8Yf6ZL95PmIUKIwNFytjfSpeYUl+oEL05O6f5hChQsEX2NHBeCB7SfMQ79opPtA9SIUKDBCXMxybyT7yfP+8SJvNHvD+ZvlChQsEPtY79oyq8SefH/eGKtss+0n+YfWFChdaH2v8O+lo95P8yfvDV2tPvJantD7woUPBB2sYbUhQ9ZLHmPmDlD0WwJdlIrU8Wu+cKFA4B2MmF7jLEn+YfeHJvVLh1JbUBQBbqX+UKFC60HayvXKlkK/US7kh1O+wLBhBF3T5KEALXXE5SCliD7p02qDWtRSFCi6/SdfCK0TEKU+N6N6yR16wpKkIU5mBQb2SkeBJzoPM8qqFAGrugqZeCARhIOeaxWtHS7fjaOeTL7J1TkPaTk718a9YUKFii82iIXqK1T/ADD7xHPvhDZp8xChQ1xozfK0RLvRJo6W2cRz01Apwf8AWFCh4IS5GNmW8aFPmn81EKRbkgmqQ5zcbCvWphQoMUGbuyn78b/EQoUKNKM8mf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1800"/>
          </a:p>
        </p:txBody>
      </p:sp>
      <p:pic>
        <p:nvPicPr>
          <p:cNvPr id="17413" name="Picture 4" descr="http://the-militant-atheist.org/images/noahs-ark-zoom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3563" y="1484313"/>
            <a:ext cx="5645150" cy="381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4" name="CasellaDiTesto 5"/>
          <p:cNvSpPr txBox="1">
            <a:spLocks noChangeArrowheads="1"/>
          </p:cNvSpPr>
          <p:nvPr/>
        </p:nvSpPr>
        <p:spPr bwMode="auto">
          <a:xfrm>
            <a:off x="250825" y="908050"/>
            <a:ext cx="2665413" cy="554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2800"/>
              <a:t>Good enough representation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8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2800" i="1"/>
              <a:t>Quanti animali Mosè ha portato sull’arca?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8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2800"/>
              <a:t>Economia cognitiva,</a:t>
            </a:r>
            <a:br>
              <a:rPr lang="it-IT" altLang="it-IT" sz="2800"/>
            </a:br>
            <a:r>
              <a:rPr lang="it-IT" altLang="it-IT" sz="2800"/>
              <a:t> Shallow processing </a:t>
            </a:r>
            <a:r>
              <a:rPr lang="it-IT" altLang="it-IT" sz="1800"/>
              <a:t/>
            </a:r>
            <a:br>
              <a:rPr lang="it-IT" altLang="it-IT" sz="1800"/>
            </a:br>
            <a:r>
              <a:rPr lang="it-IT" altLang="it-IT" sz="180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90980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>
              <a:defRPr/>
            </a:pPr>
            <a:r>
              <a:rPr lang="it-IT" sz="2200" dirty="0" smtClean="0"/>
              <a:t>light </a:t>
            </a:r>
            <a:r>
              <a:rPr lang="it-IT" sz="2200" dirty="0" err="1" smtClean="0"/>
              <a:t>reader</a:t>
            </a:r>
            <a:r>
              <a:rPr lang="it-IT" sz="2200" dirty="0" smtClean="0"/>
              <a:t>, come dimostra ad esempio la ricerca sulla lettura delle News Online del Media Management Center:</a:t>
            </a:r>
            <a:br>
              <a:rPr lang="it-IT" sz="2200" dirty="0" smtClean="0"/>
            </a:br>
            <a:r>
              <a:rPr lang="it-IT" sz="2000" dirty="0" smtClean="0">
                <a:hlinkClick r:id="rId2"/>
              </a:rPr>
              <a:t>http://www.naafoundation.org/Research/Foundation/Youth-Content/Teens-Know-What-They-Want-From-Online-News.aspx</a:t>
            </a:r>
            <a:endParaRPr lang="it-IT" sz="2200" dirty="0"/>
          </a:p>
        </p:txBody>
      </p:sp>
      <p:pic>
        <p:nvPicPr>
          <p:cNvPr id="18435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258888" y="1989138"/>
            <a:ext cx="2757487" cy="4425950"/>
          </a:xfrm>
        </p:spPr>
      </p:pic>
      <p:sp>
        <p:nvSpPr>
          <p:cNvPr id="18436" name="Segnaposto numero diapositiva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8B263EA3-CACF-4A36-8B7C-16E5424C4877}" type="slidenum">
              <a:rPr lang="it-IT" altLang="it-IT" sz="1400" smtClean="0"/>
              <a:pPr eaLnBrk="1" hangingPunct="1">
                <a:spcBef>
                  <a:spcPct val="0"/>
                </a:spcBef>
                <a:buFontTx/>
                <a:buNone/>
              </a:pPr>
              <a:t>28</a:t>
            </a:fld>
            <a:endParaRPr lang="it-IT" altLang="it-IT" sz="1400" smtClean="0"/>
          </a:p>
        </p:txBody>
      </p:sp>
      <p:sp>
        <p:nvSpPr>
          <p:cNvPr id="18437" name="CasellaDiTesto 5"/>
          <p:cNvSpPr txBox="1">
            <a:spLocks noChangeArrowheads="1"/>
          </p:cNvSpPr>
          <p:nvPr/>
        </p:nvSpPr>
        <p:spPr bwMode="auto">
          <a:xfrm>
            <a:off x="5148263" y="2349500"/>
            <a:ext cx="3311525" cy="341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800"/>
              <a:t>Don’t Overload: selezionare poche notizie	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800"/>
              <a:t> 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800"/>
              <a:t>2. un overview nell’Home Page e riassunto di ogni notizia (notizie brevi, in segmenti)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800"/>
              <a:t> 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800"/>
              <a:t>3. Attirare L’attenzione con foto e immagini (una foto per ogni riassunto)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800"/>
              <a:t>….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1800"/>
          </a:p>
        </p:txBody>
      </p:sp>
    </p:spTree>
    <p:extLst>
      <p:ext uri="{BB962C8B-B14F-4D97-AF65-F5344CB8AC3E}">
        <p14:creationId xmlns:p14="http://schemas.microsoft.com/office/powerpoint/2010/main" val="414323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olo 1"/>
          <p:cNvSpPr>
            <a:spLocks noGrp="1"/>
          </p:cNvSpPr>
          <p:nvPr>
            <p:ph type="title"/>
          </p:nvPr>
        </p:nvSpPr>
        <p:spPr>
          <a:xfrm>
            <a:off x="251520" y="620688"/>
            <a:ext cx="8784976" cy="2952328"/>
          </a:xfrm>
        </p:spPr>
        <p:txBody>
          <a:bodyPr>
            <a:normAutofit/>
          </a:bodyPr>
          <a:lstStyle/>
          <a:p>
            <a:pPr algn="l"/>
            <a:r>
              <a:rPr lang="it-IT" altLang="it-IT" sz="2400" b="1" dirty="0" smtClean="0"/>
              <a:t>Multitasking </a:t>
            </a:r>
            <a:r>
              <a:rPr lang="it-IT" altLang="it-IT" sz="2400" dirty="0" smtClean="0"/>
              <a:t/>
            </a:r>
            <a:br>
              <a:rPr lang="it-IT" altLang="it-IT" sz="2400" dirty="0" smtClean="0"/>
            </a:br>
            <a:r>
              <a:rPr lang="it-IT" altLang="it-IT" sz="2400" dirty="0" smtClean="0"/>
              <a:t>a volte è facile (abbiamo molti automatismi), </a:t>
            </a:r>
            <a:br>
              <a:rPr lang="it-IT" altLang="it-IT" sz="2400" dirty="0" smtClean="0"/>
            </a:br>
            <a:r>
              <a:rPr lang="it-IT" altLang="it-IT" sz="2400" dirty="0" smtClean="0"/>
              <a:t>a volte disturba.</a:t>
            </a:r>
            <a:br>
              <a:rPr lang="it-IT" altLang="it-IT" sz="2400" dirty="0" smtClean="0"/>
            </a:br>
            <a:r>
              <a:rPr lang="it-IT" altLang="it-IT" sz="2400" dirty="0" smtClean="0"/>
              <a:t>Per esempio disturba usare il laptop per scrivere ecc. durante l’ascolto di una lezione.</a:t>
            </a:r>
          </a:p>
        </p:txBody>
      </p:sp>
      <p:pic>
        <p:nvPicPr>
          <p:cNvPr id="19459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851275" y="3795713"/>
            <a:ext cx="3925888" cy="2865437"/>
          </a:xfrm>
        </p:spPr>
      </p:pic>
      <p:pic>
        <p:nvPicPr>
          <p:cNvPr id="19460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4581525"/>
            <a:ext cx="279082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1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56432638-E4FE-419F-A06E-CCDC3C099F07}" type="slidenum">
              <a:rPr lang="it-IT" altLang="it-IT" sz="1400" smtClean="0"/>
              <a:pPr eaLnBrk="1" hangingPunct="1">
                <a:spcBef>
                  <a:spcPct val="0"/>
                </a:spcBef>
                <a:buFontTx/>
                <a:buNone/>
              </a:pPr>
              <a:t>29</a:t>
            </a:fld>
            <a:endParaRPr lang="it-IT" altLang="it-IT" sz="1400" smtClean="0"/>
          </a:p>
        </p:txBody>
      </p:sp>
    </p:spTree>
    <p:extLst>
      <p:ext uri="{BB962C8B-B14F-4D97-AF65-F5344CB8AC3E}">
        <p14:creationId xmlns:p14="http://schemas.microsoft.com/office/powerpoint/2010/main" val="3572481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5536" y="692696"/>
            <a:ext cx="8291264" cy="5976664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it-IT" altLang="it-IT" dirty="0"/>
              <a:t>Quale sarebbe la situazione di insegnamento ideale? </a:t>
            </a:r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il </a:t>
            </a:r>
            <a:r>
              <a:rPr lang="it-IT" dirty="0"/>
              <a:t>docente (o il sistema) fornisce delle </a:t>
            </a:r>
            <a:r>
              <a:rPr lang="it-IT" dirty="0" smtClean="0"/>
              <a:t>informazioni</a:t>
            </a:r>
          </a:p>
          <a:p>
            <a:r>
              <a:rPr lang="it-IT" dirty="0" smtClean="0"/>
              <a:t> una </a:t>
            </a:r>
            <a:r>
              <a:rPr lang="it-IT" dirty="0"/>
              <a:t>lezione, </a:t>
            </a:r>
            <a:r>
              <a:rPr lang="it-IT" dirty="0" smtClean="0"/>
              <a:t>un video, un </a:t>
            </a:r>
            <a:r>
              <a:rPr lang="it-IT" dirty="0" err="1" smtClean="0"/>
              <a:t>ppt</a:t>
            </a:r>
            <a:r>
              <a:rPr lang="it-IT" dirty="0" smtClean="0"/>
              <a:t>.</a:t>
            </a:r>
          </a:p>
          <a:p>
            <a:r>
              <a:rPr lang="it-IT" dirty="0" smtClean="0"/>
              <a:t>un </a:t>
            </a:r>
            <a:r>
              <a:rPr lang="it-IT" dirty="0"/>
              <a:t>ambiente per </a:t>
            </a:r>
            <a:r>
              <a:rPr lang="it-IT" dirty="0" smtClean="0"/>
              <a:t>l’esplorazione …</a:t>
            </a:r>
          </a:p>
          <a:p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chiede </a:t>
            </a:r>
            <a:r>
              <a:rPr lang="it-IT" dirty="0"/>
              <a:t>di svolgere un </a:t>
            </a:r>
            <a:r>
              <a:rPr lang="it-IT" dirty="0" smtClean="0"/>
              <a:t>compito</a:t>
            </a:r>
          </a:p>
          <a:p>
            <a:pPr marL="0" indent="0">
              <a:buNone/>
            </a:pPr>
            <a:r>
              <a:rPr lang="it-IT" dirty="0" smtClean="0"/>
              <a:t>Verifica se si è raggiunto il goal</a:t>
            </a:r>
            <a:r>
              <a:rPr lang="it-IT" dirty="0"/>
              <a:t>.</a:t>
            </a:r>
          </a:p>
          <a:p>
            <a:r>
              <a:rPr lang="it-IT" dirty="0"/>
              <a:t>E’ sufficiente? Il compito del docente finisce qui?</a:t>
            </a:r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5EE92-3722-4029-9F5E-E736B12294A4}" type="slidenum">
              <a:rPr lang="it-IT" smtClean="0"/>
              <a:pPr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21253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smtClean="0"/>
              <a:t>La comprensione dipende da</a:t>
            </a:r>
          </a:p>
        </p:txBody>
      </p:sp>
      <p:sp>
        <p:nvSpPr>
          <p:cNvPr id="2048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altLang="it-IT" smtClean="0"/>
              <a:t>Noi </a:t>
            </a:r>
          </a:p>
          <a:p>
            <a:r>
              <a:rPr lang="it-IT" altLang="it-IT" smtClean="0"/>
              <a:t>Dal materiale</a:t>
            </a:r>
          </a:p>
          <a:p>
            <a:pPr>
              <a:buFontTx/>
              <a:buNone/>
            </a:pPr>
            <a:r>
              <a:rPr lang="it-IT" altLang="it-IT" smtClean="0"/>
              <a:t>riguarda anche   il messaggio orale, visivo, web, multimediale...</a:t>
            </a:r>
          </a:p>
          <a:p>
            <a:endParaRPr lang="it-IT" altLang="it-IT" smtClean="0"/>
          </a:p>
          <a:p>
            <a:endParaRPr lang="it-IT" altLang="it-IT" smtClean="0"/>
          </a:p>
        </p:txBody>
      </p:sp>
      <p:sp>
        <p:nvSpPr>
          <p:cNvPr id="20484" name="Segnaposto numero diapositiva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956C5CC9-C4F5-4FDA-97F0-9E2303322CA9}" type="slidenum">
              <a:rPr lang="it-IT" altLang="it-IT" sz="1400" smtClean="0"/>
              <a:pPr eaLnBrk="1" hangingPunct="1">
                <a:spcBef>
                  <a:spcPct val="0"/>
                </a:spcBef>
                <a:buFontTx/>
                <a:buNone/>
              </a:pPr>
              <a:t>30</a:t>
            </a:fld>
            <a:endParaRPr lang="it-IT" altLang="it-IT" sz="1400" smtClean="0"/>
          </a:p>
        </p:txBody>
      </p:sp>
      <p:pic>
        <p:nvPicPr>
          <p:cNvPr id="2048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0563" y="3429000"/>
            <a:ext cx="4248150" cy="3040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80673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smtClean="0"/>
              <a:t>Riguarda ogni età e condizione</a:t>
            </a:r>
          </a:p>
        </p:txBody>
      </p:sp>
      <p:sp>
        <p:nvSpPr>
          <p:cNvPr id="21507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it-IT" altLang="it-IT" smtClean="0"/>
              <a:t>Chi è funzionalmente analfabeta ha solo una padronanza di base dell'</a:t>
            </a:r>
            <a:r>
              <a:rPr lang="it-IT" altLang="it-IT" smtClean="0">
                <a:hlinkClick r:id="rId2" tooltip="Alfabetizzazione"/>
              </a:rPr>
              <a:t>alfabetizzazione</a:t>
            </a:r>
            <a:r>
              <a:rPr lang="it-IT" altLang="it-IT" smtClean="0"/>
              <a:t> ..non sa riempire una domanda d'impiego, capire un </a:t>
            </a:r>
            <a:r>
              <a:rPr lang="it-IT" altLang="it-IT" smtClean="0">
                <a:hlinkClick r:id="rId3" tooltip="Contratto"/>
              </a:rPr>
              <a:t>contratto</a:t>
            </a:r>
            <a:r>
              <a:rPr lang="it-IT" altLang="it-IT" smtClean="0"/>
              <a:t> , … non sa l'interagire con le </a:t>
            </a:r>
            <a:r>
              <a:rPr lang="it-IT" altLang="it-IT" smtClean="0">
                <a:hlinkClick r:id="rId4" tooltip="Information and Communication Technology"/>
              </a:rPr>
              <a:t>tecnologie dell'informazione e della comunicazione</a:t>
            </a:r>
            <a:endParaRPr lang="it-IT" altLang="it-IT" smtClean="0"/>
          </a:p>
        </p:txBody>
      </p:sp>
      <p:sp>
        <p:nvSpPr>
          <p:cNvPr id="21508" name="Segnaposto numero diapositiva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8F6858EE-45A6-4724-A88D-9831DCBF15A4}" type="slidenum">
              <a:rPr lang="it-IT" altLang="it-IT" sz="1400" smtClean="0"/>
              <a:pPr eaLnBrk="1" hangingPunct="1">
                <a:spcBef>
                  <a:spcPct val="0"/>
                </a:spcBef>
                <a:buFontTx/>
                <a:buNone/>
              </a:pPr>
              <a:t>31</a:t>
            </a:fld>
            <a:endParaRPr lang="it-IT" altLang="it-IT" sz="1400" smtClean="0"/>
          </a:p>
        </p:txBody>
      </p:sp>
    </p:spTree>
    <p:extLst>
      <p:ext uri="{BB962C8B-B14F-4D97-AF65-F5344CB8AC3E}">
        <p14:creationId xmlns:p14="http://schemas.microsoft.com/office/powerpoint/2010/main" val="3661418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E225104-EDAA-47F2-8E7A-6A99AE228C69}" type="slidenum">
              <a:rPr lang="it-IT" altLang="it-IT" smtClean="0"/>
              <a:pPr eaLnBrk="1" hangingPunct="1"/>
              <a:t>4</a:t>
            </a:fld>
            <a:endParaRPr lang="it-IT" altLang="it-IT" smtClean="0"/>
          </a:p>
        </p:txBody>
      </p:sp>
      <p:sp>
        <p:nvSpPr>
          <p:cNvPr id="47107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it-IT" altLang="it-IT" sz="4000" b="1" smtClean="0"/>
              <a:t>Conversational framework</a:t>
            </a:r>
            <a:r>
              <a:rPr lang="it-IT" altLang="it-IT" sz="4000" smtClean="0"/>
              <a:t/>
            </a:r>
            <a:br>
              <a:rPr lang="it-IT" altLang="it-IT" sz="4000" smtClean="0"/>
            </a:br>
            <a:endParaRPr lang="it-IT" altLang="it-IT" sz="4000" smtClean="0"/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it-IT" alt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Una situazione educativa dovrebbe prendere la forma di un dialogo iterativo,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it-IT" altLang="it-IT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it-IT" alt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con caratteristiche:</a:t>
            </a:r>
          </a:p>
          <a:p>
            <a:pPr eaLnBrk="1" hangingPunct="1">
              <a:lnSpc>
                <a:spcPct val="90000"/>
              </a:lnSpc>
            </a:pPr>
            <a:endParaRPr lang="it-IT" altLang="it-IT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</a:pPr>
            <a:r>
              <a:rPr lang="it-IT" altLang="it-IT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altLang="it-IT" sz="3600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it-IT" altLang="it-IT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dattive</a:t>
            </a:r>
            <a:r>
              <a:rPr lang="it-IT" altLang="it-IT" sz="3600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eaLnBrk="1" hangingPunct="1">
              <a:lnSpc>
                <a:spcPct val="90000"/>
              </a:lnSpc>
            </a:pPr>
            <a:r>
              <a:rPr lang="it-IT" altLang="it-IT" sz="3600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it-IT" altLang="it-IT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iscorsive, </a:t>
            </a:r>
          </a:p>
          <a:p>
            <a:pPr eaLnBrk="1" hangingPunct="1">
              <a:lnSpc>
                <a:spcPct val="90000"/>
              </a:lnSpc>
            </a:pPr>
            <a:r>
              <a:rPr lang="it-IT" altLang="it-IT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Interattive, </a:t>
            </a:r>
          </a:p>
          <a:p>
            <a:pPr eaLnBrk="1" hangingPunct="1">
              <a:lnSpc>
                <a:spcPct val="90000"/>
              </a:lnSpc>
            </a:pPr>
            <a:r>
              <a:rPr lang="it-IT" altLang="it-IT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Riflessive.</a:t>
            </a:r>
          </a:p>
          <a:p>
            <a:pPr eaLnBrk="1" hangingPunct="1">
              <a:lnSpc>
                <a:spcPct val="90000"/>
              </a:lnSpc>
            </a:pPr>
            <a:endParaRPr lang="it-IT" altLang="it-IT" b="1" dirty="0" smtClean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8426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73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73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73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73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" dur="500" fill="hold"/>
                                        <p:tgtEl>
                                          <p:spTgt spid="73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animClr clrSpc="rgb" dir="cw">
                                      <p:cBhvr>
                                        <p:cTn id="14" dur="500" fill="hold"/>
                                        <p:tgtEl>
                                          <p:spTgt spid="73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15" dur="500" fill="hold"/>
                                        <p:tgtEl>
                                          <p:spTgt spid="73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73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" dur="500" fill="hold"/>
                                        <p:tgtEl>
                                          <p:spTgt spid="737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animClr clrSpc="rgb" dir="cw">
                                      <p:cBhvr>
                                        <p:cTn id="21" dur="500" fill="hold"/>
                                        <p:tgtEl>
                                          <p:spTgt spid="737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22" dur="500" fill="hold"/>
                                        <p:tgtEl>
                                          <p:spTgt spid="737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" dur="500" fill="hold"/>
                                        <p:tgtEl>
                                          <p:spTgt spid="737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7" dur="500" fill="hold"/>
                                        <p:tgtEl>
                                          <p:spTgt spid="737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animClr clrSpc="rgb" dir="cw">
                                      <p:cBhvr>
                                        <p:cTn id="28" dur="500" fill="hold"/>
                                        <p:tgtEl>
                                          <p:spTgt spid="737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29" dur="500" fill="hold"/>
                                        <p:tgtEl>
                                          <p:spTgt spid="737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" dur="500" fill="hold"/>
                                        <p:tgtEl>
                                          <p:spTgt spid="737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" dur="500" fill="hold"/>
                                        <p:tgtEl>
                                          <p:spTgt spid="737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animClr clrSpc="rgb" dir="cw">
                                      <p:cBhvr>
                                        <p:cTn id="35" dur="500" fill="hold"/>
                                        <p:tgtEl>
                                          <p:spTgt spid="737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36" dur="500" fill="hold"/>
                                        <p:tgtEl>
                                          <p:spTgt spid="737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" dur="500" fill="hold"/>
                                        <p:tgtEl>
                                          <p:spTgt spid="737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1" dur="500" fill="hold"/>
                                        <p:tgtEl>
                                          <p:spTgt spid="737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animClr clrSpc="rgb" dir="cw">
                                      <p:cBhvr>
                                        <p:cTn id="42" dur="500" fill="hold"/>
                                        <p:tgtEl>
                                          <p:spTgt spid="737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43" dur="500" fill="hold"/>
                                        <p:tgtEl>
                                          <p:spTgt spid="737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" dur="500" fill="hold"/>
                                        <p:tgtEl>
                                          <p:spTgt spid="737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b="1" dirty="0" err="1" smtClean="0">
                <a:solidFill>
                  <a:schemeClr val="accent1"/>
                </a:solidFill>
              </a:rPr>
              <a:t>Adattività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it-IT" alt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un </a:t>
            </a:r>
            <a:r>
              <a:rPr lang="it-IT" altLang="it-IT" dirty="0">
                <a:latin typeface="Arial" panose="020B0604020202020204" pitchFamily="34" charset="0"/>
                <a:cs typeface="Arial" panose="020B0604020202020204" pitchFamily="34" charset="0"/>
              </a:rPr>
              <a:t>sistema </a:t>
            </a:r>
            <a:r>
              <a:rPr lang="it-IT" alt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è adattivo se:</a:t>
            </a:r>
          </a:p>
          <a:p>
            <a:pPr marL="0" indent="0">
              <a:lnSpc>
                <a:spcPct val="90000"/>
              </a:lnSpc>
              <a:buNone/>
            </a:pPr>
            <a:endParaRPr lang="it-IT" altLang="it-IT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</a:pPr>
            <a:r>
              <a:rPr lang="it-IT" alt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Conosce  competenze/conoscenze dello studente</a:t>
            </a:r>
          </a:p>
          <a:p>
            <a:pPr>
              <a:lnSpc>
                <a:spcPct val="90000"/>
              </a:lnSpc>
            </a:pPr>
            <a:r>
              <a:rPr lang="it-IT" alt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Usa queste informazioni per fornirgli un ambiente di apprendimento adatto</a:t>
            </a:r>
          </a:p>
          <a:p>
            <a:pPr>
              <a:lnSpc>
                <a:spcPct val="90000"/>
              </a:lnSpc>
            </a:pPr>
            <a:r>
              <a:rPr lang="it-IT" alt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Propone goal educativi coerenti con il suo livello</a:t>
            </a:r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5EE92-3722-4029-9F5E-E736B12294A4}" type="slidenum">
              <a:rPr lang="it-IT" smtClean="0"/>
              <a:pPr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88687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06A69F0-F75F-4FD4-87AB-815C5B446EC1}" type="slidenum">
              <a:rPr lang="it-IT" altLang="it-IT" smtClean="0"/>
              <a:pPr eaLnBrk="1" hangingPunct="1"/>
              <a:t>6</a:t>
            </a:fld>
            <a:endParaRPr lang="it-IT" altLang="it-IT" smtClean="0"/>
          </a:p>
        </p:txBody>
      </p:sp>
      <p:sp>
        <p:nvSpPr>
          <p:cNvPr id="481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 b="1" dirty="0" smtClean="0">
                <a:solidFill>
                  <a:schemeClr val="tx1"/>
                </a:solidFill>
              </a:rPr>
              <a:t>Discorsività</a:t>
            </a:r>
          </a:p>
        </p:txBody>
      </p:sp>
      <p:sp>
        <p:nvSpPr>
          <p:cNvPr id="74755" name="Rectangle 3"/>
          <p:cNvSpPr>
            <a:spLocks noChangeArrowheads="1"/>
          </p:cNvSpPr>
          <p:nvPr/>
        </p:nvSpPr>
        <p:spPr bwMode="auto">
          <a:xfrm>
            <a:off x="684213" y="1557338"/>
            <a:ext cx="7848600" cy="44012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it-IT" altLang="it-IT" sz="2800" dirty="0" smtClean="0"/>
              <a:t>Un sistema è </a:t>
            </a:r>
            <a:r>
              <a:rPr lang="it-IT" altLang="it-IT" sz="2800" dirty="0"/>
              <a:t>discorsivo </a:t>
            </a:r>
            <a:r>
              <a:rPr lang="it-IT" altLang="it-IT" sz="2800" dirty="0" smtClean="0"/>
              <a:t>se rende possibile:</a:t>
            </a:r>
          </a:p>
          <a:p>
            <a:pPr eaLnBrk="1" hangingPunct="1"/>
            <a:endParaRPr lang="it-IT" altLang="it-IT" sz="2800" dirty="0" smtClean="0"/>
          </a:p>
          <a:p>
            <a:pPr eaLnBrk="1" hangingPunct="1">
              <a:buFontTx/>
              <a:buChar char="•"/>
            </a:pPr>
            <a:r>
              <a:rPr lang="it-IT" altLang="it-IT" sz="2800" dirty="0" smtClean="0"/>
              <a:t>Esprimere le proprie concettualizzazioni,</a:t>
            </a:r>
          </a:p>
          <a:p>
            <a:pPr eaLnBrk="1" hangingPunct="1">
              <a:buFontTx/>
              <a:buChar char="•"/>
            </a:pPr>
            <a:r>
              <a:rPr lang="it-IT" altLang="it-IT" sz="2800" dirty="0" smtClean="0"/>
              <a:t>descrivere </a:t>
            </a:r>
            <a:r>
              <a:rPr lang="it-IT" altLang="it-IT" sz="2800" dirty="0"/>
              <a:t>e </a:t>
            </a:r>
            <a:r>
              <a:rPr lang="it-IT" altLang="it-IT" sz="2800" dirty="0" err="1"/>
              <a:t>ridescrivere</a:t>
            </a:r>
            <a:r>
              <a:rPr lang="it-IT" altLang="it-IT" sz="2800" dirty="0"/>
              <a:t> le concettualizzazioni </a:t>
            </a:r>
            <a:r>
              <a:rPr lang="it-IT" altLang="it-IT" sz="2800" dirty="0" smtClean="0"/>
              <a:t>tra  </a:t>
            </a:r>
            <a:r>
              <a:rPr lang="it-IT" altLang="it-IT" sz="2800" dirty="0"/>
              <a:t>partecipanti;</a:t>
            </a:r>
          </a:p>
          <a:p>
            <a:pPr eaLnBrk="1" hangingPunct="1">
              <a:buFontTx/>
              <a:buChar char="•"/>
            </a:pPr>
            <a:r>
              <a:rPr lang="it-IT" altLang="it-IT" sz="2800" dirty="0" smtClean="0"/>
              <a:t>supporta la discussione e la negoziazione dei significati tra docente e studenti,</a:t>
            </a:r>
          </a:p>
          <a:p>
            <a:pPr eaLnBrk="1" hangingPunct="1">
              <a:buFontTx/>
              <a:buChar char="•"/>
            </a:pPr>
            <a:r>
              <a:rPr lang="it-IT" altLang="it-IT" sz="2800" dirty="0" smtClean="0"/>
              <a:t>Fino a che non si giunge a una condivisione.</a:t>
            </a:r>
          </a:p>
          <a:p>
            <a:pPr eaLnBrk="1" hangingPunct="1">
              <a:buFontTx/>
              <a:buChar char="•"/>
            </a:pPr>
            <a:endParaRPr lang="it-IT" altLang="it-IT" sz="2800" dirty="0" smtClean="0">
              <a:solidFill>
                <a:schemeClr val="accent1"/>
              </a:solidFill>
            </a:endParaRPr>
          </a:p>
          <a:p>
            <a:pPr eaLnBrk="1" hangingPunct="1"/>
            <a:r>
              <a:rPr lang="it-IT" altLang="it-IT" sz="2800" dirty="0" smtClean="0">
                <a:solidFill>
                  <a:schemeClr val="accent1"/>
                </a:solidFill>
              </a:rPr>
              <a:t>(forum, in presenza, blog, teams</a:t>
            </a:r>
            <a:r>
              <a:rPr lang="it-IT" altLang="it-IT" sz="2800" dirty="0" smtClean="0">
                <a:solidFill>
                  <a:schemeClr val="accent1"/>
                </a:solidFill>
              </a:rPr>
              <a:t>, debate?)</a:t>
            </a:r>
            <a:endParaRPr lang="it-IT" altLang="it-IT" sz="28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44810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74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74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74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74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" dur="500" fill="hold"/>
                                        <p:tgtEl>
                                          <p:spTgt spid="74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animClr clrSpc="rgb" dir="cw">
                                      <p:cBhvr>
                                        <p:cTn id="14" dur="500" fill="hold"/>
                                        <p:tgtEl>
                                          <p:spTgt spid="74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15" dur="500" fill="hold"/>
                                        <p:tgtEl>
                                          <p:spTgt spid="74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74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" dur="500" fill="hold"/>
                                        <p:tgtEl>
                                          <p:spTgt spid="747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animClr clrSpc="rgb" dir="cw">
                                      <p:cBhvr>
                                        <p:cTn id="21" dur="500" fill="hold"/>
                                        <p:tgtEl>
                                          <p:spTgt spid="747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22" dur="500" fill="hold"/>
                                        <p:tgtEl>
                                          <p:spTgt spid="747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" dur="500" fill="hold"/>
                                        <p:tgtEl>
                                          <p:spTgt spid="747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7" dur="500" fill="hold"/>
                                        <p:tgtEl>
                                          <p:spTgt spid="747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animClr clrSpc="rgb" dir="cw">
                                      <p:cBhvr>
                                        <p:cTn id="28" dur="500" fill="hold"/>
                                        <p:tgtEl>
                                          <p:spTgt spid="747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29" dur="500" fill="hold"/>
                                        <p:tgtEl>
                                          <p:spTgt spid="747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" dur="500" fill="hold"/>
                                        <p:tgtEl>
                                          <p:spTgt spid="747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" dur="500" fill="hold"/>
                                        <p:tgtEl>
                                          <p:spTgt spid="747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animClr clrSpc="rgb" dir="cw">
                                      <p:cBhvr>
                                        <p:cTn id="35" dur="500" fill="hold"/>
                                        <p:tgtEl>
                                          <p:spTgt spid="747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36" dur="500" fill="hold"/>
                                        <p:tgtEl>
                                          <p:spTgt spid="747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" dur="500" fill="hold"/>
                                        <p:tgtEl>
                                          <p:spTgt spid="747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1" dur="500" fill="hold"/>
                                        <p:tgtEl>
                                          <p:spTgt spid="747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animClr clrSpc="rgb" dir="cw">
                                      <p:cBhvr>
                                        <p:cTn id="42" dur="500" fill="hold"/>
                                        <p:tgtEl>
                                          <p:spTgt spid="747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43" dur="500" fill="hold"/>
                                        <p:tgtEl>
                                          <p:spTgt spid="747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" dur="500" fill="hold"/>
                                        <p:tgtEl>
                                          <p:spTgt spid="747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4F8417A-0B14-401D-8FCE-758FF0EB5337}" type="slidenum">
              <a:rPr lang="it-IT" altLang="it-IT" smtClean="0"/>
              <a:pPr eaLnBrk="1" hangingPunct="1"/>
              <a:t>7</a:t>
            </a:fld>
            <a:endParaRPr lang="it-IT" altLang="it-IT" smtClean="0"/>
          </a:p>
        </p:txBody>
      </p:sp>
      <p:sp>
        <p:nvSpPr>
          <p:cNvPr id="4915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it-IT" altLang="it-IT" b="1" dirty="0" smtClean="0"/>
              <a:t>Interattività</a:t>
            </a:r>
            <a:r>
              <a:rPr lang="it-IT" altLang="it-IT" sz="4000" dirty="0" smtClean="0"/>
              <a:t/>
            </a:r>
            <a:br>
              <a:rPr lang="it-IT" altLang="it-IT" sz="4000" dirty="0" smtClean="0"/>
            </a:br>
            <a:endParaRPr lang="it-IT" altLang="it-IT" sz="4000" dirty="0" smtClean="0"/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196752"/>
            <a:ext cx="8435280" cy="4929411"/>
          </a:xfrm>
        </p:spPr>
        <p:txBody>
          <a:bodyPr/>
          <a:lstStyle/>
          <a:p>
            <a:pPr eaLnBrk="1" hangingPunct="1"/>
            <a:r>
              <a:rPr lang="it-IT" altLang="it-IT" sz="3600" dirty="0" smtClean="0"/>
              <a:t>All’azione segue un’informazione, un </a:t>
            </a:r>
            <a:r>
              <a:rPr lang="it-IT" altLang="it-IT" sz="3600" b="1" i="1" dirty="0" smtClean="0"/>
              <a:t>feedback</a:t>
            </a:r>
            <a:r>
              <a:rPr lang="it-IT" altLang="it-IT" sz="3600" dirty="0" smtClean="0"/>
              <a:t>:</a:t>
            </a:r>
          </a:p>
          <a:p>
            <a:pPr eaLnBrk="1" hangingPunct="1"/>
            <a:endParaRPr lang="it-IT" altLang="it-IT" sz="3600" dirty="0" smtClean="0"/>
          </a:p>
          <a:p>
            <a:pPr lvl="1" eaLnBrk="1" hangingPunct="1"/>
            <a:r>
              <a:rPr lang="it-IT" altLang="it-IT" sz="3600" dirty="0" smtClean="0"/>
              <a:t> estrinseco</a:t>
            </a:r>
            <a:r>
              <a:rPr lang="it-IT" altLang="it-IT" sz="3200" dirty="0" smtClean="0"/>
              <a:t>, come un applauso, una lode, un commento..</a:t>
            </a:r>
          </a:p>
          <a:p>
            <a:pPr lvl="1" eaLnBrk="1" hangingPunct="1"/>
            <a:r>
              <a:rPr lang="it-IT" altLang="it-IT" sz="3600" dirty="0" smtClean="0"/>
              <a:t>intrinseco: vedere il r</a:t>
            </a:r>
            <a:r>
              <a:rPr lang="it-IT" altLang="it-IT" sz="3200" dirty="0" smtClean="0"/>
              <a:t>isultato di una azione (un goal come risultato del tirare la palla).</a:t>
            </a:r>
          </a:p>
          <a:p>
            <a:pPr eaLnBrk="1" hangingPunct="1"/>
            <a:endParaRPr lang="it-IT" altLang="it-IT" sz="2800" dirty="0" smtClean="0"/>
          </a:p>
        </p:txBody>
      </p:sp>
    </p:spTree>
    <p:extLst>
      <p:ext uri="{BB962C8B-B14F-4D97-AF65-F5344CB8AC3E}">
        <p14:creationId xmlns:p14="http://schemas.microsoft.com/office/powerpoint/2010/main" val="15835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75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75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75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75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" dur="500" fill="hold"/>
                                        <p:tgtEl>
                                          <p:spTgt spid="757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animClr clrSpc="rgb" dir="cw">
                                      <p:cBhvr>
                                        <p:cTn id="14" dur="500" fill="hold"/>
                                        <p:tgtEl>
                                          <p:spTgt spid="757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15" dur="500" fill="hold"/>
                                        <p:tgtEl>
                                          <p:spTgt spid="757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757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" dur="500" fill="hold"/>
                                        <p:tgtEl>
                                          <p:spTgt spid="757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animClr clrSpc="rgb" dir="cw">
                                      <p:cBhvr>
                                        <p:cTn id="21" dur="500" fill="hold"/>
                                        <p:tgtEl>
                                          <p:spTgt spid="757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22" dur="500" fill="hold"/>
                                        <p:tgtEl>
                                          <p:spTgt spid="757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" dur="500" fill="hold"/>
                                        <p:tgtEl>
                                          <p:spTgt spid="757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1F0BB12-5B98-490A-BB57-2C7C69091F56}" type="slidenum">
              <a:rPr lang="it-IT" altLang="it-IT" smtClean="0"/>
              <a:pPr eaLnBrk="1" hangingPunct="1"/>
              <a:t>8</a:t>
            </a:fld>
            <a:endParaRPr lang="it-IT" altLang="it-IT" smtClean="0"/>
          </a:p>
        </p:txBody>
      </p:sp>
      <p:sp>
        <p:nvSpPr>
          <p:cNvPr id="501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 b="1" dirty="0" smtClean="0"/>
              <a:t>Riflessività</a:t>
            </a:r>
            <a:endParaRPr lang="it-IT" altLang="it-IT" dirty="0" smtClean="0"/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it-IT" altLang="it-IT" dirty="0"/>
              <a:t>Il goal era chiaro? è stato raggiunto</a:t>
            </a:r>
            <a:r>
              <a:rPr lang="it-IT" altLang="it-IT" dirty="0" smtClean="0"/>
              <a:t>?</a:t>
            </a:r>
          </a:p>
          <a:p>
            <a:endParaRPr lang="it-IT" altLang="it-IT" dirty="0"/>
          </a:p>
          <a:p>
            <a:pPr eaLnBrk="1" hangingPunct="1"/>
            <a:r>
              <a:rPr lang="it-IT" altLang="it-IT" dirty="0" smtClean="0"/>
              <a:t>Si sa riflettere sul processo di insegnamento e apprendimento?</a:t>
            </a:r>
          </a:p>
          <a:p>
            <a:pPr eaLnBrk="1" hangingPunct="1"/>
            <a:r>
              <a:rPr lang="it-IT" altLang="it-IT" dirty="0" smtClean="0"/>
              <a:t>L’insegnante ha ottenuto ciò che voleva?</a:t>
            </a:r>
          </a:p>
          <a:p>
            <a:pPr eaLnBrk="1" hangingPunct="1"/>
            <a:r>
              <a:rPr lang="it-IT" altLang="it-IT" dirty="0" smtClean="0"/>
              <a:t>Lo studente ha capito?</a:t>
            </a:r>
          </a:p>
        </p:txBody>
      </p:sp>
    </p:spTree>
    <p:extLst>
      <p:ext uri="{BB962C8B-B14F-4D97-AF65-F5344CB8AC3E}">
        <p14:creationId xmlns:p14="http://schemas.microsoft.com/office/powerpoint/2010/main" val="3621866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76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76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76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76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" dur="500" fill="hold"/>
                                        <p:tgtEl>
                                          <p:spTgt spid="76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animClr clrSpc="rgb" dir="cw">
                                      <p:cBhvr>
                                        <p:cTn id="14" dur="500" fill="hold"/>
                                        <p:tgtEl>
                                          <p:spTgt spid="76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15" dur="500" fill="hold"/>
                                        <p:tgtEl>
                                          <p:spTgt spid="76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76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" dur="500" fill="hold"/>
                                        <p:tgtEl>
                                          <p:spTgt spid="768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animClr clrSpc="rgb" dir="cw">
                                      <p:cBhvr>
                                        <p:cTn id="21" dur="500" fill="hold"/>
                                        <p:tgtEl>
                                          <p:spTgt spid="768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22" dur="500" fill="hold"/>
                                        <p:tgtEl>
                                          <p:spTgt spid="768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" dur="500" fill="hold"/>
                                        <p:tgtEl>
                                          <p:spTgt spid="768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7" dur="500" fill="hold"/>
                                        <p:tgtEl>
                                          <p:spTgt spid="768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animClr clrSpc="rgb" dir="cw">
                                      <p:cBhvr>
                                        <p:cTn id="28" dur="500" fill="hold"/>
                                        <p:tgtEl>
                                          <p:spTgt spid="768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29" dur="500" fill="hold"/>
                                        <p:tgtEl>
                                          <p:spTgt spid="768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" dur="500" fill="hold"/>
                                        <p:tgtEl>
                                          <p:spTgt spid="768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710" y="116632"/>
            <a:ext cx="9458527" cy="38442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5EE92-3722-4029-9F5E-E736B12294A4}" type="slidenum">
              <a:rPr lang="it-IT" smtClean="0"/>
              <a:pPr/>
              <a:t>9</a:t>
            </a:fld>
            <a:endParaRPr lang="it-IT"/>
          </a:p>
        </p:txBody>
      </p:sp>
      <p:sp>
        <p:nvSpPr>
          <p:cNvPr id="3" name="Rettangolo 2"/>
          <p:cNvSpPr/>
          <p:nvPr/>
        </p:nvSpPr>
        <p:spPr>
          <a:xfrm>
            <a:off x="-8710" y="4221088"/>
            <a:ext cx="6704438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dirty="0"/>
              <a:t>Prima .. </a:t>
            </a:r>
          </a:p>
          <a:p>
            <a:r>
              <a:rPr lang="it-IT" sz="2400" dirty="0"/>
              <a:t>Strumenti non informatici</a:t>
            </a:r>
          </a:p>
          <a:p>
            <a:endParaRPr lang="it-IT" sz="2400" dirty="0"/>
          </a:p>
          <a:p>
            <a:r>
              <a:rPr lang="it-IT" sz="2400" dirty="0"/>
              <a:t>Ma adesso</a:t>
            </a:r>
          </a:p>
          <a:p>
            <a:r>
              <a:rPr lang="it-IT" sz="2400" dirty="0"/>
              <a:t>Estensioni web, risorse online, presentazioni visive, ecc</a:t>
            </a:r>
            <a:r>
              <a:rPr lang="it-IT" sz="2400" dirty="0" smtClean="0"/>
              <a:t>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21993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1306</TotalTime>
  <Words>1248</Words>
  <Application>Microsoft Office PowerPoint</Application>
  <PresentationFormat>On-screen Show (4:3)</PresentationFormat>
  <Paragraphs>219</Paragraphs>
  <Slides>31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4" baseType="lpstr">
      <vt:lpstr>Arial</vt:lpstr>
      <vt:lpstr>Calibri</vt:lpstr>
      <vt:lpstr>Tema di Office</vt:lpstr>
      <vt:lpstr>Un framework per l’analisi dell’interazione</vt:lpstr>
      <vt:lpstr>PowerPoint Presentation</vt:lpstr>
      <vt:lpstr>PowerPoint Presentation</vt:lpstr>
      <vt:lpstr>Conversational framework </vt:lpstr>
      <vt:lpstr>Adattività</vt:lpstr>
      <vt:lpstr>Discorsività</vt:lpstr>
      <vt:lpstr>Interattività </vt:lpstr>
      <vt:lpstr>Riflessività</vt:lpstr>
      <vt:lpstr>PowerPoint Presentation</vt:lpstr>
      <vt:lpstr>I media narrativi: Lezione, testo, audio, audiocassette, televisione, video  e cd…. </vt:lpstr>
      <vt:lpstr>Lezione </vt:lpstr>
      <vt:lpstr>Per aumentare discorsività e interattività</vt:lpstr>
      <vt:lpstr>Migliorabile?</vt:lpstr>
      <vt:lpstr>Mindwandering </vt:lpstr>
      <vt:lpstr>Esperimento 1 </vt:lpstr>
      <vt:lpstr>Procedure </vt:lpstr>
      <vt:lpstr>PowerPoint Presentation</vt:lpstr>
      <vt:lpstr>Stai facendo MW?</vt:lpstr>
      <vt:lpstr>Secondo esperimento </vt:lpstr>
      <vt:lpstr> Testi, stampa </vt:lpstr>
      <vt:lpstr> il libro</vt:lpstr>
      <vt:lpstr>PERO’… </vt:lpstr>
      <vt:lpstr>Kozma (1991)  </vt:lpstr>
      <vt:lpstr>È migliorabile?</vt:lpstr>
      <vt:lpstr>Siamo buoni lettori?</vt:lpstr>
      <vt:lpstr>Siamo buoni lettori? leggiamo il web/il testo con disattenzione, come ha dimostrato Nielsen evidenziando il pattern a F (F for Fast) con pochi sguardi orizzontali e verticali per cercare le notizie di interesse </vt:lpstr>
      <vt:lpstr>Siamo buoni lettori?</vt:lpstr>
      <vt:lpstr>light reader, come dimostra ad esempio la ricerca sulla lettura delle News Online del Media Management Center: http://www.naafoundation.org/Research/Foundation/Youth-Content/Teens-Know-What-They-Want-From-Online-News.aspx</vt:lpstr>
      <vt:lpstr>Multitasking  a volte è facile (abbiamo molti automatismi),  a volte disturba. Per esempio disturba usare il laptop per scrivere ecc. durante l’ascolto di una lezione.</vt:lpstr>
      <vt:lpstr>La comprensione dipende da</vt:lpstr>
      <vt:lpstr>Riguarda ogni età e condizione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Gisella</dc:creator>
  <cp:lastModifiedBy>Acer</cp:lastModifiedBy>
  <cp:revision>72</cp:revision>
  <dcterms:created xsi:type="dcterms:W3CDTF">2013-09-21T16:09:32Z</dcterms:created>
  <dcterms:modified xsi:type="dcterms:W3CDTF">2022-10-16T09:38:50Z</dcterms:modified>
</cp:coreProperties>
</file>