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59" r:id="rId2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p>
            <a:fld id="{EB3DB9B9-3A79-42C9-840D-FDD560C9AF44}" type="datetimeFigureOut">
              <a:rPr lang="it-IT" smtClean="0"/>
              <a:t>26/10/2021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49363FA-1085-4E89-BE63-5EAE458FD335}" type="slidenum">
              <a:rPr lang="it-IT" smtClean="0"/>
              <a:t>‹#›</a:t>
            </a:fld>
            <a:endParaRPr lang="it-IT"/>
          </a:p>
        </p:txBody>
      </p:sp>
    </p:spTree>
    <p:extLst>
      <p:ext uri="{BB962C8B-B14F-4D97-AF65-F5344CB8AC3E}">
        <p14:creationId xmlns:p14="http://schemas.microsoft.com/office/powerpoint/2010/main" val="3395002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EB3DB9B9-3A79-42C9-840D-FDD560C9AF44}" type="datetimeFigureOut">
              <a:rPr lang="it-IT" smtClean="0"/>
              <a:t>26/10/2021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49363FA-1085-4E89-BE63-5EAE458FD335}" type="slidenum">
              <a:rPr lang="it-IT" smtClean="0"/>
              <a:t>‹#›</a:t>
            </a:fld>
            <a:endParaRPr lang="it-IT"/>
          </a:p>
        </p:txBody>
      </p:sp>
    </p:spTree>
    <p:extLst>
      <p:ext uri="{BB962C8B-B14F-4D97-AF65-F5344CB8AC3E}">
        <p14:creationId xmlns:p14="http://schemas.microsoft.com/office/powerpoint/2010/main" val="1815985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EB3DB9B9-3A79-42C9-840D-FDD560C9AF44}" type="datetimeFigureOut">
              <a:rPr lang="it-IT" smtClean="0"/>
              <a:t>26/10/2021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49363FA-1085-4E89-BE63-5EAE458FD335}" type="slidenum">
              <a:rPr lang="it-IT" smtClean="0"/>
              <a:t>‹#›</a:t>
            </a:fld>
            <a:endParaRPr lang="it-IT"/>
          </a:p>
        </p:txBody>
      </p:sp>
    </p:spTree>
    <p:extLst>
      <p:ext uri="{BB962C8B-B14F-4D97-AF65-F5344CB8AC3E}">
        <p14:creationId xmlns:p14="http://schemas.microsoft.com/office/powerpoint/2010/main" val="1006647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EB3DB9B9-3A79-42C9-840D-FDD560C9AF44}" type="datetimeFigureOut">
              <a:rPr lang="it-IT" smtClean="0"/>
              <a:t>26/10/2021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49363FA-1085-4E89-BE63-5EAE458FD335}" type="slidenum">
              <a:rPr lang="it-IT" smtClean="0"/>
              <a:t>‹#›</a:t>
            </a:fld>
            <a:endParaRPr lang="it-IT"/>
          </a:p>
        </p:txBody>
      </p:sp>
    </p:spTree>
    <p:extLst>
      <p:ext uri="{BB962C8B-B14F-4D97-AF65-F5344CB8AC3E}">
        <p14:creationId xmlns:p14="http://schemas.microsoft.com/office/powerpoint/2010/main" val="108204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t-I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B3DB9B9-3A79-42C9-840D-FDD560C9AF44}" type="datetimeFigureOut">
              <a:rPr lang="it-IT" smtClean="0"/>
              <a:t>26/10/2021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49363FA-1085-4E89-BE63-5EAE458FD335}" type="slidenum">
              <a:rPr lang="it-IT" smtClean="0"/>
              <a:t>‹#›</a:t>
            </a:fld>
            <a:endParaRPr lang="it-IT"/>
          </a:p>
        </p:txBody>
      </p:sp>
    </p:spTree>
    <p:extLst>
      <p:ext uri="{BB962C8B-B14F-4D97-AF65-F5344CB8AC3E}">
        <p14:creationId xmlns:p14="http://schemas.microsoft.com/office/powerpoint/2010/main" val="2035011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p>
            <a:fld id="{EB3DB9B9-3A79-42C9-840D-FDD560C9AF44}" type="datetimeFigureOut">
              <a:rPr lang="it-IT" smtClean="0"/>
              <a:t>26/10/2021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49363FA-1085-4E89-BE63-5EAE458FD335}" type="slidenum">
              <a:rPr lang="it-IT" smtClean="0"/>
              <a:t>‹#›</a:t>
            </a:fld>
            <a:endParaRPr lang="it-IT"/>
          </a:p>
        </p:txBody>
      </p:sp>
    </p:spTree>
    <p:extLst>
      <p:ext uri="{BB962C8B-B14F-4D97-AF65-F5344CB8AC3E}">
        <p14:creationId xmlns:p14="http://schemas.microsoft.com/office/powerpoint/2010/main" val="1865274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t-I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p>
            <a:fld id="{EB3DB9B9-3A79-42C9-840D-FDD560C9AF44}" type="datetimeFigureOut">
              <a:rPr lang="it-IT" smtClean="0"/>
              <a:t>26/10/2021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49363FA-1085-4E89-BE63-5EAE458FD335}" type="slidenum">
              <a:rPr lang="it-IT" smtClean="0"/>
              <a:t>‹#›</a:t>
            </a:fld>
            <a:endParaRPr lang="it-IT"/>
          </a:p>
        </p:txBody>
      </p:sp>
    </p:spTree>
    <p:extLst>
      <p:ext uri="{BB962C8B-B14F-4D97-AF65-F5344CB8AC3E}">
        <p14:creationId xmlns:p14="http://schemas.microsoft.com/office/powerpoint/2010/main" val="3213208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p>
            <a:fld id="{EB3DB9B9-3A79-42C9-840D-FDD560C9AF44}" type="datetimeFigureOut">
              <a:rPr lang="it-IT" smtClean="0"/>
              <a:t>26/10/2021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49363FA-1085-4E89-BE63-5EAE458FD335}" type="slidenum">
              <a:rPr lang="it-IT" smtClean="0"/>
              <a:t>‹#›</a:t>
            </a:fld>
            <a:endParaRPr lang="it-IT"/>
          </a:p>
        </p:txBody>
      </p:sp>
    </p:spTree>
    <p:extLst>
      <p:ext uri="{BB962C8B-B14F-4D97-AF65-F5344CB8AC3E}">
        <p14:creationId xmlns:p14="http://schemas.microsoft.com/office/powerpoint/2010/main" val="2003425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DB9B9-3A79-42C9-840D-FDD560C9AF44}" type="datetimeFigureOut">
              <a:rPr lang="it-IT" smtClean="0"/>
              <a:t>26/10/2021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749363FA-1085-4E89-BE63-5EAE458FD335}" type="slidenum">
              <a:rPr lang="it-IT" smtClean="0"/>
              <a:t>‹#›</a:t>
            </a:fld>
            <a:endParaRPr lang="it-IT"/>
          </a:p>
        </p:txBody>
      </p:sp>
    </p:spTree>
    <p:extLst>
      <p:ext uri="{BB962C8B-B14F-4D97-AF65-F5344CB8AC3E}">
        <p14:creationId xmlns:p14="http://schemas.microsoft.com/office/powerpoint/2010/main" val="3208978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t-I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3DB9B9-3A79-42C9-840D-FDD560C9AF44}" type="datetimeFigureOut">
              <a:rPr lang="it-IT" smtClean="0"/>
              <a:t>26/10/2021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49363FA-1085-4E89-BE63-5EAE458FD335}" type="slidenum">
              <a:rPr lang="it-IT" smtClean="0"/>
              <a:t>‹#›</a:t>
            </a:fld>
            <a:endParaRPr lang="it-IT"/>
          </a:p>
        </p:txBody>
      </p:sp>
    </p:spTree>
    <p:extLst>
      <p:ext uri="{BB962C8B-B14F-4D97-AF65-F5344CB8AC3E}">
        <p14:creationId xmlns:p14="http://schemas.microsoft.com/office/powerpoint/2010/main" val="1332661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t-I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3DB9B9-3A79-42C9-840D-FDD560C9AF44}" type="datetimeFigureOut">
              <a:rPr lang="it-IT" smtClean="0"/>
              <a:t>26/10/2021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49363FA-1085-4E89-BE63-5EAE458FD335}" type="slidenum">
              <a:rPr lang="it-IT" smtClean="0"/>
              <a:t>‹#›</a:t>
            </a:fld>
            <a:endParaRPr lang="it-IT"/>
          </a:p>
        </p:txBody>
      </p:sp>
    </p:spTree>
    <p:extLst>
      <p:ext uri="{BB962C8B-B14F-4D97-AF65-F5344CB8AC3E}">
        <p14:creationId xmlns:p14="http://schemas.microsoft.com/office/powerpoint/2010/main" val="3420998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DB9B9-3A79-42C9-840D-FDD560C9AF44}" type="datetimeFigureOut">
              <a:rPr lang="it-IT" smtClean="0"/>
              <a:t>26/10/2021</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9363FA-1085-4E89-BE63-5EAE458FD335}" type="slidenum">
              <a:rPr lang="it-IT" smtClean="0"/>
              <a:t>‹#›</a:t>
            </a:fld>
            <a:endParaRPr lang="it-IT"/>
          </a:p>
        </p:txBody>
      </p:sp>
    </p:spTree>
    <p:extLst>
      <p:ext uri="{BB962C8B-B14F-4D97-AF65-F5344CB8AC3E}">
        <p14:creationId xmlns:p14="http://schemas.microsoft.com/office/powerpoint/2010/main" val="3467157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slideshare.net/luzrello/rellokanvindebaezaw4a2012"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1919536" y="764704"/>
            <a:ext cx="8229600" cy="1143000"/>
          </a:xfrm>
        </p:spPr>
        <p:txBody>
          <a:bodyPr>
            <a:normAutofit fontScale="90000"/>
          </a:bodyPr>
          <a:lstStyle/>
          <a:p>
            <a:r>
              <a:rPr lang="it-IT" i="1" dirty="0" smtClean="0"/>
              <a:t>Contrapposizione</a:t>
            </a:r>
            <a:r>
              <a:rPr lang="it-IT" dirty="0" smtClean="0"/>
              <a:t/>
            </a:r>
            <a:br>
              <a:rPr lang="it-IT" dirty="0" smtClean="0"/>
            </a:br>
            <a:r>
              <a:rPr lang="it-IT" dirty="0"/>
              <a:t>C</a:t>
            </a:r>
            <a:r>
              <a:rPr lang="it-IT" dirty="0" smtClean="0"/>
              <a:t>ome aumentare la profondità dell’elaborazione?</a:t>
            </a:r>
            <a:br>
              <a:rPr lang="it-IT" dirty="0" smtClean="0"/>
            </a:br>
            <a:endParaRPr lang="it-IT" dirty="0"/>
          </a:p>
        </p:txBody>
      </p:sp>
      <p:sp>
        <p:nvSpPr>
          <p:cNvPr id="6" name="Segnaposto testo 5"/>
          <p:cNvSpPr>
            <a:spLocks noGrp="1"/>
          </p:cNvSpPr>
          <p:nvPr>
            <p:ph type="body" idx="1"/>
          </p:nvPr>
        </p:nvSpPr>
        <p:spPr>
          <a:xfrm>
            <a:off x="6023992" y="1916832"/>
            <a:ext cx="4040188" cy="639762"/>
          </a:xfrm>
        </p:spPr>
        <p:txBody>
          <a:bodyPr>
            <a:normAutofit fontScale="92500"/>
          </a:bodyPr>
          <a:lstStyle/>
          <a:p>
            <a:r>
              <a:rPr lang="it-IT" dirty="0" smtClean="0">
                <a:latin typeface="Arial" panose="020B0604020202020204" pitchFamily="34" charset="0"/>
                <a:cs typeface="Arial" panose="020B0604020202020204" pitchFamily="34" charset="0"/>
              </a:rPr>
              <a:t>Testo chiaro, facile, leggibile </a:t>
            </a:r>
            <a:endParaRPr lang="it-IT" dirty="0">
              <a:latin typeface="Arial" panose="020B0604020202020204" pitchFamily="34" charset="0"/>
              <a:cs typeface="Arial" panose="020B0604020202020204" pitchFamily="34" charset="0"/>
            </a:endParaRPr>
          </a:p>
        </p:txBody>
      </p:sp>
      <p:sp>
        <p:nvSpPr>
          <p:cNvPr id="8" name="Segnaposto testo 7"/>
          <p:cNvSpPr>
            <a:spLocks noGrp="1"/>
          </p:cNvSpPr>
          <p:nvPr>
            <p:ph type="body" sz="quarter" idx="3"/>
          </p:nvPr>
        </p:nvSpPr>
        <p:spPr>
          <a:xfrm>
            <a:off x="1919537" y="2204864"/>
            <a:ext cx="4041775" cy="639762"/>
          </a:xfrm>
        </p:spPr>
        <p:txBody>
          <a:bodyPr>
            <a:noAutofit/>
          </a:bodyPr>
          <a:lstStyle/>
          <a:p>
            <a:r>
              <a:rPr lang="it-IT" sz="2800" dirty="0"/>
              <a:t>Testo poco chiaro, facile, leggibile</a:t>
            </a:r>
          </a:p>
        </p:txBody>
      </p:sp>
      <p:sp>
        <p:nvSpPr>
          <p:cNvPr id="4" name="Segnaposto numero diapositiva 3"/>
          <p:cNvSpPr>
            <a:spLocks noGrp="1"/>
          </p:cNvSpPr>
          <p:nvPr>
            <p:ph type="sldNum" sz="quarter" idx="4294967295"/>
          </p:nvPr>
        </p:nvSpPr>
        <p:spPr>
          <a:xfrm>
            <a:off x="8077200" y="6356352"/>
            <a:ext cx="2133600" cy="365125"/>
          </a:xfrm>
          <a:prstGeom prst="rect">
            <a:avLst/>
          </a:prstGeom>
        </p:spPr>
        <p:txBody>
          <a:bodyPr vert="horz" lIns="91430" tIns="45715" rIns="91430" bIns="45715" rtlCol="0" anchor="ctr"/>
          <a:lstStyle/>
          <a:p>
            <a:fld id="{AAAAF95F-6769-4061-B232-DE2CF7718699}" type="slidenum">
              <a:rPr lang="it-IT" smtClean="0"/>
              <a:pPr/>
              <a:t>1</a:t>
            </a:fld>
            <a:endParaRPr lang="it-IT"/>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96000" y="3212976"/>
            <a:ext cx="4040188" cy="2659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egnaposto contenuto 9"/>
          <p:cNvSpPr>
            <a:spLocks noGrp="1"/>
          </p:cNvSpPr>
          <p:nvPr>
            <p:ph sz="quarter" idx="4"/>
          </p:nvPr>
        </p:nvSpPr>
        <p:spPr/>
        <p:txBody>
          <a:bodyPr/>
          <a:lstStyle/>
          <a:p>
            <a:endParaRPr lang="it-IT"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8675" y="3284985"/>
            <a:ext cx="2736304" cy="271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8806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631504" y="404665"/>
            <a:ext cx="8579296" cy="5721499"/>
          </a:xfrm>
        </p:spPr>
        <p:txBody>
          <a:bodyPr>
            <a:normAutofit fontScale="85000" lnSpcReduction="20000"/>
          </a:bodyPr>
          <a:lstStyle/>
          <a:p>
            <a:r>
              <a:rPr lang="en-US" dirty="0" smtClean="0"/>
              <a:t>encouraging, </a:t>
            </a:r>
          </a:p>
          <a:p>
            <a:r>
              <a:rPr lang="en-US" dirty="0" smtClean="0"/>
              <a:t>might not generalize to actual classroom environments.</a:t>
            </a:r>
          </a:p>
          <a:p>
            <a:r>
              <a:rPr lang="en-US" dirty="0" smtClean="0"/>
              <a:t>the effects persisted for 15 min, the time between learning and testing is typically much longer in school settings. </a:t>
            </a:r>
          </a:p>
          <a:p>
            <a:r>
              <a:rPr lang="en-US" dirty="0" smtClean="0"/>
              <a:t>differences between the lab and actual classrooms, including the nature of materials, the learning strategies adopted, and the presence of distractions in the environment,</a:t>
            </a:r>
          </a:p>
          <a:p>
            <a:r>
              <a:rPr lang="en-US" dirty="0" smtClean="0"/>
              <a:t> disfluent reading is perceived as more difficult, less motivated students may become frustrated. While paid laboratory participants are willing to persist in the face of challenging fonts for 90 s, the increase in perceived difficulty may provide motivational barriers for actual students. </a:t>
            </a:r>
          </a:p>
          <a:p>
            <a:r>
              <a:rPr lang="en-US" dirty="0" smtClean="0"/>
              <a:t>..there is ample evidence that disfluency typically leads to reduced liking </a:t>
            </a:r>
          </a:p>
          <a:p>
            <a:r>
              <a:rPr lang="en-US" dirty="0" smtClean="0"/>
              <a:t>To determine whether effects persisted in the real world and determine if there were negative affective consequences from the intervention, a second study was run in actual high school classrooms.</a:t>
            </a:r>
            <a:endParaRPr lang="it-IT" dirty="0"/>
          </a:p>
        </p:txBody>
      </p:sp>
      <p:sp>
        <p:nvSpPr>
          <p:cNvPr id="4" name="Segnaposto numero diapositiva 3"/>
          <p:cNvSpPr>
            <a:spLocks noGrp="1"/>
          </p:cNvSpPr>
          <p:nvPr>
            <p:ph type="sldNum" sz="quarter" idx="12"/>
          </p:nvPr>
        </p:nvSpPr>
        <p:spPr/>
        <p:txBody>
          <a:bodyPr/>
          <a:lstStyle/>
          <a:p>
            <a:fld id="{780ECBD2-0F0A-4D04-BB96-8D59415766D3}" type="slidenum">
              <a:rPr lang="it-IT" smtClean="0"/>
              <a:t>10</a:t>
            </a:fld>
            <a:endParaRPr lang="it-IT"/>
          </a:p>
        </p:txBody>
      </p:sp>
    </p:spTree>
    <p:extLst>
      <p:ext uri="{BB962C8B-B14F-4D97-AF65-F5344CB8AC3E}">
        <p14:creationId xmlns:p14="http://schemas.microsoft.com/office/powerpoint/2010/main" val="470974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207568" y="1412778"/>
            <a:ext cx="7772400" cy="1470025"/>
          </a:xfrm>
        </p:spPr>
        <p:txBody>
          <a:bodyPr>
            <a:normAutofit fontScale="90000"/>
          </a:bodyPr>
          <a:lstStyle/>
          <a:p>
            <a:r>
              <a:rPr lang="it-IT" dirty="0" smtClean="0">
                <a:latin typeface="Arial" pitchFamily="34" charset="0"/>
                <a:cs typeface="Arial" pitchFamily="34" charset="0"/>
              </a:rPr>
              <a:t>Linee guida per l’accessibilità alle informazioni  su web per i lettori con dislessia</a:t>
            </a:r>
            <a:endParaRPr lang="it-IT" dirty="0">
              <a:latin typeface="Arial" pitchFamily="34" charset="0"/>
              <a:cs typeface="Arial" pitchFamily="34" charset="0"/>
            </a:endParaRPr>
          </a:p>
        </p:txBody>
      </p:sp>
      <p:sp>
        <p:nvSpPr>
          <p:cNvPr id="3" name="Sottotitolo 2"/>
          <p:cNvSpPr>
            <a:spLocks noGrp="1"/>
          </p:cNvSpPr>
          <p:nvPr>
            <p:ph type="subTitle" idx="1"/>
          </p:nvPr>
        </p:nvSpPr>
        <p:spPr/>
        <p:txBody>
          <a:bodyPr/>
          <a:lstStyle/>
          <a:p>
            <a:r>
              <a:rPr lang="it-IT" dirty="0" smtClean="0">
                <a:solidFill>
                  <a:schemeClr val="tx1"/>
                </a:solidFill>
                <a:latin typeface="Arial" pitchFamily="34" charset="0"/>
                <a:cs typeface="Arial" pitchFamily="34" charset="0"/>
              </a:rPr>
              <a:t>Una ricerca di </a:t>
            </a:r>
            <a:r>
              <a:rPr lang="it-IT" dirty="0" err="1">
                <a:solidFill>
                  <a:schemeClr val="tx1"/>
                </a:solidFill>
                <a:latin typeface="Arial" pitchFamily="34" charset="0"/>
                <a:cs typeface="Arial" pitchFamily="34" charset="0"/>
              </a:rPr>
              <a:t>Rello</a:t>
            </a:r>
            <a:r>
              <a:rPr lang="it-IT" dirty="0">
                <a:solidFill>
                  <a:schemeClr val="tx1"/>
                </a:solidFill>
                <a:latin typeface="Arial" pitchFamily="34" charset="0"/>
                <a:cs typeface="Arial" pitchFamily="34" charset="0"/>
              </a:rPr>
              <a:t>, </a:t>
            </a:r>
            <a:r>
              <a:rPr lang="it-IT" dirty="0" err="1">
                <a:solidFill>
                  <a:schemeClr val="tx1"/>
                </a:solidFill>
                <a:latin typeface="Arial" pitchFamily="34" charset="0"/>
                <a:cs typeface="Arial" pitchFamily="34" charset="0"/>
              </a:rPr>
              <a:t>Kanvinde</a:t>
            </a:r>
            <a:r>
              <a:rPr lang="it-IT" dirty="0">
                <a:solidFill>
                  <a:schemeClr val="tx1"/>
                </a:solidFill>
                <a:latin typeface="Arial" pitchFamily="34" charset="0"/>
                <a:cs typeface="Arial" pitchFamily="34" charset="0"/>
              </a:rPr>
              <a:t> e </a:t>
            </a:r>
            <a:r>
              <a:rPr lang="it-IT" dirty="0" err="1">
                <a:solidFill>
                  <a:schemeClr val="tx1"/>
                </a:solidFill>
                <a:latin typeface="Arial" pitchFamily="34" charset="0"/>
                <a:cs typeface="Arial" pitchFamily="34" charset="0"/>
              </a:rPr>
              <a:t>Beaza</a:t>
            </a:r>
            <a:r>
              <a:rPr lang="it-IT" dirty="0">
                <a:solidFill>
                  <a:schemeClr val="tx1"/>
                </a:solidFill>
                <a:latin typeface="Arial" pitchFamily="34" charset="0"/>
                <a:cs typeface="Arial" pitchFamily="34" charset="0"/>
              </a:rPr>
              <a:t>-Yates, 2011</a:t>
            </a:r>
          </a:p>
        </p:txBody>
      </p:sp>
      <p:sp>
        <p:nvSpPr>
          <p:cNvPr id="4" name="CasellaDiTesto 3"/>
          <p:cNvSpPr txBox="1"/>
          <p:nvPr/>
        </p:nvSpPr>
        <p:spPr>
          <a:xfrm>
            <a:off x="5735960" y="5517233"/>
            <a:ext cx="3744416" cy="923320"/>
          </a:xfrm>
          <a:prstGeom prst="rect">
            <a:avLst/>
          </a:prstGeom>
          <a:noFill/>
        </p:spPr>
        <p:txBody>
          <a:bodyPr wrap="square" lIns="91430" tIns="45715" rIns="91430" bIns="45715" rtlCol="0">
            <a:spAutoFit/>
          </a:bodyPr>
          <a:lstStyle/>
          <a:p>
            <a:r>
              <a:rPr lang="en-US" u="sng" dirty="0">
                <a:hlinkClick r:id="rId2"/>
              </a:rPr>
              <a:t>http://www.slideshare.net/luzrello/rellokanvindebaezaw4a2012</a:t>
            </a:r>
            <a:endParaRPr lang="it-IT" dirty="0"/>
          </a:p>
          <a:p>
            <a:endParaRPr lang="it-IT" dirty="0"/>
          </a:p>
        </p:txBody>
      </p:sp>
      <p:sp>
        <p:nvSpPr>
          <p:cNvPr id="5" name="Segnaposto numero diapositiva 4"/>
          <p:cNvSpPr>
            <a:spLocks noGrp="1"/>
          </p:cNvSpPr>
          <p:nvPr>
            <p:ph type="sldNum" sz="quarter" idx="4294967295"/>
          </p:nvPr>
        </p:nvSpPr>
        <p:spPr>
          <a:xfrm>
            <a:off x="8077200" y="6356352"/>
            <a:ext cx="2133600" cy="365125"/>
          </a:xfrm>
          <a:prstGeom prst="rect">
            <a:avLst/>
          </a:prstGeom>
        </p:spPr>
        <p:txBody>
          <a:bodyPr vert="horz" lIns="91430" tIns="45715" rIns="91430" bIns="45715" rtlCol="0" anchor="ctr"/>
          <a:lstStyle/>
          <a:p>
            <a:fld id="{7838E4C9-77FA-4268-892B-AFB7B3AA5C65}" type="slidenum">
              <a:rPr lang="it-IT" smtClean="0"/>
              <a:pPr/>
              <a:t>11</a:t>
            </a:fld>
            <a:endParaRPr lang="it-IT"/>
          </a:p>
        </p:txBody>
      </p:sp>
    </p:spTree>
    <p:extLst>
      <p:ext uri="{BB962C8B-B14F-4D97-AF65-F5344CB8AC3E}">
        <p14:creationId xmlns:p14="http://schemas.microsoft.com/office/powerpoint/2010/main" val="4196084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problema</a:t>
            </a:r>
            <a:endParaRPr lang="it-IT" dirty="0"/>
          </a:p>
        </p:txBody>
      </p:sp>
      <p:sp>
        <p:nvSpPr>
          <p:cNvPr id="3" name="Segnaposto contenuto 2"/>
          <p:cNvSpPr>
            <a:spLocks noGrp="1"/>
          </p:cNvSpPr>
          <p:nvPr>
            <p:ph idx="1"/>
          </p:nvPr>
        </p:nvSpPr>
        <p:spPr/>
        <p:txBody>
          <a:bodyPr>
            <a:normAutofit/>
          </a:bodyPr>
          <a:lstStyle/>
          <a:p>
            <a:r>
              <a:rPr lang="it-IT" dirty="0" smtClean="0"/>
              <a:t>Lavoro di ricerca svolto da un gruppo che si occupa di </a:t>
            </a:r>
            <a:r>
              <a:rPr lang="it-IT" i="1" dirty="0" smtClean="0"/>
              <a:t>accessibilità</a:t>
            </a:r>
            <a:r>
              <a:rPr lang="it-IT" dirty="0" smtClean="0"/>
              <a:t> del web (</a:t>
            </a:r>
            <a:r>
              <a:rPr lang="it-IT" dirty="0" err="1" smtClean="0"/>
              <a:t>Rello</a:t>
            </a:r>
            <a:r>
              <a:rPr lang="it-IT" dirty="0" smtClean="0"/>
              <a:t>, </a:t>
            </a:r>
            <a:r>
              <a:rPr lang="it-IT" dirty="0" err="1" smtClean="0"/>
              <a:t>Kanvinde</a:t>
            </a:r>
            <a:r>
              <a:rPr lang="it-IT" dirty="0" smtClean="0"/>
              <a:t> e </a:t>
            </a:r>
            <a:r>
              <a:rPr lang="it-IT" dirty="0" err="1" smtClean="0"/>
              <a:t>Beaza</a:t>
            </a:r>
            <a:r>
              <a:rPr lang="it-IT" dirty="0" smtClean="0"/>
              <a:t>-Yates, 2011).</a:t>
            </a:r>
            <a:endParaRPr lang="it-IT" b="1" dirty="0" smtClean="0"/>
          </a:p>
          <a:p>
            <a:r>
              <a:rPr lang="it-IT" dirty="0" smtClean="0"/>
              <a:t>Verifica dell’efficacia di una serie di manipolazioni del testo per facilitare l’accesso alle informazioni su web da parte di lettori dislessici.</a:t>
            </a:r>
          </a:p>
          <a:p>
            <a:r>
              <a:rPr lang="it-IT" dirty="0"/>
              <a:t>Vengono variati  grandezza e chiarezza dei caratteri, il contrasto tra caratteri e sfondo, l’ampiezza dell’interlinea, ecc.</a:t>
            </a:r>
          </a:p>
          <a:p>
            <a:endParaRPr lang="it-IT" dirty="0" smtClean="0"/>
          </a:p>
        </p:txBody>
      </p:sp>
      <p:sp>
        <p:nvSpPr>
          <p:cNvPr id="4" name="Segnaposto numero diapositiva 3"/>
          <p:cNvSpPr>
            <a:spLocks noGrp="1"/>
          </p:cNvSpPr>
          <p:nvPr>
            <p:ph type="sldNum" sz="quarter" idx="4294967295"/>
          </p:nvPr>
        </p:nvSpPr>
        <p:spPr>
          <a:xfrm>
            <a:off x="8077200" y="6356352"/>
            <a:ext cx="2133600" cy="365125"/>
          </a:xfrm>
          <a:prstGeom prst="rect">
            <a:avLst/>
          </a:prstGeom>
        </p:spPr>
        <p:txBody>
          <a:bodyPr vert="horz" lIns="91430" tIns="45715" rIns="91430" bIns="45715" rtlCol="0" anchor="ctr"/>
          <a:lstStyle/>
          <a:p>
            <a:fld id="{7838E4C9-77FA-4268-892B-AFB7B3AA5C65}" type="slidenum">
              <a:rPr lang="it-IT" smtClean="0"/>
              <a:pPr/>
              <a:t>12</a:t>
            </a:fld>
            <a:endParaRPr lang="it-IT"/>
          </a:p>
        </p:txBody>
      </p:sp>
    </p:spTree>
    <p:extLst>
      <p:ext uri="{BB962C8B-B14F-4D97-AF65-F5344CB8AC3E}">
        <p14:creationId xmlns:p14="http://schemas.microsoft.com/office/powerpoint/2010/main" val="187584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a:xfrm>
            <a:off x="1919537" y="1628802"/>
            <a:ext cx="8229600" cy="4525963"/>
          </a:xfrm>
        </p:spPr>
        <p:txBody>
          <a:bodyPr>
            <a:normAutofit/>
          </a:bodyPr>
          <a:lstStyle/>
          <a:p>
            <a:r>
              <a:rPr lang="it-IT" dirty="0" err="1" smtClean="0"/>
              <a:t>Rello</a:t>
            </a:r>
            <a:r>
              <a:rPr lang="it-IT" dirty="0" smtClean="0"/>
              <a:t> e colleghi ritengono  che le linee guida   potrebbero migliorare l’accesso di tutti i lettori </a:t>
            </a:r>
          </a:p>
          <a:p>
            <a:pPr marL="0" indent="0">
              <a:buNone/>
            </a:pPr>
            <a:r>
              <a:rPr lang="it-IT" dirty="0" smtClean="0"/>
              <a:t> </a:t>
            </a:r>
            <a:endParaRPr lang="it-IT" b="1" dirty="0" smtClean="0"/>
          </a:p>
          <a:p>
            <a:r>
              <a:rPr lang="it-IT" dirty="0" smtClean="0"/>
              <a:t>Dai loro esperimenti è risultato  che i tempi di lettura si riducono quando il testo è presentato con particolari formati, non tutti identificabili in modo intuitivo.</a:t>
            </a:r>
            <a:endParaRPr lang="it-IT" b="1" dirty="0" smtClean="0"/>
          </a:p>
          <a:p>
            <a:endParaRPr lang="it-IT" dirty="0"/>
          </a:p>
        </p:txBody>
      </p:sp>
      <p:sp>
        <p:nvSpPr>
          <p:cNvPr id="4" name="Segnaposto numero diapositiva 3"/>
          <p:cNvSpPr>
            <a:spLocks noGrp="1"/>
          </p:cNvSpPr>
          <p:nvPr>
            <p:ph type="sldNum" sz="quarter" idx="4294967295"/>
          </p:nvPr>
        </p:nvSpPr>
        <p:spPr>
          <a:xfrm>
            <a:off x="8077200" y="6356352"/>
            <a:ext cx="2133600" cy="365125"/>
          </a:xfrm>
          <a:prstGeom prst="rect">
            <a:avLst/>
          </a:prstGeom>
        </p:spPr>
        <p:txBody>
          <a:bodyPr vert="horz" lIns="91430" tIns="45715" rIns="91430" bIns="45715" rtlCol="0" anchor="ctr"/>
          <a:lstStyle/>
          <a:p>
            <a:fld id="{7838E4C9-77FA-4268-892B-AFB7B3AA5C65}" type="slidenum">
              <a:rPr lang="it-IT" smtClean="0"/>
              <a:pPr/>
              <a:t>13</a:t>
            </a:fld>
            <a:endParaRPr lang="it-IT"/>
          </a:p>
        </p:txBody>
      </p:sp>
    </p:spTree>
    <p:extLst>
      <p:ext uri="{BB962C8B-B14F-4D97-AF65-F5344CB8AC3E}">
        <p14:creationId xmlns:p14="http://schemas.microsoft.com/office/powerpoint/2010/main" val="717303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Cosa è la dislessia</a:t>
            </a:r>
            <a:endParaRPr lang="it-IT" dirty="0"/>
          </a:p>
        </p:txBody>
      </p:sp>
      <p:sp>
        <p:nvSpPr>
          <p:cNvPr id="3" name="Segnaposto contenuto 2"/>
          <p:cNvSpPr>
            <a:spLocks noGrp="1"/>
          </p:cNvSpPr>
          <p:nvPr>
            <p:ph idx="1"/>
          </p:nvPr>
        </p:nvSpPr>
        <p:spPr/>
        <p:txBody>
          <a:bodyPr>
            <a:normAutofit/>
          </a:bodyPr>
          <a:lstStyle/>
          <a:p>
            <a:r>
              <a:rPr lang="it-IT" dirty="0"/>
              <a:t>E’ una disabilità specifica dell’apprendimento che ha origini neurologiche.</a:t>
            </a:r>
            <a:endParaRPr lang="it-IT" b="1" dirty="0"/>
          </a:p>
          <a:p>
            <a:r>
              <a:rPr lang="it-IT" dirty="0"/>
              <a:t>I bambini dislessici hanno buone capacità intellettive, ma limitate capacità di analisi fonologica delle parole, di ricavare il suono dai simboli scritti.</a:t>
            </a:r>
          </a:p>
          <a:p>
            <a:r>
              <a:rPr lang="it-IT" dirty="0"/>
              <a:t>Il riconoscimento delle parole scritte è poco accurato e poco fluente.</a:t>
            </a:r>
            <a:endParaRPr lang="it-IT" b="1" dirty="0"/>
          </a:p>
          <a:p>
            <a:r>
              <a:rPr lang="it-IT" dirty="0"/>
              <a:t>Probabile conseguenza della dislessia è la difficoltà di comprensione nella lettura:</a:t>
            </a:r>
          </a:p>
          <a:p>
            <a:pPr lvl="1"/>
            <a:r>
              <a:rPr lang="it-IT" dirty="0"/>
              <a:t>riduzione delle esperienze di lettura</a:t>
            </a:r>
          </a:p>
          <a:p>
            <a:pPr lvl="1"/>
            <a:r>
              <a:rPr lang="it-IT" dirty="0"/>
              <a:t>Minore crescita del vocabolario e della conoscenza di background.</a:t>
            </a:r>
            <a:endParaRPr lang="it-IT" b="1" dirty="0"/>
          </a:p>
          <a:p>
            <a:endParaRPr lang="it-IT" dirty="0"/>
          </a:p>
        </p:txBody>
      </p:sp>
      <p:sp>
        <p:nvSpPr>
          <p:cNvPr id="4" name="Segnaposto numero diapositiva 3"/>
          <p:cNvSpPr>
            <a:spLocks noGrp="1"/>
          </p:cNvSpPr>
          <p:nvPr>
            <p:ph type="sldNum" sz="quarter" idx="4294967295"/>
          </p:nvPr>
        </p:nvSpPr>
        <p:spPr>
          <a:xfrm>
            <a:off x="8077200" y="6356352"/>
            <a:ext cx="2133600" cy="365125"/>
          </a:xfrm>
          <a:prstGeom prst="rect">
            <a:avLst/>
          </a:prstGeom>
        </p:spPr>
        <p:txBody>
          <a:bodyPr vert="horz" lIns="91430" tIns="45715" rIns="91430" bIns="45715" rtlCol="0" anchor="ctr"/>
          <a:lstStyle/>
          <a:p>
            <a:fld id="{7838E4C9-77FA-4268-892B-AFB7B3AA5C65}" type="slidenum">
              <a:rPr lang="it-IT" smtClean="0"/>
              <a:pPr/>
              <a:t>14</a:t>
            </a:fld>
            <a:endParaRPr lang="it-IT"/>
          </a:p>
        </p:txBody>
      </p:sp>
    </p:spTree>
    <p:extLst>
      <p:ext uri="{BB962C8B-B14F-4D97-AF65-F5344CB8AC3E}">
        <p14:creationId xmlns:p14="http://schemas.microsoft.com/office/powerpoint/2010/main" val="594755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Soggetti</a:t>
            </a:r>
            <a:br>
              <a:rPr lang="it-IT" dirty="0" smtClean="0"/>
            </a:br>
            <a:endParaRPr lang="it-IT" dirty="0"/>
          </a:p>
        </p:txBody>
      </p:sp>
      <p:sp>
        <p:nvSpPr>
          <p:cNvPr id="3" name="Segnaposto contenuto 2"/>
          <p:cNvSpPr>
            <a:spLocks noGrp="1"/>
          </p:cNvSpPr>
          <p:nvPr>
            <p:ph idx="1"/>
          </p:nvPr>
        </p:nvSpPr>
        <p:spPr/>
        <p:txBody>
          <a:bodyPr/>
          <a:lstStyle/>
          <a:p>
            <a:pPr marL="0" indent="0">
              <a:buNone/>
            </a:pPr>
            <a:r>
              <a:rPr lang="it-IT" dirty="0" smtClean="0"/>
              <a:t>Un </a:t>
            </a:r>
            <a:r>
              <a:rPr lang="it-IT" dirty="0"/>
              <a:t>campione </a:t>
            </a:r>
            <a:r>
              <a:rPr lang="it-IT" dirty="0" smtClean="0"/>
              <a:t>di:</a:t>
            </a:r>
          </a:p>
          <a:p>
            <a:r>
              <a:rPr lang="it-IT" dirty="0" smtClean="0"/>
              <a:t>lettori dislessici (dai 13 ai 27 </a:t>
            </a:r>
            <a:r>
              <a:rPr lang="it-IT" dirty="0"/>
              <a:t>anni</a:t>
            </a:r>
            <a:r>
              <a:rPr lang="it-IT" dirty="0" smtClean="0"/>
              <a:t>),</a:t>
            </a:r>
          </a:p>
          <a:p>
            <a:r>
              <a:rPr lang="it-IT" dirty="0" smtClean="0"/>
              <a:t> </a:t>
            </a:r>
            <a:r>
              <a:rPr lang="it-IT" dirty="0"/>
              <a:t>un gruppo di </a:t>
            </a:r>
            <a:r>
              <a:rPr lang="it-IT" dirty="0" smtClean="0"/>
              <a:t>controllo</a:t>
            </a:r>
          </a:p>
          <a:p>
            <a:endParaRPr lang="it-IT" dirty="0" smtClean="0"/>
          </a:p>
          <a:p>
            <a:pPr marL="0" indent="0">
              <a:buNone/>
            </a:pPr>
            <a:r>
              <a:rPr lang="it-IT" dirty="0" smtClean="0"/>
              <a:t> </a:t>
            </a:r>
            <a:r>
              <a:rPr lang="it-IT" dirty="0"/>
              <a:t>con un buon livello scolare, lettori e utilizzatori di internet, </a:t>
            </a:r>
            <a:r>
              <a:rPr lang="it-IT" dirty="0" smtClean="0"/>
              <a:t>spagnoli.</a:t>
            </a:r>
            <a:endParaRPr lang="it-IT" dirty="0"/>
          </a:p>
          <a:p>
            <a:endParaRPr lang="it-IT" dirty="0"/>
          </a:p>
        </p:txBody>
      </p:sp>
      <p:sp>
        <p:nvSpPr>
          <p:cNvPr id="4" name="Segnaposto numero diapositiva 3"/>
          <p:cNvSpPr>
            <a:spLocks noGrp="1"/>
          </p:cNvSpPr>
          <p:nvPr>
            <p:ph type="sldNum" sz="quarter" idx="4294967295"/>
          </p:nvPr>
        </p:nvSpPr>
        <p:spPr>
          <a:xfrm>
            <a:off x="8077200" y="6356352"/>
            <a:ext cx="2133600" cy="365125"/>
          </a:xfrm>
          <a:prstGeom prst="rect">
            <a:avLst/>
          </a:prstGeom>
        </p:spPr>
        <p:txBody>
          <a:bodyPr vert="horz" lIns="91430" tIns="45715" rIns="91430" bIns="45715" rtlCol="0" anchor="ctr"/>
          <a:lstStyle/>
          <a:p>
            <a:fld id="{7838E4C9-77FA-4268-892B-AFB7B3AA5C65}" type="slidenum">
              <a:rPr lang="it-IT" smtClean="0"/>
              <a:pPr/>
              <a:t>15</a:t>
            </a:fld>
            <a:endParaRPr lang="it-IT"/>
          </a:p>
        </p:txBody>
      </p:sp>
    </p:spTree>
    <p:extLst>
      <p:ext uri="{BB962C8B-B14F-4D97-AF65-F5344CB8AC3E}">
        <p14:creationId xmlns:p14="http://schemas.microsoft.com/office/powerpoint/2010/main" val="1809918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Modifiche indagate</a:t>
            </a:r>
            <a:endParaRPr lang="it-IT" dirty="0"/>
          </a:p>
        </p:txBody>
      </p:sp>
      <p:sp>
        <p:nvSpPr>
          <p:cNvPr id="3" name="Segnaposto contenuto 2"/>
          <p:cNvSpPr>
            <a:spLocks noGrp="1"/>
          </p:cNvSpPr>
          <p:nvPr>
            <p:ph idx="1"/>
          </p:nvPr>
        </p:nvSpPr>
        <p:spPr/>
        <p:txBody>
          <a:bodyPr>
            <a:normAutofit/>
          </a:bodyPr>
          <a:lstStyle/>
          <a:p>
            <a:r>
              <a:rPr lang="it-IT" dirty="0" smtClean="0"/>
              <a:t>Il testo  è in carattere </a:t>
            </a:r>
            <a:r>
              <a:rPr lang="it-IT" dirty="0" err="1" smtClean="0"/>
              <a:t>Arial</a:t>
            </a:r>
            <a:r>
              <a:rPr lang="it-IT" dirty="0" smtClean="0"/>
              <a:t>. </a:t>
            </a:r>
          </a:p>
          <a:p>
            <a:r>
              <a:rPr lang="it-IT" dirty="0" smtClean="0"/>
              <a:t>La grandezza del carattere varia:</a:t>
            </a:r>
          </a:p>
          <a:p>
            <a:pPr lvl="1"/>
            <a:r>
              <a:rPr lang="it-IT" dirty="0" smtClean="0"/>
              <a:t> dai 14, 18, 22, 26 </a:t>
            </a:r>
            <a:r>
              <a:rPr lang="it-IT" dirty="0" err="1" smtClean="0"/>
              <a:t>pt</a:t>
            </a:r>
            <a:endParaRPr lang="it-IT" dirty="0" smtClean="0"/>
          </a:p>
          <a:p>
            <a:r>
              <a:rPr lang="it-IT" dirty="0" smtClean="0"/>
              <a:t>ha anche una diversa </a:t>
            </a:r>
            <a:r>
              <a:rPr lang="it-IT" dirty="0" err="1" smtClean="0"/>
              <a:t>brightness</a:t>
            </a:r>
            <a:r>
              <a:rPr lang="it-IT" dirty="0" smtClean="0"/>
              <a:t> (grigio più o meno chiaro),</a:t>
            </a:r>
            <a:endParaRPr lang="it-IT" b="1" dirty="0" smtClean="0"/>
          </a:p>
          <a:p>
            <a:r>
              <a:rPr lang="it-IT" dirty="0" smtClean="0"/>
              <a:t>Sfondo viene mostrato in una scala di grigi più o meno chiari,</a:t>
            </a:r>
            <a:endParaRPr lang="it-IT" b="1" dirty="0" smtClean="0"/>
          </a:p>
          <a:p>
            <a:r>
              <a:rPr lang="it-IT" dirty="0" smtClean="0"/>
              <a:t>diverse coppie e combinazioni di carattere/sfondo (crema/nero, verde/marrone, giallo/blu),</a:t>
            </a:r>
            <a:endParaRPr lang="it-IT" b="1" dirty="0" smtClean="0"/>
          </a:p>
          <a:p>
            <a:r>
              <a:rPr lang="en-US" dirty="0" err="1" smtClean="0"/>
              <a:t>viene</a:t>
            </a:r>
            <a:r>
              <a:rPr lang="en-US" dirty="0" smtClean="0"/>
              <a:t> </a:t>
            </a:r>
            <a:r>
              <a:rPr lang="en-US" dirty="0" err="1" smtClean="0"/>
              <a:t>aumentata</a:t>
            </a:r>
            <a:r>
              <a:rPr lang="en-US" dirty="0" smtClean="0"/>
              <a:t> la </a:t>
            </a:r>
            <a:r>
              <a:rPr lang="en-US" dirty="0" err="1" smtClean="0"/>
              <a:t>spaziatura</a:t>
            </a:r>
            <a:r>
              <a:rPr lang="en-US" dirty="0" smtClean="0"/>
              <a:t> </a:t>
            </a:r>
            <a:r>
              <a:rPr lang="en-US" dirty="0" err="1" smtClean="0"/>
              <a:t>tra</a:t>
            </a:r>
            <a:r>
              <a:rPr lang="en-US" dirty="0" smtClean="0"/>
              <a:t> </a:t>
            </a:r>
            <a:r>
              <a:rPr lang="en-US" dirty="0" err="1" smtClean="0"/>
              <a:t>caratteri</a:t>
            </a:r>
            <a:r>
              <a:rPr lang="en-US" dirty="0" smtClean="0"/>
              <a:t>, </a:t>
            </a:r>
            <a:r>
              <a:rPr lang="en-US" dirty="0" err="1" smtClean="0"/>
              <a:t>l’interlinea</a:t>
            </a:r>
            <a:r>
              <a:rPr lang="en-US" dirty="0" smtClean="0"/>
              <a:t>, lo </a:t>
            </a:r>
            <a:r>
              <a:rPr lang="en-US" dirty="0" err="1" smtClean="0"/>
              <a:t>spazio</a:t>
            </a:r>
            <a:r>
              <a:rPr lang="en-US" dirty="0" smtClean="0"/>
              <a:t> </a:t>
            </a:r>
            <a:r>
              <a:rPr lang="en-US" dirty="0" err="1" smtClean="0"/>
              <a:t>tra</a:t>
            </a:r>
            <a:r>
              <a:rPr lang="en-US" dirty="0" smtClean="0"/>
              <a:t> </a:t>
            </a:r>
            <a:r>
              <a:rPr lang="en-US" dirty="0" err="1" smtClean="0"/>
              <a:t>paragrafi</a:t>
            </a:r>
            <a:r>
              <a:rPr lang="en-US" dirty="0" smtClean="0"/>
              <a:t> e la </a:t>
            </a:r>
            <a:r>
              <a:rPr lang="en-US" dirty="0" err="1" smtClean="0"/>
              <a:t>grandezza</a:t>
            </a:r>
            <a:r>
              <a:rPr lang="en-US" dirty="0" smtClean="0"/>
              <a:t> </a:t>
            </a:r>
            <a:r>
              <a:rPr lang="en-US" dirty="0" err="1" smtClean="0"/>
              <a:t>della</a:t>
            </a:r>
            <a:r>
              <a:rPr lang="en-US" dirty="0" smtClean="0"/>
              <a:t> colonna.</a:t>
            </a:r>
            <a:endParaRPr lang="it-IT" b="1" dirty="0" smtClean="0"/>
          </a:p>
          <a:p>
            <a:endParaRPr lang="it-IT" dirty="0"/>
          </a:p>
        </p:txBody>
      </p:sp>
      <p:sp>
        <p:nvSpPr>
          <p:cNvPr id="4" name="Segnaposto numero diapositiva 3"/>
          <p:cNvSpPr>
            <a:spLocks noGrp="1"/>
          </p:cNvSpPr>
          <p:nvPr>
            <p:ph type="sldNum" sz="quarter" idx="4294967295"/>
          </p:nvPr>
        </p:nvSpPr>
        <p:spPr>
          <a:xfrm>
            <a:off x="8077200" y="6356352"/>
            <a:ext cx="2133600" cy="365125"/>
          </a:xfrm>
          <a:prstGeom prst="rect">
            <a:avLst/>
          </a:prstGeom>
        </p:spPr>
        <p:txBody>
          <a:bodyPr vert="horz" lIns="91430" tIns="45715" rIns="91430" bIns="45715" rtlCol="0" anchor="ctr"/>
          <a:lstStyle/>
          <a:p>
            <a:fld id="{7838E4C9-77FA-4268-892B-AFB7B3AA5C65}" type="slidenum">
              <a:rPr lang="it-IT" smtClean="0"/>
              <a:pPr/>
              <a:t>16</a:t>
            </a:fld>
            <a:endParaRPr lang="it-IT"/>
          </a:p>
        </p:txBody>
      </p:sp>
    </p:spTree>
    <p:extLst>
      <p:ext uri="{BB962C8B-B14F-4D97-AF65-F5344CB8AC3E}">
        <p14:creationId xmlns:p14="http://schemas.microsoft.com/office/powerpoint/2010/main" val="3364428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Strumenti di indagine</a:t>
            </a:r>
            <a:endParaRPr lang="it-IT" dirty="0"/>
          </a:p>
        </p:txBody>
      </p:sp>
      <p:sp>
        <p:nvSpPr>
          <p:cNvPr id="3" name="Segnaposto contenuto 2"/>
          <p:cNvSpPr>
            <a:spLocks noGrp="1"/>
          </p:cNvSpPr>
          <p:nvPr>
            <p:ph idx="1"/>
          </p:nvPr>
        </p:nvSpPr>
        <p:spPr>
          <a:xfrm>
            <a:off x="1981200" y="1556794"/>
            <a:ext cx="6419056" cy="4569371"/>
          </a:xfrm>
        </p:spPr>
        <p:txBody>
          <a:bodyPr/>
          <a:lstStyle/>
          <a:p>
            <a:r>
              <a:rPr lang="it-IT" dirty="0" smtClean="0"/>
              <a:t>I testi vengono presentati su schermo in modalità diverse.</a:t>
            </a:r>
          </a:p>
          <a:p>
            <a:r>
              <a:rPr lang="it-IT" dirty="0" smtClean="0"/>
              <a:t>La lettura viene esaminata con:</a:t>
            </a:r>
          </a:p>
          <a:p>
            <a:pPr lvl="1"/>
            <a:r>
              <a:rPr lang="it-IT" dirty="0" smtClean="0"/>
              <a:t> uno strumento di tracciamento oculare </a:t>
            </a:r>
            <a:r>
              <a:rPr lang="it-IT" b="1" dirty="0" smtClean="0"/>
              <a:t>(</a:t>
            </a:r>
            <a:r>
              <a:rPr lang="it-IT" b="1" dirty="0" err="1" smtClean="0"/>
              <a:t>eye</a:t>
            </a:r>
            <a:r>
              <a:rPr lang="it-IT" b="1" dirty="0" smtClean="0"/>
              <a:t> </a:t>
            </a:r>
            <a:r>
              <a:rPr lang="it-IT" b="1" dirty="0" err="1" smtClean="0"/>
              <a:t>tracking</a:t>
            </a:r>
            <a:r>
              <a:rPr lang="it-IT" b="1" dirty="0" smtClean="0"/>
              <a:t>)</a:t>
            </a:r>
            <a:endParaRPr lang="it-IT" dirty="0" smtClean="0"/>
          </a:p>
          <a:p>
            <a:pPr lvl="1"/>
            <a:r>
              <a:rPr lang="it-IT" dirty="0" smtClean="0"/>
              <a:t> un’intervista sulle preferenze di lettura.</a:t>
            </a:r>
            <a:endParaRPr lang="it-IT"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9638" y="1484786"/>
            <a:ext cx="1857375"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egnaposto numero diapositiva 3"/>
          <p:cNvSpPr>
            <a:spLocks noGrp="1"/>
          </p:cNvSpPr>
          <p:nvPr>
            <p:ph type="sldNum" sz="quarter" idx="4294967295"/>
          </p:nvPr>
        </p:nvSpPr>
        <p:spPr>
          <a:xfrm>
            <a:off x="8077200" y="6356352"/>
            <a:ext cx="2133600" cy="365125"/>
          </a:xfrm>
          <a:prstGeom prst="rect">
            <a:avLst/>
          </a:prstGeom>
        </p:spPr>
        <p:txBody>
          <a:bodyPr vert="horz" lIns="91430" tIns="45715" rIns="91430" bIns="45715" rtlCol="0" anchor="ctr"/>
          <a:lstStyle/>
          <a:p>
            <a:fld id="{7838E4C9-77FA-4268-892B-AFB7B3AA5C65}" type="slidenum">
              <a:rPr lang="it-IT" smtClean="0"/>
              <a:pPr/>
              <a:t>17</a:t>
            </a:fld>
            <a:endParaRPr lang="it-IT"/>
          </a:p>
        </p:txBody>
      </p:sp>
    </p:spTree>
    <p:extLst>
      <p:ext uri="{BB962C8B-B14F-4D97-AF65-F5344CB8AC3E}">
        <p14:creationId xmlns:p14="http://schemas.microsoft.com/office/powerpoint/2010/main" val="1586625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Misurazioni</a:t>
            </a:r>
            <a:r>
              <a:rPr lang="it-IT" b="1" dirty="0" smtClean="0"/>
              <a:t/>
            </a:r>
            <a:br>
              <a:rPr lang="it-IT" b="1" dirty="0" smtClean="0"/>
            </a:br>
            <a:endParaRPr lang="it-IT" dirty="0"/>
          </a:p>
        </p:txBody>
      </p:sp>
      <p:sp>
        <p:nvSpPr>
          <p:cNvPr id="3" name="Segnaposto contenuto 2"/>
          <p:cNvSpPr>
            <a:spLocks noGrp="1"/>
          </p:cNvSpPr>
          <p:nvPr>
            <p:ph idx="1"/>
          </p:nvPr>
        </p:nvSpPr>
        <p:spPr>
          <a:xfrm>
            <a:off x="1775520" y="1052738"/>
            <a:ext cx="8435280" cy="5361459"/>
          </a:xfrm>
        </p:spPr>
        <p:txBody>
          <a:bodyPr>
            <a:normAutofit/>
          </a:bodyPr>
          <a:lstStyle/>
          <a:p>
            <a:pPr>
              <a:buNone/>
            </a:pPr>
            <a:r>
              <a:rPr lang="it-IT" dirty="0" smtClean="0"/>
              <a:t>Quali scelte di formato e di design garantiscono una lettura più veloce  e piacevole?</a:t>
            </a:r>
          </a:p>
          <a:p>
            <a:r>
              <a:rPr lang="it-IT" dirty="0" smtClean="0"/>
              <a:t>tempo </a:t>
            </a:r>
            <a:r>
              <a:rPr lang="it-IT" dirty="0"/>
              <a:t>della fissazione, numero di fissazioni, tempo di distrazione</a:t>
            </a:r>
            <a:endParaRPr lang="it-IT" b="1" dirty="0"/>
          </a:p>
          <a:p>
            <a:r>
              <a:rPr lang="it-IT" dirty="0" smtClean="0"/>
              <a:t>le </a:t>
            </a:r>
            <a:r>
              <a:rPr lang="it-IT" dirty="0"/>
              <a:t>preferenze degli utenti per una scelta o </a:t>
            </a:r>
            <a:r>
              <a:rPr lang="it-IT" dirty="0" smtClean="0"/>
              <a:t>l’altra (solo i soggetti dislessici)..</a:t>
            </a:r>
            <a:endParaRPr lang="it-IT" b="1" dirty="0"/>
          </a:p>
          <a:p>
            <a:pPr>
              <a:buNone/>
            </a:pPr>
            <a:endParaRPr lang="it-IT" b="1" dirty="0" smtClean="0"/>
          </a:p>
          <a:p>
            <a:endParaRPr lang="it-IT" dirty="0"/>
          </a:p>
        </p:txBody>
      </p:sp>
      <p:sp>
        <p:nvSpPr>
          <p:cNvPr id="4" name="Segnaposto numero diapositiva 3"/>
          <p:cNvSpPr>
            <a:spLocks noGrp="1"/>
          </p:cNvSpPr>
          <p:nvPr>
            <p:ph type="sldNum" sz="quarter" idx="4294967295"/>
          </p:nvPr>
        </p:nvSpPr>
        <p:spPr>
          <a:xfrm>
            <a:off x="8077200" y="6356352"/>
            <a:ext cx="2133600" cy="365125"/>
          </a:xfrm>
          <a:prstGeom prst="rect">
            <a:avLst/>
          </a:prstGeom>
        </p:spPr>
        <p:txBody>
          <a:bodyPr vert="horz" lIns="91430" tIns="45715" rIns="91430" bIns="45715" rtlCol="0" anchor="ctr"/>
          <a:lstStyle/>
          <a:p>
            <a:fld id="{7838E4C9-77FA-4268-892B-AFB7B3AA5C65}" type="slidenum">
              <a:rPr lang="it-IT" smtClean="0"/>
              <a:pPr/>
              <a:t>18</a:t>
            </a:fld>
            <a:endParaRPr lang="it-IT"/>
          </a:p>
        </p:txBody>
      </p:sp>
    </p:spTree>
    <p:extLst>
      <p:ext uri="{BB962C8B-B14F-4D97-AF65-F5344CB8AC3E}">
        <p14:creationId xmlns:p14="http://schemas.microsoft.com/office/powerpoint/2010/main" val="2739827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Risultati</a:t>
            </a:r>
            <a:br>
              <a:rPr lang="it-IT" dirty="0" smtClean="0"/>
            </a:br>
            <a:endParaRPr lang="it-IT" dirty="0"/>
          </a:p>
        </p:txBody>
      </p:sp>
      <p:sp>
        <p:nvSpPr>
          <p:cNvPr id="3" name="Segnaposto contenuto 2"/>
          <p:cNvSpPr>
            <a:spLocks noGrp="1"/>
          </p:cNvSpPr>
          <p:nvPr>
            <p:ph idx="1"/>
          </p:nvPr>
        </p:nvSpPr>
        <p:spPr>
          <a:xfrm>
            <a:off x="1847529" y="1268762"/>
            <a:ext cx="8229600" cy="4525963"/>
          </a:xfrm>
        </p:spPr>
        <p:txBody>
          <a:bodyPr>
            <a:noAutofit/>
          </a:bodyPr>
          <a:lstStyle/>
          <a:p>
            <a:pPr marL="514297" indent="-514297">
              <a:buFont typeface="+mj-lt"/>
              <a:buAutoNum type="arabicPeriod"/>
            </a:pPr>
            <a:r>
              <a:rPr lang="it-IT" sz="2400" dirty="0"/>
              <a:t>Tempi di lettura più lunghi per I lettori dislessici rispetto al gruppo di controllo (quindi probabile maggiore carico cognitivo nell’elaborazione)</a:t>
            </a:r>
            <a:endParaRPr lang="it-IT" sz="2400" b="1" dirty="0"/>
          </a:p>
          <a:p>
            <a:pPr lvl="1"/>
            <a:r>
              <a:rPr lang="it-IT" dirty="0"/>
              <a:t>Lettura più rapida con:</a:t>
            </a:r>
          </a:p>
          <a:p>
            <a:pPr lvl="2"/>
            <a:r>
              <a:rPr lang="it-IT" dirty="0" smtClean="0"/>
              <a:t>Grandezza carattere 26</a:t>
            </a:r>
          </a:p>
          <a:p>
            <a:pPr lvl="2"/>
            <a:r>
              <a:rPr lang="it-IT" dirty="0" smtClean="0"/>
              <a:t>Interlinea 1.4</a:t>
            </a:r>
          </a:p>
          <a:p>
            <a:pPr lvl="2"/>
            <a:r>
              <a:rPr lang="it-IT" dirty="0" smtClean="0"/>
              <a:t>Spazio tra paragrafi 2 </a:t>
            </a:r>
          </a:p>
          <a:p>
            <a:pPr lvl="2"/>
            <a:r>
              <a:rPr lang="it-IT" dirty="0" smtClean="0"/>
              <a:t>(font o sfondo) Grigio e non puro nero o puro bianco</a:t>
            </a:r>
          </a:p>
          <a:p>
            <a:pPr lvl="2"/>
            <a:r>
              <a:rPr lang="it-IT" dirty="0" smtClean="0"/>
              <a:t>Coppie di colore crema/nero</a:t>
            </a:r>
          </a:p>
          <a:p>
            <a:pPr lvl="2"/>
            <a:r>
              <a:rPr lang="it-IT" dirty="0" smtClean="0"/>
              <a:t>Colonna di 88 caratteri</a:t>
            </a:r>
          </a:p>
        </p:txBody>
      </p:sp>
      <p:sp>
        <p:nvSpPr>
          <p:cNvPr id="4" name="Segnaposto numero diapositiva 3"/>
          <p:cNvSpPr>
            <a:spLocks noGrp="1"/>
          </p:cNvSpPr>
          <p:nvPr>
            <p:ph type="sldNum" sz="quarter" idx="4294967295"/>
          </p:nvPr>
        </p:nvSpPr>
        <p:spPr>
          <a:xfrm>
            <a:off x="8077200" y="6356352"/>
            <a:ext cx="2133600" cy="365125"/>
          </a:xfrm>
          <a:prstGeom prst="rect">
            <a:avLst/>
          </a:prstGeom>
        </p:spPr>
        <p:txBody>
          <a:bodyPr vert="horz" lIns="91430" tIns="45715" rIns="91430" bIns="45715" rtlCol="0" anchor="ctr"/>
          <a:lstStyle/>
          <a:p>
            <a:fld id="{7838E4C9-77FA-4268-892B-AFB7B3AA5C65}" type="slidenum">
              <a:rPr lang="it-IT" smtClean="0"/>
              <a:pPr/>
              <a:t>19</a:t>
            </a:fld>
            <a:endParaRPr lang="it-IT"/>
          </a:p>
        </p:txBody>
      </p:sp>
    </p:spTree>
    <p:extLst>
      <p:ext uri="{BB962C8B-B14F-4D97-AF65-F5344CB8AC3E}">
        <p14:creationId xmlns:p14="http://schemas.microsoft.com/office/powerpoint/2010/main" val="3684910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r>
              <a:rPr lang="it-IT" dirty="0" smtClean="0"/>
              <a:t>Due diverse congetture</a:t>
            </a:r>
            <a:endParaRPr lang="it-IT" dirty="0"/>
          </a:p>
        </p:txBody>
      </p:sp>
      <p:sp>
        <p:nvSpPr>
          <p:cNvPr id="9" name="Segnaposto contenuto 8"/>
          <p:cNvSpPr>
            <a:spLocks noGrp="1"/>
          </p:cNvSpPr>
          <p:nvPr>
            <p:ph idx="1"/>
          </p:nvPr>
        </p:nvSpPr>
        <p:spPr/>
        <p:txBody>
          <a:bodyPr/>
          <a:lstStyle/>
          <a:p>
            <a:r>
              <a:rPr lang="it-IT" dirty="0" smtClean="0"/>
              <a:t>Il lettore va stimolato</a:t>
            </a:r>
          </a:p>
          <a:p>
            <a:r>
              <a:rPr lang="it-IT" dirty="0" smtClean="0"/>
              <a:t>Il lettore va incoraggiato</a:t>
            </a:r>
            <a:endParaRPr lang="it-IT" dirty="0"/>
          </a:p>
        </p:txBody>
      </p:sp>
      <p:sp>
        <p:nvSpPr>
          <p:cNvPr id="7" name="Segnaposto numero diapositiva 6"/>
          <p:cNvSpPr>
            <a:spLocks noGrp="1"/>
          </p:cNvSpPr>
          <p:nvPr>
            <p:ph type="sldNum" sz="quarter" idx="12"/>
          </p:nvPr>
        </p:nvSpPr>
        <p:spPr/>
        <p:txBody>
          <a:bodyPr/>
          <a:lstStyle/>
          <a:p>
            <a:fld id="{780ECBD2-0F0A-4D04-BB96-8D59415766D3}" type="slidenum">
              <a:rPr lang="it-IT" smtClean="0"/>
              <a:t>2</a:t>
            </a:fld>
            <a:endParaRPr lang="it-IT"/>
          </a:p>
        </p:txBody>
      </p:sp>
    </p:spTree>
    <p:extLst>
      <p:ext uri="{BB962C8B-B14F-4D97-AF65-F5344CB8AC3E}">
        <p14:creationId xmlns:p14="http://schemas.microsoft.com/office/powerpoint/2010/main" val="3833632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Risultati (2)</a:t>
            </a:r>
            <a:br>
              <a:rPr lang="it-IT" dirty="0" smtClean="0"/>
            </a:br>
            <a:endParaRPr lang="it-IT" dirty="0"/>
          </a:p>
        </p:txBody>
      </p:sp>
      <p:sp>
        <p:nvSpPr>
          <p:cNvPr id="4" name="Segnaposto contenuto 3"/>
          <p:cNvSpPr>
            <a:spLocks noGrp="1"/>
          </p:cNvSpPr>
          <p:nvPr>
            <p:ph idx="1"/>
          </p:nvPr>
        </p:nvSpPr>
        <p:spPr>
          <a:xfrm>
            <a:off x="1703512" y="980729"/>
            <a:ext cx="8507288" cy="5760640"/>
          </a:xfrm>
        </p:spPr>
        <p:txBody>
          <a:bodyPr>
            <a:normAutofit fontScale="70000" lnSpcReduction="20000"/>
          </a:bodyPr>
          <a:lstStyle/>
          <a:p>
            <a:pPr marL="342865" lvl="1" indent="-342865">
              <a:buNone/>
            </a:pPr>
            <a:r>
              <a:rPr lang="it-IT" sz="3800" dirty="0"/>
              <a:t>2. Coerenza parziale tra tempi di lettura e preferenze dichiarate</a:t>
            </a:r>
          </a:p>
          <a:p>
            <a:endParaRPr lang="it-IT" sz="3800" dirty="0"/>
          </a:p>
          <a:p>
            <a:r>
              <a:rPr lang="it-IT" sz="3800" dirty="0"/>
              <a:t>Tempi di lettura/preferenze </a:t>
            </a:r>
            <a:r>
              <a:rPr lang="it-IT" sz="3800" b="1" dirty="0"/>
              <a:t>coerenti</a:t>
            </a:r>
          </a:p>
          <a:p>
            <a:pPr lvl="1"/>
            <a:r>
              <a:rPr lang="it-IT" sz="3800" dirty="0"/>
              <a:t>Ampiezza carattere 26 (il più grande)</a:t>
            </a:r>
          </a:p>
          <a:p>
            <a:pPr lvl="1"/>
            <a:r>
              <a:rPr lang="it-IT" sz="3800" dirty="0"/>
              <a:t>Spazio tra paragrafi</a:t>
            </a:r>
          </a:p>
          <a:p>
            <a:pPr lvl="1"/>
            <a:r>
              <a:rPr lang="it-IT" sz="3800" dirty="0"/>
              <a:t>Interlinea</a:t>
            </a:r>
          </a:p>
          <a:p>
            <a:pPr lvl="1"/>
            <a:endParaRPr lang="it-IT" sz="3800" dirty="0"/>
          </a:p>
          <a:p>
            <a:r>
              <a:rPr lang="it-IT" sz="3800" dirty="0"/>
              <a:t>Tempi di lettura/preferenze </a:t>
            </a:r>
            <a:r>
              <a:rPr lang="it-IT" sz="3800" b="1" dirty="0"/>
              <a:t>incoerenti</a:t>
            </a:r>
          </a:p>
          <a:p>
            <a:pPr lvl="1"/>
            <a:r>
              <a:rPr lang="it-IT" sz="3800" dirty="0"/>
              <a:t>Scala di grigi del carattere o dello sfondo (preferiscono il nero al grigio che leggono più velocemente)</a:t>
            </a:r>
          </a:p>
          <a:p>
            <a:pPr lvl="1"/>
            <a:r>
              <a:rPr lang="it-IT" sz="3800" dirty="0"/>
              <a:t>Spazio tra lettere (preferiscono meno spazio)</a:t>
            </a:r>
          </a:p>
          <a:p>
            <a:pPr lvl="1"/>
            <a:r>
              <a:rPr lang="it-IT" sz="3800" dirty="0"/>
              <a:t>Larghezza della colonna (preferiscono una colonna più ridotta)</a:t>
            </a:r>
          </a:p>
          <a:p>
            <a:pPr lvl="1"/>
            <a:r>
              <a:rPr lang="it-IT" sz="3800" dirty="0"/>
              <a:t>Coppie carattere/sfondo (preferiscono il giallo su nero)</a:t>
            </a:r>
          </a:p>
          <a:p>
            <a:pPr lvl="1"/>
            <a:endParaRPr lang="it-IT" dirty="0"/>
          </a:p>
        </p:txBody>
      </p:sp>
      <p:sp>
        <p:nvSpPr>
          <p:cNvPr id="5" name="Segnaposto numero diapositiva 4"/>
          <p:cNvSpPr>
            <a:spLocks noGrp="1"/>
          </p:cNvSpPr>
          <p:nvPr>
            <p:ph type="sldNum" sz="quarter" idx="4294967295"/>
          </p:nvPr>
        </p:nvSpPr>
        <p:spPr>
          <a:xfrm>
            <a:off x="8077200" y="6356352"/>
            <a:ext cx="2133600" cy="365125"/>
          </a:xfrm>
          <a:prstGeom prst="rect">
            <a:avLst/>
          </a:prstGeom>
        </p:spPr>
        <p:txBody>
          <a:bodyPr vert="horz" lIns="91430" tIns="45715" rIns="91430" bIns="45715" rtlCol="0" anchor="ctr"/>
          <a:lstStyle/>
          <a:p>
            <a:fld id="{7838E4C9-77FA-4268-892B-AFB7B3AA5C65}" type="slidenum">
              <a:rPr lang="it-IT" smtClean="0"/>
              <a:pPr/>
              <a:t>20</a:t>
            </a:fld>
            <a:endParaRPr lang="it-IT"/>
          </a:p>
        </p:txBody>
      </p:sp>
    </p:spTree>
    <p:extLst>
      <p:ext uri="{BB962C8B-B14F-4D97-AF65-F5344CB8AC3E}">
        <p14:creationId xmlns:p14="http://schemas.microsoft.com/office/powerpoint/2010/main" val="1328020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t>Linee-guida</a:t>
            </a:r>
            <a:r>
              <a:rPr lang="it-IT" dirty="0" smtClean="0"/>
              <a:t/>
            </a:r>
            <a:br>
              <a:rPr lang="it-IT" dirty="0" smtClean="0"/>
            </a:br>
            <a:endParaRPr lang="it-IT" dirty="0"/>
          </a:p>
        </p:txBody>
      </p:sp>
      <p:sp>
        <p:nvSpPr>
          <p:cNvPr id="4" name="Segnaposto numero diapositiva 3"/>
          <p:cNvSpPr>
            <a:spLocks noGrp="1"/>
          </p:cNvSpPr>
          <p:nvPr>
            <p:ph type="sldNum" sz="quarter" idx="4294967295"/>
          </p:nvPr>
        </p:nvSpPr>
        <p:spPr>
          <a:xfrm>
            <a:off x="8077200" y="6356352"/>
            <a:ext cx="2133600" cy="365125"/>
          </a:xfrm>
          <a:prstGeom prst="rect">
            <a:avLst/>
          </a:prstGeom>
        </p:spPr>
        <p:txBody>
          <a:bodyPr vert="horz" lIns="91430" tIns="45715" rIns="91430" bIns="45715" rtlCol="0" anchor="ctr"/>
          <a:lstStyle/>
          <a:p>
            <a:fld id="{7838E4C9-77FA-4268-892B-AFB7B3AA5C65}" type="slidenum">
              <a:rPr lang="it-IT" smtClean="0"/>
              <a:pPr/>
              <a:t>21</a:t>
            </a:fld>
            <a:endParaRPr lang="it-IT"/>
          </a:p>
        </p:txBody>
      </p:sp>
      <p:pic>
        <p:nvPicPr>
          <p:cNvPr id="5" name="Segnaposto contenuto 4"/>
          <p:cNvPicPr>
            <a:picLocks noGrp="1"/>
          </p:cNvPicPr>
          <p:nvPr>
            <p:ph idx="1"/>
          </p:nvPr>
        </p:nvPicPr>
        <p:blipFill>
          <a:blip r:embed="rId2" cstate="print"/>
          <a:srcRect/>
          <a:stretch>
            <a:fillRect/>
          </a:stretch>
        </p:blipFill>
        <p:spPr bwMode="auto">
          <a:xfrm>
            <a:off x="1919536" y="1772817"/>
            <a:ext cx="4392488" cy="2880320"/>
          </a:xfrm>
          <a:prstGeom prst="rect">
            <a:avLst/>
          </a:prstGeom>
          <a:noFill/>
          <a:ln w="9525">
            <a:noFill/>
            <a:miter lim="800000"/>
            <a:headEnd/>
            <a:tailEnd/>
          </a:ln>
        </p:spPr>
      </p:pic>
      <p:sp>
        <p:nvSpPr>
          <p:cNvPr id="6" name="CasellaDiTesto 5"/>
          <p:cNvSpPr txBox="1"/>
          <p:nvPr/>
        </p:nvSpPr>
        <p:spPr>
          <a:xfrm>
            <a:off x="6528048" y="1628802"/>
            <a:ext cx="4139952" cy="2585313"/>
          </a:xfrm>
          <a:prstGeom prst="rect">
            <a:avLst/>
          </a:prstGeom>
          <a:noFill/>
        </p:spPr>
        <p:txBody>
          <a:bodyPr wrap="square" lIns="91430" tIns="45715" rIns="91430" bIns="45715" rtlCol="0">
            <a:spAutoFit/>
          </a:bodyPr>
          <a:lstStyle/>
          <a:p>
            <a:r>
              <a:rPr lang="it-IT" dirty="0"/>
              <a:t>Per formulare le </a:t>
            </a:r>
            <a:r>
              <a:rPr lang="it-IT" dirty="0" err="1"/>
              <a:t>lineeguida</a:t>
            </a:r>
            <a:r>
              <a:rPr lang="it-IT" dirty="0"/>
              <a:t> si prendono in considerazione:</a:t>
            </a:r>
          </a:p>
          <a:p>
            <a:endParaRPr lang="it-IT" dirty="0"/>
          </a:p>
          <a:p>
            <a:pPr marL="285720" indent="-285720">
              <a:buFont typeface="Arial" pitchFamily="34" charset="0"/>
              <a:buChar char="•"/>
            </a:pPr>
            <a:r>
              <a:rPr lang="it-IT" dirty="0"/>
              <a:t>i dati sui tempi di fissazione </a:t>
            </a:r>
          </a:p>
          <a:p>
            <a:pPr marL="285720" indent="-285720">
              <a:buFont typeface="Arial" pitchFamily="34" charset="0"/>
              <a:buChar char="•"/>
            </a:pPr>
            <a:r>
              <a:rPr lang="it-IT" dirty="0"/>
              <a:t>le preferenze </a:t>
            </a:r>
          </a:p>
          <a:p>
            <a:endParaRPr lang="it-IT" dirty="0"/>
          </a:p>
          <a:p>
            <a:r>
              <a:rPr lang="it-IT" dirty="0"/>
              <a:t>Se non coerenti la priorità è all’</a:t>
            </a:r>
            <a:r>
              <a:rPr lang="it-IT" dirty="0" err="1"/>
              <a:t>eye-tracking</a:t>
            </a:r>
            <a:r>
              <a:rPr lang="it-IT" dirty="0"/>
              <a:t>, o viene fatta una media</a:t>
            </a:r>
          </a:p>
          <a:p>
            <a:endParaRPr lang="it-IT" dirty="0"/>
          </a:p>
        </p:txBody>
      </p:sp>
    </p:spTree>
    <p:extLst>
      <p:ext uri="{BB962C8B-B14F-4D97-AF65-F5344CB8AC3E}">
        <p14:creationId xmlns:p14="http://schemas.microsoft.com/office/powerpoint/2010/main" val="1209123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294967295"/>
          </p:nvPr>
        </p:nvSpPr>
        <p:spPr>
          <a:xfrm>
            <a:off x="8077200" y="6356352"/>
            <a:ext cx="2133600" cy="365125"/>
          </a:xfrm>
          <a:prstGeom prst="rect">
            <a:avLst/>
          </a:prstGeom>
        </p:spPr>
        <p:txBody>
          <a:bodyPr vert="horz" lIns="91430" tIns="45715" rIns="91430" bIns="45715" rtlCol="0" anchor="ctr"/>
          <a:lstStyle/>
          <a:p>
            <a:fld id="{7838E4C9-77FA-4268-892B-AFB7B3AA5C65}" type="slidenum">
              <a:rPr lang="it-IT" smtClean="0"/>
              <a:pPr/>
              <a:t>22</a:t>
            </a:fld>
            <a:endParaRPr lang="it-IT"/>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9538" y="653769"/>
            <a:ext cx="6181725" cy="561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8256240" y="653769"/>
            <a:ext cx="2304256" cy="3693309"/>
          </a:xfrm>
          <a:prstGeom prst="rect">
            <a:avLst/>
          </a:prstGeom>
          <a:noFill/>
        </p:spPr>
        <p:txBody>
          <a:bodyPr wrap="square" lIns="91430" tIns="45715" rIns="91430" bIns="45715" rtlCol="0">
            <a:spAutoFit/>
          </a:bodyPr>
          <a:lstStyle/>
          <a:p>
            <a:pPr fontAlgn="base"/>
            <a:r>
              <a:rPr lang="en-US" dirty="0" err="1"/>
              <a:t>AccessibleNews</a:t>
            </a:r>
            <a:r>
              <a:rPr lang="en-US" dirty="0"/>
              <a:t> </a:t>
            </a:r>
            <a:r>
              <a:rPr lang="en-US" dirty="0" err="1"/>
              <a:t>Dyswebxia</a:t>
            </a:r>
            <a:endParaRPr lang="en-US" dirty="0"/>
          </a:p>
          <a:p>
            <a:pPr fontAlgn="base"/>
            <a:r>
              <a:rPr lang="en-US" dirty="0"/>
              <a:t>È un </a:t>
            </a:r>
            <a:r>
              <a:rPr lang="en-US" dirty="0" err="1"/>
              <a:t>programma</a:t>
            </a:r>
            <a:r>
              <a:rPr lang="en-US" dirty="0"/>
              <a:t> </a:t>
            </a:r>
            <a:r>
              <a:rPr lang="en-US" dirty="0" err="1"/>
              <a:t>che</a:t>
            </a:r>
            <a:r>
              <a:rPr lang="en-US" dirty="0"/>
              <a:t> </a:t>
            </a:r>
            <a:r>
              <a:rPr lang="en-US" dirty="0" err="1"/>
              <a:t>consente</a:t>
            </a:r>
            <a:r>
              <a:rPr lang="en-US" dirty="0"/>
              <a:t> di </a:t>
            </a:r>
            <a:r>
              <a:rPr lang="en-US" dirty="0" err="1"/>
              <a:t>modificare</a:t>
            </a:r>
            <a:r>
              <a:rPr lang="en-US" dirty="0"/>
              <a:t> I </a:t>
            </a:r>
            <a:r>
              <a:rPr lang="en-US" dirty="0" err="1"/>
              <a:t>parametri</a:t>
            </a:r>
            <a:r>
              <a:rPr lang="en-US" dirty="0"/>
              <a:t> (</a:t>
            </a:r>
            <a:r>
              <a:rPr lang="en-US" dirty="0" err="1"/>
              <a:t>grandezza</a:t>
            </a:r>
            <a:r>
              <a:rPr lang="en-US" dirty="0"/>
              <a:t> del </a:t>
            </a:r>
            <a:r>
              <a:rPr lang="en-US" dirty="0" err="1"/>
              <a:t>carattere</a:t>
            </a:r>
            <a:r>
              <a:rPr lang="en-US" dirty="0"/>
              <a:t>, </a:t>
            </a:r>
            <a:r>
              <a:rPr lang="en-US" dirty="0" err="1"/>
              <a:t>colori</a:t>
            </a:r>
            <a:r>
              <a:rPr lang="en-US" dirty="0"/>
              <a:t> </a:t>
            </a:r>
            <a:r>
              <a:rPr lang="en-US" dirty="0" err="1"/>
              <a:t>sfondo</a:t>
            </a:r>
            <a:r>
              <a:rPr lang="en-US" dirty="0"/>
              <a:t> e </a:t>
            </a:r>
            <a:r>
              <a:rPr lang="en-US" dirty="0" err="1"/>
              <a:t>carattere</a:t>
            </a:r>
            <a:r>
              <a:rPr lang="en-US" dirty="0"/>
              <a:t>, </a:t>
            </a:r>
            <a:r>
              <a:rPr lang="en-US" dirty="0" err="1"/>
              <a:t>spaziatura</a:t>
            </a:r>
            <a:r>
              <a:rPr lang="en-US" dirty="0"/>
              <a:t>)</a:t>
            </a:r>
          </a:p>
          <a:p>
            <a:pPr fontAlgn="base"/>
            <a:r>
              <a:rPr lang="en-US" dirty="0"/>
              <a:t>E </a:t>
            </a:r>
            <a:r>
              <a:rPr lang="en-US" dirty="0" err="1"/>
              <a:t>rimuove</a:t>
            </a:r>
            <a:r>
              <a:rPr lang="en-US" dirty="0"/>
              <a:t> I link e le </a:t>
            </a:r>
            <a:r>
              <a:rPr lang="en-US" dirty="0" err="1"/>
              <a:t>icone</a:t>
            </a:r>
            <a:r>
              <a:rPr lang="en-US" dirty="0"/>
              <a:t> non </a:t>
            </a:r>
            <a:r>
              <a:rPr lang="en-US" dirty="0" err="1"/>
              <a:t>rilevanti</a:t>
            </a:r>
            <a:r>
              <a:rPr lang="en-US" dirty="0"/>
              <a:t> </a:t>
            </a:r>
            <a:r>
              <a:rPr lang="en-US" dirty="0" err="1"/>
              <a:t>dagli</a:t>
            </a:r>
            <a:r>
              <a:rPr lang="en-US" dirty="0"/>
              <a:t> </a:t>
            </a:r>
            <a:r>
              <a:rPr lang="en-US" dirty="0" err="1"/>
              <a:t>articoli</a:t>
            </a:r>
            <a:r>
              <a:rPr lang="en-US" dirty="0"/>
              <a:t> </a:t>
            </a:r>
            <a:r>
              <a:rPr lang="en-US" dirty="0" err="1"/>
              <a:t>che</a:t>
            </a:r>
            <a:r>
              <a:rPr lang="en-US" dirty="0"/>
              <a:t> </a:t>
            </a:r>
            <a:r>
              <a:rPr lang="en-US" dirty="0" err="1"/>
              <a:t>si</a:t>
            </a:r>
            <a:r>
              <a:rPr lang="en-US" dirty="0"/>
              <a:t> </a:t>
            </a:r>
            <a:r>
              <a:rPr lang="en-US" dirty="0" err="1"/>
              <a:t>vogliono</a:t>
            </a:r>
            <a:r>
              <a:rPr lang="en-US" dirty="0"/>
              <a:t> </a:t>
            </a:r>
            <a:r>
              <a:rPr lang="en-US" dirty="0" err="1"/>
              <a:t>leggere</a:t>
            </a:r>
            <a:r>
              <a:rPr lang="en-US" dirty="0"/>
              <a:t>.</a:t>
            </a:r>
          </a:p>
          <a:p>
            <a:endParaRPr lang="it-IT" dirty="0"/>
          </a:p>
        </p:txBody>
      </p:sp>
    </p:spTree>
    <p:extLst>
      <p:ext uri="{BB962C8B-B14F-4D97-AF65-F5344CB8AC3E}">
        <p14:creationId xmlns:p14="http://schemas.microsoft.com/office/powerpoint/2010/main" val="1133512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294967295"/>
          </p:nvPr>
        </p:nvSpPr>
        <p:spPr>
          <a:xfrm>
            <a:off x="8077200" y="6356352"/>
            <a:ext cx="2133600" cy="365125"/>
          </a:xfrm>
          <a:prstGeom prst="rect">
            <a:avLst/>
          </a:prstGeom>
        </p:spPr>
        <p:txBody>
          <a:bodyPr vert="horz" lIns="91430" tIns="45715" rIns="91430" bIns="45715" rtlCol="0" anchor="ctr"/>
          <a:lstStyle/>
          <a:p>
            <a:fld id="{7838E4C9-77FA-4268-892B-AFB7B3AA5C65}" type="slidenum">
              <a:rPr lang="it-IT" smtClean="0"/>
              <a:pPr/>
              <a:t>23</a:t>
            </a:fld>
            <a:endParaRPr lang="it-IT"/>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5940" y="890590"/>
            <a:ext cx="8620125" cy="507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8072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136476" y="6237948"/>
            <a:ext cx="4852895" cy="360755"/>
          </a:xfrm>
          <a:prstGeom prst="rect">
            <a:avLst/>
          </a:prstGeom>
        </p:spPr>
        <p:txBody>
          <a:bodyPr wrap="none" lIns="82945" tIns="41473" rIns="82945" bIns="41473">
            <a:spAutoFit/>
          </a:bodyPr>
          <a:lstStyle/>
          <a:p>
            <a:r>
              <a:rPr lang="it-IT" dirty="0"/>
              <a:t>https://www.youtube.com/watch?v=P1dRqpRi4cs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5681" y="620053"/>
            <a:ext cx="7883415" cy="4432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egnaposto numero diapositiva 2"/>
          <p:cNvSpPr>
            <a:spLocks noGrp="1"/>
          </p:cNvSpPr>
          <p:nvPr>
            <p:ph type="sldNum" sz="quarter" idx="12"/>
          </p:nvPr>
        </p:nvSpPr>
        <p:spPr/>
        <p:txBody>
          <a:bodyPr/>
          <a:lstStyle/>
          <a:p>
            <a:fld id="{780ECBD2-0F0A-4D04-BB96-8D59415766D3}" type="slidenum">
              <a:rPr lang="it-IT" smtClean="0"/>
              <a:t>24</a:t>
            </a:fld>
            <a:endParaRPr lang="it-IT"/>
          </a:p>
        </p:txBody>
      </p:sp>
    </p:spTree>
    <p:extLst>
      <p:ext uri="{BB962C8B-B14F-4D97-AF65-F5344CB8AC3E}">
        <p14:creationId xmlns:p14="http://schemas.microsoft.com/office/powerpoint/2010/main" val="877087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http://cdn2-b.examiner.com/sites/default/files/styles/image_full_width/hash/03/2b/5_1265.jpg"/>
          <p:cNvPicPr>
            <a:picLocks noGrp="1"/>
          </p:cNvPicPr>
          <p:nvPr>
            <p:ph idx="1"/>
          </p:nvPr>
        </p:nvPicPr>
        <p:blipFill>
          <a:blip r:embed="rId2" cstate="print"/>
          <a:srcRect/>
          <a:stretch>
            <a:fillRect/>
          </a:stretch>
        </p:blipFill>
        <p:spPr bwMode="auto">
          <a:xfrm>
            <a:off x="3503712" y="0"/>
            <a:ext cx="4968552" cy="6858000"/>
          </a:xfrm>
          <a:prstGeom prst="rect">
            <a:avLst/>
          </a:prstGeom>
          <a:noFill/>
          <a:ln w="9525">
            <a:noFill/>
            <a:miter lim="800000"/>
            <a:headEnd/>
            <a:tailEnd/>
          </a:ln>
        </p:spPr>
      </p:pic>
      <p:sp>
        <p:nvSpPr>
          <p:cNvPr id="5" name="Segnaposto numero diapositiva 4"/>
          <p:cNvSpPr>
            <a:spLocks noGrp="1"/>
          </p:cNvSpPr>
          <p:nvPr>
            <p:ph type="sldNum" sz="quarter" idx="4294967295"/>
          </p:nvPr>
        </p:nvSpPr>
        <p:spPr>
          <a:xfrm>
            <a:off x="8077200" y="6356352"/>
            <a:ext cx="2133600" cy="365125"/>
          </a:xfrm>
          <a:prstGeom prst="rect">
            <a:avLst/>
          </a:prstGeom>
        </p:spPr>
        <p:txBody>
          <a:bodyPr vert="horz" lIns="91430" tIns="45715" rIns="91430" bIns="45715" rtlCol="0" anchor="ctr"/>
          <a:lstStyle/>
          <a:p>
            <a:fld id="{AAAAF95F-6769-4061-B232-DE2CF7718699}" type="slidenum">
              <a:rPr lang="it-IT" smtClean="0"/>
              <a:pPr/>
              <a:t>25</a:t>
            </a:fld>
            <a:endParaRPr lang="it-IT"/>
          </a:p>
        </p:txBody>
      </p:sp>
    </p:spTree>
    <p:extLst>
      <p:ext uri="{BB962C8B-B14F-4D97-AF65-F5344CB8AC3E}">
        <p14:creationId xmlns:p14="http://schemas.microsoft.com/office/powerpoint/2010/main" val="328480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sp>
        <p:nvSpPr>
          <p:cNvPr id="3" name="Content Placeholder 2"/>
          <p:cNvSpPr>
            <a:spLocks noGrp="1"/>
          </p:cNvSpPr>
          <p:nvPr>
            <p:ph idx="1"/>
          </p:nvPr>
        </p:nvSpPr>
        <p:spPr/>
        <p:txBody>
          <a:bodyPr/>
          <a:lstStyle/>
          <a:p>
            <a:endParaRPr lang="it-IT"/>
          </a:p>
        </p:txBody>
      </p:sp>
    </p:spTree>
    <p:extLst>
      <p:ext uri="{BB962C8B-B14F-4D97-AF65-F5344CB8AC3E}">
        <p14:creationId xmlns:p14="http://schemas.microsoft.com/office/powerpoint/2010/main" val="3801416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endParaRPr lang="it-IT" dirty="0"/>
          </a:p>
        </p:txBody>
      </p:sp>
      <p:sp>
        <p:nvSpPr>
          <p:cNvPr id="7" name="Segnaposto numero diapositiva 6"/>
          <p:cNvSpPr>
            <a:spLocks noGrp="1"/>
          </p:cNvSpPr>
          <p:nvPr>
            <p:ph type="sldNum" sz="quarter" idx="4294967295"/>
          </p:nvPr>
        </p:nvSpPr>
        <p:spPr>
          <a:xfrm>
            <a:off x="8077200" y="6356352"/>
            <a:ext cx="2133600" cy="365125"/>
          </a:xfrm>
          <a:prstGeom prst="rect">
            <a:avLst/>
          </a:prstGeom>
        </p:spPr>
        <p:txBody>
          <a:bodyPr vert="horz" lIns="91430" tIns="45715" rIns="91430" bIns="45715" rtlCol="0" anchor="ctr"/>
          <a:lstStyle/>
          <a:p>
            <a:fld id="{AAAAF95F-6769-4061-B232-DE2CF7718699}" type="slidenum">
              <a:rPr lang="it-IT" smtClean="0"/>
              <a:pPr/>
              <a:t>3</a:t>
            </a:fld>
            <a:endParaRPr lang="it-IT"/>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7529" y="188641"/>
            <a:ext cx="7301883" cy="4700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1991544" y="5157192"/>
            <a:ext cx="5184576" cy="369332"/>
          </a:xfrm>
          <a:prstGeom prst="rect">
            <a:avLst/>
          </a:prstGeom>
          <a:noFill/>
        </p:spPr>
        <p:txBody>
          <a:bodyPr wrap="square" rtlCol="0">
            <a:spAutoFit/>
          </a:bodyPr>
          <a:lstStyle/>
          <a:p>
            <a:r>
              <a:rPr lang="it-IT" dirty="0"/>
              <a:t>Il lettore va stimolato</a:t>
            </a:r>
          </a:p>
        </p:txBody>
      </p:sp>
    </p:spTree>
    <p:extLst>
      <p:ext uri="{BB962C8B-B14F-4D97-AF65-F5344CB8AC3E}">
        <p14:creationId xmlns:p14="http://schemas.microsoft.com/office/powerpoint/2010/main" val="2938239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a:r>
              <a:rPr lang="it-IT" sz="3600" dirty="0" err="1"/>
              <a:t>Diemand-Yauman</a:t>
            </a:r>
            <a:r>
              <a:rPr lang="it-IT" sz="3600" dirty="0"/>
              <a:t> et al. 2011 </a:t>
            </a:r>
          </a:p>
        </p:txBody>
      </p:sp>
      <p:sp>
        <p:nvSpPr>
          <p:cNvPr id="3" name="Segnaposto contenuto 2"/>
          <p:cNvSpPr>
            <a:spLocks noGrp="1"/>
          </p:cNvSpPr>
          <p:nvPr>
            <p:ph idx="1"/>
          </p:nvPr>
        </p:nvSpPr>
        <p:spPr/>
        <p:txBody>
          <a:bodyPr>
            <a:normAutofit/>
          </a:bodyPr>
          <a:lstStyle/>
          <a:p>
            <a:r>
              <a:rPr lang="it-IT" dirty="0" smtClean="0"/>
              <a:t> la lettura </a:t>
            </a:r>
            <a:r>
              <a:rPr lang="it-IT" i="1" dirty="0" smtClean="0"/>
              <a:t>facile</a:t>
            </a:r>
            <a:r>
              <a:rPr lang="it-IT" dirty="0" smtClean="0"/>
              <a:t> spesso </a:t>
            </a:r>
            <a:r>
              <a:rPr lang="it-IT" dirty="0"/>
              <a:t>non è seguita da un buon ricordo </a:t>
            </a:r>
            <a:r>
              <a:rPr lang="it-IT" dirty="0" smtClean="0"/>
              <a:t>(</a:t>
            </a:r>
            <a:r>
              <a:rPr lang="it-IT" dirty="0"/>
              <a:t>si prova una illusione di capire, di sapere).</a:t>
            </a:r>
          </a:p>
          <a:p>
            <a:r>
              <a:rPr lang="it-IT" dirty="0"/>
              <a:t>La scarsa fluidità nella lettura (</a:t>
            </a:r>
            <a:r>
              <a:rPr lang="it-IT" i="1" dirty="0" err="1"/>
              <a:t>disfluency</a:t>
            </a:r>
            <a:r>
              <a:rPr lang="it-IT" dirty="0"/>
              <a:t>) causata dai caratteri poco leggibili (</a:t>
            </a:r>
            <a:r>
              <a:rPr lang="it-IT" sz="3000" dirty="0">
                <a:latin typeface="Comic Sans MS" panose="030F0702030302020204" pitchFamily="66" charset="0"/>
              </a:rPr>
              <a:t>12 </a:t>
            </a:r>
            <a:r>
              <a:rPr lang="it-IT" sz="3000" dirty="0" err="1">
                <a:latin typeface="Comic Sans MS" panose="030F0702030302020204" pitchFamily="66" charset="0"/>
              </a:rPr>
              <a:t>pt</a:t>
            </a:r>
            <a:r>
              <a:rPr lang="it-IT" sz="3000" dirty="0">
                <a:latin typeface="Comic Sans MS" panose="030F0702030302020204" pitchFamily="66" charset="0"/>
              </a:rPr>
              <a:t> Comic Sans </a:t>
            </a:r>
            <a:r>
              <a:rPr lang="it-IT" sz="3000" dirty="0" err="1">
                <a:latin typeface="Comic Sans MS" panose="030F0702030302020204" pitchFamily="66" charset="0"/>
              </a:rPr>
              <a:t>Ms</a:t>
            </a:r>
            <a:r>
              <a:rPr lang="it-IT" sz="3000" dirty="0">
                <a:latin typeface="Comic Sans MS" panose="030F0702030302020204" pitchFamily="66" charset="0"/>
              </a:rPr>
              <a:t> </a:t>
            </a:r>
            <a:r>
              <a:rPr lang="it-IT" dirty="0"/>
              <a:t>vs </a:t>
            </a:r>
            <a:r>
              <a:rPr lang="it-IT" sz="3500" dirty="0">
                <a:latin typeface="Arial" panose="020B0604020202020204" pitchFamily="34" charset="0"/>
                <a:cs typeface="Arial" panose="020B0604020202020204" pitchFamily="34" charset="0"/>
              </a:rPr>
              <a:t>16 </a:t>
            </a:r>
            <a:r>
              <a:rPr lang="it-IT" sz="3500" dirty="0" err="1">
                <a:latin typeface="Arial" panose="020B0604020202020204" pitchFamily="34" charset="0"/>
                <a:cs typeface="Arial" panose="020B0604020202020204" pitchFamily="34" charset="0"/>
              </a:rPr>
              <a:t>Arial</a:t>
            </a:r>
            <a:r>
              <a:rPr lang="it-IT" dirty="0"/>
              <a:t>) potrebbe essere  un aiuto, un </a:t>
            </a:r>
            <a:r>
              <a:rPr lang="it-IT" i="1" dirty="0"/>
              <a:t>suggerimento</a:t>
            </a:r>
            <a:r>
              <a:rPr lang="it-IT" i="1" dirty="0" smtClean="0"/>
              <a:t>.</a:t>
            </a:r>
          </a:p>
          <a:p>
            <a:r>
              <a:rPr lang="it-IT" i="1" dirty="0" smtClean="0"/>
              <a:t> </a:t>
            </a:r>
            <a:r>
              <a:rPr lang="it-IT" dirty="0" smtClean="0"/>
              <a:t> </a:t>
            </a:r>
            <a:r>
              <a:rPr lang="it-IT" dirty="0"/>
              <a:t>il lettore  potrebbe ottenere</a:t>
            </a:r>
            <a:r>
              <a:rPr lang="it-IT" i="1" dirty="0"/>
              <a:t> </a:t>
            </a:r>
            <a:r>
              <a:rPr lang="it-IT" dirty="0"/>
              <a:t> una stima delle sue conoscenze più </a:t>
            </a:r>
            <a:r>
              <a:rPr lang="it-IT" dirty="0" smtClean="0"/>
              <a:t>realistica.</a:t>
            </a:r>
            <a:endParaRPr lang="it-IT" dirty="0"/>
          </a:p>
          <a:p>
            <a:endParaRPr lang="it-IT" dirty="0"/>
          </a:p>
        </p:txBody>
      </p:sp>
      <p:sp>
        <p:nvSpPr>
          <p:cNvPr id="4" name="Segnaposto numero diapositiva 3"/>
          <p:cNvSpPr>
            <a:spLocks noGrp="1"/>
          </p:cNvSpPr>
          <p:nvPr>
            <p:ph type="sldNum" sz="quarter" idx="12"/>
          </p:nvPr>
        </p:nvSpPr>
        <p:spPr/>
        <p:txBody>
          <a:bodyPr/>
          <a:lstStyle/>
          <a:p>
            <a:fld id="{780ECBD2-0F0A-4D04-BB96-8D59415766D3}" type="slidenum">
              <a:rPr lang="it-IT" smtClean="0"/>
              <a:t>4</a:t>
            </a:fld>
            <a:endParaRPr lang="it-IT"/>
          </a:p>
        </p:txBody>
      </p:sp>
    </p:spTree>
    <p:extLst>
      <p:ext uri="{BB962C8B-B14F-4D97-AF65-F5344CB8AC3E}">
        <p14:creationId xmlns:p14="http://schemas.microsoft.com/office/powerpoint/2010/main" val="3185055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err="1"/>
              <a:t>Diemand-Yauman</a:t>
            </a:r>
            <a:r>
              <a:rPr lang="it-IT" dirty="0"/>
              <a:t> et al. 2011 </a:t>
            </a:r>
          </a:p>
        </p:txBody>
      </p:sp>
      <p:sp>
        <p:nvSpPr>
          <p:cNvPr id="3" name="Segnaposto contenuto 2"/>
          <p:cNvSpPr>
            <a:spLocks noGrp="1"/>
          </p:cNvSpPr>
          <p:nvPr>
            <p:ph idx="1"/>
          </p:nvPr>
        </p:nvSpPr>
        <p:spPr>
          <a:xfrm>
            <a:off x="1847528" y="2276872"/>
            <a:ext cx="8229600" cy="3600400"/>
          </a:xfrm>
        </p:spPr>
        <p:txBody>
          <a:bodyPr/>
          <a:lstStyle/>
          <a:p>
            <a:r>
              <a:rPr lang="it-IT" dirty="0" err="1" smtClean="0"/>
              <a:t>Fluenza</a:t>
            </a:r>
            <a:r>
              <a:rPr lang="it-IT" dirty="0" smtClean="0"/>
              <a:t>: collegata con la confidenza di sapere</a:t>
            </a:r>
          </a:p>
          <a:p>
            <a:r>
              <a:rPr lang="it-IT" dirty="0" err="1" smtClean="0"/>
              <a:t>Disfluenza</a:t>
            </a:r>
            <a:r>
              <a:rPr lang="it-IT" dirty="0" smtClean="0"/>
              <a:t>: elaborazione più profonda</a:t>
            </a:r>
          </a:p>
          <a:p>
            <a:endParaRPr lang="it-IT" dirty="0"/>
          </a:p>
          <a:p>
            <a:pPr marL="0" indent="0">
              <a:buNone/>
            </a:pPr>
            <a:r>
              <a:rPr lang="it-IT" u="sng" dirty="0" smtClean="0"/>
              <a:t>Manipolazione del font</a:t>
            </a:r>
            <a:r>
              <a:rPr lang="it-IT" dirty="0" smtClean="0"/>
              <a:t>: riguarda solo la leggibilità, non cambia il significato o la difficoltà</a:t>
            </a:r>
            <a:endParaRPr lang="it-IT" dirty="0"/>
          </a:p>
        </p:txBody>
      </p:sp>
      <p:sp>
        <p:nvSpPr>
          <p:cNvPr id="4" name="Segnaposto numero diapositiva 3"/>
          <p:cNvSpPr>
            <a:spLocks noGrp="1"/>
          </p:cNvSpPr>
          <p:nvPr>
            <p:ph type="sldNum" sz="quarter" idx="12"/>
          </p:nvPr>
        </p:nvSpPr>
        <p:spPr/>
        <p:txBody>
          <a:bodyPr/>
          <a:lstStyle/>
          <a:p>
            <a:fld id="{780ECBD2-0F0A-4D04-BB96-8D59415766D3}" type="slidenum">
              <a:rPr lang="it-IT" smtClean="0"/>
              <a:t>5</a:t>
            </a:fld>
            <a:endParaRPr lang="it-IT"/>
          </a:p>
        </p:txBody>
      </p:sp>
    </p:spTree>
    <p:extLst>
      <p:ext uri="{BB962C8B-B14F-4D97-AF65-F5344CB8AC3E}">
        <p14:creationId xmlns:p14="http://schemas.microsoft.com/office/powerpoint/2010/main" val="3296234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err="1"/>
              <a:t>Diemand-Yauman</a:t>
            </a:r>
            <a:r>
              <a:rPr lang="it-IT" dirty="0"/>
              <a:t> et al. 2011 </a:t>
            </a:r>
          </a:p>
        </p:txBody>
      </p:sp>
      <p:sp>
        <p:nvSpPr>
          <p:cNvPr id="3" name="Segnaposto contenuto 2"/>
          <p:cNvSpPr>
            <a:spLocks noGrp="1"/>
          </p:cNvSpPr>
          <p:nvPr>
            <p:ph idx="1"/>
          </p:nvPr>
        </p:nvSpPr>
        <p:spPr/>
        <p:txBody>
          <a:bodyPr/>
          <a:lstStyle/>
          <a:p>
            <a:pPr marL="0" indent="0">
              <a:buNone/>
            </a:pPr>
            <a:r>
              <a:rPr lang="it-IT" sz="3600" dirty="0"/>
              <a:t>Ipotesi</a:t>
            </a:r>
          </a:p>
          <a:p>
            <a:pPr marL="0" indent="0">
              <a:buNone/>
            </a:pPr>
            <a:endParaRPr lang="it-IT" dirty="0"/>
          </a:p>
          <a:p>
            <a:r>
              <a:rPr lang="it-IT" dirty="0" smtClean="0"/>
              <a:t>La </a:t>
            </a:r>
            <a:r>
              <a:rPr lang="it-IT" dirty="0" err="1" smtClean="0"/>
              <a:t>disfluenza</a:t>
            </a:r>
            <a:r>
              <a:rPr lang="it-IT" dirty="0" smtClean="0"/>
              <a:t> migliora la ritenzione</a:t>
            </a:r>
          </a:p>
          <a:p>
            <a:pPr marL="0" indent="0" algn="ctr">
              <a:buNone/>
            </a:pPr>
            <a:r>
              <a:rPr lang="it-IT" i="1" dirty="0" smtClean="0"/>
              <a:t>Perché</a:t>
            </a:r>
          </a:p>
          <a:p>
            <a:r>
              <a:rPr lang="it-IT" dirty="0" smtClean="0"/>
              <a:t>Riduce la confidenza (di sapere) e aumenta l’attenzione verso il materiale</a:t>
            </a:r>
            <a:endParaRPr lang="it-IT" dirty="0"/>
          </a:p>
        </p:txBody>
      </p:sp>
      <p:sp>
        <p:nvSpPr>
          <p:cNvPr id="4" name="Segnaposto numero diapositiva 3"/>
          <p:cNvSpPr>
            <a:spLocks noGrp="1"/>
          </p:cNvSpPr>
          <p:nvPr>
            <p:ph type="sldNum" sz="quarter" idx="12"/>
          </p:nvPr>
        </p:nvSpPr>
        <p:spPr/>
        <p:txBody>
          <a:bodyPr/>
          <a:lstStyle/>
          <a:p>
            <a:fld id="{780ECBD2-0F0A-4D04-BB96-8D59415766D3}" type="slidenum">
              <a:rPr lang="it-IT" smtClean="0"/>
              <a:t>6</a:t>
            </a:fld>
            <a:endParaRPr lang="it-IT"/>
          </a:p>
        </p:txBody>
      </p:sp>
    </p:spTree>
    <p:extLst>
      <p:ext uri="{BB962C8B-B14F-4D97-AF65-F5344CB8AC3E}">
        <p14:creationId xmlns:p14="http://schemas.microsoft.com/office/powerpoint/2010/main" val="1082068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metodo</a:t>
            </a:r>
            <a:endParaRPr lang="it-IT" dirty="0"/>
          </a:p>
        </p:txBody>
      </p:sp>
      <p:sp>
        <p:nvSpPr>
          <p:cNvPr id="3" name="Segnaposto contenuto 2"/>
          <p:cNvSpPr>
            <a:spLocks noGrp="1"/>
          </p:cNvSpPr>
          <p:nvPr>
            <p:ph idx="1"/>
          </p:nvPr>
        </p:nvSpPr>
        <p:spPr/>
        <p:txBody>
          <a:bodyPr/>
          <a:lstStyle/>
          <a:p>
            <a:r>
              <a:rPr lang="it-IT" dirty="0" smtClean="0"/>
              <a:t>soggetti</a:t>
            </a:r>
            <a:endParaRPr lang="it-I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1" y="2792414"/>
            <a:ext cx="3478213" cy="127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762" y="2581275"/>
            <a:ext cx="6653572" cy="2431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egnaposto numero diapositiva 3"/>
          <p:cNvSpPr>
            <a:spLocks noGrp="1"/>
          </p:cNvSpPr>
          <p:nvPr>
            <p:ph type="sldNum" sz="quarter" idx="12"/>
          </p:nvPr>
        </p:nvSpPr>
        <p:spPr/>
        <p:txBody>
          <a:bodyPr/>
          <a:lstStyle/>
          <a:p>
            <a:fld id="{780ECBD2-0F0A-4D04-BB96-8D59415766D3}" type="slidenum">
              <a:rPr lang="it-IT" smtClean="0"/>
              <a:t>7</a:t>
            </a:fld>
            <a:endParaRPr lang="it-IT"/>
          </a:p>
        </p:txBody>
      </p:sp>
    </p:spTree>
    <p:extLst>
      <p:ext uri="{BB962C8B-B14F-4D97-AF65-F5344CB8AC3E}">
        <p14:creationId xmlns:p14="http://schemas.microsoft.com/office/powerpoint/2010/main" val="1393555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6300" y="1628800"/>
            <a:ext cx="4152847"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77254" y="65472"/>
            <a:ext cx="5400600" cy="665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egnaposto numero diapositiva 3"/>
          <p:cNvSpPr>
            <a:spLocks noGrp="1"/>
          </p:cNvSpPr>
          <p:nvPr>
            <p:ph type="sldNum" sz="quarter" idx="12"/>
          </p:nvPr>
        </p:nvSpPr>
        <p:spPr/>
        <p:txBody>
          <a:bodyPr/>
          <a:lstStyle/>
          <a:p>
            <a:fld id="{780ECBD2-0F0A-4D04-BB96-8D59415766D3}" type="slidenum">
              <a:rPr lang="it-IT" smtClean="0"/>
              <a:t>8</a:t>
            </a:fld>
            <a:endParaRPr lang="it-IT"/>
          </a:p>
        </p:txBody>
      </p:sp>
    </p:spTree>
    <p:extLst>
      <p:ext uri="{BB962C8B-B14F-4D97-AF65-F5344CB8AC3E}">
        <p14:creationId xmlns:p14="http://schemas.microsoft.com/office/powerpoint/2010/main" val="2735541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3. Results and discussion </a:t>
            </a:r>
            <a:endParaRPr lang="it-IT" dirty="0"/>
          </a:p>
        </p:txBody>
      </p:sp>
      <p:sp>
        <p:nvSpPr>
          <p:cNvPr id="3" name="Segnaposto contenuto 2"/>
          <p:cNvSpPr>
            <a:spLocks noGrp="1"/>
          </p:cNvSpPr>
          <p:nvPr>
            <p:ph idx="1"/>
          </p:nvPr>
        </p:nvSpPr>
        <p:spPr/>
        <p:txBody>
          <a:bodyPr>
            <a:normAutofit/>
          </a:bodyPr>
          <a:lstStyle/>
          <a:p>
            <a:r>
              <a:rPr lang="en-US" dirty="0" smtClean="0"/>
              <a:t>fluent condition successfully answered 72.8% of the questions. ..</a:t>
            </a:r>
          </a:p>
          <a:p>
            <a:r>
              <a:rPr lang="en-US" dirty="0" smtClean="0"/>
              <a:t>disfluent conditions … 86.5% of the time. </a:t>
            </a:r>
          </a:p>
          <a:p>
            <a:r>
              <a:rPr lang="en-US" dirty="0" smtClean="0"/>
              <a:t>This difference was statistically significant (t(26) = 2.3, p &lt; .05</a:t>
            </a:r>
            <a:r>
              <a:rPr lang="en-US" dirty="0" smtClean="0"/>
              <a:t>).</a:t>
            </a:r>
            <a:endParaRPr lang="en-US" dirty="0" smtClean="0"/>
          </a:p>
        </p:txBody>
      </p:sp>
      <p:sp>
        <p:nvSpPr>
          <p:cNvPr id="4" name="Segnaposto numero diapositiva 3"/>
          <p:cNvSpPr>
            <a:spLocks noGrp="1"/>
          </p:cNvSpPr>
          <p:nvPr>
            <p:ph type="sldNum" sz="quarter" idx="12"/>
          </p:nvPr>
        </p:nvSpPr>
        <p:spPr/>
        <p:txBody>
          <a:bodyPr/>
          <a:lstStyle/>
          <a:p>
            <a:fld id="{780ECBD2-0F0A-4D04-BB96-8D59415766D3}" type="slidenum">
              <a:rPr lang="it-IT" smtClean="0"/>
              <a:t>9</a:t>
            </a:fld>
            <a:endParaRPr lang="it-IT"/>
          </a:p>
        </p:txBody>
      </p:sp>
    </p:spTree>
    <p:extLst>
      <p:ext uri="{BB962C8B-B14F-4D97-AF65-F5344CB8AC3E}">
        <p14:creationId xmlns:p14="http://schemas.microsoft.com/office/powerpoint/2010/main" val="9824901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1013</Words>
  <Application>Microsoft Office PowerPoint</Application>
  <PresentationFormat>Widescreen</PresentationFormat>
  <Paragraphs>133</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Comic Sans MS</vt:lpstr>
      <vt:lpstr>Office Theme</vt:lpstr>
      <vt:lpstr>Contrapposizione Come aumentare la profondità dell’elaborazione? </vt:lpstr>
      <vt:lpstr>Due diverse congetture</vt:lpstr>
      <vt:lpstr>PowerPoint Presentation</vt:lpstr>
      <vt:lpstr>Diemand-Yauman et al. 2011 </vt:lpstr>
      <vt:lpstr>Diemand-Yauman et al. 2011 </vt:lpstr>
      <vt:lpstr>Diemand-Yauman et al. 2011 </vt:lpstr>
      <vt:lpstr>metodo</vt:lpstr>
      <vt:lpstr>PowerPoint Presentation</vt:lpstr>
      <vt:lpstr>3. Results and discussion </vt:lpstr>
      <vt:lpstr>PowerPoint Presentation</vt:lpstr>
      <vt:lpstr>Linee guida per l’accessibilità alle informazioni  su web per i lettori con dislessia</vt:lpstr>
      <vt:lpstr>Il problema</vt:lpstr>
      <vt:lpstr>PowerPoint Presentation</vt:lpstr>
      <vt:lpstr>Cosa è la dislessia</vt:lpstr>
      <vt:lpstr>Soggetti </vt:lpstr>
      <vt:lpstr>Modifiche indagate</vt:lpstr>
      <vt:lpstr>Strumenti di indagine</vt:lpstr>
      <vt:lpstr>Misurazioni </vt:lpstr>
      <vt:lpstr>Risultati </vt:lpstr>
      <vt:lpstr>Risultati (2) </vt:lpstr>
      <vt:lpstr>Linee-guida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PAOLETTI GISELLA</cp:lastModifiedBy>
  <cp:revision>4</cp:revision>
  <dcterms:created xsi:type="dcterms:W3CDTF">2020-11-10T10:56:44Z</dcterms:created>
  <dcterms:modified xsi:type="dcterms:W3CDTF">2021-10-26T13:40:07Z</dcterms:modified>
</cp:coreProperties>
</file>