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60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64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92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98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05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98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18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02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26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33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93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2670B-1E25-464F-B39A-EC7A458752AA}" type="datetimeFigureOut">
              <a:rPr lang="it-IT" smtClean="0"/>
              <a:t>28/04/2022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92D7-DCB7-494A-9B37-0567DFBB0D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46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ngroup.com/articles/author/jakob-nielsen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ngroup.com/articles/writing-for-lower-literacy-user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ngroup.com/articles/how-users-read-on-the-we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Best Font for Online Reading: No Single Answer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t-IT" u="sng" dirty="0">
                <a:hlinkClick r:id="rId2"/>
              </a:rPr>
              <a:t>Jakob Nielsen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dirty="0"/>
              <a:t>on April 24, </a:t>
            </a:r>
            <a:r>
              <a:rPr lang="it-IT" dirty="0" smtClean="0"/>
              <a:t>2022</a:t>
            </a:r>
          </a:p>
          <a:p>
            <a:r>
              <a:rPr lang="it-IT" dirty="0"/>
              <a:t>ACM Transactions on Computer-Human Interaction, Vol. 29, No. 4, Article 38. Publication date: March 2022.</a:t>
            </a:r>
            <a:endParaRPr lang="it-IT" dirty="0" smtClean="0"/>
          </a:p>
          <a:p>
            <a:endParaRPr lang="it-IT" dirty="0"/>
          </a:p>
          <a:p>
            <a:r>
              <a:rPr lang="en-US" dirty="0"/>
              <a:t>A large new study of the best fonts for online reading is ultimately disappointing, because it doesn’t answer the most burning question: </a:t>
            </a:r>
            <a:r>
              <a:rPr lang="en-US" i="1" dirty="0"/>
              <a:t>what font should you use for your website?</a:t>
            </a:r>
            <a:r>
              <a:rPr lang="en-US" dirty="0"/>
              <a:t> But it still provides many intriguing findings, including the striking conclusion that there is no single answer to this question.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842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Molti utilizzatori erano più veloci con altri font, sarebbero stati penalizzati usando Garamond.</a:t>
            </a:r>
          </a:p>
          <a:p>
            <a:r>
              <a:rPr lang="it-IT" dirty="0" smtClean="0"/>
              <a:t>Una volta su 2 un altro font dava risultati migliori</a:t>
            </a:r>
          </a:p>
          <a:p>
            <a:r>
              <a:rPr lang="it-IT" dirty="0" smtClean="0"/>
              <a:t>Quello più veloce da leggere era </a:t>
            </a:r>
            <a:r>
              <a:rPr lang="it-IT" dirty="0" smtClean="0">
                <a:latin typeface="Franklin Gothic Medium" panose="020B0603020102020204" pitchFamily="34" charset="0"/>
              </a:rPr>
              <a:t>Frankling gothic</a:t>
            </a:r>
          </a:p>
          <a:p>
            <a:endParaRPr lang="it-IT" dirty="0" smtClean="0">
              <a:latin typeface="Franklin Gothic Medium" panose="020B0603020102020204" pitchFamily="34" charset="0"/>
            </a:endParaRPr>
          </a:p>
          <a:p>
            <a:r>
              <a:rPr lang="it-IT" b="1" dirty="0" smtClean="0">
                <a:latin typeface="Franklin Gothic Medium" panose="020B0603020102020204" pitchFamily="34" charset="0"/>
              </a:rPr>
              <a:t>È possibile che Frankling sia un buon font per i poor reader</a:t>
            </a:r>
          </a:p>
          <a:p>
            <a:r>
              <a:rPr lang="it-IT" b="1" dirty="0" smtClean="0">
                <a:latin typeface="Franklin Gothic Medium" panose="020B0603020102020204" pitchFamily="34" charset="0"/>
              </a:rPr>
              <a:t>Garamond buono per i buoni lettori.</a:t>
            </a:r>
            <a:endParaRPr lang="it-IT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994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distinction between Franklin Gothic and Garamond is simply more proof of the overall finding that different fonts are best for different people, with reading skills being a possible differentiator impacting font choice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chiedere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, </a:t>
            </a:r>
            <a:r>
              <a:rPr lang="en-US" dirty="0" err="1" smtClean="0"/>
              <a:t>perchè</a:t>
            </a:r>
            <a:r>
              <a:rPr lang="en-US" dirty="0" smtClean="0"/>
              <a:t> non lo </a:t>
            </a:r>
            <a:r>
              <a:rPr lang="en-US" dirty="0" err="1" smtClean="0"/>
              <a:t>sanno</a:t>
            </a:r>
            <a:r>
              <a:rPr lang="en-US" dirty="0" smtClean="0"/>
              <a:t> (di </a:t>
            </a:r>
            <a:r>
              <a:rPr lang="en-US" dirty="0" err="1" smtClean="0"/>
              <a:t>solito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default)</a:t>
            </a:r>
          </a:p>
          <a:p>
            <a:r>
              <a:rPr lang="en-US" dirty="0"/>
              <a:t>In this study, participants read </a:t>
            </a:r>
            <a:r>
              <a:rPr lang="en-US" b="1" dirty="0"/>
              <a:t>14% faster</a:t>
            </a:r>
            <a:r>
              <a:rPr lang="en-US" dirty="0"/>
              <a:t> in their </a:t>
            </a:r>
            <a:r>
              <a:rPr lang="en-US" i="1" dirty="0"/>
              <a:t>fastest</a:t>
            </a:r>
            <a:r>
              <a:rPr lang="en-US" dirty="0"/>
              <a:t> font (314 WPM, on average) compared to their most </a:t>
            </a:r>
            <a:r>
              <a:rPr lang="en-US" i="1" dirty="0"/>
              <a:t>preferred</a:t>
            </a:r>
            <a:r>
              <a:rPr lang="en-US" dirty="0"/>
              <a:t> font (275 WPM, on average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6911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Età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Users’ age had a strong impact on their reading speed,</a:t>
            </a:r>
            <a:r>
              <a:rPr lang="en-US" dirty="0"/>
              <a:t> which dropped by 1.5 WPM for each year of age.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50-year old user will </a:t>
            </a:r>
            <a:r>
              <a:rPr lang="en-US" b="1" dirty="0"/>
              <a:t>need about 11% more time</a:t>
            </a:r>
            <a:r>
              <a:rPr lang="en-US" dirty="0"/>
              <a:t> than a 30-year old user to read the same text. </a:t>
            </a:r>
            <a:endParaRPr lang="en-US" dirty="0" smtClean="0"/>
          </a:p>
          <a:p>
            <a:r>
              <a:rPr lang="en-US" b="1" dirty="0"/>
              <a:t>picking the wrong font penalizes older users more than young ones</a:t>
            </a:r>
            <a:r>
              <a:rPr lang="en-US" dirty="0"/>
              <a:t>. </a:t>
            </a: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108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 smtClean="0"/>
              <a:t>Towards Individuated Reading Experiences:</a:t>
            </a:r>
            <a:br>
              <a:rPr lang="it-IT" sz="4000" b="1" dirty="0" smtClean="0"/>
            </a:br>
            <a:r>
              <a:rPr lang="en-US" sz="4000" b="1" dirty="0" smtClean="0"/>
              <a:t>Different Fonts Increase Reading Speed for</a:t>
            </a:r>
            <a:br>
              <a:rPr lang="en-US" sz="4000" b="1" dirty="0" smtClean="0"/>
            </a:br>
            <a:r>
              <a:rPr lang="it-IT" sz="4000" b="1" dirty="0" smtClean="0"/>
              <a:t>Different Individuals</a:t>
            </a:r>
            <a:br>
              <a:rPr lang="it-IT" sz="4000" b="1" dirty="0" smtClean="0"/>
            </a:br>
            <a:endParaRPr lang="it-I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SHAUN </a:t>
            </a:r>
            <a:r>
              <a:rPr lang="en-US" dirty="0"/>
              <a:t>WALLACE, </a:t>
            </a:r>
            <a:r>
              <a:rPr lang="it-IT" dirty="0" smtClean="0"/>
              <a:t>……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 our age of ubiquitous digital displays, adults often read in short, opportunistic interludes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 this context </a:t>
            </a:r>
            <a:r>
              <a:rPr lang="en-US" dirty="0" smtClean="0"/>
              <a:t>of </a:t>
            </a:r>
            <a:r>
              <a:rPr lang="en-US" i="1" dirty="0" smtClean="0"/>
              <a:t>Interlude </a:t>
            </a:r>
            <a:r>
              <a:rPr lang="en-US" i="1" dirty="0"/>
              <a:t>Reading</a:t>
            </a:r>
            <a:r>
              <a:rPr lang="en-US" dirty="0"/>
              <a:t>, we consider if manipulating font choice can improve adult readers’ reading outcomes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which </a:t>
            </a:r>
            <a:r>
              <a:rPr lang="en-US" dirty="0"/>
              <a:t>fonts people prefer and which fonts make them more effective readers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8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105" y="770709"/>
            <a:ext cx="11082879" cy="393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3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Interlude Reading.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define Interlude Reading to capture opportunistic reading (during</a:t>
            </a:r>
          </a:p>
          <a:p>
            <a:pPr marL="0" indent="0">
              <a:buNone/>
            </a:pPr>
            <a:r>
              <a:rPr lang="en-US" dirty="0"/>
              <a:t>short breaks), quick information gathering, and content consumption through social media platforms.</a:t>
            </a:r>
          </a:p>
          <a:p>
            <a:pPr marL="0" indent="0">
              <a:buNone/>
            </a:pPr>
            <a:r>
              <a:rPr lang="en-US" dirty="0"/>
              <a:t>Examples are reading in a single brief sitting, on public transport, waiting in line, or taking a</a:t>
            </a:r>
          </a:p>
          <a:p>
            <a:pPr marL="0" indent="0">
              <a:buNone/>
            </a:pPr>
            <a:r>
              <a:rPr lang="en-US" dirty="0"/>
              <a:t>brief break to browse news, social media, blog posts, or to read sections </a:t>
            </a:r>
            <a:r>
              <a:rPr lang="en-US" dirty="0" err="1"/>
              <a:t>ofmore</a:t>
            </a:r>
            <a:r>
              <a:rPr lang="en-US" dirty="0"/>
              <a:t> extensive work. Information</a:t>
            </a:r>
          </a:p>
          <a:p>
            <a:pPr marL="0" indent="0">
              <a:buNone/>
            </a:pPr>
            <a:r>
              <a:rPr lang="en-US" dirty="0"/>
              <a:t>gathering of many types can fall under this umbrella. Increasingly, short, opportunistic</a:t>
            </a:r>
          </a:p>
          <a:p>
            <a:pPr marL="0" indent="0">
              <a:buNone/>
            </a:pPr>
            <a:r>
              <a:rPr lang="en-US" dirty="0"/>
              <a:t>interludes occupy a central role in textual consumption, primarily as information overload drives</a:t>
            </a:r>
          </a:p>
          <a:p>
            <a:pPr marL="0" indent="0">
              <a:buNone/>
            </a:pPr>
            <a:r>
              <a:rPr lang="en-US" dirty="0"/>
              <a:t>individuals to consume more information in smaller chunks and interleaved with other activities.</a:t>
            </a:r>
          </a:p>
          <a:p>
            <a:pPr marL="0" indent="0">
              <a:buNone/>
            </a:pPr>
            <a:r>
              <a:rPr lang="en-US" dirty="0"/>
              <a:t>Thus, Interlude Reading cannot be categorized as either </a:t>
            </a:r>
            <a:r>
              <a:rPr lang="en-US" dirty="0" err="1"/>
              <a:t>glanceable</a:t>
            </a:r>
            <a:r>
              <a:rPr lang="en-US" dirty="0"/>
              <a:t> or long-form, requiring separate</a:t>
            </a:r>
          </a:p>
          <a:p>
            <a:pPr marL="0" indent="0">
              <a:buNone/>
            </a:pPr>
            <a:r>
              <a:rPr lang="it-IT" dirty="0"/>
              <a:t>research attention.</a:t>
            </a:r>
          </a:p>
          <a:p>
            <a:pPr marL="0" indent="0">
              <a:buNone/>
            </a:pPr>
            <a:r>
              <a:rPr lang="en-US" dirty="0"/>
              <a:t>Interlude Reading aligns with easily digestible reading materials (i.e., a few paragraphs worth)</a:t>
            </a:r>
          </a:p>
          <a:p>
            <a:pPr marL="0" indent="0">
              <a:buNone/>
            </a:pPr>
            <a:r>
              <a:rPr lang="en-US" dirty="0"/>
              <a:t>and fits Carver’s recommended range of 138–600 words per minute for reading with </a:t>
            </a:r>
            <a:r>
              <a:rPr lang="en-US" dirty="0" smtClean="0"/>
              <a:t>comprehension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5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352 partecipanti leggono 5 passaggi di testo 300-500 parole, come la pagina web media</a:t>
            </a:r>
          </a:p>
          <a:p>
            <a:r>
              <a:rPr lang="it-IT" dirty="0" smtClean="0"/>
              <a:t>Il testo è circa all’ </a:t>
            </a:r>
            <a:r>
              <a:rPr lang="en-US" dirty="0" smtClean="0"/>
              <a:t> </a:t>
            </a:r>
            <a:r>
              <a:rPr lang="it-IT" dirty="0" smtClean="0"/>
              <a:t>8 reading level,</a:t>
            </a:r>
          </a:p>
          <a:p>
            <a:r>
              <a:rPr lang="en-US" dirty="0"/>
              <a:t> </a:t>
            </a:r>
            <a:r>
              <a:rPr lang="en-US" u="sng" dirty="0">
                <a:hlinkClick r:id="rId2"/>
              </a:rPr>
              <a:t>recommendation for web content targeted at a broad consumer </a:t>
            </a:r>
            <a:r>
              <a:rPr lang="en-US" u="sng" dirty="0" smtClean="0">
                <a:hlinkClick r:id="rId2"/>
              </a:rPr>
              <a:t>audience</a:t>
            </a:r>
            <a:endParaRPr lang="en-US" u="sng" dirty="0" smtClean="0"/>
          </a:p>
          <a:p>
            <a:r>
              <a:rPr lang="en-US" dirty="0"/>
              <a:t>16 different fonts,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796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navigating the Internet, users mostly </a:t>
            </a:r>
            <a:r>
              <a:rPr lang="en-US" u="sng" dirty="0">
                <a:hlinkClick r:id="rId2"/>
              </a:rPr>
              <a:t>scan pages for useful information</a:t>
            </a:r>
            <a:r>
              <a:rPr lang="en-US" dirty="0"/>
              <a:t>, as opposed to reading all the text word-for-word.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in real life, users only read 28% of the words on a webpage, or about 166 words.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7457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main metrics collected were: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Subjective </a:t>
            </a:r>
            <a:r>
              <a:rPr lang="en-US" dirty="0"/>
              <a:t>user preference: which font did each person like the best?</a:t>
            </a:r>
            <a:endParaRPr lang="it-IT" dirty="0"/>
          </a:p>
          <a:p>
            <a:pPr lvl="0"/>
            <a:r>
              <a:rPr lang="en-US" dirty="0"/>
              <a:t>Reading speed in words per minute (WPM)</a:t>
            </a:r>
            <a:endParaRPr lang="it-IT" dirty="0"/>
          </a:p>
          <a:p>
            <a:pPr lvl="0"/>
            <a:r>
              <a:rPr lang="en-US" dirty="0"/>
              <a:t>Comprehension score: percent of questions answered correctly after the user finished reading a passage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9547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6 fonts that were measured in the present study, sorted by average reading speed in words-per-minute (WPM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697" y="95249"/>
            <a:ext cx="5760720" cy="6997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00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Fonts Matter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/>
              <a:t>average, any given participant </a:t>
            </a:r>
            <a:r>
              <a:rPr lang="en-US" b="1" dirty="0"/>
              <a:t>read 35% faster</a:t>
            </a:r>
            <a:r>
              <a:rPr lang="en-US" dirty="0"/>
              <a:t> in his or her fastest font (314 WPM) </a:t>
            </a:r>
            <a:endParaRPr lang="en-US" dirty="0" smtClean="0"/>
          </a:p>
          <a:p>
            <a:r>
              <a:rPr lang="en-US" dirty="0" smtClean="0"/>
              <a:t>compared </a:t>
            </a:r>
            <a:r>
              <a:rPr lang="en-US" dirty="0"/>
              <a:t>to that same person’s slowest font (232 WPM, on average). </a:t>
            </a:r>
            <a:r>
              <a:rPr lang="it-IT" dirty="0" smtClean="0"/>
              <a:t>Ogni persona legge 5 testi, a differenti velocità.</a:t>
            </a:r>
          </a:p>
          <a:p>
            <a:r>
              <a:rPr lang="it-IT" dirty="0" smtClean="0"/>
              <a:t>Tra la lettura più veloce e quella meno veloce c’e’ una differenza del 35%</a:t>
            </a:r>
          </a:p>
          <a:p>
            <a:r>
              <a:rPr lang="it-IT" dirty="0" smtClean="0"/>
              <a:t>Ma non c’e’ un font che è meglio per tutti</a:t>
            </a:r>
          </a:p>
          <a:p>
            <a:r>
              <a:rPr lang="it-IT" b="1" dirty="0" smtClean="0">
                <a:latin typeface="Garamond" panose="02020404030301010803" pitchFamily="18" charset="0"/>
              </a:rPr>
              <a:t>Garamond</a:t>
            </a:r>
            <a:r>
              <a:rPr lang="it-IT" dirty="0" smtClean="0"/>
              <a:t> ha la velocità di lettura più alta in </a:t>
            </a:r>
            <a:r>
              <a:rPr lang="it-IT" b="1" i="1" dirty="0" smtClean="0"/>
              <a:t>media</a:t>
            </a:r>
            <a:r>
              <a:rPr lang="it-IT" dirty="0" smtClean="0"/>
              <a:t> (312), cioè non per tutti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0231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760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Franklin Gothic Medium</vt:lpstr>
      <vt:lpstr>Garamond</vt:lpstr>
      <vt:lpstr>Office Theme</vt:lpstr>
      <vt:lpstr>Best Font for Online Reading: No Single Answer </vt:lpstr>
      <vt:lpstr>Towards Individuated Reading Experiences: Different Fonts Increase Reading Speed for Different Individuals </vt:lpstr>
      <vt:lpstr>PowerPoint Presentation</vt:lpstr>
      <vt:lpstr>Interlude Reading. </vt:lpstr>
      <vt:lpstr>PowerPoint Presentation</vt:lpstr>
      <vt:lpstr>PowerPoint Presentation</vt:lpstr>
      <vt:lpstr>The three main metrics collected were: </vt:lpstr>
      <vt:lpstr>PowerPoint Presentation</vt:lpstr>
      <vt:lpstr>Fonts Matter </vt:lpstr>
      <vt:lpstr>PowerPoint Presentation</vt:lpstr>
      <vt:lpstr>PowerPoint Presentation</vt:lpstr>
      <vt:lpstr>Età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Font for Online Reading: No Single Answer</dc:title>
  <dc:creator>Acer</dc:creator>
  <cp:lastModifiedBy>Acer</cp:lastModifiedBy>
  <cp:revision>7</cp:revision>
  <dcterms:created xsi:type="dcterms:W3CDTF">2022-04-28T07:30:48Z</dcterms:created>
  <dcterms:modified xsi:type="dcterms:W3CDTF">2022-04-28T08:53:12Z</dcterms:modified>
</cp:coreProperties>
</file>