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70" r:id="rId4"/>
    <p:sldId id="271" r:id="rId5"/>
    <p:sldId id="283" r:id="rId6"/>
    <p:sldId id="258" r:id="rId7"/>
    <p:sldId id="259" r:id="rId8"/>
    <p:sldId id="281" r:id="rId9"/>
    <p:sldId id="257" r:id="rId10"/>
    <p:sldId id="282" r:id="rId11"/>
    <p:sldId id="261" r:id="rId12"/>
    <p:sldId id="272" r:id="rId13"/>
    <p:sldId id="273" r:id="rId14"/>
    <p:sldId id="260" r:id="rId15"/>
    <p:sldId id="265" r:id="rId16"/>
    <p:sldId id="280" r:id="rId17"/>
    <p:sldId id="264" r:id="rId18"/>
    <p:sldId id="276" r:id="rId19"/>
    <p:sldId id="277" r:id="rId20"/>
    <p:sldId id="278" r:id="rId21"/>
    <p:sldId id="279" r:id="rId22"/>
    <p:sldId id="267" r:id="rId23"/>
    <p:sldId id="268" r:id="rId24"/>
    <p:sldId id="269" r:id="rId2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4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p>
            <a:fld id="{7162E229-12ED-41BD-946B-9A9DC1FF725D}" type="datetimeFigureOut">
              <a:rPr lang="it-IT" smtClean="0"/>
              <a:t>10/04/2022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7C99858-DE94-401B-B735-1189485637F6}" type="slidenum">
              <a:rPr lang="it-IT" smtClean="0"/>
              <a:t>‹#›</a:t>
            </a:fld>
            <a:endParaRPr lang="it-IT"/>
          </a:p>
        </p:txBody>
      </p:sp>
    </p:spTree>
    <p:extLst>
      <p:ext uri="{BB962C8B-B14F-4D97-AF65-F5344CB8AC3E}">
        <p14:creationId xmlns:p14="http://schemas.microsoft.com/office/powerpoint/2010/main" val="1993381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7162E229-12ED-41BD-946B-9A9DC1FF725D}" type="datetimeFigureOut">
              <a:rPr lang="it-IT" smtClean="0"/>
              <a:t>10/04/2022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7C99858-DE94-401B-B735-1189485637F6}" type="slidenum">
              <a:rPr lang="it-IT" smtClean="0"/>
              <a:t>‹#›</a:t>
            </a:fld>
            <a:endParaRPr lang="it-IT"/>
          </a:p>
        </p:txBody>
      </p:sp>
    </p:spTree>
    <p:extLst>
      <p:ext uri="{BB962C8B-B14F-4D97-AF65-F5344CB8AC3E}">
        <p14:creationId xmlns:p14="http://schemas.microsoft.com/office/powerpoint/2010/main" val="1095580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7162E229-12ED-41BD-946B-9A9DC1FF725D}" type="datetimeFigureOut">
              <a:rPr lang="it-IT" smtClean="0"/>
              <a:t>10/04/2022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7C99858-DE94-401B-B735-1189485637F6}" type="slidenum">
              <a:rPr lang="it-IT" smtClean="0"/>
              <a:t>‹#›</a:t>
            </a:fld>
            <a:endParaRPr lang="it-IT"/>
          </a:p>
        </p:txBody>
      </p:sp>
    </p:spTree>
    <p:extLst>
      <p:ext uri="{BB962C8B-B14F-4D97-AF65-F5344CB8AC3E}">
        <p14:creationId xmlns:p14="http://schemas.microsoft.com/office/powerpoint/2010/main" val="2038409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7162E229-12ED-41BD-946B-9A9DC1FF725D}" type="datetimeFigureOut">
              <a:rPr lang="it-IT" smtClean="0"/>
              <a:t>10/04/2022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7C99858-DE94-401B-B735-1189485637F6}" type="slidenum">
              <a:rPr lang="it-IT" smtClean="0"/>
              <a:t>‹#›</a:t>
            </a:fld>
            <a:endParaRPr lang="it-IT"/>
          </a:p>
        </p:txBody>
      </p:sp>
    </p:spTree>
    <p:extLst>
      <p:ext uri="{BB962C8B-B14F-4D97-AF65-F5344CB8AC3E}">
        <p14:creationId xmlns:p14="http://schemas.microsoft.com/office/powerpoint/2010/main" val="2546151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162E229-12ED-41BD-946B-9A9DC1FF725D}" type="datetimeFigureOut">
              <a:rPr lang="it-IT" smtClean="0"/>
              <a:t>10/04/2022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7C99858-DE94-401B-B735-1189485637F6}" type="slidenum">
              <a:rPr lang="it-IT" smtClean="0"/>
              <a:t>‹#›</a:t>
            </a:fld>
            <a:endParaRPr lang="it-IT"/>
          </a:p>
        </p:txBody>
      </p:sp>
    </p:spTree>
    <p:extLst>
      <p:ext uri="{BB962C8B-B14F-4D97-AF65-F5344CB8AC3E}">
        <p14:creationId xmlns:p14="http://schemas.microsoft.com/office/powerpoint/2010/main" val="51312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p>
            <a:fld id="{7162E229-12ED-41BD-946B-9A9DC1FF725D}" type="datetimeFigureOut">
              <a:rPr lang="it-IT" smtClean="0"/>
              <a:t>10/04/2022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7C99858-DE94-401B-B735-1189485637F6}" type="slidenum">
              <a:rPr lang="it-IT" smtClean="0"/>
              <a:t>‹#›</a:t>
            </a:fld>
            <a:endParaRPr lang="it-IT"/>
          </a:p>
        </p:txBody>
      </p:sp>
    </p:spTree>
    <p:extLst>
      <p:ext uri="{BB962C8B-B14F-4D97-AF65-F5344CB8AC3E}">
        <p14:creationId xmlns:p14="http://schemas.microsoft.com/office/powerpoint/2010/main" val="2342093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p>
            <a:fld id="{7162E229-12ED-41BD-946B-9A9DC1FF725D}" type="datetimeFigureOut">
              <a:rPr lang="it-IT" smtClean="0"/>
              <a:t>10/04/2022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7C99858-DE94-401B-B735-1189485637F6}" type="slidenum">
              <a:rPr lang="it-IT" smtClean="0"/>
              <a:t>‹#›</a:t>
            </a:fld>
            <a:endParaRPr lang="it-IT"/>
          </a:p>
        </p:txBody>
      </p:sp>
    </p:spTree>
    <p:extLst>
      <p:ext uri="{BB962C8B-B14F-4D97-AF65-F5344CB8AC3E}">
        <p14:creationId xmlns:p14="http://schemas.microsoft.com/office/powerpoint/2010/main" val="1601457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p>
            <a:fld id="{7162E229-12ED-41BD-946B-9A9DC1FF725D}" type="datetimeFigureOut">
              <a:rPr lang="it-IT" smtClean="0"/>
              <a:t>10/04/2022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7C99858-DE94-401B-B735-1189485637F6}" type="slidenum">
              <a:rPr lang="it-IT" smtClean="0"/>
              <a:t>‹#›</a:t>
            </a:fld>
            <a:endParaRPr lang="it-IT"/>
          </a:p>
        </p:txBody>
      </p:sp>
    </p:spTree>
    <p:extLst>
      <p:ext uri="{BB962C8B-B14F-4D97-AF65-F5344CB8AC3E}">
        <p14:creationId xmlns:p14="http://schemas.microsoft.com/office/powerpoint/2010/main" val="2819354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62E229-12ED-41BD-946B-9A9DC1FF725D}" type="datetimeFigureOut">
              <a:rPr lang="it-IT" smtClean="0"/>
              <a:t>10/04/2022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07C99858-DE94-401B-B735-1189485637F6}" type="slidenum">
              <a:rPr lang="it-IT" smtClean="0"/>
              <a:t>‹#›</a:t>
            </a:fld>
            <a:endParaRPr lang="it-IT"/>
          </a:p>
        </p:txBody>
      </p:sp>
    </p:spTree>
    <p:extLst>
      <p:ext uri="{BB962C8B-B14F-4D97-AF65-F5344CB8AC3E}">
        <p14:creationId xmlns:p14="http://schemas.microsoft.com/office/powerpoint/2010/main" val="4019128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62E229-12ED-41BD-946B-9A9DC1FF725D}" type="datetimeFigureOut">
              <a:rPr lang="it-IT" smtClean="0"/>
              <a:t>10/04/2022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7C99858-DE94-401B-B735-1189485637F6}" type="slidenum">
              <a:rPr lang="it-IT" smtClean="0"/>
              <a:t>‹#›</a:t>
            </a:fld>
            <a:endParaRPr lang="it-IT"/>
          </a:p>
        </p:txBody>
      </p:sp>
    </p:spTree>
    <p:extLst>
      <p:ext uri="{BB962C8B-B14F-4D97-AF65-F5344CB8AC3E}">
        <p14:creationId xmlns:p14="http://schemas.microsoft.com/office/powerpoint/2010/main" val="2089096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62E229-12ED-41BD-946B-9A9DC1FF725D}" type="datetimeFigureOut">
              <a:rPr lang="it-IT" smtClean="0"/>
              <a:t>10/04/2022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7C99858-DE94-401B-B735-1189485637F6}" type="slidenum">
              <a:rPr lang="it-IT" smtClean="0"/>
              <a:t>‹#›</a:t>
            </a:fld>
            <a:endParaRPr lang="it-IT"/>
          </a:p>
        </p:txBody>
      </p:sp>
    </p:spTree>
    <p:extLst>
      <p:ext uri="{BB962C8B-B14F-4D97-AF65-F5344CB8AC3E}">
        <p14:creationId xmlns:p14="http://schemas.microsoft.com/office/powerpoint/2010/main" val="4114078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62E229-12ED-41BD-946B-9A9DC1FF725D}" type="datetimeFigureOut">
              <a:rPr lang="it-IT" smtClean="0"/>
              <a:t>10/04/2022</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99858-DE94-401B-B735-1189485637F6}" type="slidenum">
              <a:rPr lang="it-IT" smtClean="0"/>
              <a:t>‹#›</a:t>
            </a:fld>
            <a:endParaRPr lang="it-IT"/>
          </a:p>
        </p:txBody>
      </p:sp>
    </p:spTree>
    <p:extLst>
      <p:ext uri="{BB962C8B-B14F-4D97-AF65-F5344CB8AC3E}">
        <p14:creationId xmlns:p14="http://schemas.microsoft.com/office/powerpoint/2010/main" val="823220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How lectures use gestures and gaze during conferences and lectures using new technologies </a:t>
            </a:r>
            <a:r>
              <a:rPr lang="it-IT" dirty="0"/>
              <a:t/>
            </a:r>
            <a:br>
              <a:rPr lang="it-IT" dirty="0"/>
            </a:br>
            <a:endParaRPr lang="it-IT" dirty="0"/>
          </a:p>
        </p:txBody>
      </p:sp>
      <p:sp>
        <p:nvSpPr>
          <p:cNvPr id="3" name="Subtitle 2"/>
          <p:cNvSpPr>
            <a:spLocks noGrp="1"/>
          </p:cNvSpPr>
          <p:nvPr>
            <p:ph type="subTitle" idx="1"/>
          </p:nvPr>
        </p:nvSpPr>
        <p:spPr/>
        <p:txBody>
          <a:bodyPr/>
          <a:lstStyle/>
          <a:p>
            <a:r>
              <a:rPr lang="it-IT" dirty="0" smtClean="0"/>
              <a:t>Gisella Paoletti</a:t>
            </a:r>
          </a:p>
          <a:p>
            <a:r>
              <a:rPr lang="it-IT" dirty="0" smtClean="0"/>
              <a:t>Dept. Of Humanities</a:t>
            </a:r>
          </a:p>
          <a:p>
            <a:r>
              <a:rPr lang="it-IT" dirty="0" smtClean="0"/>
              <a:t>University of Trieste</a:t>
            </a:r>
            <a:endParaRPr lang="it-IT" dirty="0"/>
          </a:p>
        </p:txBody>
      </p:sp>
    </p:spTree>
    <p:extLst>
      <p:ext uri="{BB962C8B-B14F-4D97-AF65-F5344CB8AC3E}">
        <p14:creationId xmlns:p14="http://schemas.microsoft.com/office/powerpoint/2010/main" val="1504025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pic>
        <p:nvPicPr>
          <p:cNvPr id="4" name="Content Placeholder 3"/>
          <p:cNvPicPr>
            <a:picLocks noGrp="1" noChangeAspect="1"/>
          </p:cNvPicPr>
          <p:nvPr>
            <p:ph idx="1"/>
          </p:nvPr>
        </p:nvPicPr>
        <p:blipFill>
          <a:blip r:embed="rId2"/>
          <a:stretch>
            <a:fillRect/>
          </a:stretch>
        </p:blipFill>
        <p:spPr>
          <a:xfrm>
            <a:off x="2464905" y="0"/>
            <a:ext cx="4283037" cy="6839313"/>
          </a:xfrm>
          <a:prstGeom prst="rect">
            <a:avLst/>
          </a:prstGeom>
        </p:spPr>
      </p:pic>
    </p:spTree>
    <p:extLst>
      <p:ext uri="{BB962C8B-B14F-4D97-AF65-F5344CB8AC3E}">
        <p14:creationId xmlns:p14="http://schemas.microsoft.com/office/powerpoint/2010/main" val="2774137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Incompatible gaze</a:t>
            </a:r>
            <a:endParaRPr lang="it-IT"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0997" y="1882246"/>
            <a:ext cx="9451193" cy="4795645"/>
          </a:xfrm>
        </p:spPr>
      </p:pic>
    </p:spTree>
    <p:extLst>
      <p:ext uri="{BB962C8B-B14F-4D97-AF65-F5344CB8AC3E}">
        <p14:creationId xmlns:p14="http://schemas.microsoft.com/office/powerpoint/2010/main" val="1660861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Learners prefere TH+ppt</a:t>
            </a:r>
            <a:endParaRPr lang="it-IT" dirty="0"/>
          </a:p>
        </p:txBody>
      </p:sp>
      <p:sp>
        <p:nvSpPr>
          <p:cNvPr id="3" name="Content Placeholder 2"/>
          <p:cNvSpPr>
            <a:spLocks noGrp="1"/>
          </p:cNvSpPr>
          <p:nvPr>
            <p:ph idx="1"/>
          </p:nvPr>
        </p:nvSpPr>
        <p:spPr/>
        <p:txBody>
          <a:bodyPr>
            <a:normAutofit/>
          </a:bodyPr>
          <a:lstStyle/>
          <a:p>
            <a:r>
              <a:rPr lang="it-IT" sz="4000" dirty="0" smtClean="0"/>
              <a:t>+less effort</a:t>
            </a:r>
          </a:p>
          <a:p>
            <a:r>
              <a:rPr lang="it-IT" sz="4000" dirty="0" smtClean="0"/>
              <a:t>+learn more</a:t>
            </a:r>
          </a:p>
          <a:p>
            <a:pPr>
              <a:buFontTx/>
              <a:buChar char="-"/>
            </a:pPr>
            <a:r>
              <a:rPr lang="it-IT" sz="4000" dirty="0" smtClean="0"/>
              <a:t>Shift attention</a:t>
            </a:r>
          </a:p>
          <a:p>
            <a:pPr>
              <a:buFontTx/>
              <a:buChar char="-"/>
            </a:pPr>
            <a:r>
              <a:rPr lang="it-IT" sz="4000" dirty="0" smtClean="0"/>
              <a:t> pay attention to the TH</a:t>
            </a:r>
          </a:p>
          <a:p>
            <a:pPr>
              <a:buFontTx/>
              <a:buChar char="-"/>
            </a:pPr>
            <a:r>
              <a:rPr lang="it-IT" sz="4000" dirty="0" smtClean="0"/>
              <a:t>…</a:t>
            </a:r>
            <a:endParaRPr lang="it-IT" sz="4000" dirty="0"/>
          </a:p>
        </p:txBody>
      </p:sp>
    </p:spTree>
    <p:extLst>
      <p:ext uri="{BB962C8B-B14F-4D97-AF65-F5344CB8AC3E}">
        <p14:creationId xmlns:p14="http://schemas.microsoft.com/office/powerpoint/2010/main" val="3480419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sp>
        <p:nvSpPr>
          <p:cNvPr id="3" name="Content Placeholder 2"/>
          <p:cNvSpPr>
            <a:spLocks noGrp="1"/>
          </p:cNvSpPr>
          <p:nvPr>
            <p:ph idx="1"/>
          </p:nvPr>
        </p:nvSpPr>
        <p:spPr/>
        <p:txBody>
          <a:bodyPr/>
          <a:lstStyle/>
          <a:p>
            <a:r>
              <a:rPr lang="it-IT" dirty="0"/>
              <a:t>Preference is not efficiency..</a:t>
            </a:r>
          </a:p>
          <a:p>
            <a:r>
              <a:rPr lang="it-IT" dirty="0"/>
              <a:t>But The preference for a resource can transform the learning experience into a more enjoyable and engaging event </a:t>
            </a:r>
            <a:endParaRPr lang="it-IT" dirty="0"/>
          </a:p>
        </p:txBody>
      </p:sp>
    </p:spTree>
    <p:extLst>
      <p:ext uri="{BB962C8B-B14F-4D97-AF65-F5344CB8AC3E}">
        <p14:creationId xmlns:p14="http://schemas.microsoft.com/office/powerpoint/2010/main" val="3182114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1654" y="512617"/>
            <a:ext cx="7502007" cy="5611091"/>
          </a:xfrm>
        </p:spPr>
      </p:pic>
    </p:spTree>
    <p:extLst>
      <p:ext uri="{BB962C8B-B14F-4D97-AF65-F5344CB8AC3E}">
        <p14:creationId xmlns:p14="http://schemas.microsoft.com/office/powerpoint/2010/main" val="1556645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1049000" cy="1325563"/>
          </a:xfrm>
        </p:spPr>
        <p:txBody>
          <a:bodyPr/>
          <a:lstStyle/>
          <a:p>
            <a:pPr marL="571500" indent="-571500">
              <a:buFont typeface="Wingdings" panose="05000000000000000000" pitchFamily="2" charset="2"/>
              <a:buChar char="ü"/>
            </a:pPr>
            <a:r>
              <a:rPr lang="it-IT" dirty="0" smtClean="0">
                <a:solidFill>
                  <a:srgbClr val="92D050"/>
                </a:solidFill>
              </a:rPr>
              <a:t>yes</a:t>
            </a:r>
            <a:endParaRPr lang="it-IT" dirty="0">
              <a:solidFill>
                <a:srgbClr val="92D050"/>
              </a:solidFill>
            </a:endParaRPr>
          </a:p>
        </p:txBody>
      </p:sp>
      <p:pic>
        <p:nvPicPr>
          <p:cNvPr id="4" name="Content Placeholder 3"/>
          <p:cNvPicPr>
            <a:picLocks noGrp="1" noChangeAspect="1"/>
          </p:cNvPicPr>
          <p:nvPr>
            <p:ph idx="1"/>
          </p:nvPr>
        </p:nvPicPr>
        <p:blipFill>
          <a:blip r:embed="rId2"/>
          <a:stretch>
            <a:fillRect/>
          </a:stretch>
        </p:blipFill>
        <p:spPr>
          <a:xfrm>
            <a:off x="838200" y="1005104"/>
            <a:ext cx="9634825" cy="5735782"/>
          </a:xfrm>
          <a:prstGeom prst="rect">
            <a:avLst/>
          </a:prstGeom>
        </p:spPr>
      </p:pic>
    </p:spTree>
    <p:extLst>
      <p:ext uri="{BB962C8B-B14F-4D97-AF65-F5344CB8AC3E}">
        <p14:creationId xmlns:p14="http://schemas.microsoft.com/office/powerpoint/2010/main" val="3034725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Gaze </a:t>
            </a:r>
            <a:r>
              <a:rPr lang="it-IT" dirty="0"/>
              <a:t>guidance principle: </a:t>
            </a:r>
            <a:br>
              <a:rPr lang="it-IT" dirty="0"/>
            </a:br>
            <a:endParaRPr lang="it-IT" dirty="0"/>
          </a:p>
        </p:txBody>
      </p:sp>
      <p:sp>
        <p:nvSpPr>
          <p:cNvPr id="3" name="Content Placeholder 2"/>
          <p:cNvSpPr>
            <a:spLocks noGrp="1"/>
          </p:cNvSpPr>
          <p:nvPr>
            <p:ph idx="1"/>
          </p:nvPr>
        </p:nvSpPr>
        <p:spPr/>
        <p:txBody>
          <a:bodyPr/>
          <a:lstStyle/>
          <a:p>
            <a:r>
              <a:rPr lang="it-IT" sz="3600" dirty="0" smtClean="0"/>
              <a:t>people </a:t>
            </a:r>
            <a:r>
              <a:rPr lang="it-IT" sz="3600" dirty="0"/>
              <a:t>learn better from a video lecture when the on screen instructor shifts gaze between the audience and the board while lecturing rather than looking only at the board or only at the audience (Mayer, Fiorella e Stull, 2020, p. 842 </a:t>
            </a:r>
            <a:r>
              <a:rPr lang="it-IT" sz="3600" dirty="0" smtClean="0"/>
              <a:t>)</a:t>
            </a:r>
          </a:p>
          <a:p>
            <a:r>
              <a:rPr lang="it-IT" sz="3600" dirty="0" smtClean="0"/>
              <a:t>With the help of gestures, pointing, structuring…</a:t>
            </a:r>
            <a:endParaRPr lang="it-IT" sz="3600" dirty="0"/>
          </a:p>
          <a:p>
            <a:endParaRPr lang="it-IT" dirty="0"/>
          </a:p>
        </p:txBody>
      </p:sp>
    </p:spTree>
    <p:extLst>
      <p:ext uri="{BB962C8B-B14F-4D97-AF65-F5344CB8AC3E}">
        <p14:creationId xmlns:p14="http://schemas.microsoft.com/office/powerpoint/2010/main" val="123206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it-IT"/>
          </a:p>
        </p:txBody>
      </p:sp>
      <p:pic>
        <p:nvPicPr>
          <p:cNvPr id="4" name="Content Placeholder 3"/>
          <p:cNvPicPr>
            <a:picLocks noGrp="1" noChangeAspect="1"/>
          </p:cNvPicPr>
          <p:nvPr>
            <p:ph idx="1"/>
          </p:nvPr>
        </p:nvPicPr>
        <p:blipFill>
          <a:blip r:embed="rId2"/>
          <a:stretch>
            <a:fillRect/>
          </a:stretch>
        </p:blipFill>
        <p:spPr>
          <a:xfrm>
            <a:off x="686015" y="545235"/>
            <a:ext cx="9811285" cy="1839004"/>
          </a:xfrm>
          <a:prstGeom prst="rect">
            <a:avLst/>
          </a:prstGeom>
        </p:spPr>
      </p:pic>
      <p:sp>
        <p:nvSpPr>
          <p:cNvPr id="6" name="TextBox 5"/>
          <p:cNvSpPr txBox="1"/>
          <p:nvPr/>
        </p:nvSpPr>
        <p:spPr>
          <a:xfrm>
            <a:off x="686015" y="2951018"/>
            <a:ext cx="10189803" cy="3539430"/>
          </a:xfrm>
          <a:prstGeom prst="rect">
            <a:avLst/>
          </a:prstGeom>
          <a:noFill/>
        </p:spPr>
        <p:txBody>
          <a:bodyPr wrap="square" rtlCol="0">
            <a:spAutoFit/>
          </a:bodyPr>
          <a:lstStyle/>
          <a:p>
            <a:r>
              <a:rPr lang="it-IT" sz="2800" dirty="0" smtClean="0"/>
              <a:t>TH – distracting..</a:t>
            </a:r>
          </a:p>
          <a:p>
            <a:endParaRPr lang="it-IT" sz="2800" dirty="0" smtClean="0"/>
          </a:p>
          <a:p>
            <a:r>
              <a:rPr lang="it-IT" sz="2800" dirty="0" smtClean="0"/>
              <a:t>Compare: </a:t>
            </a:r>
          </a:p>
          <a:p>
            <a:pPr marL="457200" indent="-457200">
              <a:buFont typeface="Arial" panose="020B0604020202020204" pitchFamily="34" charset="0"/>
              <a:buChar char="•"/>
            </a:pPr>
            <a:r>
              <a:rPr lang="it-IT" sz="2800" dirty="0" smtClean="0"/>
              <a:t>Neutral TH</a:t>
            </a:r>
          </a:p>
          <a:p>
            <a:pPr marL="457200" indent="-457200">
              <a:buFont typeface="Arial" panose="020B0604020202020204" pitchFamily="34" charset="0"/>
              <a:buChar char="•"/>
            </a:pPr>
            <a:r>
              <a:rPr lang="it-IT" sz="2800" dirty="0" smtClean="0"/>
              <a:t>Compatible TH</a:t>
            </a:r>
          </a:p>
          <a:p>
            <a:pPr marL="457200" indent="-457200">
              <a:buFont typeface="Arial" panose="020B0604020202020204" pitchFamily="34" charset="0"/>
              <a:buChar char="•"/>
            </a:pPr>
            <a:r>
              <a:rPr lang="it-IT" sz="2800" dirty="0" smtClean="0"/>
              <a:t>Incompatible TH</a:t>
            </a:r>
          </a:p>
          <a:p>
            <a:endParaRPr lang="it-IT" sz="2800" dirty="0"/>
          </a:p>
          <a:p>
            <a:r>
              <a:rPr lang="it-IT" sz="2800" dirty="0" smtClean="0"/>
              <a:t>If compatible there is an increase in learning</a:t>
            </a:r>
            <a:endParaRPr lang="it-IT" sz="2800" dirty="0"/>
          </a:p>
        </p:txBody>
      </p:sp>
    </p:spTree>
    <p:extLst>
      <p:ext uri="{BB962C8B-B14F-4D97-AF65-F5344CB8AC3E}">
        <p14:creationId xmlns:p14="http://schemas.microsoft.com/office/powerpoint/2010/main" val="4133087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sp>
        <p:nvSpPr>
          <p:cNvPr id="3" name="Content Placeholder 2"/>
          <p:cNvSpPr>
            <a:spLocks noGrp="1"/>
          </p:cNvSpPr>
          <p:nvPr>
            <p:ph idx="1"/>
          </p:nvPr>
        </p:nvSpPr>
        <p:spPr/>
        <p:txBody>
          <a:bodyPr>
            <a:normAutofit/>
          </a:bodyPr>
          <a:lstStyle/>
          <a:p>
            <a:r>
              <a:rPr lang="it-IT" sz="6000" dirty="0" smtClean="0"/>
              <a:t>Thanks!</a:t>
            </a:r>
            <a:endParaRPr lang="it-IT" sz="6000" dirty="0"/>
          </a:p>
        </p:txBody>
      </p:sp>
    </p:spTree>
    <p:extLst>
      <p:ext uri="{BB962C8B-B14F-4D97-AF65-F5344CB8AC3E}">
        <p14:creationId xmlns:p14="http://schemas.microsoft.com/office/powerpoint/2010/main" val="403850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smtClean="0"/>
              <a:t>GESTURES - What gestures are we talking about?</a:t>
            </a:r>
            <a:br>
              <a:rPr lang="it-IT" dirty="0" smtClean="0"/>
            </a:br>
            <a:endParaRPr lang="it-IT" dirty="0"/>
          </a:p>
        </p:txBody>
      </p:sp>
      <p:sp>
        <p:nvSpPr>
          <p:cNvPr id="3" name="Content Placeholder 2"/>
          <p:cNvSpPr>
            <a:spLocks noGrp="1"/>
          </p:cNvSpPr>
          <p:nvPr>
            <p:ph idx="1"/>
          </p:nvPr>
        </p:nvSpPr>
        <p:spPr/>
        <p:txBody>
          <a:bodyPr/>
          <a:lstStyle/>
          <a:p>
            <a:r>
              <a:rPr lang="it-IT" dirty="0" smtClean="0"/>
              <a:t>In </a:t>
            </a:r>
            <a:r>
              <a:rPr lang="it-IT" dirty="0"/>
              <a:t>educational contexts, gestures are not much considered, even if we often talk about the lesson in presence as an optimal context, also because it favors interactivity and gestures.</a:t>
            </a:r>
          </a:p>
          <a:p>
            <a:endParaRPr lang="it-IT" dirty="0"/>
          </a:p>
        </p:txBody>
      </p:sp>
    </p:spTree>
    <p:extLst>
      <p:ext uri="{BB962C8B-B14F-4D97-AF65-F5344CB8AC3E}">
        <p14:creationId xmlns:p14="http://schemas.microsoft.com/office/powerpoint/2010/main" val="1700589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An old pedagogical theme: </a:t>
            </a:r>
            <a:br>
              <a:rPr lang="it-IT" dirty="0"/>
            </a:br>
            <a:endParaRPr lang="it-IT" dirty="0"/>
          </a:p>
        </p:txBody>
      </p:sp>
      <p:sp>
        <p:nvSpPr>
          <p:cNvPr id="3" name="Content Placeholder 2"/>
          <p:cNvSpPr>
            <a:spLocks noGrp="1"/>
          </p:cNvSpPr>
          <p:nvPr>
            <p:ph idx="1"/>
          </p:nvPr>
        </p:nvSpPr>
        <p:spPr/>
        <p:txBody>
          <a:bodyPr/>
          <a:lstStyle/>
          <a:p>
            <a:endParaRPr lang="it-IT" dirty="0" smtClean="0"/>
          </a:p>
          <a:p>
            <a:endParaRPr lang="it-IT" sz="3200" dirty="0" smtClean="0"/>
          </a:p>
          <a:p>
            <a:pPr marL="0" indent="0">
              <a:buNone/>
            </a:pPr>
            <a:r>
              <a:rPr lang="it-IT" sz="3200" dirty="0" smtClean="0"/>
              <a:t>how </a:t>
            </a:r>
            <a:r>
              <a:rPr lang="it-IT" sz="3200" dirty="0"/>
              <a:t>to help to learn using </a:t>
            </a:r>
            <a:r>
              <a:rPr lang="it-IT" sz="3200" b="1" i="1" dirty="0"/>
              <a:t>adjunct aids</a:t>
            </a:r>
            <a:r>
              <a:rPr lang="it-IT" sz="3200" dirty="0"/>
              <a:t>, </a:t>
            </a:r>
            <a:endParaRPr lang="it-IT" sz="3200" dirty="0" smtClean="0"/>
          </a:p>
          <a:p>
            <a:pPr marL="0" indent="0">
              <a:buNone/>
            </a:pPr>
            <a:endParaRPr lang="it-IT" sz="3200" dirty="0" smtClean="0"/>
          </a:p>
          <a:p>
            <a:pPr marL="0" indent="0">
              <a:buNone/>
            </a:pPr>
            <a:r>
              <a:rPr lang="it-IT" sz="3200" dirty="0" smtClean="0"/>
              <a:t>in </a:t>
            </a:r>
            <a:r>
              <a:rPr lang="it-IT" sz="3200" dirty="0"/>
              <a:t>a new context, that of distance learning.</a:t>
            </a:r>
          </a:p>
        </p:txBody>
      </p:sp>
    </p:spTree>
    <p:extLst>
      <p:ext uri="{BB962C8B-B14F-4D97-AF65-F5344CB8AC3E}">
        <p14:creationId xmlns:p14="http://schemas.microsoft.com/office/powerpoint/2010/main" val="2378292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423" y="365125"/>
            <a:ext cx="5180349" cy="6492875"/>
          </a:xfrm>
        </p:spPr>
      </p:pic>
      <p:sp>
        <p:nvSpPr>
          <p:cNvPr id="5" name="TextBox 4"/>
          <p:cNvSpPr txBox="1"/>
          <p:nvPr/>
        </p:nvSpPr>
        <p:spPr>
          <a:xfrm>
            <a:off x="6096000" y="1981200"/>
            <a:ext cx="4821382" cy="1384995"/>
          </a:xfrm>
          <a:prstGeom prst="rect">
            <a:avLst/>
          </a:prstGeom>
          <a:noFill/>
        </p:spPr>
        <p:txBody>
          <a:bodyPr wrap="square" rtlCol="0">
            <a:spAutoFit/>
          </a:bodyPr>
          <a:lstStyle/>
          <a:p>
            <a:r>
              <a:rPr lang="en-US" sz="2800" dirty="0"/>
              <a:t>Talking Head. All of its parts play a role: face, eyes, mouth, torso, arms and hands</a:t>
            </a:r>
            <a:endParaRPr lang="it-IT" sz="2800" dirty="0"/>
          </a:p>
        </p:txBody>
      </p:sp>
    </p:spTree>
    <p:extLst>
      <p:ext uri="{BB962C8B-B14F-4D97-AF65-F5344CB8AC3E}">
        <p14:creationId xmlns:p14="http://schemas.microsoft.com/office/powerpoint/2010/main" val="3650810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a:t>
            </a:r>
            <a:endParaRPr lang="it-IT" dirty="0"/>
          </a:p>
        </p:txBody>
      </p:sp>
      <p:sp>
        <p:nvSpPr>
          <p:cNvPr id="3" name="Content Placeholder 2"/>
          <p:cNvSpPr>
            <a:spLocks noGrp="1"/>
          </p:cNvSpPr>
          <p:nvPr>
            <p:ph idx="1"/>
          </p:nvPr>
        </p:nvSpPr>
        <p:spPr>
          <a:xfrm>
            <a:off x="180109" y="1285298"/>
            <a:ext cx="11173691" cy="5226338"/>
          </a:xfrm>
        </p:spPr>
        <p:txBody>
          <a:bodyPr>
            <a:normAutofit/>
          </a:bodyPr>
          <a:lstStyle/>
          <a:p>
            <a:pPr marL="0" indent="0">
              <a:buNone/>
            </a:pPr>
            <a:r>
              <a:rPr lang="en-US" dirty="0" smtClean="0"/>
              <a:t>a </a:t>
            </a:r>
            <a:r>
              <a:rPr lang="en-US" dirty="0"/>
              <a:t>video using a Talking Head might be more complete, in terms of information, when significant gestures are used</a:t>
            </a:r>
            <a:r>
              <a:rPr lang="en-US" dirty="0" smtClean="0"/>
              <a:t>.</a:t>
            </a:r>
          </a:p>
          <a:p>
            <a:r>
              <a:rPr lang="en-US" dirty="0" err="1" smtClean="0"/>
              <a:t>Es</a:t>
            </a:r>
            <a:r>
              <a:rPr lang="en-US" dirty="0" smtClean="0"/>
              <a:t>: </a:t>
            </a:r>
            <a:r>
              <a:rPr lang="en-US" i="1" dirty="0" smtClean="0"/>
              <a:t>deictic</a:t>
            </a:r>
            <a:r>
              <a:rPr lang="en-US" dirty="0" smtClean="0"/>
              <a:t> </a:t>
            </a:r>
            <a:r>
              <a:rPr lang="en-US" dirty="0"/>
              <a:t>gestures (by which one points to the object of </a:t>
            </a:r>
            <a:r>
              <a:rPr lang="en-US" dirty="0" smtClean="0"/>
              <a:t>speech), </a:t>
            </a:r>
          </a:p>
          <a:p>
            <a:r>
              <a:rPr lang="en-US" i="1" dirty="0" smtClean="0"/>
              <a:t>baton</a:t>
            </a:r>
            <a:r>
              <a:rPr lang="en-US" dirty="0"/>
              <a:t>, </a:t>
            </a:r>
            <a:r>
              <a:rPr lang="en-US" i="1" dirty="0"/>
              <a:t>rhythmic </a:t>
            </a:r>
            <a:r>
              <a:rPr lang="en-US" dirty="0"/>
              <a:t>gestures (by which a temporal structure is assigned to communication, for instance when moving a hand while changing subject</a:t>
            </a:r>
            <a:r>
              <a:rPr lang="en-US" dirty="0" smtClean="0"/>
              <a:t>)</a:t>
            </a:r>
          </a:p>
          <a:p>
            <a:r>
              <a:rPr lang="en-US" dirty="0" smtClean="0"/>
              <a:t> </a:t>
            </a:r>
            <a:r>
              <a:rPr lang="en-US" i="1" dirty="0"/>
              <a:t>iconic</a:t>
            </a:r>
            <a:r>
              <a:rPr lang="en-US" dirty="0"/>
              <a:t> gestures (representing visually the object of speech: </a:t>
            </a:r>
            <a:r>
              <a:rPr lang="en-US" i="1" dirty="0"/>
              <a:t>it is this big</a:t>
            </a:r>
            <a:r>
              <a:rPr lang="en-US" dirty="0"/>
              <a:t>…). </a:t>
            </a:r>
            <a:endParaRPr lang="en-US" dirty="0" smtClean="0"/>
          </a:p>
          <a:p>
            <a:pPr marL="0" indent="0">
              <a:buNone/>
            </a:pPr>
            <a:r>
              <a:rPr lang="en-US" dirty="0" smtClean="0"/>
              <a:t>On </a:t>
            </a:r>
            <a:r>
              <a:rPr lang="en-US" dirty="0"/>
              <a:t>the contrary, gestures devoid of information do not help, although they often accompany speech, while serving different purposes: emphasis, color, emotional and social aspects.</a:t>
            </a:r>
            <a:endParaRPr lang="it-IT" dirty="0"/>
          </a:p>
          <a:p>
            <a:endParaRPr lang="it-IT" dirty="0"/>
          </a:p>
        </p:txBody>
      </p:sp>
    </p:spTree>
    <p:extLst>
      <p:ext uri="{BB962C8B-B14F-4D97-AF65-F5344CB8AC3E}">
        <p14:creationId xmlns:p14="http://schemas.microsoft.com/office/powerpoint/2010/main" val="1472099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virtual classes cause an impoverishment of social context and relationships?</a:t>
            </a:r>
            <a:endParaRPr lang="it-IT" dirty="0"/>
          </a:p>
        </p:txBody>
      </p:sp>
      <p:sp>
        <p:nvSpPr>
          <p:cNvPr id="3" name="Content Placeholder 2"/>
          <p:cNvSpPr>
            <a:spLocks noGrp="1"/>
          </p:cNvSpPr>
          <p:nvPr>
            <p:ph idx="1"/>
          </p:nvPr>
        </p:nvSpPr>
        <p:spPr/>
        <p:txBody>
          <a:bodyPr/>
          <a:lstStyle/>
          <a:p>
            <a:endParaRPr lang="en-US" b="1" dirty="0" smtClean="0"/>
          </a:p>
          <a:p>
            <a:r>
              <a:rPr lang="en-US" b="1" dirty="0" smtClean="0"/>
              <a:t>Preliminary investigation</a:t>
            </a:r>
          </a:p>
          <a:p>
            <a:endParaRPr lang="en-US" b="1" dirty="0"/>
          </a:p>
          <a:p>
            <a:r>
              <a:rPr lang="en-US" b="1" dirty="0" smtClean="0"/>
              <a:t>Subjects </a:t>
            </a:r>
            <a:r>
              <a:rPr lang="en-US" b="1" dirty="0"/>
              <a:t>and method</a:t>
            </a:r>
            <a:endParaRPr lang="it-IT" dirty="0"/>
          </a:p>
          <a:p>
            <a:r>
              <a:rPr lang="en-US" dirty="0"/>
              <a:t>We have observed online classes (the most recent, according to the Internet inventory) by 22 lecturers from various Departments of one Italian University who performed and recorded their own courses’ video-lessons.</a:t>
            </a:r>
            <a:endParaRPr lang="it-IT" dirty="0"/>
          </a:p>
          <a:p>
            <a:endParaRPr lang="it-IT" dirty="0"/>
          </a:p>
        </p:txBody>
      </p:sp>
    </p:spTree>
    <p:extLst>
      <p:ext uri="{BB962C8B-B14F-4D97-AF65-F5344CB8AC3E}">
        <p14:creationId xmlns:p14="http://schemas.microsoft.com/office/powerpoint/2010/main" val="1195228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Check list</a:t>
            </a:r>
            <a:endParaRPr lang="it-IT" dirty="0"/>
          </a:p>
        </p:txBody>
      </p:sp>
      <p:sp>
        <p:nvSpPr>
          <p:cNvPr id="3" name="Content Placeholder 2"/>
          <p:cNvSpPr>
            <a:spLocks noGrp="1"/>
          </p:cNvSpPr>
          <p:nvPr>
            <p:ph idx="1"/>
          </p:nvPr>
        </p:nvSpPr>
        <p:spPr/>
        <p:txBody>
          <a:bodyPr/>
          <a:lstStyle/>
          <a:p>
            <a:pPr lvl="0"/>
            <a:r>
              <a:rPr lang="en-US" dirty="0"/>
              <a:t>Presence of the Talking Head (yes/no)</a:t>
            </a:r>
            <a:endParaRPr lang="it-IT" dirty="0"/>
          </a:p>
          <a:p>
            <a:pPr lvl="0"/>
            <a:r>
              <a:rPr lang="en-US" dirty="0"/>
              <a:t> Size of the Talking Head (Miniature/large)</a:t>
            </a:r>
            <a:endParaRPr lang="it-IT" dirty="0"/>
          </a:p>
          <a:p>
            <a:pPr lvl="0"/>
            <a:r>
              <a:rPr lang="en-US" dirty="0"/>
              <a:t>Type of the Talking Head (Full figure</a:t>
            </a:r>
            <a:r>
              <a:rPr lang="en-US" b="1" dirty="0"/>
              <a:t>/close medium shot/close up)</a:t>
            </a:r>
            <a:endParaRPr lang="it-IT" dirty="0"/>
          </a:p>
          <a:p>
            <a:pPr lvl="0"/>
            <a:r>
              <a:rPr lang="en-US" dirty="0"/>
              <a:t>Type of gaze, used to guide students’ attention (compatible/incompatible/not perceivable)</a:t>
            </a:r>
            <a:endParaRPr lang="it-IT" dirty="0"/>
          </a:p>
          <a:p>
            <a:pPr lvl="0"/>
            <a:r>
              <a:rPr lang="en-US" dirty="0"/>
              <a:t>Type of gesture (absent/writing/deictic/baton/mouse tracking/highlighting)</a:t>
            </a:r>
            <a:endParaRPr lang="it-IT" dirty="0"/>
          </a:p>
          <a:p>
            <a:endParaRPr lang="it-IT" dirty="0"/>
          </a:p>
        </p:txBody>
      </p:sp>
    </p:spTree>
    <p:extLst>
      <p:ext uri="{BB962C8B-B14F-4D97-AF65-F5344CB8AC3E}">
        <p14:creationId xmlns:p14="http://schemas.microsoft.com/office/powerpoint/2010/main" val="2929398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23711631"/>
              </p:ext>
            </p:extLst>
          </p:nvPr>
        </p:nvGraphicFramePr>
        <p:xfrm>
          <a:off x="1177636" y="124691"/>
          <a:ext cx="7606146" cy="6627366"/>
        </p:xfrm>
        <a:graphic>
          <a:graphicData uri="http://schemas.openxmlformats.org/drawingml/2006/table">
            <a:tbl>
              <a:tblPr firstRow="1" firstCol="1" bandRow="1">
                <a:tableStyleId>{5C22544A-7EE6-4342-B048-85BDC9FD1C3A}</a:tableStyleId>
              </a:tblPr>
              <a:tblGrid>
                <a:gridCol w="3593201">
                  <a:extLst>
                    <a:ext uri="{9D8B030D-6E8A-4147-A177-3AD203B41FA5}">
                      <a16:colId xmlns:a16="http://schemas.microsoft.com/office/drawing/2014/main" val="1469156485"/>
                    </a:ext>
                  </a:extLst>
                </a:gridCol>
                <a:gridCol w="4012945">
                  <a:extLst>
                    <a:ext uri="{9D8B030D-6E8A-4147-A177-3AD203B41FA5}">
                      <a16:colId xmlns:a16="http://schemas.microsoft.com/office/drawing/2014/main" val="2359303272"/>
                    </a:ext>
                  </a:extLst>
                </a:gridCol>
              </a:tblGrid>
              <a:tr h="314773">
                <a:tc>
                  <a:txBody>
                    <a:bodyPr/>
                    <a:lstStyle/>
                    <a:p>
                      <a:pPr>
                        <a:lnSpc>
                          <a:spcPct val="115000"/>
                        </a:lnSpc>
                        <a:spcAft>
                          <a:spcPts val="0"/>
                        </a:spcAft>
                        <a:tabLst>
                          <a:tab pos="4705350" algn="l"/>
                        </a:tabLst>
                      </a:pPr>
                      <a:r>
                        <a:rPr lang="it-IT" sz="1200">
                          <a:effectLst/>
                        </a:rPr>
                        <a:t>Checklist</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tabLst>
                          <a:tab pos="4705350" algn="l"/>
                        </a:tabLst>
                      </a:pPr>
                      <a:r>
                        <a:rPr lang="it-IT" sz="1200">
                          <a:effectLst/>
                        </a:rPr>
                        <a:t>Data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822978"/>
                  </a:ext>
                </a:extLst>
              </a:tr>
              <a:tr h="651916">
                <a:tc>
                  <a:txBody>
                    <a:bodyPr/>
                    <a:lstStyle/>
                    <a:p>
                      <a:pPr>
                        <a:lnSpc>
                          <a:spcPct val="115000"/>
                        </a:lnSpc>
                        <a:spcAft>
                          <a:spcPts val="0"/>
                        </a:spcAft>
                        <a:tabLst>
                          <a:tab pos="4705350" algn="l"/>
                        </a:tabLst>
                      </a:pPr>
                      <a:r>
                        <a:rPr lang="en-US" sz="1800">
                          <a:effectLst/>
                        </a:rPr>
                        <a:t>Presence of the Talking Head (yes/no)</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tabLst>
                          <a:tab pos="4705350" algn="l"/>
                        </a:tabLst>
                      </a:pPr>
                      <a:r>
                        <a:rPr lang="en-US" sz="1800">
                          <a:effectLst/>
                        </a:rPr>
                        <a:t> </a:t>
                      </a:r>
                      <a:r>
                        <a:rPr lang="it-IT" sz="1800">
                          <a:effectLst/>
                        </a:rPr>
                        <a:t>Yes: 20</a:t>
                      </a:r>
                      <a:endParaRPr lang="it-IT" sz="1600">
                        <a:effectLst/>
                      </a:endParaRPr>
                    </a:p>
                    <a:p>
                      <a:pPr>
                        <a:lnSpc>
                          <a:spcPct val="115000"/>
                        </a:lnSpc>
                        <a:spcAft>
                          <a:spcPts val="0"/>
                        </a:spcAft>
                        <a:tabLst>
                          <a:tab pos="4705350" algn="l"/>
                        </a:tabLst>
                      </a:pPr>
                      <a:r>
                        <a:rPr lang="it-IT" sz="1800">
                          <a:effectLst/>
                        </a:rPr>
                        <a:t>No: 2</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5525055"/>
                  </a:ext>
                </a:extLst>
              </a:tr>
              <a:tr h="651916">
                <a:tc>
                  <a:txBody>
                    <a:bodyPr/>
                    <a:lstStyle/>
                    <a:p>
                      <a:pPr>
                        <a:lnSpc>
                          <a:spcPct val="115000"/>
                        </a:lnSpc>
                        <a:spcAft>
                          <a:spcPts val="0"/>
                        </a:spcAft>
                        <a:tabLst>
                          <a:tab pos="4705350" algn="l"/>
                        </a:tabLst>
                      </a:pPr>
                      <a:r>
                        <a:rPr lang="en-US" sz="1800">
                          <a:effectLst/>
                        </a:rPr>
                        <a:t>Size of the Talking Head (Miniature/large)</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tabLst>
                          <a:tab pos="4705350" algn="l"/>
                        </a:tabLst>
                      </a:pPr>
                      <a:r>
                        <a:rPr lang="it-IT" sz="1800">
                          <a:effectLst/>
                        </a:rPr>
                        <a:t>Miniature: 12</a:t>
                      </a:r>
                      <a:endParaRPr lang="it-IT" sz="1600">
                        <a:effectLst/>
                      </a:endParaRPr>
                    </a:p>
                    <a:p>
                      <a:pPr>
                        <a:lnSpc>
                          <a:spcPct val="115000"/>
                        </a:lnSpc>
                        <a:spcAft>
                          <a:spcPts val="0"/>
                        </a:spcAft>
                        <a:tabLst>
                          <a:tab pos="4705350" algn="l"/>
                        </a:tabLst>
                      </a:pPr>
                      <a:r>
                        <a:rPr lang="it-IT" sz="1800">
                          <a:effectLst/>
                        </a:rPr>
                        <a:t>Large: 8</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4440015"/>
                  </a:ext>
                </a:extLst>
              </a:tr>
              <a:tr h="1689962">
                <a:tc>
                  <a:txBody>
                    <a:bodyPr/>
                    <a:lstStyle/>
                    <a:p>
                      <a:pPr>
                        <a:lnSpc>
                          <a:spcPct val="115000"/>
                        </a:lnSpc>
                        <a:spcAft>
                          <a:spcPts val="0"/>
                        </a:spcAft>
                        <a:tabLst>
                          <a:tab pos="4705350" algn="l"/>
                        </a:tabLst>
                      </a:pPr>
                      <a:r>
                        <a:rPr lang="en-US" sz="1800" dirty="0">
                          <a:effectLst/>
                        </a:rPr>
                        <a:t>Type of the Talking Head (Full figure/close medium shot/close up</a:t>
                      </a:r>
                      <a:r>
                        <a:rPr lang="en-US" sz="1800" dirty="0" smtClean="0">
                          <a:effectLst/>
                        </a:rPr>
                        <a:t>)</a:t>
                      </a:r>
                      <a:endParaRPr lang="it-IT" sz="1600" dirty="0">
                        <a:effectLst/>
                      </a:endParaRPr>
                    </a:p>
                  </a:txBody>
                  <a:tcPr marL="68580" marR="68580" marT="0" marB="0"/>
                </a:tc>
                <a:tc>
                  <a:txBody>
                    <a:bodyPr/>
                    <a:lstStyle/>
                    <a:p>
                      <a:pPr>
                        <a:lnSpc>
                          <a:spcPct val="115000"/>
                        </a:lnSpc>
                        <a:spcAft>
                          <a:spcPts val="0"/>
                        </a:spcAft>
                        <a:tabLst>
                          <a:tab pos="4705350" algn="l"/>
                        </a:tabLst>
                      </a:pPr>
                      <a:r>
                        <a:rPr lang="en-US" sz="1800" dirty="0">
                          <a:effectLst/>
                        </a:rPr>
                        <a:t>Full figure: </a:t>
                      </a:r>
                      <a:r>
                        <a:rPr lang="en-US" sz="1800" dirty="0" smtClean="0">
                          <a:effectLst/>
                        </a:rPr>
                        <a:t>3</a:t>
                      </a:r>
                      <a:endParaRPr lang="it-IT" sz="1600" dirty="0">
                        <a:effectLst/>
                      </a:endParaRPr>
                    </a:p>
                    <a:p>
                      <a:pPr>
                        <a:lnSpc>
                          <a:spcPct val="115000"/>
                        </a:lnSpc>
                        <a:spcAft>
                          <a:spcPts val="0"/>
                        </a:spcAft>
                        <a:tabLst>
                          <a:tab pos="4705350" algn="l"/>
                        </a:tabLst>
                      </a:pPr>
                      <a:r>
                        <a:rPr lang="en-US" sz="1800" dirty="0">
                          <a:effectLst/>
                        </a:rPr>
                        <a:t>Close medium shot: 4</a:t>
                      </a:r>
                      <a:endParaRPr lang="it-IT" sz="1600" dirty="0">
                        <a:effectLst/>
                      </a:endParaRPr>
                    </a:p>
                    <a:p>
                      <a:pPr>
                        <a:lnSpc>
                          <a:spcPct val="115000"/>
                        </a:lnSpc>
                        <a:spcAft>
                          <a:spcPts val="0"/>
                        </a:spcAft>
                        <a:tabLst>
                          <a:tab pos="4705350" algn="l"/>
                        </a:tabLst>
                      </a:pPr>
                      <a:r>
                        <a:rPr lang="en-US" sz="1800" dirty="0">
                          <a:effectLst/>
                        </a:rPr>
                        <a:t>Close up: 13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6780553"/>
                  </a:ext>
                </a:extLst>
              </a:tr>
              <a:tr h="1323572">
                <a:tc>
                  <a:txBody>
                    <a:bodyPr/>
                    <a:lstStyle/>
                    <a:p>
                      <a:pPr>
                        <a:lnSpc>
                          <a:spcPct val="115000"/>
                        </a:lnSpc>
                        <a:spcAft>
                          <a:spcPts val="0"/>
                        </a:spcAft>
                        <a:tabLst>
                          <a:tab pos="4705350" algn="l"/>
                        </a:tabLst>
                      </a:pPr>
                      <a:r>
                        <a:rPr lang="en-US" sz="1800">
                          <a:effectLst/>
                        </a:rPr>
                        <a:t>Type of gaze, used to guide students’ attention (compatible/incompatible/not perceivable)</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tabLst>
                          <a:tab pos="4705350" algn="l"/>
                        </a:tabLst>
                      </a:pPr>
                      <a:r>
                        <a:rPr lang="it-IT" sz="1800">
                          <a:effectLst/>
                        </a:rPr>
                        <a:t>Compatible: 3</a:t>
                      </a:r>
                      <a:endParaRPr lang="it-IT" sz="1600">
                        <a:effectLst/>
                      </a:endParaRPr>
                    </a:p>
                    <a:p>
                      <a:pPr>
                        <a:lnSpc>
                          <a:spcPct val="115000"/>
                        </a:lnSpc>
                        <a:spcAft>
                          <a:spcPts val="0"/>
                        </a:spcAft>
                        <a:tabLst>
                          <a:tab pos="4705350" algn="l"/>
                        </a:tabLst>
                      </a:pPr>
                      <a:r>
                        <a:rPr lang="it-IT" sz="1800">
                          <a:effectLst/>
                        </a:rPr>
                        <a:t>Incompatible: 1</a:t>
                      </a:r>
                      <a:endParaRPr lang="it-IT" sz="1600">
                        <a:effectLst/>
                      </a:endParaRPr>
                    </a:p>
                    <a:p>
                      <a:pPr>
                        <a:lnSpc>
                          <a:spcPct val="115000"/>
                        </a:lnSpc>
                        <a:spcAft>
                          <a:spcPts val="0"/>
                        </a:spcAft>
                        <a:tabLst>
                          <a:tab pos="4705350" algn="l"/>
                        </a:tabLst>
                      </a:pPr>
                      <a:r>
                        <a:rPr lang="it-IT" sz="1800">
                          <a:effectLst/>
                        </a:rPr>
                        <a:t>Not perceivable: 18</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9818134"/>
                  </a:ext>
                </a:extLst>
              </a:tr>
              <a:tr h="1995227">
                <a:tc>
                  <a:txBody>
                    <a:bodyPr/>
                    <a:lstStyle/>
                    <a:p>
                      <a:pPr>
                        <a:lnSpc>
                          <a:spcPct val="115000"/>
                        </a:lnSpc>
                        <a:spcAft>
                          <a:spcPts val="0"/>
                        </a:spcAft>
                        <a:tabLst>
                          <a:tab pos="4705350" algn="l"/>
                        </a:tabLst>
                      </a:pPr>
                      <a:r>
                        <a:rPr lang="en-US" sz="1800">
                          <a:effectLst/>
                        </a:rPr>
                        <a:t>Type of gesture (absent/writing/deictic/baton/mouse tracking/highlighting)</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tabLst>
                          <a:tab pos="4705350" algn="l"/>
                        </a:tabLst>
                      </a:pPr>
                      <a:r>
                        <a:rPr lang="en-US" sz="1800" dirty="0">
                          <a:effectLst/>
                        </a:rPr>
                        <a:t>Absent: 3</a:t>
                      </a:r>
                      <a:endParaRPr lang="it-IT" sz="1600" dirty="0">
                        <a:effectLst/>
                      </a:endParaRPr>
                    </a:p>
                    <a:p>
                      <a:pPr>
                        <a:lnSpc>
                          <a:spcPct val="115000"/>
                        </a:lnSpc>
                        <a:spcAft>
                          <a:spcPts val="0"/>
                        </a:spcAft>
                        <a:tabLst>
                          <a:tab pos="4705350" algn="l"/>
                        </a:tabLst>
                      </a:pPr>
                      <a:r>
                        <a:rPr lang="en-US" sz="1800" dirty="0">
                          <a:effectLst/>
                        </a:rPr>
                        <a:t>Writing: 3</a:t>
                      </a:r>
                      <a:endParaRPr lang="it-IT" sz="1600" dirty="0">
                        <a:effectLst/>
                      </a:endParaRPr>
                    </a:p>
                    <a:p>
                      <a:pPr>
                        <a:lnSpc>
                          <a:spcPct val="115000"/>
                        </a:lnSpc>
                        <a:spcAft>
                          <a:spcPts val="0"/>
                        </a:spcAft>
                        <a:tabLst>
                          <a:tab pos="4705350" algn="l"/>
                        </a:tabLst>
                      </a:pPr>
                      <a:r>
                        <a:rPr lang="en-US" sz="1800" dirty="0">
                          <a:effectLst/>
                        </a:rPr>
                        <a:t>Deictic: 3</a:t>
                      </a:r>
                      <a:endParaRPr lang="it-IT" sz="1600" dirty="0">
                        <a:effectLst/>
                      </a:endParaRPr>
                    </a:p>
                    <a:p>
                      <a:pPr>
                        <a:lnSpc>
                          <a:spcPct val="115000"/>
                        </a:lnSpc>
                        <a:spcAft>
                          <a:spcPts val="0"/>
                        </a:spcAft>
                        <a:tabLst>
                          <a:tab pos="4705350" algn="l"/>
                        </a:tabLst>
                      </a:pPr>
                      <a:r>
                        <a:rPr lang="en-US" sz="1800" dirty="0">
                          <a:effectLst/>
                        </a:rPr>
                        <a:t>Baton: 5</a:t>
                      </a:r>
                      <a:endParaRPr lang="it-IT" sz="1600" dirty="0">
                        <a:effectLst/>
                      </a:endParaRPr>
                    </a:p>
                    <a:p>
                      <a:pPr>
                        <a:lnSpc>
                          <a:spcPct val="115000"/>
                        </a:lnSpc>
                        <a:spcAft>
                          <a:spcPts val="0"/>
                        </a:spcAft>
                        <a:tabLst>
                          <a:tab pos="4705350" algn="l"/>
                        </a:tabLst>
                      </a:pPr>
                      <a:r>
                        <a:rPr lang="en-US" sz="1800" dirty="0">
                          <a:effectLst/>
                        </a:rPr>
                        <a:t>Mouse tracking: 6</a:t>
                      </a:r>
                      <a:endParaRPr lang="it-IT" sz="1600" dirty="0">
                        <a:effectLst/>
                      </a:endParaRPr>
                    </a:p>
                    <a:p>
                      <a:pPr>
                        <a:lnSpc>
                          <a:spcPct val="115000"/>
                        </a:lnSpc>
                        <a:spcAft>
                          <a:spcPts val="0"/>
                        </a:spcAft>
                        <a:tabLst>
                          <a:tab pos="4705350" algn="l"/>
                        </a:tabLst>
                      </a:pPr>
                      <a:r>
                        <a:rPr lang="en-US" sz="1800" dirty="0">
                          <a:effectLst/>
                        </a:rPr>
                        <a:t>Highlighting: 2</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6528054"/>
                  </a:ext>
                </a:extLst>
              </a:tr>
            </a:tbl>
          </a:graphicData>
        </a:graphic>
      </p:graphicFrame>
    </p:spTree>
    <p:extLst>
      <p:ext uri="{BB962C8B-B14F-4D97-AF65-F5344CB8AC3E}">
        <p14:creationId xmlns:p14="http://schemas.microsoft.com/office/powerpoint/2010/main" val="1586492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b="1" dirty="0" smtClean="0"/>
              <a:t>Adjunct Aids</a:t>
            </a:r>
            <a:endParaRPr lang="it-IT" b="1" dirty="0"/>
          </a:p>
        </p:txBody>
      </p:sp>
      <p:sp>
        <p:nvSpPr>
          <p:cNvPr id="3" name="Content Placeholder 2"/>
          <p:cNvSpPr>
            <a:spLocks noGrp="1"/>
          </p:cNvSpPr>
          <p:nvPr>
            <p:ph idx="1"/>
          </p:nvPr>
        </p:nvSpPr>
        <p:spPr>
          <a:xfrm>
            <a:off x="838200" y="1825625"/>
            <a:ext cx="10515600" cy="3648900"/>
          </a:xfrm>
        </p:spPr>
        <p:txBody>
          <a:bodyPr>
            <a:normAutofit lnSpcReduction="10000"/>
          </a:bodyPr>
          <a:lstStyle/>
          <a:p>
            <a:pPr marL="0" indent="0">
              <a:buNone/>
            </a:pPr>
            <a:r>
              <a:rPr lang="it-IT" sz="3600" dirty="0" smtClean="0"/>
              <a:t>Signaling with</a:t>
            </a:r>
          </a:p>
          <a:p>
            <a:pPr marL="0" indent="0">
              <a:buNone/>
            </a:pPr>
            <a:endParaRPr lang="it-IT" sz="3600" dirty="0" smtClean="0"/>
          </a:p>
          <a:p>
            <a:pPr marL="0" indent="0">
              <a:buNone/>
            </a:pPr>
            <a:r>
              <a:rPr lang="it-IT" sz="3600" dirty="0" smtClean="0"/>
              <a:t>Text (outlines, maps, underlining, multimodality,)</a:t>
            </a:r>
          </a:p>
          <a:p>
            <a:pPr marL="0" indent="0">
              <a:buNone/>
            </a:pPr>
            <a:r>
              <a:rPr lang="it-IT" sz="3600" dirty="0" smtClean="0"/>
              <a:t>Voice</a:t>
            </a:r>
          </a:p>
          <a:p>
            <a:pPr marL="0" indent="0">
              <a:buNone/>
            </a:pPr>
            <a:r>
              <a:rPr lang="it-IT" sz="3600" dirty="0" smtClean="0"/>
              <a:t>Gesture</a:t>
            </a:r>
          </a:p>
          <a:p>
            <a:pPr marL="0" indent="0">
              <a:buNone/>
            </a:pPr>
            <a:r>
              <a:rPr lang="it-IT" sz="3600" dirty="0" smtClean="0"/>
              <a:t>Gaze</a:t>
            </a:r>
          </a:p>
          <a:p>
            <a:endParaRPr lang="it-IT" sz="3600" dirty="0"/>
          </a:p>
        </p:txBody>
      </p:sp>
      <p:pic>
        <p:nvPicPr>
          <p:cNvPr id="4" name="Picture 3"/>
          <p:cNvPicPr>
            <a:picLocks noChangeAspect="1"/>
          </p:cNvPicPr>
          <p:nvPr/>
        </p:nvPicPr>
        <p:blipFill>
          <a:blip r:embed="rId2"/>
          <a:stretch>
            <a:fillRect/>
          </a:stretch>
        </p:blipFill>
        <p:spPr>
          <a:xfrm>
            <a:off x="8135983" y="4536374"/>
            <a:ext cx="4056017" cy="2321626"/>
          </a:xfrm>
          <a:prstGeom prst="rect">
            <a:avLst/>
          </a:prstGeom>
        </p:spPr>
      </p:pic>
      <p:pic>
        <p:nvPicPr>
          <p:cNvPr id="5" name="Picture 4"/>
          <p:cNvPicPr>
            <a:picLocks noChangeAspect="1"/>
          </p:cNvPicPr>
          <p:nvPr/>
        </p:nvPicPr>
        <p:blipFill>
          <a:blip r:embed="rId3"/>
          <a:stretch>
            <a:fillRect/>
          </a:stretch>
        </p:blipFill>
        <p:spPr>
          <a:xfrm>
            <a:off x="4120320" y="4906674"/>
            <a:ext cx="3951359" cy="1951326"/>
          </a:xfrm>
          <a:prstGeom prst="rect">
            <a:avLst/>
          </a:prstGeom>
        </p:spPr>
      </p:pic>
      <p:pic>
        <p:nvPicPr>
          <p:cNvPr id="6" name="Picture 5"/>
          <p:cNvPicPr>
            <a:picLocks noChangeAspect="1"/>
          </p:cNvPicPr>
          <p:nvPr/>
        </p:nvPicPr>
        <p:blipFill>
          <a:blip r:embed="rId4"/>
          <a:stretch>
            <a:fillRect/>
          </a:stretch>
        </p:blipFill>
        <p:spPr>
          <a:xfrm>
            <a:off x="1949648" y="5145741"/>
            <a:ext cx="2402541" cy="1712259"/>
          </a:xfrm>
          <a:prstGeom prst="rect">
            <a:avLst/>
          </a:prstGeom>
        </p:spPr>
      </p:pic>
      <p:pic>
        <p:nvPicPr>
          <p:cNvPr id="7" name="Picture 6"/>
          <p:cNvPicPr>
            <a:picLocks noChangeAspect="1"/>
          </p:cNvPicPr>
          <p:nvPr/>
        </p:nvPicPr>
        <p:blipFill>
          <a:blip r:embed="rId5"/>
          <a:stretch>
            <a:fillRect/>
          </a:stretch>
        </p:blipFill>
        <p:spPr>
          <a:xfrm>
            <a:off x="7148881" y="3512194"/>
            <a:ext cx="2213327" cy="1962331"/>
          </a:xfrm>
          <a:prstGeom prst="rect">
            <a:avLst/>
          </a:prstGeom>
        </p:spPr>
      </p:pic>
      <p:pic>
        <p:nvPicPr>
          <p:cNvPr id="8" name="Picture 7"/>
          <p:cNvPicPr>
            <a:picLocks noChangeAspect="1"/>
          </p:cNvPicPr>
          <p:nvPr/>
        </p:nvPicPr>
        <p:blipFill>
          <a:blip r:embed="rId6"/>
          <a:stretch>
            <a:fillRect/>
          </a:stretch>
        </p:blipFill>
        <p:spPr>
          <a:xfrm>
            <a:off x="9414593" y="3665683"/>
            <a:ext cx="1474753" cy="845285"/>
          </a:xfrm>
          <a:prstGeom prst="rect">
            <a:avLst/>
          </a:prstGeom>
        </p:spPr>
      </p:pic>
    </p:spTree>
    <p:extLst>
      <p:ext uri="{BB962C8B-B14F-4D97-AF65-F5344CB8AC3E}">
        <p14:creationId xmlns:p14="http://schemas.microsoft.com/office/powerpoint/2010/main" val="2435425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3562"/>
            <a:ext cx="10515600" cy="1325563"/>
          </a:xfrm>
        </p:spPr>
        <p:txBody>
          <a:bodyPr/>
          <a:lstStyle/>
          <a:p>
            <a:r>
              <a:rPr lang="it-IT" dirty="0" smtClean="0"/>
              <a:t>New presentations</a:t>
            </a:r>
            <a:endParaRPr lang="it-IT" dirty="0"/>
          </a:p>
        </p:txBody>
      </p:sp>
      <p:sp>
        <p:nvSpPr>
          <p:cNvPr id="3" name="Content Placeholder 2"/>
          <p:cNvSpPr>
            <a:spLocks noGrp="1"/>
          </p:cNvSpPr>
          <p:nvPr>
            <p:ph idx="1"/>
          </p:nvPr>
        </p:nvSpPr>
        <p:spPr/>
        <p:txBody>
          <a:bodyPr>
            <a:normAutofit/>
          </a:bodyPr>
          <a:lstStyle/>
          <a:p>
            <a:r>
              <a:rPr lang="it-IT" sz="3600" dirty="0" smtClean="0"/>
              <a:t>Use of video-lessons </a:t>
            </a:r>
          </a:p>
          <a:p>
            <a:r>
              <a:rPr lang="it-IT" sz="3600" dirty="0" smtClean="0"/>
              <a:t>Zoom, Teams, Meet…</a:t>
            </a:r>
            <a:endParaRPr lang="it-IT" sz="3600" dirty="0"/>
          </a:p>
        </p:txBody>
      </p:sp>
      <p:pic>
        <p:nvPicPr>
          <p:cNvPr id="4" name="Picture 3"/>
          <p:cNvPicPr>
            <a:picLocks noChangeAspect="1"/>
          </p:cNvPicPr>
          <p:nvPr/>
        </p:nvPicPr>
        <p:blipFill>
          <a:blip r:embed="rId2"/>
          <a:stretch>
            <a:fillRect/>
          </a:stretch>
        </p:blipFill>
        <p:spPr>
          <a:xfrm>
            <a:off x="7683335" y="3783910"/>
            <a:ext cx="4508665" cy="3074089"/>
          </a:xfrm>
          <a:prstGeom prst="rect">
            <a:avLst/>
          </a:prstGeom>
        </p:spPr>
      </p:pic>
      <p:pic>
        <p:nvPicPr>
          <p:cNvPr id="5" name="Picture 4"/>
          <p:cNvPicPr>
            <a:picLocks noChangeAspect="1"/>
          </p:cNvPicPr>
          <p:nvPr/>
        </p:nvPicPr>
        <p:blipFill>
          <a:blip r:embed="rId3"/>
          <a:stretch>
            <a:fillRect/>
          </a:stretch>
        </p:blipFill>
        <p:spPr>
          <a:xfrm>
            <a:off x="838200" y="3173618"/>
            <a:ext cx="6350442" cy="2558093"/>
          </a:xfrm>
          <a:prstGeom prst="rect">
            <a:avLst/>
          </a:prstGeom>
        </p:spPr>
      </p:pic>
      <p:pic>
        <p:nvPicPr>
          <p:cNvPr id="6" name="Picture 5"/>
          <p:cNvPicPr>
            <a:picLocks noChangeAspect="1"/>
          </p:cNvPicPr>
          <p:nvPr/>
        </p:nvPicPr>
        <p:blipFill>
          <a:blip r:embed="rId4"/>
          <a:stretch>
            <a:fillRect/>
          </a:stretch>
        </p:blipFill>
        <p:spPr>
          <a:xfrm>
            <a:off x="7683335" y="816110"/>
            <a:ext cx="4484864" cy="2357508"/>
          </a:xfrm>
          <a:prstGeom prst="rect">
            <a:avLst/>
          </a:prstGeom>
        </p:spPr>
      </p:pic>
    </p:spTree>
    <p:extLst>
      <p:ext uri="{BB962C8B-B14F-4D97-AF65-F5344CB8AC3E}">
        <p14:creationId xmlns:p14="http://schemas.microsoft.com/office/powerpoint/2010/main" val="1562075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365126"/>
            <a:ext cx="8276809" cy="5755216"/>
          </a:xfrm>
          <a:prstGeom prst="rect">
            <a:avLst/>
          </a:prstGeom>
          <a:noFill/>
          <a:ln>
            <a:noFill/>
          </a:ln>
        </p:spPr>
      </p:pic>
    </p:spTree>
    <p:extLst>
      <p:ext uri="{BB962C8B-B14F-4D97-AF65-F5344CB8AC3E}">
        <p14:creationId xmlns:p14="http://schemas.microsoft.com/office/powerpoint/2010/main" val="167553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Format: Talking Head + PPT</a:t>
            </a:r>
            <a:endParaRPr lang="it-IT"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8321" y="2829555"/>
            <a:ext cx="8095774" cy="3737500"/>
          </a:xfrm>
        </p:spPr>
      </p:pic>
    </p:spTree>
    <p:extLst>
      <p:ext uri="{BB962C8B-B14F-4D97-AF65-F5344CB8AC3E}">
        <p14:creationId xmlns:p14="http://schemas.microsoft.com/office/powerpoint/2010/main" val="4246251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708" y="1260763"/>
            <a:ext cx="12329871" cy="4293757"/>
          </a:xfrm>
        </p:spPr>
      </p:pic>
    </p:spTree>
    <p:extLst>
      <p:ext uri="{BB962C8B-B14F-4D97-AF65-F5344CB8AC3E}">
        <p14:creationId xmlns:p14="http://schemas.microsoft.com/office/powerpoint/2010/main" val="1530340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pic>
        <p:nvPicPr>
          <p:cNvPr id="4" name="Content Placeholder 3"/>
          <p:cNvPicPr>
            <a:picLocks noGrp="1" noChangeAspect="1"/>
          </p:cNvPicPr>
          <p:nvPr>
            <p:ph idx="1"/>
          </p:nvPr>
        </p:nvPicPr>
        <p:blipFill>
          <a:blip r:embed="rId2"/>
          <a:stretch>
            <a:fillRect/>
          </a:stretch>
        </p:blipFill>
        <p:spPr>
          <a:xfrm>
            <a:off x="378924" y="789709"/>
            <a:ext cx="8777533" cy="4930806"/>
          </a:xfrm>
          <a:prstGeom prst="rect">
            <a:avLst/>
          </a:prstGeom>
        </p:spPr>
      </p:pic>
    </p:spTree>
    <p:extLst>
      <p:ext uri="{BB962C8B-B14F-4D97-AF65-F5344CB8AC3E}">
        <p14:creationId xmlns:p14="http://schemas.microsoft.com/office/powerpoint/2010/main" val="931060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dirty="0"/>
          </a:p>
        </p:txBody>
      </p:sp>
      <p:pic>
        <p:nvPicPr>
          <p:cNvPr id="4" name="Immagine 1"/>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98763" y="475962"/>
            <a:ext cx="8520546" cy="6492874"/>
          </a:xfrm>
          <a:prstGeom prst="rect">
            <a:avLst/>
          </a:prstGeom>
          <a:noFill/>
          <a:ln>
            <a:noFill/>
          </a:ln>
        </p:spPr>
      </p:pic>
      <p:sp>
        <p:nvSpPr>
          <p:cNvPr id="5" name="TextBox 4"/>
          <p:cNvSpPr txBox="1"/>
          <p:nvPr/>
        </p:nvSpPr>
        <p:spPr>
          <a:xfrm>
            <a:off x="9358746" y="520195"/>
            <a:ext cx="2833254" cy="5632311"/>
          </a:xfrm>
          <a:prstGeom prst="rect">
            <a:avLst/>
          </a:prstGeom>
          <a:noFill/>
        </p:spPr>
        <p:txBody>
          <a:bodyPr wrap="square" rtlCol="0">
            <a:spAutoFit/>
          </a:bodyPr>
          <a:lstStyle/>
          <a:p>
            <a:r>
              <a:rPr lang="it-IT" sz="4000" dirty="0" smtClean="0"/>
              <a:t>What is missing?</a:t>
            </a:r>
          </a:p>
          <a:p>
            <a:r>
              <a:rPr lang="it-IT" sz="4000" dirty="0" smtClean="0"/>
              <a:t>Body, gesture, hands, gaze…</a:t>
            </a:r>
          </a:p>
          <a:p>
            <a:endParaRPr lang="it-IT" sz="4000" dirty="0"/>
          </a:p>
          <a:p>
            <a:r>
              <a:rPr lang="it-IT" sz="4000" dirty="0" smtClean="0"/>
              <a:t>No spatial contiguity</a:t>
            </a:r>
            <a:endParaRPr lang="it-IT" sz="4000" dirty="0"/>
          </a:p>
        </p:txBody>
      </p:sp>
    </p:spTree>
    <p:extLst>
      <p:ext uri="{BB962C8B-B14F-4D97-AF65-F5344CB8AC3E}">
        <p14:creationId xmlns:p14="http://schemas.microsoft.com/office/powerpoint/2010/main" val="1158390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TotalTime>
  <Words>613</Words>
  <Application>Microsoft Office PowerPoint</Application>
  <PresentationFormat>Widescreen</PresentationFormat>
  <Paragraphs>91</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Times New Roman</vt:lpstr>
      <vt:lpstr>Wingdings</vt:lpstr>
      <vt:lpstr>Office Theme</vt:lpstr>
      <vt:lpstr>How lectures use gestures and gaze during conferences and lectures using new technologies  </vt:lpstr>
      <vt:lpstr>An old pedagogical theme:  </vt:lpstr>
      <vt:lpstr>Adjunct Aids</vt:lpstr>
      <vt:lpstr>New presentations</vt:lpstr>
      <vt:lpstr>PowerPoint Presentation</vt:lpstr>
      <vt:lpstr>Format: Talking Head + PPT</vt:lpstr>
      <vt:lpstr>PowerPoint Presentation</vt:lpstr>
      <vt:lpstr>PowerPoint Presentation</vt:lpstr>
      <vt:lpstr>PowerPoint Presentation</vt:lpstr>
      <vt:lpstr>PowerPoint Presentation</vt:lpstr>
      <vt:lpstr>Incompatible gaze</vt:lpstr>
      <vt:lpstr>Learners prefere TH+ppt</vt:lpstr>
      <vt:lpstr>PowerPoint Presentation</vt:lpstr>
      <vt:lpstr>PowerPoint Presentation</vt:lpstr>
      <vt:lpstr>yes</vt:lpstr>
      <vt:lpstr>Gaze guidance principle:  </vt:lpstr>
      <vt:lpstr>PowerPoint Presentation</vt:lpstr>
      <vt:lpstr>PowerPoint Presentation</vt:lpstr>
      <vt:lpstr>GESTURES - What gestures are we talking about? </vt:lpstr>
      <vt:lpstr>PowerPoint Presentation</vt:lpstr>
      <vt:lpstr>hypothesis</vt:lpstr>
      <vt:lpstr>Do virtual classes cause an impoverishment of social context and relationships?</vt:lpstr>
      <vt:lpstr>Check list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lectures use gestures and gaze during conferences and lectures using new technologies</dc:title>
  <dc:creator>Acer</dc:creator>
  <cp:lastModifiedBy>Acer</cp:lastModifiedBy>
  <cp:revision>24</cp:revision>
  <dcterms:created xsi:type="dcterms:W3CDTF">2021-09-10T07:55:35Z</dcterms:created>
  <dcterms:modified xsi:type="dcterms:W3CDTF">2022-04-10T14:16:29Z</dcterms:modified>
</cp:coreProperties>
</file>