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sldIdLst>
    <p:sldId id="256" r:id="rId2"/>
    <p:sldId id="363" r:id="rId3"/>
    <p:sldId id="352" r:id="rId4"/>
    <p:sldId id="365" r:id="rId5"/>
    <p:sldId id="366" r:id="rId6"/>
    <p:sldId id="367" r:id="rId7"/>
    <p:sldId id="368" r:id="rId8"/>
    <p:sldId id="362" r:id="rId9"/>
    <p:sldId id="369" r:id="rId10"/>
    <p:sldId id="370" r:id="rId11"/>
    <p:sldId id="364" r:id="rId12"/>
    <p:sldId id="371" r:id="rId13"/>
  </p:sldIdLst>
  <p:sldSz cx="9144000" cy="6858000" type="screen4x3"/>
  <p:notesSz cx="6662738" cy="98329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773"/>
    <a:srgbClr val="FF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969" autoAdjust="0"/>
  </p:normalViewPr>
  <p:slideViewPr>
    <p:cSldViewPr>
      <p:cViewPr varScale="1">
        <p:scale>
          <a:sx n="106" d="100"/>
          <a:sy n="106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>
      <p:cViewPr varScale="1">
        <p:scale>
          <a:sx n="60" d="100"/>
          <a:sy n="60" d="100"/>
        </p:scale>
        <p:origin x="-1104" y="-84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876A0E-848B-4F43-A00E-B302514846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24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07E4D7-DDCE-4F0A-97B5-A449D4F4F047}" type="slidenum">
              <a:rPr lang="it-IT" altLang="it-IT" smtClean="0">
                <a:latin typeface="Arial" charset="0"/>
                <a:cs typeface="Arial" charset="0"/>
              </a:rPr>
              <a:pPr/>
              <a:t>1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7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3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3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8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</a:t>
            </a:r>
          </a:p>
        </p:txBody>
      </p:sp>
      <p:sp>
        <p:nvSpPr>
          <p:cNvPr id="138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291D-7B64-4DBE-8992-6282F24F5F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09D8-D532-48B3-98B7-AF249D25C2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D99C-664B-4529-B197-85DD138FB9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0ADB-8EB5-4C9E-A86E-F17E7795FC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306B-7081-4755-9621-AAA8D934F3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A483-FF41-476D-B746-4B29A3E14A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355B-F170-454D-9CB9-CE988EDECB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977E-5FAC-405D-8C0D-4117AE7687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3441-C980-42EC-98AE-A5421EF15E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A808-3D51-4918-AF14-324829F08E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4E3F-DB4E-4610-A1BF-BF13B5DBA8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2F4F-9109-47FF-A282-2C96FCAC6D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C9FB54-FC0F-448D-80E5-50F42AB466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GOOGLE E LA RICERCA DOCUMENTALE: ALCUNE CRITICITA’</a:t>
            </a: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2792288" cy="1008112"/>
          </a:xfrm>
        </p:spPr>
        <p:txBody>
          <a:bodyPr/>
          <a:lstStyle/>
          <a:p>
            <a:r>
              <a:rPr lang="it-IT" sz="2000" dirty="0" smtClean="0"/>
              <a:t>Alfredo </a:t>
            </a:r>
            <a:r>
              <a:rPr lang="it-IT" sz="2000" dirty="0" err="1" smtClean="0"/>
              <a:t>Deluca</a:t>
            </a:r>
            <a:endParaRPr lang="it-IT" sz="2000" dirty="0"/>
          </a:p>
          <a:p>
            <a:r>
              <a:rPr lang="it-IT" sz="2000" dirty="0" smtClean="0"/>
              <a:t>adeluca@units.it</a:t>
            </a:r>
          </a:p>
        </p:txBody>
      </p:sp>
      <p:sp>
        <p:nvSpPr>
          <p:cNvPr id="15361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F21E04-149C-447E-9E17-939A42480078}" type="slidenum">
              <a:rPr lang="it-IT" altLang="it-IT" smtClean="0">
                <a:cs typeface="Arial" charset="0"/>
              </a:rPr>
              <a:pPr/>
              <a:t>1</a:t>
            </a:fld>
            <a:endParaRPr lang="it-IT" altLang="it-IT">
              <a:cs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82172"/>
            <a:ext cx="1609280" cy="56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288" y="1484784"/>
            <a:ext cx="6629336" cy="3168352"/>
          </a:xfrm>
        </p:spPr>
        <p:txBody>
          <a:bodyPr/>
          <a:lstStyle/>
          <a:p>
            <a:r>
              <a:rPr lang="it-IT" sz="3600" b="1" dirty="0" smtClean="0"/>
              <a:t>Ci sono poche </a:t>
            </a:r>
            <a:r>
              <a:rPr lang="it-IT" sz="3600" b="1" dirty="0"/>
              <a:t>possibilità di applicare limiti e/o </a:t>
            </a:r>
            <a:r>
              <a:rPr lang="it-IT" sz="3600" b="1" dirty="0" smtClean="0"/>
              <a:t>filtri per raffinare la ricerca e le pagine non vengono soggettate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37" y="620688"/>
            <a:ext cx="1825176" cy="6099266"/>
          </a:xfrm>
          <a:prstGeom prst="rect">
            <a:avLst/>
          </a:prstGeom>
        </p:spPr>
      </p:pic>
      <p:sp>
        <p:nvSpPr>
          <p:cNvPr id="8" name="Per 7"/>
          <p:cNvSpPr/>
          <p:nvPr/>
        </p:nvSpPr>
        <p:spPr>
          <a:xfrm>
            <a:off x="6372200" y="-243408"/>
            <a:ext cx="2138075" cy="7200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8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1916832"/>
            <a:ext cx="4320480" cy="2808312"/>
          </a:xfrm>
        </p:spPr>
        <p:txBody>
          <a:bodyPr/>
          <a:lstStyle/>
          <a:p>
            <a:r>
              <a:rPr lang="it-IT" sz="3600" b="1" dirty="0"/>
              <a:t>L’utilizzo di un linguaggio non specifico può portare a risultati molto fuorvianti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457200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306" y="1124744"/>
            <a:ext cx="8229600" cy="2016224"/>
          </a:xfrm>
        </p:spPr>
        <p:txBody>
          <a:bodyPr/>
          <a:lstStyle/>
          <a:p>
            <a:r>
              <a:rPr lang="it-IT" sz="3600" b="1" dirty="0" smtClean="0"/>
              <a:t>Documentarsi con i motori di ricerca «generalisti» non sempre è la strada più veloce...</a:t>
            </a:r>
            <a:endParaRPr lang="it-IT" sz="36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78" y="3050938"/>
            <a:ext cx="5724128" cy="31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" y="620688"/>
            <a:ext cx="9083352" cy="638673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3</a:t>
            </a:fld>
            <a:endParaRPr lang="it-IT" altLang="it-IT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29" y="260648"/>
            <a:ext cx="8229600" cy="809874"/>
          </a:xfrm>
        </p:spPr>
        <p:txBody>
          <a:bodyPr/>
          <a:lstStyle/>
          <a:p>
            <a:pPr algn="ctr" eaLnBrk="1" hangingPunct="1"/>
            <a:r>
              <a:rPr lang="it-IT" altLang="it-IT" b="1" dirty="0" smtClean="0"/>
              <a:t> </a:t>
            </a:r>
            <a:endParaRPr lang="it-IT" altLang="it-IT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6129" y="410208"/>
            <a:ext cx="8662375" cy="1074576"/>
          </a:xfrm>
        </p:spPr>
        <p:txBody>
          <a:bodyPr/>
          <a:lstStyle/>
          <a:p>
            <a:pPr marL="0" eaLnBrk="1" hangingPunct="1">
              <a:buNone/>
            </a:pPr>
            <a:r>
              <a:rPr lang="it-IT" altLang="it-IT" sz="3000" b="1" dirty="0"/>
              <a:t>L’utilizzo dei motori di ricerca per le  ricerche bibliografiche non è di per </a:t>
            </a:r>
            <a:r>
              <a:rPr lang="it-IT" altLang="it-IT" sz="3000" b="1" dirty="0" smtClean="0"/>
              <a:t>sé </a:t>
            </a:r>
            <a:r>
              <a:rPr lang="it-IT" altLang="it-IT" sz="3000" b="1" dirty="0"/>
              <a:t>«sbagliato»…</a:t>
            </a:r>
          </a:p>
          <a:p>
            <a:pPr marL="0" indent="0" eaLnBrk="1" hangingPunct="1">
              <a:buNone/>
            </a:pPr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marL="0" indent="0" eaLnBrk="1" hangingPunct="1">
              <a:buNone/>
            </a:pPr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algn="just" eaLnBrk="1" hangingPunct="1"/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r>
              <a:rPr lang="it-IT" altLang="it-IT" sz="2400" dirty="0"/>
              <a:t> </a:t>
            </a:r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r>
              <a:rPr lang="it-IT" altLang="it-IT" sz="2400" dirty="0"/>
              <a:t>ESERCIZIO:</a:t>
            </a:r>
          </a:p>
          <a:p>
            <a:pPr eaLnBrk="1" hangingPunct="1">
              <a:buNone/>
            </a:pPr>
            <a:r>
              <a:rPr lang="it-IT" altLang="it-IT" sz="2400" dirty="0"/>
              <a:t>Cerchiamo …. Su </a:t>
            </a:r>
            <a:r>
              <a:rPr lang="it-IT" altLang="it-IT" sz="2400" dirty="0" err="1"/>
              <a:t>google</a:t>
            </a:r>
            <a:r>
              <a:rPr lang="it-IT" altLang="it-IT" sz="2400" dirty="0"/>
              <a:t> e su Pub </a:t>
            </a:r>
            <a:r>
              <a:rPr lang="it-IT" altLang="it-IT" sz="2400" dirty="0" err="1"/>
              <a:t>med</a:t>
            </a:r>
            <a:endParaRPr lang="it-IT" altLang="it-IT" sz="2400" dirty="0"/>
          </a:p>
          <a:p>
            <a:pPr eaLnBrk="1" hangingPunct="1">
              <a:buFont typeface="Wingdings" pitchFamily="2" charset="2"/>
              <a:buNone/>
            </a:pPr>
            <a:endParaRPr lang="it-IT" alt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25252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7504" y="2204864"/>
            <a:ext cx="9036496" cy="2448272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/>
              <a:t>Bisogna </a:t>
            </a:r>
            <a:r>
              <a:rPr lang="it-IT" sz="4000" dirty="0" smtClean="0"/>
              <a:t>però tenere ben conto di quali sono le principali criticità che si riscontrano nell’utilizzo dei motori di ricerca generalisti </a:t>
            </a:r>
            <a:endParaRPr lang="it-IT" sz="4000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80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/>
              <a:t>I contenuti non devono adeguarsi ad alcuno standard qualitativo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8800"/>
            <a:ext cx="8956315" cy="4984575"/>
          </a:xfrm>
        </p:spPr>
      </p:pic>
    </p:spTree>
    <p:extLst>
      <p:ext uri="{BB962C8B-B14F-4D97-AF65-F5344CB8AC3E}">
        <p14:creationId xmlns:p14="http://schemas.microsoft.com/office/powerpoint/2010/main" val="24333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18" y="3386546"/>
            <a:ext cx="2818656" cy="34714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560840" cy="30786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348" y="2420888"/>
            <a:ext cx="8229600" cy="1371600"/>
          </a:xfrm>
        </p:spPr>
        <p:txBody>
          <a:bodyPr/>
          <a:lstStyle/>
          <a:p>
            <a:r>
              <a:rPr lang="it-IT" sz="3600" b="1" dirty="0"/>
              <a:t>L’informazione non è né </a:t>
            </a:r>
            <a:r>
              <a:rPr lang="it-IT" sz="3600" b="1" dirty="0" smtClean="0"/>
              <a:t>stabile, </a:t>
            </a:r>
            <a:r>
              <a:rPr lang="it-IT" sz="3600" b="1" dirty="0"/>
              <a:t>né </a:t>
            </a:r>
            <a:r>
              <a:rPr lang="it-IT" sz="3600" b="1" dirty="0" smtClean="0"/>
              <a:t>organizzata, </a:t>
            </a:r>
            <a:r>
              <a:rPr lang="it-IT" sz="3600" b="1" dirty="0"/>
              <a:t>né omogenea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4" y="3645024"/>
            <a:ext cx="3249906" cy="3213217"/>
          </a:xfrm>
          <a:prstGeom prst="rect">
            <a:avLst/>
          </a:prstGeom>
        </p:spPr>
      </p:pic>
      <p:sp>
        <p:nvSpPr>
          <p:cNvPr id="9" name="Freccia a destra rientrata 8"/>
          <p:cNvSpPr/>
          <p:nvPr/>
        </p:nvSpPr>
        <p:spPr>
          <a:xfrm>
            <a:off x="3563888" y="4797152"/>
            <a:ext cx="2016224" cy="504056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er 10"/>
          <p:cNvSpPr/>
          <p:nvPr/>
        </p:nvSpPr>
        <p:spPr>
          <a:xfrm>
            <a:off x="241974" y="2847802"/>
            <a:ext cx="3007078" cy="43256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448272"/>
          </a:xfrm>
        </p:spPr>
        <p:txBody>
          <a:bodyPr/>
          <a:lstStyle/>
          <a:p>
            <a:r>
              <a:rPr lang="it-IT" sz="3600" b="1" dirty="0"/>
              <a:t>I risultati restituiti vengono proposti in un ordine non pensato per la ricerca accademica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569414" cy="36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08657"/>
            <a:ext cx="8964488" cy="1296144"/>
          </a:xfrm>
        </p:spPr>
        <p:txBody>
          <a:bodyPr/>
          <a:lstStyle/>
          <a:p>
            <a:pPr algn="ctr"/>
            <a:r>
              <a:rPr lang="it-IT" sz="3600" b="1" dirty="0"/>
              <a:t>GOOGLE indicizza meno dell’1% </a:t>
            </a:r>
            <a:r>
              <a:rPr lang="it-IT" sz="3600" b="1" dirty="0" smtClean="0"/>
              <a:t>del WEB</a:t>
            </a:r>
            <a:r>
              <a:rPr lang="it-IT" sz="3600" b="1" dirty="0"/>
              <a:t/>
            </a:r>
            <a:br>
              <a:rPr lang="it-IT" sz="3600" b="1" dirty="0"/>
            </a:br>
            <a:endParaRPr lang="it-IT" sz="36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9512" y="764704"/>
            <a:ext cx="8784976" cy="194421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11357"/>
            <a:ext cx="7056784" cy="4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876800"/>
            <a:ext cx="8229600" cy="1371600"/>
          </a:xfrm>
        </p:spPr>
        <p:txBody>
          <a:bodyPr/>
          <a:lstStyle/>
          <a:p>
            <a:r>
              <a:rPr lang="it-IT" sz="4000" b="1" dirty="0"/>
              <a:t>Non sappiamo il perimetro all’interno del quale vengono ricercati i risultati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7" name="Ovale 6"/>
          <p:cNvSpPr/>
          <p:nvPr/>
        </p:nvSpPr>
        <p:spPr>
          <a:xfrm>
            <a:off x="1619672" y="620688"/>
            <a:ext cx="5328592" cy="35190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  <a:endParaRPr lang="it-IT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e 7"/>
          <p:cNvSpPr/>
          <p:nvPr/>
        </p:nvSpPr>
        <p:spPr>
          <a:xfrm>
            <a:off x="3074918" y="764704"/>
            <a:ext cx="1800200" cy="1228782"/>
          </a:xfrm>
          <a:prstGeom prst="ellipse">
            <a:avLst/>
          </a:prstGeom>
          <a:solidFill>
            <a:srgbClr val="DB5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1268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126876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95685" y="853261"/>
            <a:ext cx="1358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Indicizzato       da GOOGLE</a:t>
            </a:r>
          </a:p>
          <a:p>
            <a:pPr algn="ctr"/>
            <a:r>
              <a:rPr lang="it-IT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13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5978</TotalTime>
  <Words>180</Words>
  <Application>Microsoft Office PowerPoint</Application>
  <PresentationFormat>Presentazione su schermo (4:3)</PresentationFormat>
  <Paragraphs>48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Times New Roman</vt:lpstr>
      <vt:lpstr>Wingdings</vt:lpstr>
      <vt:lpstr>Pixel</vt:lpstr>
      <vt:lpstr>GOOGLE E LA RICERCA DOCUMENTALE: ALCUNE CRITICITA’</vt:lpstr>
      <vt:lpstr>Presentazione standard di PowerPoint</vt:lpstr>
      <vt:lpstr> </vt:lpstr>
      <vt:lpstr>Presentazione standard di PowerPoint</vt:lpstr>
      <vt:lpstr>I contenuti non devono adeguarsi ad alcuno standard qualitativo</vt:lpstr>
      <vt:lpstr>L’informazione non è né stabile, né organizzata, né omogenea</vt:lpstr>
      <vt:lpstr>I risultati restituiti vengono proposti in un ordine non pensato per la ricerca accademica</vt:lpstr>
      <vt:lpstr>GOOGLE indicizza meno dell’1% del WEB </vt:lpstr>
      <vt:lpstr>Non sappiamo il perimetro all’interno del quale vengono ricercati i risultati </vt:lpstr>
      <vt:lpstr>Ci sono poche possibilità di applicare limiti e/o filtri per raffinare la ricerca e le pagine non vengono soggettate  </vt:lpstr>
      <vt:lpstr>L’utilizzo di un linguaggio non specifico può portare a risultati molto fuorvianti</vt:lpstr>
      <vt:lpstr>Documentarsi con i motori di ricerca «generalisti» non sempre è la strada più veloce...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sulle ricerche bibliografiche</dc:title>
  <dc:creator>AliceTuttoIncluso</dc:creator>
  <cp:lastModifiedBy>DELUCA Alfredo</cp:lastModifiedBy>
  <cp:revision>463</cp:revision>
  <cp:lastPrinted>2008-05-14T18:28:30Z</cp:lastPrinted>
  <dcterms:created xsi:type="dcterms:W3CDTF">2008-05-11T18:38:40Z</dcterms:created>
  <dcterms:modified xsi:type="dcterms:W3CDTF">2019-12-06T07:53:15Z</dcterms:modified>
</cp:coreProperties>
</file>