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65" r:id="rId2"/>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p:restoredTop sz="99450" autoAdjust="0"/>
  </p:normalViewPr>
  <p:slideViewPr>
    <p:cSldViewPr>
      <p:cViewPr varScale="1">
        <p:scale>
          <a:sx n="60" d="100"/>
          <a:sy n="60" d="100"/>
        </p:scale>
        <p:origin x="1114" y="55"/>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BD6A4414-7106-624B-96A4-3236B74FE77D}" type="datetimeFigureOut">
              <a:rPr lang="it-IT" smtClean="0"/>
              <a:t>24/11/2023</a:t>
            </a:fld>
            <a:endParaRPr lang="it-IT"/>
          </a:p>
        </p:txBody>
      </p:sp>
      <p:sp>
        <p:nvSpPr>
          <p:cNvPr id="4" name="Segnaposto immagine diapositiva 3"/>
          <p:cNvSpPr>
            <a:spLocks noGrp="1" noRot="1" noChangeAspect="1"/>
          </p:cNvSpPr>
          <p:nvPr>
            <p:ph type="sldImg" idx="2"/>
          </p:nvPr>
        </p:nvSpPr>
        <p:spPr>
          <a:xfrm>
            <a:off x="2428875" y="754063"/>
            <a:ext cx="2914650" cy="37719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2E3918A7-9285-6345-ABAE-395B831CB4B0}" type="slidenum">
              <a:rPr lang="it-IT" smtClean="0"/>
              <a:t>‹#›</a:t>
            </a:fld>
            <a:endParaRPr lang="it-IT"/>
          </a:p>
        </p:txBody>
      </p:sp>
    </p:spTree>
    <p:extLst>
      <p:ext uri="{BB962C8B-B14F-4D97-AF65-F5344CB8AC3E}">
        <p14:creationId xmlns:p14="http://schemas.microsoft.com/office/powerpoint/2010/main" val="20183955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E3918A7-9285-6345-ABAE-395B831CB4B0}" type="slidenum">
              <a:rPr lang="it-IT" smtClean="0"/>
              <a:t>1</a:t>
            </a:fld>
            <a:endParaRPr lang="it-IT"/>
          </a:p>
        </p:txBody>
      </p:sp>
    </p:spTree>
    <p:extLst>
      <p:ext uri="{BB962C8B-B14F-4D97-AF65-F5344CB8AC3E}">
        <p14:creationId xmlns:p14="http://schemas.microsoft.com/office/powerpoint/2010/main" val="207002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11/24/2023</a:t>
            </a:fld>
            <a:endParaRPr lang="en-US"/>
          </a:p>
        </p:txBody>
      </p:sp>
      <p:sp>
        <p:nvSpPr>
          <p:cNvPr id="6" name="Holder 6"/>
          <p:cNvSpPr>
            <a:spLocks noGrp="1"/>
          </p:cNvSpPr>
          <p:nvPr>
            <p:ph type="sldNum" sz="quarter" idx="7"/>
          </p:nvPr>
        </p:nvSpPr>
        <p:spPr/>
        <p:txBody>
          <a:bodyPr lIns="0" tIns="0" rIns="0" bIns="0"/>
          <a:lstStyle>
            <a:lvl1pPr>
              <a:defRPr sz="800" b="0" i="0">
                <a:solidFill>
                  <a:srgbClr val="212224"/>
                </a:solidFill>
                <a:latin typeface="Arial" panose="020B0604020202020204" pitchFamily="34" charset="0"/>
                <a:cs typeface="Arial" panose="020B0604020202020204" pitchFamily="34" charset="0"/>
              </a:defRPr>
            </a:lvl1pPr>
          </a:lstStyle>
          <a:p>
            <a:pPr marL="38100">
              <a:spcBef>
                <a:spcPts val="155"/>
              </a:spcBef>
            </a:pPr>
            <a:fld id="{81D60167-4931-47E6-BA6A-407CBD079E47}" type="slidenum">
              <a:rPr lang="en-ID" spc="-80" smtClean="0"/>
              <a:pPr marL="38100">
                <a:spcBef>
                  <a:spcPts val="155"/>
                </a:spcBef>
              </a:pPr>
              <a:t>‹#›</a:t>
            </a:fld>
            <a:endParaRPr lang="en-ID" spc="-8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21222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11/24/2023</a:t>
            </a:fld>
            <a:endParaRPr lang="en-US"/>
          </a:p>
        </p:txBody>
      </p:sp>
      <p:sp>
        <p:nvSpPr>
          <p:cNvPr id="6" name="Holder 6"/>
          <p:cNvSpPr>
            <a:spLocks noGrp="1"/>
          </p:cNvSpPr>
          <p:nvPr>
            <p:ph type="sldNum" sz="quarter" idx="7"/>
          </p:nvPr>
        </p:nvSpPr>
        <p:spPr/>
        <p:txBody>
          <a:bodyPr lIns="0" tIns="0" rIns="0" bIns="0"/>
          <a:lstStyle>
            <a:lvl1pPr>
              <a:defRPr sz="800" b="0" i="0">
                <a:solidFill>
                  <a:srgbClr val="212224"/>
                </a:solidFill>
                <a:latin typeface="Arial" panose="020B0604020202020204" pitchFamily="34" charset="0"/>
                <a:cs typeface="Arial" panose="020B0604020202020204" pitchFamily="34" charset="0"/>
              </a:defRPr>
            </a:lvl1pPr>
          </a:lstStyle>
          <a:p>
            <a:pPr marL="38100">
              <a:spcBef>
                <a:spcPts val="155"/>
              </a:spcBef>
            </a:pPr>
            <a:fld id="{81D60167-4931-47E6-BA6A-407CBD079E47}" type="slidenum">
              <a:rPr lang="en-ID" spc="-80" smtClean="0"/>
              <a:pPr marL="38100">
                <a:spcBef>
                  <a:spcPts val="155"/>
                </a:spcBef>
              </a:pPr>
              <a:t>‹#›</a:t>
            </a:fld>
            <a:endParaRPr lang="en-ID" spc="-8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212224"/>
                </a:solidFill>
                <a:latin typeface="Arial"/>
                <a:cs typeface="Arial"/>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11/24/2023</a:t>
            </a:fld>
            <a:endParaRPr lang="en-US"/>
          </a:p>
        </p:txBody>
      </p:sp>
      <p:sp>
        <p:nvSpPr>
          <p:cNvPr id="7" name="Holder 7"/>
          <p:cNvSpPr>
            <a:spLocks noGrp="1"/>
          </p:cNvSpPr>
          <p:nvPr>
            <p:ph type="sldNum" sz="quarter" idx="7"/>
          </p:nvPr>
        </p:nvSpPr>
        <p:spPr/>
        <p:txBody>
          <a:bodyPr lIns="0" tIns="0" rIns="0" bIns="0"/>
          <a:lstStyle>
            <a:lvl1pPr>
              <a:defRPr sz="800" b="0" i="0">
                <a:solidFill>
                  <a:srgbClr val="212224"/>
                </a:solidFill>
                <a:latin typeface="Arial" panose="020B0604020202020204" pitchFamily="34" charset="0"/>
                <a:cs typeface="Arial" panose="020B0604020202020204" pitchFamily="34" charset="0"/>
              </a:defRPr>
            </a:lvl1pPr>
          </a:lstStyle>
          <a:p>
            <a:pPr marL="38100">
              <a:spcBef>
                <a:spcPts val="155"/>
              </a:spcBef>
            </a:pPr>
            <a:fld id="{81D60167-4931-47E6-BA6A-407CBD079E47}" type="slidenum">
              <a:rPr lang="en-ID" spc="-80" smtClean="0"/>
              <a:pPr marL="38100">
                <a:spcBef>
                  <a:spcPts val="155"/>
                </a:spcBef>
              </a:pPr>
              <a:t>‹#›</a:t>
            </a:fld>
            <a:endParaRPr lang="en-ID" spc="-8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21222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11/24/2023</a:t>
            </a:fld>
            <a:endParaRPr lang="en-US"/>
          </a:p>
        </p:txBody>
      </p:sp>
      <p:sp>
        <p:nvSpPr>
          <p:cNvPr id="5" name="Holder 5"/>
          <p:cNvSpPr>
            <a:spLocks noGrp="1"/>
          </p:cNvSpPr>
          <p:nvPr>
            <p:ph type="sldNum" sz="quarter" idx="7"/>
          </p:nvPr>
        </p:nvSpPr>
        <p:spPr/>
        <p:txBody>
          <a:bodyPr lIns="0" tIns="0" rIns="0" bIns="0"/>
          <a:lstStyle>
            <a:lvl1pPr>
              <a:defRPr sz="800" b="0" i="0">
                <a:solidFill>
                  <a:srgbClr val="212224"/>
                </a:solidFill>
                <a:latin typeface="Arial" panose="020B0604020202020204" pitchFamily="34" charset="0"/>
                <a:cs typeface="Arial" panose="020B0604020202020204" pitchFamily="34" charset="0"/>
              </a:defRPr>
            </a:lvl1pPr>
          </a:lstStyle>
          <a:p>
            <a:pPr marL="38100">
              <a:spcBef>
                <a:spcPts val="155"/>
              </a:spcBef>
            </a:pPr>
            <a:fld id="{81D60167-4931-47E6-BA6A-407CBD079E47}" type="slidenum">
              <a:rPr lang="en-ID" spc="-80" smtClean="0"/>
              <a:pPr marL="38100">
                <a:spcBef>
                  <a:spcPts val="155"/>
                </a:spcBef>
              </a:pPr>
              <a:t>‹#›</a:t>
            </a:fld>
            <a:endParaRPr lang="en-ID" spc="-8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11/24/2023</a:t>
            </a:fld>
            <a:endParaRPr lang="en-US"/>
          </a:p>
        </p:txBody>
      </p:sp>
      <p:sp>
        <p:nvSpPr>
          <p:cNvPr id="4" name="Holder 4"/>
          <p:cNvSpPr>
            <a:spLocks noGrp="1"/>
          </p:cNvSpPr>
          <p:nvPr>
            <p:ph type="sldNum" sz="quarter" idx="7"/>
          </p:nvPr>
        </p:nvSpPr>
        <p:spPr/>
        <p:txBody>
          <a:bodyPr lIns="0" tIns="0" rIns="0" bIns="0"/>
          <a:lstStyle>
            <a:lvl1pPr>
              <a:defRPr sz="800" b="0" i="0">
                <a:solidFill>
                  <a:srgbClr val="212224"/>
                </a:solidFill>
                <a:latin typeface="Arial" panose="020B0604020202020204" pitchFamily="34" charset="0"/>
                <a:cs typeface="Arial" panose="020B0604020202020204" pitchFamily="34" charset="0"/>
              </a:defRPr>
            </a:lvl1pPr>
          </a:lstStyle>
          <a:p>
            <a:pPr marL="38100">
              <a:spcBef>
                <a:spcPts val="155"/>
              </a:spcBef>
            </a:pPr>
            <a:fld id="{81D60167-4931-47E6-BA6A-407CBD079E47}" type="slidenum">
              <a:rPr lang="en-ID" spc="-80" smtClean="0"/>
              <a:pPr marL="38100">
                <a:spcBef>
                  <a:spcPts val="155"/>
                </a:spcBef>
              </a:pPr>
              <a:t>‹#›</a:t>
            </a:fld>
            <a:endParaRPr lang="en-ID" spc="-8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63299" y="668353"/>
            <a:ext cx="2099945" cy="482600"/>
          </a:xfrm>
          <a:prstGeom prst="rect">
            <a:avLst/>
          </a:prstGeom>
        </p:spPr>
        <p:txBody>
          <a:bodyPr wrap="square" lIns="0" tIns="0" rIns="0" bIns="0">
            <a:spAutoFit/>
          </a:bodyPr>
          <a:lstStyle>
            <a:lvl1pPr>
              <a:defRPr sz="3000" b="1" i="0">
                <a:solidFill>
                  <a:srgbClr val="212224"/>
                </a:solidFill>
                <a:latin typeface="Arial"/>
                <a:cs typeface="Arial"/>
              </a:defRPr>
            </a:lvl1pPr>
          </a:lstStyle>
          <a:p>
            <a:endParaRPr/>
          </a:p>
        </p:txBody>
      </p:sp>
      <p:sp>
        <p:nvSpPr>
          <p:cNvPr id="3" name="Holder 3"/>
          <p:cNvSpPr>
            <a:spLocks noGrp="1"/>
          </p:cNvSpPr>
          <p:nvPr>
            <p:ph type="body" idx="1"/>
          </p:nvPr>
        </p:nvSpPr>
        <p:spPr>
          <a:xfrm>
            <a:off x="575995" y="3409950"/>
            <a:ext cx="6511290" cy="563499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11/24/2023</a:t>
            </a:fld>
            <a:endParaRPr lang="en-US"/>
          </a:p>
        </p:txBody>
      </p:sp>
      <p:sp>
        <p:nvSpPr>
          <p:cNvPr id="6" name="Holder 6"/>
          <p:cNvSpPr>
            <a:spLocks noGrp="1"/>
          </p:cNvSpPr>
          <p:nvPr>
            <p:ph type="sldNum" sz="quarter" idx="7"/>
          </p:nvPr>
        </p:nvSpPr>
        <p:spPr>
          <a:xfrm>
            <a:off x="525299" y="9557642"/>
            <a:ext cx="193040" cy="123111"/>
          </a:xfrm>
          <a:prstGeom prst="rect">
            <a:avLst/>
          </a:prstGeom>
        </p:spPr>
        <p:txBody>
          <a:bodyPr wrap="square" lIns="0" tIns="0" rIns="0" bIns="0">
            <a:spAutoFit/>
          </a:bodyPr>
          <a:lstStyle>
            <a:lvl1pPr>
              <a:defRPr sz="800" b="0" i="0">
                <a:solidFill>
                  <a:srgbClr val="212224"/>
                </a:solidFill>
                <a:latin typeface="Arial" panose="020B0604020202020204" pitchFamily="34" charset="0"/>
                <a:cs typeface="Arial" panose="020B0604020202020204" pitchFamily="34" charset="0"/>
              </a:defRPr>
            </a:lvl1pPr>
          </a:lstStyle>
          <a:p>
            <a:pPr marL="38100">
              <a:spcBef>
                <a:spcPts val="155"/>
              </a:spcBef>
            </a:pPr>
            <a:fld id="{81D60167-4931-47E6-BA6A-407CBD079E47}" type="slidenum">
              <a:rPr lang="en-ID" spc="-80" smtClean="0"/>
              <a:pPr marL="38100">
                <a:spcBef>
                  <a:spcPts val="155"/>
                </a:spcBef>
              </a:pPr>
              <a:t>‹#›</a:t>
            </a:fld>
            <a:endParaRPr lang="en-ID" spc="-8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8467" y="4267200"/>
            <a:ext cx="2955290" cy="4800600"/>
          </a:xfrm>
          <a:custGeom>
            <a:avLst/>
            <a:gdLst/>
            <a:ahLst/>
            <a:cxnLst/>
            <a:rect l="l" t="t" r="r" b="b"/>
            <a:pathLst>
              <a:path w="2955290" h="5359400">
                <a:moveTo>
                  <a:pt x="2954845" y="0"/>
                </a:moveTo>
                <a:lnTo>
                  <a:pt x="0" y="0"/>
                </a:lnTo>
                <a:lnTo>
                  <a:pt x="0" y="5359400"/>
                </a:lnTo>
                <a:lnTo>
                  <a:pt x="2954845" y="5359400"/>
                </a:lnTo>
                <a:lnTo>
                  <a:pt x="2954845" y="0"/>
                </a:lnTo>
                <a:close/>
              </a:path>
            </a:pathLst>
          </a:custGeom>
          <a:solidFill>
            <a:schemeClr val="bg2">
              <a:lumMod val="90000"/>
            </a:schemeClr>
          </a:solidFill>
        </p:spPr>
        <p:txBody>
          <a:bodyPr wrap="square" lIns="0" tIns="0" rIns="0" bIns="0" rtlCol="0"/>
          <a:lstStyle/>
          <a:p>
            <a:endParaRPr dirty="0"/>
          </a:p>
        </p:txBody>
      </p:sp>
      <p:sp>
        <p:nvSpPr>
          <p:cNvPr id="25" name="object 21">
            <a:extLst>
              <a:ext uri="{FF2B5EF4-FFF2-40B4-BE49-F238E27FC236}">
                <a16:creationId xmlns:a16="http://schemas.microsoft.com/office/drawing/2014/main" id="{0AF124A0-E940-C146-9523-539D47EA36E2}"/>
              </a:ext>
            </a:extLst>
          </p:cNvPr>
          <p:cNvSpPr txBox="1"/>
          <p:nvPr/>
        </p:nvSpPr>
        <p:spPr>
          <a:xfrm>
            <a:off x="3186662" y="4110963"/>
            <a:ext cx="4800600" cy="1980028"/>
          </a:xfrm>
          <a:prstGeom prst="rect">
            <a:avLst/>
          </a:prstGeom>
        </p:spPr>
        <p:txBody>
          <a:bodyPr vert="horz" wrap="square" lIns="0" tIns="58419" rIns="0" bIns="0" rtlCol="0">
            <a:spAutoFit/>
          </a:bodyPr>
          <a:lstStyle/>
          <a:p>
            <a:pPr marL="12700">
              <a:lnSpc>
                <a:spcPct val="100000"/>
              </a:lnSpc>
              <a:spcBef>
                <a:spcPts val="459"/>
              </a:spcBef>
            </a:pPr>
            <a:endParaRPr lang="it-IT" sz="1400" b="1" dirty="0">
              <a:solidFill>
                <a:srgbClr val="1C4A87"/>
              </a:solidFill>
              <a:latin typeface="Avenir Black" panose="02000503020000020003" pitchFamily="2" charset="0"/>
              <a:cs typeface="Arial"/>
            </a:endParaRPr>
          </a:p>
          <a:p>
            <a:pPr marL="12700">
              <a:spcBef>
                <a:spcPts val="459"/>
              </a:spcBef>
            </a:pPr>
            <a:r>
              <a:rPr lang="en-US" sz="2400" b="1" dirty="0" smtClean="0">
                <a:latin typeface="Avenir Book" panose="02000503020000020003"/>
              </a:rPr>
              <a:t>Neural </a:t>
            </a:r>
            <a:r>
              <a:rPr lang="en-US" sz="2400" b="1" dirty="0">
                <a:latin typeface="Avenir Book" panose="02000503020000020003"/>
              </a:rPr>
              <a:t>Circuits of Social Cognition</a:t>
            </a:r>
          </a:p>
          <a:p>
            <a:pPr marL="12700">
              <a:lnSpc>
                <a:spcPct val="100000"/>
              </a:lnSpc>
              <a:spcBef>
                <a:spcPts val="459"/>
              </a:spcBef>
            </a:pPr>
            <a:endParaRPr lang="it-IT" b="1" dirty="0" smtClean="0">
              <a:latin typeface="Avenir Book" panose="02000503020000020003" pitchFamily="2" charset="0"/>
              <a:cs typeface="Arial"/>
            </a:endParaRPr>
          </a:p>
          <a:p>
            <a:pPr marL="12700">
              <a:lnSpc>
                <a:spcPct val="100000"/>
              </a:lnSpc>
              <a:spcBef>
                <a:spcPts val="459"/>
              </a:spcBef>
            </a:pPr>
            <a:r>
              <a:rPr lang="it-IT" b="1" dirty="0" smtClean="0">
                <a:solidFill>
                  <a:srgbClr val="212224"/>
                </a:solidFill>
                <a:latin typeface="Avenir Heavy" panose="02000503020000020003" pitchFamily="2" charset="0"/>
                <a:cs typeface="Arial"/>
              </a:rPr>
              <a:t>Prof</a:t>
            </a:r>
            <a:r>
              <a:rPr lang="it-IT" b="1" dirty="0">
                <a:solidFill>
                  <a:srgbClr val="212224"/>
                </a:solidFill>
                <a:latin typeface="Avenir Heavy" panose="02000503020000020003" pitchFamily="2" charset="0"/>
                <a:cs typeface="Arial"/>
              </a:rPr>
              <a:t>. </a:t>
            </a:r>
            <a:r>
              <a:rPr lang="it-IT" b="1" dirty="0" smtClean="0">
                <a:solidFill>
                  <a:srgbClr val="212224"/>
                </a:solidFill>
                <a:latin typeface="Avenir Heavy" panose="02000503020000020003" pitchFamily="2" charset="0"/>
                <a:cs typeface="Arial"/>
              </a:rPr>
              <a:t>Francesco </a:t>
            </a:r>
            <a:r>
              <a:rPr lang="it-IT" b="1" dirty="0" err="1">
                <a:solidFill>
                  <a:srgbClr val="212224"/>
                </a:solidFill>
                <a:latin typeface="Avenir Heavy" panose="02000503020000020003" pitchFamily="2" charset="0"/>
                <a:cs typeface="Arial"/>
              </a:rPr>
              <a:t>P</a:t>
            </a:r>
            <a:r>
              <a:rPr lang="it-IT" b="1" dirty="0" err="1" smtClean="0">
                <a:solidFill>
                  <a:srgbClr val="212224"/>
                </a:solidFill>
                <a:latin typeface="Avenir Heavy" panose="02000503020000020003" pitchFamily="2" charset="0"/>
                <a:cs typeface="Arial"/>
              </a:rPr>
              <a:t>apaleo</a:t>
            </a:r>
            <a:endParaRPr lang="it-IT" b="1" dirty="0" smtClean="0">
              <a:solidFill>
                <a:srgbClr val="212224"/>
              </a:solidFill>
              <a:latin typeface="Avenir Heavy" panose="02000503020000020003" pitchFamily="2" charset="0"/>
              <a:cs typeface="Arial"/>
            </a:endParaRPr>
          </a:p>
          <a:p>
            <a:pPr marL="12700">
              <a:lnSpc>
                <a:spcPct val="100000"/>
              </a:lnSpc>
              <a:spcBef>
                <a:spcPts val="459"/>
              </a:spcBef>
            </a:pPr>
            <a:r>
              <a:rPr lang="it-IT" sz="1400" dirty="0" err="1" smtClean="0">
                <a:solidFill>
                  <a:srgbClr val="212224"/>
                </a:solidFill>
                <a:latin typeface="Avenir Heavy" panose="02000503020000020003" pitchFamily="2" charset="0"/>
                <a:cs typeface="Arial"/>
              </a:rPr>
              <a:t>Italian</a:t>
            </a:r>
            <a:r>
              <a:rPr lang="it-IT" sz="1400" dirty="0" smtClean="0">
                <a:solidFill>
                  <a:srgbClr val="212224"/>
                </a:solidFill>
                <a:latin typeface="Avenir Heavy" panose="02000503020000020003" pitchFamily="2" charset="0"/>
                <a:cs typeface="Arial"/>
              </a:rPr>
              <a:t> </a:t>
            </a:r>
            <a:r>
              <a:rPr lang="it-IT" sz="1400" dirty="0" err="1" smtClean="0">
                <a:solidFill>
                  <a:srgbClr val="212224"/>
                </a:solidFill>
                <a:latin typeface="Avenir Heavy" panose="02000503020000020003" pitchFamily="2" charset="0"/>
                <a:cs typeface="Arial"/>
              </a:rPr>
              <a:t>Institute</a:t>
            </a:r>
            <a:r>
              <a:rPr lang="it-IT" sz="1400" dirty="0" smtClean="0">
                <a:solidFill>
                  <a:srgbClr val="212224"/>
                </a:solidFill>
                <a:latin typeface="Avenir Heavy" panose="02000503020000020003" pitchFamily="2" charset="0"/>
                <a:cs typeface="Arial"/>
              </a:rPr>
              <a:t> of Technology</a:t>
            </a:r>
            <a:endParaRPr lang="it-IT" sz="1400" dirty="0">
              <a:solidFill>
                <a:srgbClr val="212224"/>
              </a:solidFill>
              <a:latin typeface="Avenir Heavy" panose="02000503020000020003" pitchFamily="2" charset="0"/>
              <a:cs typeface="Arial"/>
            </a:endParaRPr>
          </a:p>
          <a:p>
            <a:pPr marL="12700">
              <a:lnSpc>
                <a:spcPct val="100000"/>
              </a:lnSpc>
              <a:spcBef>
                <a:spcPts val="459"/>
              </a:spcBef>
            </a:pPr>
            <a:endParaRPr lang="it-IT" sz="1600" b="1" dirty="0">
              <a:solidFill>
                <a:srgbClr val="212224"/>
              </a:solidFill>
              <a:latin typeface="Avenir Heavy" panose="02000503020000020003" pitchFamily="2" charset="0"/>
              <a:cs typeface="Arial"/>
            </a:endParaRPr>
          </a:p>
        </p:txBody>
      </p:sp>
      <p:pic>
        <p:nvPicPr>
          <p:cNvPr id="27" name="Immagine 26">
            <a:extLst>
              <a:ext uri="{FF2B5EF4-FFF2-40B4-BE49-F238E27FC236}">
                <a16:creationId xmlns:a16="http://schemas.microsoft.com/office/drawing/2014/main" id="{F2D7A131-223B-8346-9A4A-367C4C41B963}"/>
              </a:ext>
            </a:extLst>
          </p:cNvPr>
          <p:cNvPicPr>
            <a:picLocks noChangeAspect="1"/>
          </p:cNvPicPr>
          <p:nvPr/>
        </p:nvPicPr>
        <p:blipFill>
          <a:blip r:embed="rId3">
            <a:alphaModFix amt="39000"/>
            <a:extLst>
              <a:ext uri="{28A0092B-C50C-407E-A947-70E740481C1C}">
                <a14:useLocalDpi xmlns:a14="http://schemas.microsoft.com/office/drawing/2010/main" val="0"/>
              </a:ext>
            </a:extLst>
          </a:blip>
          <a:stretch>
            <a:fillRect/>
          </a:stretch>
        </p:blipFill>
        <p:spPr>
          <a:xfrm>
            <a:off x="-130194" y="4177322"/>
            <a:ext cx="3034977" cy="2604483"/>
          </a:xfrm>
          <a:prstGeom prst="rect">
            <a:avLst/>
          </a:prstGeom>
        </p:spPr>
      </p:pic>
      <p:sp>
        <p:nvSpPr>
          <p:cNvPr id="28" name="object 26">
            <a:extLst>
              <a:ext uri="{FF2B5EF4-FFF2-40B4-BE49-F238E27FC236}">
                <a16:creationId xmlns:a16="http://schemas.microsoft.com/office/drawing/2014/main" id="{63F67C81-38B7-5545-B041-10641BD0CBF9}"/>
              </a:ext>
            </a:extLst>
          </p:cNvPr>
          <p:cNvSpPr txBox="1"/>
          <p:nvPr/>
        </p:nvSpPr>
        <p:spPr>
          <a:xfrm>
            <a:off x="414102" y="9384490"/>
            <a:ext cx="1760963" cy="235321"/>
          </a:xfrm>
          <a:prstGeom prst="rect">
            <a:avLst/>
          </a:prstGeom>
        </p:spPr>
        <p:txBody>
          <a:bodyPr vert="horz" wrap="square" lIns="0" tIns="19685" rIns="0" bIns="0" rtlCol="0">
            <a:spAutoFit/>
          </a:bodyPr>
          <a:lstStyle/>
          <a:p>
            <a:pPr marL="12700">
              <a:lnSpc>
                <a:spcPct val="100000"/>
              </a:lnSpc>
              <a:spcBef>
                <a:spcPts val="459"/>
              </a:spcBef>
            </a:pPr>
            <a:r>
              <a:rPr lang="it-IT" sz="1400" b="1" dirty="0" err="1">
                <a:solidFill>
                  <a:srgbClr val="19375D"/>
                </a:solidFill>
                <a:latin typeface="Avenir Black" panose="02000503020000020003" pitchFamily="2" charset="0"/>
                <a:cs typeface="Arial"/>
              </a:rPr>
              <a:t>dsv.units.it</a:t>
            </a:r>
            <a:endParaRPr lang="it-IT" sz="1400" b="1" dirty="0">
              <a:solidFill>
                <a:srgbClr val="19375D"/>
              </a:solidFill>
              <a:latin typeface="Avenir Black" panose="02000503020000020003" pitchFamily="2" charset="0"/>
              <a:cs typeface="Arial"/>
            </a:endParaRPr>
          </a:p>
        </p:txBody>
      </p:sp>
      <p:sp>
        <p:nvSpPr>
          <p:cNvPr id="32" name="object 8">
            <a:extLst>
              <a:ext uri="{FF2B5EF4-FFF2-40B4-BE49-F238E27FC236}">
                <a16:creationId xmlns:a16="http://schemas.microsoft.com/office/drawing/2014/main" id="{DC2E16C5-4E4B-2A46-B6E6-F951E2D9E26C}"/>
              </a:ext>
            </a:extLst>
          </p:cNvPr>
          <p:cNvSpPr txBox="1"/>
          <p:nvPr/>
        </p:nvSpPr>
        <p:spPr>
          <a:xfrm>
            <a:off x="152400" y="6858000"/>
            <a:ext cx="2667000" cy="1982594"/>
          </a:xfrm>
          <a:prstGeom prst="rect">
            <a:avLst/>
          </a:prstGeom>
        </p:spPr>
        <p:txBody>
          <a:bodyPr vert="horz" wrap="square" lIns="0" tIns="134620" rIns="0" bIns="0" rtlCol="0">
            <a:spAutoFit/>
          </a:bodyPr>
          <a:lstStyle/>
          <a:p>
            <a:pPr marR="5080"/>
            <a:r>
              <a:rPr lang="it-IT" sz="2000" dirty="0" err="1" smtClean="0">
                <a:solidFill>
                  <a:srgbClr val="19375D"/>
                </a:solidFill>
                <a:latin typeface="Avenir Book"/>
                <a:cs typeface="Avenir Book"/>
              </a:rPr>
              <a:t>Tuesday</a:t>
            </a:r>
            <a:endParaRPr lang="it-IT" sz="2000" dirty="0" smtClean="0">
              <a:solidFill>
                <a:srgbClr val="19375D"/>
              </a:solidFill>
              <a:latin typeface="Avenir Book"/>
              <a:cs typeface="Avenir Book"/>
            </a:endParaRPr>
          </a:p>
          <a:p>
            <a:pPr marR="5080"/>
            <a:r>
              <a:rPr lang="it-IT" sz="2000" b="1" dirty="0" smtClean="0">
                <a:solidFill>
                  <a:srgbClr val="19375D"/>
                </a:solidFill>
                <a:latin typeface="Avenir Black"/>
                <a:cs typeface="Avenir Black"/>
              </a:rPr>
              <a:t>28 </a:t>
            </a:r>
            <a:r>
              <a:rPr lang="it-IT" sz="2000" b="1" dirty="0" err="1" smtClean="0">
                <a:solidFill>
                  <a:srgbClr val="19375D"/>
                </a:solidFill>
                <a:latin typeface="Avenir Black"/>
                <a:cs typeface="Avenir Black"/>
              </a:rPr>
              <a:t>November</a:t>
            </a:r>
            <a:r>
              <a:rPr lang="it-IT" sz="2000" b="1" dirty="0" smtClean="0">
                <a:solidFill>
                  <a:srgbClr val="19375D"/>
                </a:solidFill>
                <a:latin typeface="Avenir Black"/>
                <a:cs typeface="Avenir Black"/>
              </a:rPr>
              <a:t> 2023</a:t>
            </a:r>
          </a:p>
          <a:p>
            <a:pPr marR="5080"/>
            <a:r>
              <a:rPr lang="it-IT" sz="2000" dirty="0" err="1" smtClean="0">
                <a:solidFill>
                  <a:srgbClr val="19375D"/>
                </a:solidFill>
                <a:latin typeface="Avenir Book"/>
                <a:cs typeface="Avenir Book"/>
              </a:rPr>
              <a:t>at</a:t>
            </a:r>
            <a:r>
              <a:rPr lang="it-IT" sz="2000" dirty="0" smtClean="0">
                <a:solidFill>
                  <a:srgbClr val="19375D"/>
                </a:solidFill>
                <a:latin typeface="Avenir Book"/>
                <a:cs typeface="Avenir Book"/>
              </a:rPr>
              <a:t> </a:t>
            </a:r>
            <a:r>
              <a:rPr lang="it-IT" sz="2000" dirty="0" smtClean="0">
                <a:solidFill>
                  <a:srgbClr val="19375D"/>
                </a:solidFill>
                <a:latin typeface="Avenir Book"/>
                <a:cs typeface="Avenir Book"/>
              </a:rPr>
              <a:t>16:00</a:t>
            </a:r>
            <a:endParaRPr lang="it-IT" sz="2000" dirty="0" smtClean="0">
              <a:solidFill>
                <a:srgbClr val="19375D"/>
              </a:solidFill>
              <a:latin typeface="Avenir Book"/>
              <a:cs typeface="Avenir Book"/>
            </a:endParaRPr>
          </a:p>
          <a:p>
            <a:pPr marR="5080"/>
            <a:endParaRPr lang="it-IT" sz="2000" dirty="0">
              <a:solidFill>
                <a:srgbClr val="19375D"/>
              </a:solidFill>
              <a:latin typeface="Avenir Book"/>
              <a:cs typeface="Avenir Book"/>
            </a:endParaRPr>
          </a:p>
          <a:p>
            <a:pPr marR="5080"/>
            <a:r>
              <a:rPr lang="it-IT" sz="2000" dirty="0" smtClean="0">
                <a:solidFill>
                  <a:srgbClr val="19375D"/>
                </a:solidFill>
                <a:latin typeface="Avenir Book"/>
                <a:cs typeface="Avenir Book"/>
              </a:rPr>
              <a:t>Room </a:t>
            </a:r>
            <a:r>
              <a:rPr lang="it-IT" sz="2000" dirty="0" err="1" smtClean="0">
                <a:solidFill>
                  <a:srgbClr val="19375D"/>
                </a:solidFill>
                <a:latin typeface="Avenir Book"/>
                <a:cs typeface="Avenir Book"/>
              </a:rPr>
              <a:t>exCla</a:t>
            </a:r>
            <a:endParaRPr lang="it-IT" sz="2000" dirty="0" smtClean="0">
              <a:solidFill>
                <a:srgbClr val="19375D"/>
              </a:solidFill>
              <a:latin typeface="Avenir Book"/>
              <a:cs typeface="Avenir Book"/>
            </a:endParaRPr>
          </a:p>
          <a:p>
            <a:pPr marR="5080"/>
            <a:r>
              <a:rPr lang="it-IT" sz="2000" dirty="0" smtClean="0">
                <a:solidFill>
                  <a:srgbClr val="19375D"/>
                </a:solidFill>
                <a:latin typeface="Avenir Book"/>
                <a:cs typeface="Avenir Book"/>
              </a:rPr>
              <a:t>Building C1</a:t>
            </a:r>
            <a:endParaRPr lang="it-IT" sz="2000" dirty="0">
              <a:solidFill>
                <a:srgbClr val="19375D"/>
              </a:solidFill>
              <a:latin typeface="Avenir Book"/>
              <a:cs typeface="Avenir Book"/>
            </a:endParaRPr>
          </a:p>
        </p:txBody>
      </p:sp>
      <p:pic>
        <p:nvPicPr>
          <p:cNvPr id="15" name="Immagine 14">
            <a:extLst>
              <a:ext uri="{FF2B5EF4-FFF2-40B4-BE49-F238E27FC236}">
                <a16:creationId xmlns:a16="http://schemas.microsoft.com/office/drawing/2014/main" id="{C93A0079-E6E0-331B-6710-871C79FB9A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1" y="9322419"/>
            <a:ext cx="3962400" cy="583581"/>
          </a:xfrm>
          <a:prstGeom prst="rect">
            <a:avLst/>
          </a:prstGeom>
        </p:spPr>
      </p:pic>
      <p:pic>
        <p:nvPicPr>
          <p:cNvPr id="2" name="Immagine 1"/>
          <p:cNvPicPr>
            <a:picLocks noChangeAspect="1"/>
          </p:cNvPicPr>
          <p:nvPr/>
        </p:nvPicPr>
        <p:blipFill>
          <a:blip r:embed="rId5"/>
          <a:stretch>
            <a:fillRect/>
          </a:stretch>
        </p:blipFill>
        <p:spPr>
          <a:xfrm>
            <a:off x="3429000" y="2590800"/>
            <a:ext cx="4343400" cy="1448931"/>
          </a:xfrm>
          <a:prstGeom prst="rect">
            <a:avLst/>
          </a:prstGeom>
        </p:spPr>
      </p:pic>
      <p:pic>
        <p:nvPicPr>
          <p:cNvPr id="7" name="Immagine 6"/>
          <p:cNvPicPr>
            <a:picLocks noChangeAspect="1"/>
          </p:cNvPicPr>
          <p:nvPr/>
        </p:nvPicPr>
        <p:blipFill>
          <a:blip r:embed="rId6"/>
          <a:stretch>
            <a:fillRect/>
          </a:stretch>
        </p:blipFill>
        <p:spPr>
          <a:xfrm>
            <a:off x="1" y="-16971"/>
            <a:ext cx="7848600" cy="4284171"/>
          </a:xfrm>
          <a:prstGeom prst="rect">
            <a:avLst/>
          </a:prstGeom>
        </p:spPr>
      </p:pic>
      <p:grpSp>
        <p:nvGrpSpPr>
          <p:cNvPr id="8" name="Gruppo 7"/>
          <p:cNvGrpSpPr/>
          <p:nvPr/>
        </p:nvGrpSpPr>
        <p:grpSpPr>
          <a:xfrm>
            <a:off x="5257800" y="152400"/>
            <a:ext cx="2514600" cy="1172251"/>
            <a:chOff x="5257800" y="199349"/>
            <a:chExt cx="2514600" cy="1172251"/>
          </a:xfrm>
        </p:grpSpPr>
        <p:sp>
          <p:nvSpPr>
            <p:cNvPr id="19" name="Rettangolo 18">
              <a:extLst>
                <a:ext uri="{FF2B5EF4-FFF2-40B4-BE49-F238E27FC236}">
                  <a16:creationId xmlns:a16="http://schemas.microsoft.com/office/drawing/2014/main" id="{AFD289CB-D1C9-7547-BFFB-A936A1D3DC2A}"/>
                </a:ext>
              </a:extLst>
            </p:cNvPr>
            <p:cNvSpPr/>
            <p:nvPr/>
          </p:nvSpPr>
          <p:spPr>
            <a:xfrm>
              <a:off x="5257800" y="199349"/>
              <a:ext cx="2504251" cy="1172251"/>
            </a:xfrm>
            <a:prstGeom prst="rect">
              <a:avLst/>
            </a:prstGeom>
            <a:solidFill>
              <a:srgbClr val="19375D"/>
            </a:solidFill>
            <a:ln>
              <a:solidFill>
                <a:srgbClr val="193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bject 8">
              <a:extLst>
                <a:ext uri="{FF2B5EF4-FFF2-40B4-BE49-F238E27FC236}">
                  <a16:creationId xmlns:a16="http://schemas.microsoft.com/office/drawing/2014/main" id="{6416FA91-9683-7C42-8212-B133D07568C4}"/>
                </a:ext>
              </a:extLst>
            </p:cNvPr>
            <p:cNvSpPr txBox="1"/>
            <p:nvPr/>
          </p:nvSpPr>
          <p:spPr>
            <a:xfrm>
              <a:off x="5410200" y="228600"/>
              <a:ext cx="2362200" cy="997709"/>
            </a:xfrm>
            <a:prstGeom prst="rect">
              <a:avLst/>
            </a:prstGeom>
          </p:spPr>
          <p:txBody>
            <a:bodyPr vert="horz" wrap="square" lIns="0" tIns="134620" rIns="0" bIns="0" rtlCol="0">
              <a:spAutoFit/>
            </a:bodyPr>
            <a:lstStyle/>
            <a:p>
              <a:pPr marR="5080" algn="r"/>
              <a:r>
                <a:rPr lang="it-IT" sz="2000" dirty="0" err="1" smtClean="0">
                  <a:solidFill>
                    <a:srgbClr val="FFFFFF"/>
                  </a:solidFill>
                  <a:latin typeface="Avenir Black" panose="02000503020000020003" pitchFamily="2" charset="0"/>
                  <a:cs typeface="Arial"/>
                </a:rPr>
                <a:t>Intl</a:t>
              </a:r>
              <a:r>
                <a:rPr lang="it-IT" sz="2000" dirty="0" smtClean="0">
                  <a:solidFill>
                    <a:srgbClr val="FFFFFF"/>
                  </a:solidFill>
                  <a:latin typeface="Avenir Black" panose="02000503020000020003" pitchFamily="2" charset="0"/>
                  <a:cs typeface="Arial"/>
                </a:rPr>
                <a:t>. Master </a:t>
              </a:r>
              <a:r>
                <a:rPr lang="it-IT" sz="2000" dirty="0" err="1" smtClean="0">
                  <a:solidFill>
                    <a:srgbClr val="FFFFFF"/>
                  </a:solidFill>
                  <a:latin typeface="Avenir Black" panose="02000503020000020003" pitchFamily="2" charset="0"/>
                  <a:cs typeface="Arial"/>
                </a:rPr>
                <a:t>Degree</a:t>
              </a:r>
              <a:r>
                <a:rPr lang="it-IT" sz="2000" dirty="0" smtClean="0">
                  <a:solidFill>
                    <a:srgbClr val="FFFFFF"/>
                  </a:solidFill>
                  <a:latin typeface="Avenir Black" panose="02000503020000020003" pitchFamily="2" charset="0"/>
                  <a:cs typeface="Arial"/>
                </a:rPr>
                <a:t> </a:t>
              </a:r>
            </a:p>
            <a:p>
              <a:pPr marR="5080" algn="r"/>
              <a:r>
                <a:rPr lang="it-IT" sz="2000" dirty="0" smtClean="0">
                  <a:solidFill>
                    <a:srgbClr val="FFFFFF"/>
                  </a:solidFill>
                  <a:latin typeface="Avenir Black" panose="02000503020000020003" pitchFamily="2" charset="0"/>
                  <a:cs typeface="Arial"/>
                </a:rPr>
                <a:t>in </a:t>
              </a:r>
              <a:r>
                <a:rPr lang="it-IT" sz="2000" dirty="0" err="1" smtClean="0">
                  <a:solidFill>
                    <a:srgbClr val="FFFFFF"/>
                  </a:solidFill>
                  <a:latin typeface="Avenir Black" panose="02000503020000020003" pitchFamily="2" charset="0"/>
                  <a:cs typeface="Arial"/>
                </a:rPr>
                <a:t>Neuroscience</a:t>
              </a:r>
              <a:r>
                <a:rPr lang="it-IT" sz="2000" dirty="0" smtClean="0">
                  <a:solidFill>
                    <a:srgbClr val="FFFFFF"/>
                  </a:solidFill>
                  <a:latin typeface="Avenir Black" panose="02000503020000020003" pitchFamily="2" charset="0"/>
                  <a:cs typeface="Arial"/>
                </a:rPr>
                <a:t> </a:t>
              </a:r>
            </a:p>
            <a:p>
              <a:pPr marR="5080" algn="r"/>
              <a:r>
                <a:rPr lang="it-IT" sz="1600" b="1" dirty="0" smtClean="0">
                  <a:solidFill>
                    <a:srgbClr val="FFFFFF"/>
                  </a:solidFill>
                  <a:latin typeface="Avenir Black" panose="02000503020000020003" pitchFamily="2" charset="0"/>
                  <a:cs typeface="Arial"/>
                </a:rPr>
                <a:t>SEMINARS</a:t>
              </a:r>
            </a:p>
          </p:txBody>
        </p:sp>
      </p:grpSp>
      <p:sp>
        <p:nvSpPr>
          <p:cNvPr id="3" name="TextBox 2"/>
          <p:cNvSpPr txBox="1"/>
          <p:nvPr/>
        </p:nvSpPr>
        <p:spPr>
          <a:xfrm>
            <a:off x="3124200" y="5985570"/>
            <a:ext cx="4267201" cy="3539430"/>
          </a:xfrm>
          <a:prstGeom prst="rect">
            <a:avLst/>
          </a:prstGeom>
          <a:noFill/>
        </p:spPr>
        <p:txBody>
          <a:bodyPr wrap="square" rtlCol="0">
            <a:spAutoFit/>
          </a:bodyPr>
          <a:lstStyle/>
          <a:p>
            <a:pPr algn="just"/>
            <a:r>
              <a:rPr lang="en-US" sz="1600" dirty="0"/>
              <a:t>Recognition and reaction to other emotional states is a fundamental and evolutionary conserved ability shaping animals’ life and survival. Here, I will show how using a combination of anatomical, genetic, </a:t>
            </a:r>
            <a:r>
              <a:rPr lang="en-US" sz="1600" dirty="0" err="1"/>
              <a:t>chemogenetic</a:t>
            </a:r>
            <a:r>
              <a:rPr lang="en-US" sz="1600" dirty="0"/>
              <a:t>, </a:t>
            </a:r>
            <a:r>
              <a:rPr lang="en-US" sz="1600" dirty="0" err="1"/>
              <a:t>microendoscopic</a:t>
            </a:r>
            <a:r>
              <a:rPr lang="en-US" sz="1600" dirty="0"/>
              <a:t> and fiber photometry approaches in mice, we were able to demonstrate the contribution of selective cell populations and brain circuits in the ability to discriminate conspecifics based on their emotional state. Overall, our findings provide new insights into the neurobiological mechanisms of emotion recognition.</a:t>
            </a:r>
          </a:p>
          <a:p>
            <a:pPr algn="just"/>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536</TotalTime>
  <Words>118</Words>
  <Application>Microsoft Office PowerPoint</Application>
  <PresentationFormat>Custom</PresentationFormat>
  <Paragraphs>17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Black</vt:lpstr>
      <vt:lpstr>Avenir Book</vt:lpstr>
      <vt:lpstr>Avenir Heavy</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Mauro Tretiach</dc:creator>
  <cp:lastModifiedBy>Lorenzo Cingolani</cp:lastModifiedBy>
  <cp:revision>40</cp:revision>
  <dcterms:created xsi:type="dcterms:W3CDTF">2021-07-07T13:39:44Z</dcterms:created>
  <dcterms:modified xsi:type="dcterms:W3CDTF">2023-11-24T11:17:08Z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2021-07-07T00:00:00Z</vt:filetime>
  </property>
  <property fmtid="{D5CDD505-2E9C-101B-9397-08002B2CF9AE}" pid="3" name="Creator">
    <vt:lpwstr>Adobe InDesign 16.2 (Macintosh)</vt:lpwstr>
  </property>
  <property fmtid="{D5CDD505-2E9C-101B-9397-08002B2CF9AE}" pid="4" name="LastSaved">
    <vt:filetime>2021-07-07T00:00:00Z</vt:filetime>
  </property>
</Properties>
</file>